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57" r:id="rId2"/>
    <p:sldId id="346" r:id="rId3"/>
    <p:sldId id="347" r:id="rId4"/>
    <p:sldId id="348" r:id="rId5"/>
    <p:sldId id="349" r:id="rId6"/>
    <p:sldId id="350" r:id="rId7"/>
    <p:sldId id="351" r:id="rId8"/>
    <p:sldId id="352" r:id="rId9"/>
    <p:sldId id="404" r:id="rId10"/>
    <p:sldId id="411" r:id="rId11"/>
    <p:sldId id="405" r:id="rId12"/>
    <p:sldId id="353" r:id="rId13"/>
    <p:sldId id="354" r:id="rId14"/>
    <p:sldId id="356" r:id="rId15"/>
    <p:sldId id="357" r:id="rId16"/>
    <p:sldId id="360" r:id="rId17"/>
    <p:sldId id="406" r:id="rId18"/>
    <p:sldId id="407" r:id="rId19"/>
    <p:sldId id="408" r:id="rId20"/>
    <p:sldId id="361" r:id="rId21"/>
    <p:sldId id="362" r:id="rId22"/>
    <p:sldId id="363" r:id="rId23"/>
    <p:sldId id="364" r:id="rId24"/>
    <p:sldId id="365" r:id="rId25"/>
    <p:sldId id="366" r:id="rId26"/>
    <p:sldId id="367" r:id="rId27"/>
    <p:sldId id="368" r:id="rId28"/>
    <p:sldId id="369" r:id="rId29"/>
    <p:sldId id="370" r:id="rId30"/>
    <p:sldId id="371" r:id="rId31"/>
    <p:sldId id="409"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412"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2" r:id="rId63"/>
    <p:sldId id="403" r:id="rId64"/>
    <p:sldId id="337" r:id="rId6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xmlns="">
        <p15:guide id="1" orient="horz" pos="2144">
          <p15:clr>
            <a:srgbClr val="A4A3A4"/>
          </p15:clr>
        </p15:guide>
        <p15:guide id="2" pos="28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LB" initials="JLB" lastIdx="10" clrIdx="0">
    <p:extLst/>
  </p:cmAuthor>
  <p:cmAuthor id="2" name="Khurrum" initials="KB" lastIdx="7" clrIdx="1">
    <p:extLst>
      <p:ext uri="{19B8F6BF-5375-455C-9EA6-DF929625EA0E}">
        <p15:presenceInfo xmlns:p15="http://schemas.microsoft.com/office/powerpoint/2012/main" xmlns="" userId="Khurru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3332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741" autoAdjust="0"/>
    <p:restoredTop sz="97553" autoAdjust="0"/>
  </p:normalViewPr>
  <p:slideViewPr>
    <p:cSldViewPr snapToGrid="0" snapToObjects="1">
      <p:cViewPr varScale="1">
        <p:scale>
          <a:sx n="73" d="100"/>
          <a:sy n="73" d="100"/>
        </p:scale>
        <p:origin x="-1896" y="-102"/>
      </p:cViewPr>
      <p:guideLst>
        <p:guide orient="horz" pos="2144"/>
        <p:guide pos="2888"/>
      </p:guideLst>
    </p:cSldViewPr>
  </p:slideViewPr>
  <p:notesTextViewPr>
    <p:cViewPr>
      <p:scale>
        <a:sx n="100" d="100"/>
        <a:sy n="100" d="100"/>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E0611E1-B028-2443-BED6-15B43C61F054}" type="datetimeFigureOut">
              <a:rPr lang="en-US"/>
              <a:pPr/>
              <a:t>8/29/2019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B5570E3B-8CB0-CD44-872C-98256F01E610}" type="slidenum">
              <a:rPr lang="en-US"/>
              <a:pPr/>
              <a:t>‹#›</a:t>
            </a:fld>
            <a:endParaRPr lang="en-US" dirty="0"/>
          </a:p>
        </p:txBody>
      </p:sp>
    </p:spTree>
    <p:extLst>
      <p:ext uri="{BB962C8B-B14F-4D97-AF65-F5344CB8AC3E}">
        <p14:creationId xmlns:p14="http://schemas.microsoft.com/office/powerpoint/2010/main" xmlns="" val="28302128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mn-cs"/>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285F8F15-21AC-9844-866E-89A9939F0A7C}" type="slidenum">
              <a:rPr lang="en-AU">
                <a:latin typeface="Calibri" charset="0"/>
              </a:rPr>
              <a:pPr/>
              <a:t>2</a:t>
            </a:fld>
            <a:endParaRPr lang="en-AU" dirty="0">
              <a:latin typeface="Calibri" charset="0"/>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4013475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FF67057-262F-974B-9A10-E93107FB1D66}" type="slidenum">
              <a:rPr lang="en-AU">
                <a:latin typeface="Calibri" charset="0"/>
              </a:rPr>
              <a:pPr/>
              <a:t>11</a:t>
            </a:fld>
            <a:endParaRPr lang="en-AU" dirty="0">
              <a:latin typeface="Calibri"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can be used to frame a discussion of capacity.</a:t>
            </a:r>
          </a:p>
          <a:p>
            <a:pPr>
              <a:spcBef>
                <a:spcPct val="0"/>
              </a:spcBef>
            </a:pPr>
            <a:endParaRPr lang="en-US" dirty="0">
              <a:latin typeface="Calibri" charset="0"/>
            </a:endParaRPr>
          </a:p>
          <a:p>
            <a:pPr>
              <a:spcBef>
                <a:spcPct val="0"/>
              </a:spcBef>
            </a:pPr>
            <a:r>
              <a:rPr lang="en-US" dirty="0">
                <a:latin typeface="Calibri" charset="0"/>
              </a:rPr>
              <a:t>Points to be made might include:</a:t>
            </a:r>
          </a:p>
          <a:p>
            <a:pPr>
              <a:spcBef>
                <a:spcPct val="0"/>
              </a:spcBef>
            </a:pPr>
            <a:r>
              <a:rPr lang="en-US" dirty="0">
                <a:latin typeface="Calibri" charset="0"/>
              </a:rPr>
              <a:t>     - capacity definition and measurement is necessary if we are to develop a production schedule</a:t>
            </a:r>
          </a:p>
          <a:p>
            <a:pPr>
              <a:spcBef>
                <a:spcPct val="0"/>
              </a:spcBef>
            </a:pPr>
            <a:r>
              <a:rPr lang="en-US" dirty="0">
                <a:latin typeface="Calibri" charset="0"/>
              </a:rPr>
              <a:t>     - while a process may have </a:t>
            </a:r>
            <a:r>
              <a:rPr lang="ja-JP" altLang="en-US">
                <a:latin typeface="Calibri" charset="0"/>
              </a:rPr>
              <a:t>“</a:t>
            </a:r>
            <a:r>
              <a:rPr lang="en-US" dirty="0">
                <a:latin typeface="Calibri" charset="0"/>
              </a:rPr>
              <a:t>maximum</a:t>
            </a:r>
            <a:r>
              <a:rPr lang="ja-JP" altLang="en-US">
                <a:latin typeface="Calibri" charset="0"/>
              </a:rPr>
              <a:t>”</a:t>
            </a:r>
            <a:r>
              <a:rPr lang="en-US" dirty="0">
                <a:latin typeface="Calibri" charset="0"/>
              </a:rPr>
              <a:t> capacity, many factors prevent us from achieving that capacity on a continuous basis.</a:t>
            </a:r>
          </a:p>
          <a:p>
            <a:pPr>
              <a:spcBef>
                <a:spcPct val="0"/>
              </a:spcBef>
            </a:pPr>
            <a:endParaRPr lang="en-US" dirty="0">
              <a:latin typeface="Calibri" charset="0"/>
            </a:endParaRPr>
          </a:p>
          <a:p>
            <a:pPr>
              <a:spcBef>
                <a:spcPct val="0"/>
              </a:spcBef>
            </a:pPr>
            <a:r>
              <a:rPr lang="en-US" dirty="0">
                <a:latin typeface="Calibri" charset="0"/>
              </a:rPr>
              <a:t>Students should be asked to suggest factors which might prevent one from achieving maximum capacity.</a:t>
            </a:r>
          </a:p>
        </p:txBody>
      </p:sp>
    </p:spTree>
    <p:extLst>
      <p:ext uri="{BB962C8B-B14F-4D97-AF65-F5344CB8AC3E}">
        <p14:creationId xmlns:p14="http://schemas.microsoft.com/office/powerpoint/2010/main" xmlns="" val="314298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8C4A8E57-1548-3346-989A-A44A60391518}" type="slidenum">
              <a:rPr lang="en-AU">
                <a:latin typeface="Calibri" charset="0"/>
              </a:rPr>
              <a:pPr/>
              <a:t>12</a:t>
            </a:fld>
            <a:endParaRPr lang="en-AU" dirty="0">
              <a:latin typeface="Calibri" charset="0"/>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61477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23CC1FEA-C2CD-2142-9834-727A742E8395}" type="slidenum">
              <a:rPr lang="en-AU">
                <a:latin typeface="Calibri" charset="0"/>
              </a:rPr>
              <a:pPr/>
              <a:t>13</a:t>
            </a:fld>
            <a:endParaRPr lang="en-AU" dirty="0">
              <a:latin typeface="Calibri" charset="0"/>
            </a:endParaRPr>
          </a:p>
        </p:txBody>
      </p:sp>
      <p:sp>
        <p:nvSpPr>
          <p:cNvPr id="33794"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It might be useful at this point to discuss typical equipment utilization rates for different process strategies if you have not done so before.</a:t>
            </a:r>
          </a:p>
        </p:txBody>
      </p:sp>
      <p:sp>
        <p:nvSpPr>
          <p:cNvPr id="33795"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1262298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9667BD4-BE72-0D4A-BB55-9177C698CAEA}" type="slidenum">
              <a:rPr lang="en-AU">
                <a:latin typeface="Calibri" charset="0"/>
              </a:rPr>
              <a:pPr/>
              <a:t>14</a:t>
            </a:fld>
            <a:endParaRPr lang="en-AU" dirty="0">
              <a:latin typeface="Calibri" charset="0"/>
            </a:endParaRPr>
          </a:p>
        </p:txBody>
      </p:sp>
      <p:sp>
        <p:nvSpPr>
          <p:cNvPr id="37890"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It might be useful at this point to discuss typical equipment utilization rates for different process strategies if you have not done so before.</a:t>
            </a:r>
          </a:p>
        </p:txBody>
      </p:sp>
      <p:sp>
        <p:nvSpPr>
          <p:cNvPr id="37891"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109073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134DD0A-A2D0-D646-8942-C03832184E78}" type="slidenum">
              <a:rPr lang="en-AU">
                <a:latin typeface="Calibri" charset="0"/>
              </a:rPr>
              <a:pPr/>
              <a:t>15</a:t>
            </a:fld>
            <a:endParaRPr lang="en-AU" dirty="0">
              <a:latin typeface="Calibri" charset="0"/>
            </a:endParaRPr>
          </a:p>
        </p:txBody>
      </p:sp>
      <p:sp>
        <p:nvSpPr>
          <p:cNvPr id="39938"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It might be useful at this point to discuss typical equipment utilization rates for different process strategies if you have not done so before.</a:t>
            </a:r>
          </a:p>
        </p:txBody>
      </p:sp>
      <p:sp>
        <p:nvSpPr>
          <p:cNvPr id="39939"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3953130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66E04F4-96B3-624E-97E0-4DB2832F6FCA}" type="slidenum">
              <a:rPr lang="en-AU">
                <a:latin typeface="Calibri" charset="0"/>
              </a:rPr>
              <a:pPr/>
              <a:t>16</a:t>
            </a:fld>
            <a:endParaRPr lang="en-AU" dirty="0">
              <a:latin typeface="Calibri" charset="0"/>
            </a:endParaRPr>
          </a:p>
        </p:txBody>
      </p:sp>
      <p:sp>
        <p:nvSpPr>
          <p:cNvPr id="46082"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It might be useful at this point to discuss typical equipment utilization rates for different process strategies if you have not done so before.</a:t>
            </a:r>
          </a:p>
        </p:txBody>
      </p:sp>
      <p:sp>
        <p:nvSpPr>
          <p:cNvPr id="46083"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2367570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66E04F4-96B3-624E-97E0-4DB2832F6FCA}" type="slidenum">
              <a:rPr lang="en-AU">
                <a:latin typeface="Calibri" charset="0"/>
              </a:rPr>
              <a:pPr/>
              <a:t>17</a:t>
            </a:fld>
            <a:endParaRPr lang="en-AU" dirty="0">
              <a:latin typeface="Calibri" charset="0"/>
            </a:endParaRPr>
          </a:p>
        </p:txBody>
      </p:sp>
      <p:sp>
        <p:nvSpPr>
          <p:cNvPr id="46082"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It might be useful at this point to discuss typical equipment utilization rates for different process strategies if you have not done so before.</a:t>
            </a:r>
          </a:p>
        </p:txBody>
      </p:sp>
      <p:sp>
        <p:nvSpPr>
          <p:cNvPr id="46083"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2515204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66E04F4-96B3-624E-97E0-4DB2832F6FCA}" type="slidenum">
              <a:rPr lang="en-AU">
                <a:latin typeface="Calibri" charset="0"/>
              </a:rPr>
              <a:pPr/>
              <a:t>18</a:t>
            </a:fld>
            <a:endParaRPr lang="en-AU" dirty="0">
              <a:latin typeface="Calibri" charset="0"/>
            </a:endParaRPr>
          </a:p>
        </p:txBody>
      </p:sp>
      <p:sp>
        <p:nvSpPr>
          <p:cNvPr id="46082"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It might be useful at this point to discuss typical equipment utilization rates for different process strategies if you have not done so before.</a:t>
            </a:r>
          </a:p>
        </p:txBody>
      </p:sp>
      <p:sp>
        <p:nvSpPr>
          <p:cNvPr id="46083"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3556462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66E04F4-96B3-624E-97E0-4DB2832F6FCA}" type="slidenum">
              <a:rPr lang="en-AU">
                <a:latin typeface="Calibri" charset="0"/>
              </a:rPr>
              <a:pPr/>
              <a:t>19</a:t>
            </a:fld>
            <a:endParaRPr lang="en-AU" dirty="0">
              <a:latin typeface="Calibri" charset="0"/>
            </a:endParaRPr>
          </a:p>
        </p:txBody>
      </p:sp>
      <p:sp>
        <p:nvSpPr>
          <p:cNvPr id="46082"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It might be useful at this point to discuss typical equipment utilization rates for different process strategies if you have not done so before.</a:t>
            </a:r>
          </a:p>
        </p:txBody>
      </p:sp>
      <p:sp>
        <p:nvSpPr>
          <p:cNvPr id="46083"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395544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20C9196-BBA1-DE4A-A781-0D5F9988CC78}" type="slidenum">
              <a:rPr lang="en-AU">
                <a:latin typeface="Calibri" charset="0"/>
              </a:rPr>
              <a:pPr/>
              <a:t>20</a:t>
            </a:fld>
            <a:endParaRPr lang="en-AU" dirty="0">
              <a:latin typeface="Calibri" charset="0"/>
            </a:endParaRPr>
          </a:p>
        </p:txBody>
      </p:sp>
      <p:sp>
        <p:nvSpPr>
          <p:cNvPr id="48130"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You might point out to students that this slide links capacity to work measurement (standard times).</a:t>
            </a:r>
          </a:p>
        </p:txBody>
      </p:sp>
      <p:sp>
        <p:nvSpPr>
          <p:cNvPr id="48131"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176874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1E0556D-F587-2645-AED1-48E7D2DDAA83}" type="slidenum">
              <a:rPr lang="en-AU">
                <a:latin typeface="Calibri" charset="0"/>
              </a:rPr>
              <a:pPr/>
              <a:t>3</a:t>
            </a:fld>
            <a:endParaRPr lang="en-AU" dirty="0">
              <a:latin typeface="Calibri" charset="0"/>
            </a:endParaRPr>
          </a:p>
        </p:txBody>
      </p:sp>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603423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574D6B3-D1BF-B84F-A763-7974E91FC779}" type="slidenum">
              <a:rPr lang="en-AU">
                <a:latin typeface="Calibri" charset="0"/>
              </a:rPr>
              <a:pPr/>
              <a:t>21</a:t>
            </a:fld>
            <a:endParaRPr lang="en-AU" dirty="0">
              <a:latin typeface="Calibri" charset="0"/>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25870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118E01A-E946-0040-AB67-D359CDFF5A52}" type="slidenum">
              <a:rPr lang="en-AU">
                <a:latin typeface="Calibri" charset="0"/>
              </a:rPr>
              <a:pPr/>
              <a:t>22</a:t>
            </a:fld>
            <a:endParaRPr lang="en-AU" dirty="0">
              <a:latin typeface="Calibri" charset="0"/>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518904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81293D88-BEDE-D043-AFD2-EF454E025263}" type="slidenum">
              <a:rPr lang="en-AU">
                <a:latin typeface="Calibri" charset="0"/>
              </a:rPr>
              <a:pPr/>
              <a:t>23</a:t>
            </a:fld>
            <a:endParaRPr lang="en-AU" dirty="0">
              <a:latin typeface="Calibri" charset="0"/>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1724071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D0B24829-8F74-714D-86D8-2A9812B67684}" type="slidenum">
              <a:rPr lang="en-AU">
                <a:latin typeface="Calibri" charset="0"/>
              </a:rPr>
              <a:pPr/>
              <a:t>24</a:t>
            </a:fld>
            <a:endParaRPr lang="en-AU" dirty="0">
              <a:latin typeface="Calibri" charset="0"/>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68552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C942E0-25B7-8C4C-9898-6266C4EB7FF7}" type="slidenum">
              <a:rPr lang="en-AU">
                <a:latin typeface="Calibri" charset="0"/>
              </a:rPr>
              <a:pPr/>
              <a:t>25</a:t>
            </a:fld>
            <a:endParaRPr lang="en-AU" dirty="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1962017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2F2BE0A-EB31-E549-8808-D0AB9C7ACC1D}" type="slidenum">
              <a:rPr lang="en-AU">
                <a:latin typeface="Calibri" charset="0"/>
              </a:rPr>
              <a:pPr/>
              <a:t>26</a:t>
            </a:fld>
            <a:endParaRPr lang="en-AU" dirty="0">
              <a:latin typeface="Calibri" charset="0"/>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1595674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C1C514A-169A-3C45-989B-722D7DC180B9}" type="slidenum">
              <a:rPr lang="en-AU">
                <a:latin typeface="Calibri" charset="0"/>
              </a:rPr>
              <a:pPr/>
              <a:t>27</a:t>
            </a:fld>
            <a:endParaRPr lang="en-AU" dirty="0">
              <a:latin typeface="Calibri" charset="0"/>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806883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5508C25-0928-E844-9099-E0AB2A80313E}" type="slidenum">
              <a:rPr lang="en-AU">
                <a:latin typeface="Calibri" charset="0"/>
              </a:rPr>
              <a:pPr/>
              <a:t>28</a:t>
            </a:fld>
            <a:endParaRPr lang="en-AU" dirty="0">
              <a:latin typeface="Calibri" charset="0"/>
            </a:endParaRP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152270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2F2ACB9B-2A90-F944-A093-710579DF196F}" type="slidenum">
              <a:rPr lang="en-AU">
                <a:latin typeface="Calibri" charset="0"/>
              </a:rPr>
              <a:pPr/>
              <a:t>29</a:t>
            </a:fld>
            <a:endParaRPr lang="en-AU" dirty="0">
              <a:latin typeface="Calibri" charset="0"/>
            </a:endParaRPr>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30611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B5165783-2490-5D44-B649-970B6983BAF9}" type="slidenum">
              <a:rPr lang="en-AU">
                <a:latin typeface="Calibri" charset="0"/>
              </a:rPr>
              <a:pPr/>
              <a:t>30</a:t>
            </a:fld>
            <a:endParaRPr lang="en-AU" dirty="0">
              <a:latin typeface="Calibri" charset="0"/>
            </a:endParaRPr>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428146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B72E8BF3-010B-8244-A1FA-29394771A57B}" type="slidenum">
              <a:rPr lang="en-AU">
                <a:latin typeface="Calibri" charset="0"/>
              </a:rPr>
              <a:pPr/>
              <a:t>4</a:t>
            </a:fld>
            <a:endParaRPr lang="en-AU" dirty="0">
              <a:latin typeface="Calibri" charset="0"/>
            </a:endParaRPr>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121977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B5165783-2490-5D44-B649-970B6983BAF9}" type="slidenum">
              <a:rPr lang="en-AU">
                <a:latin typeface="Calibri" charset="0"/>
              </a:rPr>
              <a:pPr/>
              <a:t>31</a:t>
            </a:fld>
            <a:endParaRPr lang="en-AU" dirty="0">
              <a:latin typeface="Calibri" charset="0"/>
            </a:endParaRPr>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942813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CD83C9F3-53FA-364F-AB37-5866F7385DE2}" type="slidenum">
              <a:rPr lang="en-AU">
                <a:latin typeface="Calibri" charset="0"/>
              </a:rPr>
              <a:pPr/>
              <a:t>32</a:t>
            </a:fld>
            <a:endParaRPr lang="en-AU" dirty="0">
              <a:latin typeface="Calibri" charset="0"/>
            </a:endParaRPr>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1100881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14502272-66D5-6D47-A17D-065CBA0B4903}" type="slidenum">
              <a:rPr lang="en-AU">
                <a:latin typeface="Calibri" charset="0"/>
              </a:rPr>
              <a:pPr/>
              <a:t>33</a:t>
            </a:fld>
            <a:endParaRPr lang="en-AU" dirty="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016239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437B1D-BF46-3440-BEE7-620438DE25FA}" type="slidenum">
              <a:rPr lang="en-AU">
                <a:latin typeface="Calibri" charset="0"/>
              </a:rPr>
              <a:pPr/>
              <a:t>34</a:t>
            </a:fld>
            <a:endParaRPr lang="en-AU" dirty="0">
              <a:latin typeface="Calibri" charset="0"/>
            </a:endParaRPr>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47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1357598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2366602-63C2-4948-8540-829A0551392E}" type="slidenum">
              <a:rPr lang="en-AU">
                <a:latin typeface="Calibri" charset="0"/>
              </a:rPr>
              <a:pPr/>
              <a:t>35</a:t>
            </a:fld>
            <a:endParaRPr lang="en-AU" dirty="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62918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B139A219-EDC4-F042-93D6-2F3A3D793309}" type="slidenum">
              <a:rPr lang="en-AU">
                <a:latin typeface="Calibri" charset="0"/>
              </a:rPr>
              <a:pPr/>
              <a:t>36</a:t>
            </a:fld>
            <a:endParaRPr lang="en-AU" dirty="0">
              <a:latin typeface="Calibri" charset="0"/>
            </a:endParaRPr>
          </a:p>
        </p:txBody>
      </p:sp>
      <p:sp>
        <p:nvSpPr>
          <p:cNvPr id="78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chart introduces breakeven analysis and the breakeven or crossover chart.  As you discuss the assumptions upon which this techniques is based, it might be a good time to introduce the more general topic of the limitations of and use of models.  Certainly one does not know all information with certainty, money does have a time value, and the hypothesized linear relationships hold only within a range of production volumes.  What impact does this have on our use of the models?</a:t>
            </a:r>
          </a:p>
        </p:txBody>
      </p:sp>
    </p:spTree>
    <p:extLst>
      <p:ext uri="{BB962C8B-B14F-4D97-AF65-F5344CB8AC3E}">
        <p14:creationId xmlns:p14="http://schemas.microsoft.com/office/powerpoint/2010/main" xmlns="" val="1905782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D6A2A29-855A-4A4D-91B7-E9F686C82E76}" type="slidenum">
              <a:rPr lang="en-AU">
                <a:latin typeface="Calibri" charset="0"/>
              </a:rPr>
              <a:pPr/>
              <a:t>37</a:t>
            </a:fld>
            <a:endParaRPr lang="en-AU" dirty="0">
              <a:latin typeface="Calibri" charset="0"/>
            </a:endParaRPr>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chart introduces breakeven analysis and the breakeven or crossover chart.  As you discuss the assumptions upon which this techniques is based, it might be a good time to introduce the more general topic of the limitations of and use of models.  Certainly one does not know all information with certainty, money does have a time value, and the hypothesized linear relationships hold only within a range of production volumes.  What impact does this have on our use of the models?</a:t>
            </a:r>
          </a:p>
        </p:txBody>
      </p:sp>
    </p:spTree>
    <p:extLst>
      <p:ext uri="{BB962C8B-B14F-4D97-AF65-F5344CB8AC3E}">
        <p14:creationId xmlns:p14="http://schemas.microsoft.com/office/powerpoint/2010/main" xmlns="" val="319792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02B33EEF-3372-BC44-817F-D4B6E3D024C5}" type="slidenum">
              <a:rPr lang="en-AU">
                <a:latin typeface="Calibri" charset="0"/>
              </a:rPr>
              <a:pPr/>
              <a:t>38</a:t>
            </a:fld>
            <a:endParaRPr lang="en-AU" dirty="0">
              <a:latin typeface="Calibri" charset="0"/>
            </a:endParaRPr>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chart introduces breakeven analysis and the breakeven or crossover chart.  As you discuss the assumptions upon which this techniques is based, it might be a good time to introduce the more general topic of the limitations of and use of models.  Certainly one does not know all information with certainty, money does have a time value, and the hypothesized linear relationships hold only within a range of production volumes.  What impact does this have on our use of the models?</a:t>
            </a:r>
          </a:p>
        </p:txBody>
      </p:sp>
    </p:spTree>
    <p:extLst>
      <p:ext uri="{BB962C8B-B14F-4D97-AF65-F5344CB8AC3E}">
        <p14:creationId xmlns:p14="http://schemas.microsoft.com/office/powerpoint/2010/main" xmlns="" val="598501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465AA35-4C26-AA43-A463-3C55574CDFFA}" type="slidenum">
              <a:rPr lang="en-AU">
                <a:latin typeface="Calibri" charset="0"/>
              </a:rPr>
              <a:pPr/>
              <a:t>39</a:t>
            </a:fld>
            <a:endParaRPr lang="en-AU" dirty="0">
              <a:latin typeface="Calibri" charset="0"/>
            </a:endParaRPr>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chart introduces breakeven analysis and the breakeven or crossover chart.  As you discuss the assumptions upon which this techniques is based, it might be a good time to introduce the more general topic of the limitations of and use of models.  Certainly one does not know all information with certainty, money does have a time value, and the hypothesized linear relationships hold only within a range of production volumes.  What impact does this have on our use of the models?</a:t>
            </a:r>
          </a:p>
        </p:txBody>
      </p:sp>
    </p:spTree>
    <p:extLst>
      <p:ext uri="{BB962C8B-B14F-4D97-AF65-F5344CB8AC3E}">
        <p14:creationId xmlns:p14="http://schemas.microsoft.com/office/powerpoint/2010/main" xmlns="" val="1303562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FF30D58-90EF-5640-AB87-0A7DFD99645C}" type="slidenum">
              <a:rPr lang="en-AU">
                <a:latin typeface="Calibri" charset="0"/>
              </a:rPr>
              <a:pPr/>
              <a:t>40</a:t>
            </a:fld>
            <a:endParaRPr lang="en-AU" dirty="0">
              <a:latin typeface="Calibri" charset="0"/>
            </a:endParaRPr>
          </a:p>
        </p:txBody>
      </p:sp>
      <p:sp>
        <p:nvSpPr>
          <p:cNvPr id="87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chart introduces breakeven analysis and the breakeven or crossover chart.  As you discuss the assumptions upon which this techniques is based, it might be a good time to introduce the more general topic of the limitations of and use of models.  Certainly one does not know all information with certainty, money does have a time value, and the hypothesized linear relationships hold only within a range of production volumes.  What impact does this have on our use of the models?</a:t>
            </a:r>
          </a:p>
        </p:txBody>
      </p:sp>
    </p:spTree>
    <p:extLst>
      <p:ext uri="{BB962C8B-B14F-4D97-AF65-F5344CB8AC3E}">
        <p14:creationId xmlns:p14="http://schemas.microsoft.com/office/powerpoint/2010/main" xmlns="" val="265581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BF74486B-0944-4A4B-ADE4-63D89FF6F675}" type="slidenum">
              <a:rPr lang="en-AU">
                <a:latin typeface="Calibri" charset="0"/>
              </a:rPr>
              <a:pPr/>
              <a:t>5</a:t>
            </a:fld>
            <a:endParaRPr lang="en-AU" dirty="0">
              <a:latin typeface="Calibri" charset="0"/>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813341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CFB87201-327D-CF44-AE28-44C2D32C6AB3}" type="slidenum">
              <a:rPr lang="en-AU">
                <a:latin typeface="Calibri" charset="0"/>
              </a:rPr>
              <a:pPr/>
              <a:t>41</a:t>
            </a:fld>
            <a:endParaRPr lang="en-AU" dirty="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chart introduces breakeven analysis and the breakeven or crossover chart.  As you discuss the assumptions upon which this techniques is based, it might be a good time to introduce the more general topic of the limitations of and use of models.  Certainly one does not know all information with certainty, money does have a time value, and the hypothesized linear relationships hold only within a range of production volumes.  What impact does this have on our use of the models?</a:t>
            </a:r>
          </a:p>
        </p:txBody>
      </p:sp>
    </p:spTree>
    <p:extLst>
      <p:ext uri="{BB962C8B-B14F-4D97-AF65-F5344CB8AC3E}">
        <p14:creationId xmlns:p14="http://schemas.microsoft.com/office/powerpoint/2010/main" xmlns="" val="20797622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DF984817-0466-4748-B1AC-E4DA2A165EF3}" type="slidenum">
              <a:rPr lang="en-AU">
                <a:latin typeface="Calibri" charset="0"/>
              </a:rPr>
              <a:pPr/>
              <a:t>42</a:t>
            </a:fld>
            <a:endParaRPr lang="en-AU" dirty="0">
              <a:latin typeface="Calibri" charset="0"/>
            </a:endParaRPr>
          </a:p>
        </p:txBody>
      </p:sp>
      <p:sp>
        <p:nvSpPr>
          <p:cNvPr id="911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11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chart introduces breakeven analysis and the breakeven or crossover chart.  As you discuss the assumptions upon which this techniques is based, it might be a good time to introduce the more general topic of the limitations of and use of models.  Certainly one does not know all information with certainty, money does have a time value, and the hypothesized linear relationships hold only within a range of production volumes.  What impact does this have on our use of the models?</a:t>
            </a:r>
          </a:p>
        </p:txBody>
      </p:sp>
    </p:spTree>
    <p:extLst>
      <p:ext uri="{BB962C8B-B14F-4D97-AF65-F5344CB8AC3E}">
        <p14:creationId xmlns:p14="http://schemas.microsoft.com/office/powerpoint/2010/main" xmlns="" val="1681352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E7D5A91-BD3A-504B-BD52-965E395D5100}" type="slidenum">
              <a:rPr lang="en-AU">
                <a:latin typeface="Calibri" charset="0"/>
              </a:rPr>
              <a:pPr/>
              <a:t>43</a:t>
            </a:fld>
            <a:endParaRPr lang="en-AU" dirty="0">
              <a:latin typeface="Calibri" charset="0"/>
            </a:endParaRPr>
          </a:p>
        </p:txBody>
      </p:sp>
      <p:sp>
        <p:nvSpPr>
          <p:cNvPr id="931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10620486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CEC1A427-4164-684E-94CA-A9E4A833BB97}" type="slidenum">
              <a:rPr lang="en-AU">
                <a:latin typeface="Calibri" charset="0"/>
              </a:rPr>
              <a:pPr/>
              <a:t>44</a:t>
            </a:fld>
            <a:endParaRPr lang="en-AU" dirty="0">
              <a:latin typeface="Calibri" charset="0"/>
            </a:endParaRPr>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5633154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F0FDD06-8FD0-834D-8D2F-ED771937CACE}" type="slidenum">
              <a:rPr lang="en-AU">
                <a:latin typeface="Calibri" charset="0"/>
              </a:rPr>
              <a:pPr/>
              <a:t>45</a:t>
            </a:fld>
            <a:endParaRPr lang="en-AU" dirty="0">
              <a:latin typeface="Calibri" charset="0"/>
            </a:endParaRPr>
          </a:p>
        </p:txBody>
      </p:sp>
      <p:sp>
        <p:nvSpPr>
          <p:cNvPr id="972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10380442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9902A59-91DF-0142-A632-13FBA5D35784}" type="slidenum">
              <a:rPr lang="en-AU">
                <a:latin typeface="Calibri" charset="0"/>
              </a:rPr>
              <a:pPr/>
              <a:t>46</a:t>
            </a:fld>
            <a:endParaRPr lang="en-AU" dirty="0">
              <a:latin typeface="Calibri" charset="0"/>
            </a:endParaRPr>
          </a:p>
        </p:txBody>
      </p:sp>
      <p:sp>
        <p:nvSpPr>
          <p:cNvPr id="1003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1711091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04F6AC0E-12B0-7945-AA59-B199EABDCF82}" type="slidenum">
              <a:rPr lang="en-AU">
                <a:latin typeface="Calibri" charset="0"/>
              </a:rPr>
              <a:pPr/>
              <a:t>47</a:t>
            </a:fld>
            <a:endParaRPr lang="en-AU" dirty="0">
              <a:latin typeface="Calibri" charset="0"/>
            </a:endParaRPr>
          </a:p>
        </p:txBody>
      </p:sp>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79437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04F6AC0E-12B0-7945-AA59-B199EABDCF82}" type="slidenum">
              <a:rPr lang="en-AU">
                <a:latin typeface="Calibri" charset="0"/>
              </a:rPr>
              <a:pPr/>
              <a:t>48</a:t>
            </a:fld>
            <a:endParaRPr lang="en-AU" dirty="0">
              <a:latin typeface="Calibri" charset="0"/>
            </a:endParaRPr>
          </a:p>
        </p:txBody>
      </p:sp>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79437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CCD36E99-F364-1D44-84B3-DDD3601B64B3}" type="slidenum">
              <a:rPr lang="en-AU">
                <a:latin typeface="Calibri" charset="0"/>
              </a:rPr>
              <a:pPr/>
              <a:t>49</a:t>
            </a:fld>
            <a:endParaRPr lang="en-AU" dirty="0">
              <a:latin typeface="Calibri" charset="0"/>
            </a:endParaRPr>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75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probably requires some discussion or explanation.   Perhaps the best place to start is the left hand column where capacity either leads or lags demand incrementally.  As you continue to explain the options, ask students to suggest advantages or disadvantages of each. </a:t>
            </a:r>
          </a:p>
        </p:txBody>
      </p:sp>
    </p:spTree>
    <p:extLst>
      <p:ext uri="{BB962C8B-B14F-4D97-AF65-F5344CB8AC3E}">
        <p14:creationId xmlns:p14="http://schemas.microsoft.com/office/powerpoint/2010/main" xmlns="" val="33078488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B657382-E1EC-BC4C-A595-1811C78EC618}" type="slidenum">
              <a:rPr lang="en-AU">
                <a:latin typeface="Calibri" charset="0"/>
              </a:rPr>
              <a:pPr/>
              <a:t>50</a:t>
            </a:fld>
            <a:endParaRPr lang="en-AU" dirty="0">
              <a:latin typeface="Calibri" charset="0"/>
            </a:endParaRPr>
          </a:p>
        </p:txBody>
      </p:sp>
      <p:sp>
        <p:nvSpPr>
          <p:cNvPr id="1095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95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probably requires some discussion or explanation.   Perhaps the best place to start is the left hand column where capacity either leads or lags demand incrementally.  As you continue to explain the options, ask students to suggest advantages or disadvantages of each. </a:t>
            </a:r>
          </a:p>
        </p:txBody>
      </p:sp>
    </p:spTree>
    <p:extLst>
      <p:ext uri="{BB962C8B-B14F-4D97-AF65-F5344CB8AC3E}">
        <p14:creationId xmlns:p14="http://schemas.microsoft.com/office/powerpoint/2010/main" xmlns="" val="56185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C9207F79-61C7-E54E-8664-577896EFAD0D}" type="slidenum">
              <a:rPr lang="en-AU">
                <a:latin typeface="Calibri" charset="0"/>
              </a:rPr>
              <a:pPr/>
              <a:t>6</a:t>
            </a:fld>
            <a:endParaRPr lang="en-AU" dirty="0">
              <a:latin typeface="Calibri" charset="0"/>
            </a:endParaRPr>
          </a:p>
        </p:txBody>
      </p:sp>
      <p:sp>
        <p:nvSpPr>
          <p:cNvPr id="25602" name="Rectangle 2"/>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a:spcBef>
                <a:spcPct val="0"/>
              </a:spcBef>
            </a:pPr>
            <a:r>
              <a:rPr lang="en-US" dirty="0">
                <a:latin typeface="Calibri" charset="0"/>
              </a:rPr>
              <a:t>This slide provides some reasons that capacity is an issue.  The following slides guide a discussion of capacity.</a:t>
            </a:r>
          </a:p>
        </p:txBody>
      </p:sp>
      <p:sp>
        <p:nvSpPr>
          <p:cNvPr id="25603" name="Rectangle 3"/>
          <p:cNvSpPr>
            <a:spLocks noGrp="1" noRot="1" noChangeAspect="1" noChangeArrowheads="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xmlns="" val="24444512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263CBFB9-E2C1-3A49-88D3-85D231B47A64}" type="slidenum">
              <a:rPr lang="en-AU">
                <a:latin typeface="Calibri" charset="0"/>
              </a:rPr>
              <a:pPr/>
              <a:t>51</a:t>
            </a:fld>
            <a:endParaRPr lang="en-AU" dirty="0">
              <a:latin typeface="Calibri" charset="0"/>
            </a:endParaRPr>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probably requires some discussion or explanation.   Perhaps the best place to start is the left hand column where capacity either leads or lags demand incrementally.  As you continue to explain the options, ask students to suggest advantages or disadvantages of each. </a:t>
            </a:r>
          </a:p>
        </p:txBody>
      </p:sp>
    </p:spTree>
    <p:extLst>
      <p:ext uri="{BB962C8B-B14F-4D97-AF65-F5344CB8AC3E}">
        <p14:creationId xmlns:p14="http://schemas.microsoft.com/office/powerpoint/2010/main" xmlns="" val="2882206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9D793C0-6688-5F4E-812A-B1B908756216}" type="slidenum">
              <a:rPr lang="en-AU">
                <a:latin typeface="Calibri" charset="0"/>
              </a:rPr>
              <a:pPr/>
              <a:t>52</a:t>
            </a:fld>
            <a:endParaRPr lang="en-AU" dirty="0">
              <a:latin typeface="Calibri" charset="0"/>
            </a:endParaRPr>
          </a:p>
        </p:txBody>
      </p:sp>
      <p:sp>
        <p:nvSpPr>
          <p:cNvPr id="1136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probably requires some discussion or explanation.   Perhaps the best place to start is the left hand column where capacity either leads or lags demand incrementally.  As you continue to explain the options, ask students to suggest advantages or disadvantages of each. </a:t>
            </a:r>
          </a:p>
        </p:txBody>
      </p:sp>
    </p:spTree>
    <p:extLst>
      <p:ext uri="{BB962C8B-B14F-4D97-AF65-F5344CB8AC3E}">
        <p14:creationId xmlns:p14="http://schemas.microsoft.com/office/powerpoint/2010/main" xmlns="" val="12321495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8447FED2-E6DF-D841-AEDE-4996685CE559}" type="slidenum">
              <a:rPr lang="en-AU">
                <a:latin typeface="Calibri" charset="0"/>
              </a:rPr>
              <a:pPr/>
              <a:t>53</a:t>
            </a:fld>
            <a:endParaRPr lang="en-AU" dirty="0">
              <a:latin typeface="Calibri" charset="0"/>
            </a:endParaRPr>
          </a:p>
        </p:txBody>
      </p:sp>
      <p:sp>
        <p:nvSpPr>
          <p:cNvPr id="1157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57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probably requires some discussion or explanation.   Perhaps the best place to start is the left hand column where capacity either leads or lags demand incrementally.  As you continue to explain the options, ask students to suggest advantages or disadvantages of each. </a:t>
            </a:r>
          </a:p>
        </p:txBody>
      </p:sp>
    </p:spTree>
    <p:extLst>
      <p:ext uri="{BB962C8B-B14F-4D97-AF65-F5344CB8AC3E}">
        <p14:creationId xmlns:p14="http://schemas.microsoft.com/office/powerpoint/2010/main" xmlns="" val="18412127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DB515C2-21F9-8F47-B3D6-8F991305F728}" type="slidenum">
              <a:rPr lang="en-AU">
                <a:latin typeface="Calibri" charset="0"/>
              </a:rPr>
              <a:pPr/>
              <a:t>54</a:t>
            </a:fld>
            <a:endParaRPr lang="en-AU" dirty="0">
              <a:latin typeface="Calibri" charset="0"/>
            </a:endParaRPr>
          </a:p>
        </p:txBody>
      </p:sp>
      <p:sp>
        <p:nvSpPr>
          <p:cNvPr id="1177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8988924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260E526-4E96-AA4B-99C5-92B0ED6F2900}" type="slidenum">
              <a:rPr lang="en-AU">
                <a:latin typeface="Calibri" charset="0"/>
              </a:rPr>
              <a:pPr/>
              <a:t>56</a:t>
            </a:fld>
            <a:endParaRPr lang="en-AU" dirty="0">
              <a:latin typeface="Calibri" charset="0"/>
            </a:endParaRPr>
          </a:p>
        </p:txBody>
      </p:sp>
      <p:sp>
        <p:nvSpPr>
          <p:cNvPr id="1208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suggests that the process selection decision should be considered in light of the larger strategic initiative</a:t>
            </a:r>
          </a:p>
        </p:txBody>
      </p:sp>
    </p:spTree>
    <p:extLst>
      <p:ext uri="{BB962C8B-B14F-4D97-AF65-F5344CB8AC3E}">
        <p14:creationId xmlns:p14="http://schemas.microsoft.com/office/powerpoint/2010/main" xmlns="" val="5796082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06C47FE-01B3-0E4D-9712-98412BC9CBE2}" type="slidenum">
              <a:rPr lang="en-AU">
                <a:latin typeface="Calibri" charset="0"/>
              </a:rPr>
              <a:pPr/>
              <a:t>57</a:t>
            </a:fld>
            <a:endParaRPr lang="en-AU" dirty="0">
              <a:latin typeface="Calibri" charset="0"/>
            </a:endParaRPr>
          </a:p>
        </p:txBody>
      </p:sp>
      <p:sp>
        <p:nvSpPr>
          <p:cNvPr id="1228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728722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6CD0442-0696-1844-AA31-1085603E1B7C}" type="slidenum">
              <a:rPr lang="en-AU">
                <a:latin typeface="Calibri" charset="0"/>
              </a:rPr>
              <a:pPr/>
              <a:t>58</a:t>
            </a:fld>
            <a:endParaRPr lang="en-AU" dirty="0">
              <a:latin typeface="Calibri" charset="0"/>
            </a:endParaRPr>
          </a:p>
        </p:txBody>
      </p:sp>
      <p:sp>
        <p:nvSpPr>
          <p:cNvPr id="1249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762796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A9FAF1B4-090D-B04B-BD35-96DE86DFE795}" type="slidenum">
              <a:rPr lang="en-AU">
                <a:latin typeface="Calibri" charset="0"/>
              </a:rPr>
              <a:pPr/>
              <a:t>59</a:t>
            </a:fld>
            <a:endParaRPr lang="en-AU" dirty="0">
              <a:latin typeface="Calibri" charset="0"/>
            </a:endParaRPr>
          </a:p>
        </p:txBody>
      </p:sp>
      <p:sp>
        <p:nvSpPr>
          <p:cNvPr id="1269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69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33745628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5F0BE01-8E1C-D849-8AD9-6ECDE490FAC9}" type="slidenum">
              <a:rPr lang="en-AU">
                <a:latin typeface="Calibri" charset="0"/>
              </a:rPr>
              <a:pPr/>
              <a:t>60</a:t>
            </a:fld>
            <a:endParaRPr lang="en-AU" dirty="0">
              <a:latin typeface="Calibri" charset="0"/>
            </a:endParaRPr>
          </a:p>
        </p:txBody>
      </p:sp>
      <p:sp>
        <p:nvSpPr>
          <p:cNvPr id="1290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42386876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7BC70BE-CA3E-1F4F-9140-2739037681A4}" type="slidenum">
              <a:rPr lang="en-AU">
                <a:latin typeface="Calibri" charset="0"/>
              </a:rPr>
              <a:pPr/>
              <a:t>61</a:t>
            </a:fld>
            <a:endParaRPr lang="en-AU" dirty="0">
              <a:latin typeface="Calibri" charset="0"/>
            </a:endParaRPr>
          </a:p>
        </p:txBody>
      </p:sp>
      <p:sp>
        <p:nvSpPr>
          <p:cNvPr id="1310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10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79551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D77CA07A-FE8F-BA43-88FD-E9B82105BAEE}" type="slidenum">
              <a:rPr lang="en-AU">
                <a:latin typeface="Calibri" charset="0"/>
              </a:rPr>
              <a:pPr/>
              <a:t>7</a:t>
            </a:fld>
            <a:endParaRPr lang="en-AU" dirty="0">
              <a:latin typeface="Calibri" charset="0"/>
            </a:endParaRPr>
          </a:p>
        </p:txBody>
      </p:sp>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9383483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B2078DD7-86CC-D44F-94D0-127FD0EAA744}" type="slidenum">
              <a:rPr lang="en-AU">
                <a:latin typeface="Calibri" charset="0"/>
              </a:rPr>
              <a:pPr/>
              <a:t>62</a:t>
            </a:fld>
            <a:endParaRPr lang="en-AU" dirty="0">
              <a:latin typeface="Calibri" charset="0"/>
            </a:endParaRPr>
          </a:p>
        </p:txBody>
      </p:sp>
      <p:sp>
        <p:nvSpPr>
          <p:cNvPr id="1331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31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0557542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19902826-8842-3B4E-8E15-D3FE38B56699}" type="slidenum">
              <a:rPr lang="en-AU">
                <a:latin typeface="Calibri" charset="0"/>
              </a:rPr>
              <a:pPr/>
              <a:t>63</a:t>
            </a:fld>
            <a:endParaRPr lang="en-AU" dirty="0">
              <a:latin typeface="Calibri" charset="0"/>
            </a:endParaRPr>
          </a:p>
        </p:txBody>
      </p:sp>
      <p:sp>
        <p:nvSpPr>
          <p:cNvPr id="1351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51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latin typeface="Calibri" charset="0"/>
            </a:endParaRPr>
          </a:p>
        </p:txBody>
      </p:sp>
    </p:spTree>
    <p:extLst>
      <p:ext uri="{BB962C8B-B14F-4D97-AF65-F5344CB8AC3E}">
        <p14:creationId xmlns:p14="http://schemas.microsoft.com/office/powerpoint/2010/main" xmlns="" val="2729200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FF67057-262F-974B-9A10-E93107FB1D66}" type="slidenum">
              <a:rPr lang="en-AU">
                <a:latin typeface="Calibri" charset="0"/>
              </a:rPr>
              <a:pPr/>
              <a:t>8</a:t>
            </a:fld>
            <a:endParaRPr lang="en-AU" dirty="0">
              <a:latin typeface="Calibri"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can be used to frame a discussion of capacity.</a:t>
            </a:r>
          </a:p>
          <a:p>
            <a:pPr>
              <a:spcBef>
                <a:spcPct val="0"/>
              </a:spcBef>
            </a:pPr>
            <a:endParaRPr lang="en-US" dirty="0">
              <a:latin typeface="Calibri" charset="0"/>
            </a:endParaRPr>
          </a:p>
          <a:p>
            <a:pPr>
              <a:spcBef>
                <a:spcPct val="0"/>
              </a:spcBef>
            </a:pPr>
            <a:r>
              <a:rPr lang="en-US" dirty="0">
                <a:latin typeface="Calibri" charset="0"/>
              </a:rPr>
              <a:t>Points to be made might include:</a:t>
            </a:r>
          </a:p>
          <a:p>
            <a:pPr>
              <a:spcBef>
                <a:spcPct val="0"/>
              </a:spcBef>
            </a:pPr>
            <a:r>
              <a:rPr lang="en-US" dirty="0">
                <a:latin typeface="Calibri" charset="0"/>
              </a:rPr>
              <a:t>     - capacity definition and measurement is necessary if we are to develop a production schedule</a:t>
            </a:r>
          </a:p>
          <a:p>
            <a:pPr>
              <a:spcBef>
                <a:spcPct val="0"/>
              </a:spcBef>
            </a:pPr>
            <a:r>
              <a:rPr lang="en-US" dirty="0">
                <a:latin typeface="Calibri" charset="0"/>
              </a:rPr>
              <a:t>     - while a process may have </a:t>
            </a:r>
            <a:r>
              <a:rPr lang="ja-JP" altLang="en-US">
                <a:latin typeface="Calibri" charset="0"/>
              </a:rPr>
              <a:t>“</a:t>
            </a:r>
            <a:r>
              <a:rPr lang="en-US" dirty="0">
                <a:latin typeface="Calibri" charset="0"/>
              </a:rPr>
              <a:t>maximum</a:t>
            </a:r>
            <a:r>
              <a:rPr lang="ja-JP" altLang="en-US">
                <a:latin typeface="Calibri" charset="0"/>
              </a:rPr>
              <a:t>”</a:t>
            </a:r>
            <a:r>
              <a:rPr lang="en-US" dirty="0">
                <a:latin typeface="Calibri" charset="0"/>
              </a:rPr>
              <a:t> capacity, many factors prevent us from achieving that capacity on a continuous basis.</a:t>
            </a:r>
          </a:p>
          <a:p>
            <a:pPr>
              <a:spcBef>
                <a:spcPct val="0"/>
              </a:spcBef>
            </a:pPr>
            <a:endParaRPr lang="en-US" dirty="0">
              <a:latin typeface="Calibri" charset="0"/>
            </a:endParaRPr>
          </a:p>
          <a:p>
            <a:pPr>
              <a:spcBef>
                <a:spcPct val="0"/>
              </a:spcBef>
            </a:pPr>
            <a:r>
              <a:rPr lang="en-US" dirty="0">
                <a:latin typeface="Calibri" charset="0"/>
              </a:rPr>
              <a:t>Students should be asked to suggest factors which might prevent one from achieving maximum capacity.</a:t>
            </a:r>
          </a:p>
        </p:txBody>
      </p:sp>
    </p:spTree>
    <p:extLst>
      <p:ext uri="{BB962C8B-B14F-4D97-AF65-F5344CB8AC3E}">
        <p14:creationId xmlns:p14="http://schemas.microsoft.com/office/powerpoint/2010/main" xmlns="" val="333125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FF67057-262F-974B-9A10-E93107FB1D66}" type="slidenum">
              <a:rPr lang="en-AU">
                <a:latin typeface="Calibri" charset="0"/>
              </a:rPr>
              <a:pPr/>
              <a:t>9</a:t>
            </a:fld>
            <a:endParaRPr lang="en-AU" dirty="0">
              <a:latin typeface="Calibri"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can be used to frame a discussion of capacity.</a:t>
            </a:r>
          </a:p>
          <a:p>
            <a:pPr>
              <a:spcBef>
                <a:spcPct val="0"/>
              </a:spcBef>
            </a:pPr>
            <a:endParaRPr lang="en-US" dirty="0">
              <a:latin typeface="Calibri" charset="0"/>
            </a:endParaRPr>
          </a:p>
          <a:p>
            <a:pPr>
              <a:spcBef>
                <a:spcPct val="0"/>
              </a:spcBef>
            </a:pPr>
            <a:r>
              <a:rPr lang="en-US" dirty="0">
                <a:latin typeface="Calibri" charset="0"/>
              </a:rPr>
              <a:t>Points to be made might include:</a:t>
            </a:r>
          </a:p>
          <a:p>
            <a:pPr>
              <a:spcBef>
                <a:spcPct val="0"/>
              </a:spcBef>
            </a:pPr>
            <a:r>
              <a:rPr lang="en-US" dirty="0">
                <a:latin typeface="Calibri" charset="0"/>
              </a:rPr>
              <a:t>     - capacity definition and measurement is necessary if we are to develop a production schedule</a:t>
            </a:r>
          </a:p>
          <a:p>
            <a:pPr>
              <a:spcBef>
                <a:spcPct val="0"/>
              </a:spcBef>
            </a:pPr>
            <a:r>
              <a:rPr lang="en-US" dirty="0">
                <a:latin typeface="Calibri" charset="0"/>
              </a:rPr>
              <a:t>     - while a process may have </a:t>
            </a:r>
            <a:r>
              <a:rPr lang="ja-JP" altLang="en-US">
                <a:latin typeface="Calibri" charset="0"/>
              </a:rPr>
              <a:t>“</a:t>
            </a:r>
            <a:r>
              <a:rPr lang="en-US" dirty="0">
                <a:latin typeface="Calibri" charset="0"/>
              </a:rPr>
              <a:t>maximum</a:t>
            </a:r>
            <a:r>
              <a:rPr lang="ja-JP" altLang="en-US">
                <a:latin typeface="Calibri" charset="0"/>
              </a:rPr>
              <a:t>”</a:t>
            </a:r>
            <a:r>
              <a:rPr lang="en-US" dirty="0">
                <a:latin typeface="Calibri" charset="0"/>
              </a:rPr>
              <a:t> capacity, many factors prevent us from achieving that capacity on a continuous basis.</a:t>
            </a:r>
          </a:p>
          <a:p>
            <a:pPr>
              <a:spcBef>
                <a:spcPct val="0"/>
              </a:spcBef>
            </a:pPr>
            <a:endParaRPr lang="en-US" dirty="0">
              <a:latin typeface="Calibri" charset="0"/>
            </a:endParaRPr>
          </a:p>
          <a:p>
            <a:pPr>
              <a:spcBef>
                <a:spcPct val="0"/>
              </a:spcBef>
            </a:pPr>
            <a:r>
              <a:rPr lang="en-US" dirty="0">
                <a:latin typeface="Calibri" charset="0"/>
              </a:rPr>
              <a:t>Students should be asked to suggest factors which might prevent one from achieving maximum capacity.</a:t>
            </a:r>
          </a:p>
        </p:txBody>
      </p:sp>
    </p:spTree>
    <p:extLst>
      <p:ext uri="{BB962C8B-B14F-4D97-AF65-F5344CB8AC3E}">
        <p14:creationId xmlns:p14="http://schemas.microsoft.com/office/powerpoint/2010/main" xmlns="" val="297214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FF67057-262F-974B-9A10-E93107FB1D66}" type="slidenum">
              <a:rPr lang="en-AU">
                <a:latin typeface="Calibri" charset="0"/>
              </a:rPr>
              <a:pPr/>
              <a:t>10</a:t>
            </a:fld>
            <a:endParaRPr lang="en-AU" dirty="0">
              <a:latin typeface="Calibri" charset="0"/>
            </a:endParaRPr>
          </a:p>
        </p:txBody>
      </p:sp>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Calibri" charset="0"/>
              </a:rPr>
              <a:t>This slide can be used to frame a discussion of capacity.</a:t>
            </a:r>
          </a:p>
          <a:p>
            <a:pPr>
              <a:spcBef>
                <a:spcPct val="0"/>
              </a:spcBef>
            </a:pPr>
            <a:endParaRPr lang="en-US" dirty="0">
              <a:latin typeface="Calibri" charset="0"/>
            </a:endParaRPr>
          </a:p>
          <a:p>
            <a:pPr>
              <a:spcBef>
                <a:spcPct val="0"/>
              </a:spcBef>
            </a:pPr>
            <a:r>
              <a:rPr lang="en-US" dirty="0">
                <a:latin typeface="Calibri" charset="0"/>
              </a:rPr>
              <a:t>Points to be made might include:</a:t>
            </a:r>
          </a:p>
          <a:p>
            <a:pPr>
              <a:spcBef>
                <a:spcPct val="0"/>
              </a:spcBef>
            </a:pPr>
            <a:r>
              <a:rPr lang="en-US" dirty="0">
                <a:latin typeface="Calibri" charset="0"/>
              </a:rPr>
              <a:t>     - capacity definition and measurement is necessary if we are to develop a production schedule</a:t>
            </a:r>
          </a:p>
          <a:p>
            <a:pPr>
              <a:spcBef>
                <a:spcPct val="0"/>
              </a:spcBef>
            </a:pPr>
            <a:r>
              <a:rPr lang="en-US" dirty="0">
                <a:latin typeface="Calibri" charset="0"/>
              </a:rPr>
              <a:t>     - while a process may have </a:t>
            </a:r>
            <a:r>
              <a:rPr lang="ja-JP" altLang="en-US">
                <a:latin typeface="Calibri" charset="0"/>
              </a:rPr>
              <a:t>“</a:t>
            </a:r>
            <a:r>
              <a:rPr lang="en-US" dirty="0">
                <a:latin typeface="Calibri" charset="0"/>
              </a:rPr>
              <a:t>maximum</a:t>
            </a:r>
            <a:r>
              <a:rPr lang="ja-JP" altLang="en-US">
                <a:latin typeface="Calibri" charset="0"/>
              </a:rPr>
              <a:t>”</a:t>
            </a:r>
            <a:r>
              <a:rPr lang="en-US" dirty="0">
                <a:latin typeface="Calibri" charset="0"/>
              </a:rPr>
              <a:t> capacity, many factors prevent us from achieving that capacity on a continuous basis.</a:t>
            </a:r>
          </a:p>
          <a:p>
            <a:pPr>
              <a:spcBef>
                <a:spcPct val="0"/>
              </a:spcBef>
            </a:pPr>
            <a:endParaRPr lang="en-US" dirty="0">
              <a:latin typeface="Calibri" charset="0"/>
            </a:endParaRPr>
          </a:p>
          <a:p>
            <a:pPr>
              <a:spcBef>
                <a:spcPct val="0"/>
              </a:spcBef>
            </a:pPr>
            <a:r>
              <a:rPr lang="en-US" dirty="0">
                <a:latin typeface="Calibri" charset="0"/>
              </a:rPr>
              <a:t>Students should be asked to suggest factors which might prevent one from achieving maximum capacity.</a:t>
            </a:r>
          </a:p>
        </p:txBody>
      </p:sp>
    </p:spTree>
    <p:extLst>
      <p:ext uri="{BB962C8B-B14F-4D97-AF65-F5344CB8AC3E}">
        <p14:creationId xmlns:p14="http://schemas.microsoft.com/office/powerpoint/2010/main" xmlns="" val="297214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DF9C12CE-0FD8-364D-9768-5447276E87B3}"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01C210C-3266-EB43-B07B-7145F34F04D9}" type="slidenum">
              <a:rPr lang="en-US"/>
              <a:pPr/>
              <a:t>‹#›</a:t>
            </a:fld>
            <a:endParaRPr lang="en-US" dirty="0"/>
          </a:p>
        </p:txBody>
      </p:sp>
      <p:sp>
        <p:nvSpPr>
          <p:cNvPr id="8" name="TextBox 7"/>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24696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vertTx" preserve="1">
  <p:cSld name="Title and Vertical Text">
    <p:spTree>
      <p:nvGrpSpPr>
        <p:cNvPr id="1" name=""/>
        <p:cNvGrpSpPr/>
        <p:nvPr/>
      </p:nvGrpSpPr>
      <p:grpSpPr>
        <a:xfrm>
          <a:off x="0" y="0"/>
          <a:ext cx="0" cy="0"/>
          <a:chOff x="0" y="0"/>
          <a:chExt cx="0" cy="0"/>
        </a:xfrm>
      </p:grpSpPr>
      <p:sp>
        <p:nvSpPr>
          <p:cNvPr id="4" name="TextBox 3"/>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B110BCBE-1438-7F48-BB47-BA1F78811996}"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CBB896C-46A8-5B41-A66E-6C0763BACC42}" type="slidenum">
              <a:rPr lang="en-US"/>
              <a:pPr/>
              <a:t>‹#›</a:t>
            </a:fld>
            <a:endParaRPr lang="en-US" dirty="0"/>
          </a:p>
        </p:txBody>
      </p:sp>
      <p:sp>
        <p:nvSpPr>
          <p:cNvPr id="9" name="TextBox 8"/>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2163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p:cSld name="Vertical Title and Text">
    <p:spTree>
      <p:nvGrpSpPr>
        <p:cNvPr id="1" name=""/>
        <p:cNvGrpSpPr/>
        <p:nvPr/>
      </p:nvGrpSpPr>
      <p:grpSpPr>
        <a:xfrm>
          <a:off x="0" y="0"/>
          <a:ext cx="0" cy="0"/>
          <a:chOff x="0" y="0"/>
          <a:chExt cx="0" cy="0"/>
        </a:xfrm>
      </p:grpSpPr>
      <p:sp>
        <p:nvSpPr>
          <p:cNvPr id="4" name="TextBox 3"/>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ABB3FB61-C215-E543-8FD1-8989B0E7D7CA}" type="slidenum">
              <a:rPr lang="en-US"/>
              <a:pPr/>
              <a:t>‹#›</a:t>
            </a:fld>
            <a:endParaRPr lang="en-US" dirty="0"/>
          </a:p>
        </p:txBody>
      </p:sp>
      <p:sp>
        <p:nvSpPr>
          <p:cNvPr id="8" name="TextBox 7"/>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2343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xOverObj">
  <p:cSld name="Title and Text over Content">
    <p:spTree>
      <p:nvGrpSpPr>
        <p:cNvPr id="1" name=""/>
        <p:cNvGrpSpPr/>
        <p:nvPr/>
      </p:nvGrpSpPr>
      <p:grpSpPr>
        <a:xfrm>
          <a:off x="0" y="0"/>
          <a:ext cx="0" cy="0"/>
          <a:chOff x="0" y="0"/>
          <a:chExt cx="0" cy="0"/>
        </a:xfrm>
      </p:grpSpPr>
      <p:sp>
        <p:nvSpPr>
          <p:cNvPr id="5" name="TextBox 4"/>
          <p:cNvSpPr txBox="1"/>
          <p:nvPr userDrawn="1"/>
        </p:nvSpPr>
        <p:spPr>
          <a:xfrm>
            <a:off x="7975600" y="6384925"/>
            <a:ext cx="698500" cy="276225"/>
          </a:xfrm>
          <a:prstGeom prst="rect">
            <a:avLst/>
          </a:prstGeom>
          <a:noFill/>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200" dirty="0">
                <a:solidFill>
                  <a:srgbClr val="A6A6A6"/>
                </a:solidFill>
              </a:rPr>
              <a:t>S7 - </a:t>
            </a:r>
            <a:fld id="{6C98BCA1-D7E0-664A-B709-00F1AECE13ED}" type="slidenum">
              <a:rPr lang="en-US" sz="1200">
                <a:solidFill>
                  <a:srgbClr val="A6A6A6"/>
                </a:solidFill>
              </a:rPr>
              <a:pPr/>
              <a:t>‹#›</a:t>
            </a:fld>
            <a:endParaRPr lang="en-US" sz="1200" dirty="0">
              <a:solidFill>
                <a:srgbClr val="A6A6A6"/>
              </a:solidFill>
            </a:endParaRPr>
          </a:p>
        </p:txBody>
      </p:sp>
      <p:sp>
        <p:nvSpPr>
          <p:cNvPr id="2" name="Title 1"/>
          <p:cNvSpPr>
            <a:spLocks noGrp="1"/>
          </p:cNvSpPr>
          <p:nvPr>
            <p:ph type="title"/>
          </p:nvPr>
        </p:nvSpPr>
        <p:spPr>
          <a:xfrm>
            <a:off x="685800" y="434975"/>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177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0513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111027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40851343-75B4-5B41-BA15-A1E5D1AFA31C}"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lvl1pPr marL="342900" indent="-342900">
              <a:buClr>
                <a:schemeClr val="accent1"/>
              </a:buClr>
              <a:buFont typeface="Arial Unicode MS"/>
              <a:buChar char="▶"/>
              <a:defRPr/>
            </a:lvl1pPr>
            <a:lvl2pPr marL="742950" indent="-285750">
              <a:buClr>
                <a:schemeClr val="accent1"/>
              </a:buClr>
              <a:buFont typeface="Arial Unicode MS"/>
              <a:buChar char="▶"/>
              <a:defRPr/>
            </a:lvl2pPr>
            <a:lvl3pPr marL="1143000" indent="-228600">
              <a:buClr>
                <a:schemeClr val="accent1"/>
              </a:buClr>
              <a:buFont typeface="Arial Unicode MS"/>
              <a:buChar char="▶"/>
              <a:defRPr/>
            </a:lvl3pPr>
            <a:lvl4pPr marL="1600200" indent="-228600">
              <a:buClr>
                <a:schemeClr val="accent1"/>
              </a:buClr>
              <a:buFont typeface="Arial Unicode MS"/>
              <a:buChar char="▶"/>
              <a:defRPr/>
            </a:lvl4pPr>
            <a:lvl5pPr marL="2057400" indent="-228600">
              <a:buClr>
                <a:schemeClr val="accent1"/>
              </a:buClr>
              <a:buFont typeface="Arial Unicode MS"/>
              <a:buChar cha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719C0A48-53B8-C64F-AFE6-ECE23F11299D}" type="slidenum">
              <a:rPr lang="en-US"/>
              <a:pPr/>
              <a:t>‹#›</a:t>
            </a:fld>
            <a:endParaRPr lang="en-US" dirty="0"/>
          </a:p>
        </p:txBody>
      </p:sp>
      <p:sp>
        <p:nvSpPr>
          <p:cNvPr id="8" name="TextBox 7"/>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202337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4" name="TextBox 3"/>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BA5193B0-0154-3645-AAC6-F847D834F72F}"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3A2929A9-CBCF-F84E-AF43-5F98BE338A13}" type="slidenum">
              <a:rPr lang="en-US"/>
              <a:pPr/>
              <a:t>‹#›</a:t>
            </a:fld>
            <a:endParaRPr lang="en-US" dirty="0"/>
          </a:p>
        </p:txBody>
      </p:sp>
      <p:sp>
        <p:nvSpPr>
          <p:cNvPr id="8" name="TextBox 7"/>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18338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5" name="TextBox 4"/>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3062501F-5EAC-7245-8D34-C03DAAD42E71}"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E90C4066-B959-7048-993A-1D66F247A476}" type="slidenum">
              <a:rPr lang="en-US"/>
              <a:pPr/>
              <a:t>‹#›</a:t>
            </a:fld>
            <a:endParaRPr lang="en-US" dirty="0"/>
          </a:p>
        </p:txBody>
      </p:sp>
      <p:sp>
        <p:nvSpPr>
          <p:cNvPr id="9" name="TextBox 8"/>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21562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7" name="TextBox 6"/>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636BEDF9-1A21-6B43-B875-962A05A1E8E2}"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10" name="Slide Number Placeholder 8"/>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4AC6EFCD-90AA-5148-8ABC-1BA59F88CEFF}" type="slidenum">
              <a:rPr lang="en-US"/>
              <a:pPr/>
              <a:t>‹#›</a:t>
            </a:fld>
            <a:endParaRPr lang="en-US" dirty="0"/>
          </a:p>
        </p:txBody>
      </p:sp>
      <p:sp>
        <p:nvSpPr>
          <p:cNvPr id="11" name="TextBox 10"/>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382910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par>
                          <p:cTn id="12" fill="hold">
                            <p:stCondLst>
                              <p:cond delay="3000"/>
                            </p:stCondLst>
                            <p:childTnLst>
                              <p:par>
                                <p:cTn id="13" presetID="18" presetClass="entr" presetSubtype="6" fill="hold" grpId="0"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par>
                          <p:cTn id="16" fill="hold">
                            <p:stCondLst>
                              <p:cond delay="4500"/>
                            </p:stCondLst>
                            <p:childTnLst>
                              <p:par>
                                <p:cTn id="17" presetID="18" presetClass="entr" presetSubtype="6" fill="hold" grpId="0" nodeType="after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Title Only">
    <p:spTree>
      <p:nvGrpSpPr>
        <p:cNvPr id="1" name=""/>
        <p:cNvGrpSpPr/>
        <p:nvPr/>
      </p:nvGrpSpPr>
      <p:grpSpPr>
        <a:xfrm>
          <a:off x="0" y="0"/>
          <a:ext cx="0" cy="0"/>
          <a:chOff x="0" y="0"/>
          <a:chExt cx="0" cy="0"/>
        </a:xfrm>
      </p:grpSpPr>
      <p:sp>
        <p:nvSpPr>
          <p:cNvPr id="3" name="TextBox 2"/>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60EE7452-E89F-B44F-8EC6-5E7B2C87EB8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p:txBody>
          <a:bodyPr/>
          <a:lstStyle/>
          <a:p>
            <a:r>
              <a:rPr lang="en-AU"/>
              <a:t>Click to edit Master title style</a:t>
            </a:r>
            <a:endParaRPr lang="en-US"/>
          </a:p>
        </p:txBody>
      </p:sp>
      <p:sp>
        <p:nvSpPr>
          <p:cNvPr id="6" name="Slide Number Placeholder 4"/>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235D4EDD-6E24-774D-A8B8-BDDB611A773D}" type="slidenum">
              <a:rPr lang="en-US"/>
              <a:pPr/>
              <a:t>‹#›</a:t>
            </a:fld>
            <a:endParaRPr lang="en-US" dirty="0"/>
          </a:p>
        </p:txBody>
      </p:sp>
      <p:sp>
        <p:nvSpPr>
          <p:cNvPr id="8" name="TextBox 7"/>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74772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Blank">
    <p:spTree>
      <p:nvGrpSpPr>
        <p:cNvPr id="1" name=""/>
        <p:cNvGrpSpPr/>
        <p:nvPr/>
      </p:nvGrpSpPr>
      <p:grpSpPr>
        <a:xfrm>
          <a:off x="0" y="0"/>
          <a:ext cx="0" cy="0"/>
          <a:chOff x="0" y="0"/>
          <a:chExt cx="0" cy="0"/>
        </a:xfrm>
      </p:grpSpPr>
      <p:sp>
        <p:nvSpPr>
          <p:cNvPr id="2" name="TextBox 1"/>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1BEF13AA-8851-2444-B9D7-768558950ADA}"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5"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46462699-1AF8-664B-ADB3-A01A0E32F0C8}" type="slidenum">
              <a:rPr lang="en-US"/>
              <a:pPr/>
              <a:t>‹#›</a:t>
            </a:fld>
            <a:endParaRPr lang="en-US" dirty="0"/>
          </a:p>
        </p:txBody>
      </p:sp>
      <p:sp>
        <p:nvSpPr>
          <p:cNvPr id="6" name="TextBox 5"/>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361466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p:cSld name="Content with Caption">
    <p:spTree>
      <p:nvGrpSpPr>
        <p:cNvPr id="1" name=""/>
        <p:cNvGrpSpPr/>
        <p:nvPr/>
      </p:nvGrpSpPr>
      <p:grpSpPr>
        <a:xfrm>
          <a:off x="0" y="0"/>
          <a:ext cx="0" cy="0"/>
          <a:chOff x="0" y="0"/>
          <a:chExt cx="0" cy="0"/>
        </a:xfrm>
      </p:grpSpPr>
      <p:sp>
        <p:nvSpPr>
          <p:cNvPr id="5" name="TextBox 4"/>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32A51939-0030-0A4E-A79E-17F611277B53}"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08157194-97EA-E94B-9726-A838644DB756}" type="slidenum">
              <a:rPr lang="en-US"/>
              <a:pPr/>
              <a:t>‹#›</a:t>
            </a:fld>
            <a:endParaRPr lang="en-US" dirty="0"/>
          </a:p>
        </p:txBody>
      </p:sp>
      <p:sp>
        <p:nvSpPr>
          <p:cNvPr id="9" name="TextBox 8"/>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382208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p:cSld name="Picture with Caption">
    <p:spTree>
      <p:nvGrpSpPr>
        <p:cNvPr id="1" name=""/>
        <p:cNvGrpSpPr/>
        <p:nvPr/>
      </p:nvGrpSpPr>
      <p:grpSpPr>
        <a:xfrm>
          <a:off x="0" y="0"/>
          <a:ext cx="0" cy="0"/>
          <a:chOff x="0" y="0"/>
          <a:chExt cx="0" cy="0"/>
        </a:xfrm>
      </p:grpSpPr>
      <p:sp>
        <p:nvSpPr>
          <p:cNvPr id="5" name="TextBox 4"/>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B408A058-3B46-274D-97D4-88B83F07514C}"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defRPr>
            </a:lvl1pPr>
          </a:lstStyle>
          <a:p>
            <a:fld id="{A096DE74-CAF8-1D48-A916-7FE4B71AAB36}" type="slidenum">
              <a:rPr lang="en-US"/>
              <a:pPr/>
              <a:t>‹#›</a:t>
            </a:fld>
            <a:endParaRPr lang="en-US" dirty="0"/>
          </a:p>
        </p:txBody>
      </p:sp>
      <p:sp>
        <p:nvSpPr>
          <p:cNvPr id="9" name="TextBox 8"/>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344281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nodePh="1">
                                  <p:stCondLst>
                                    <p:cond delay="100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9" name="TextBox 8"/>
          <p:cNvSpPr txBox="1"/>
          <p:nvPr userDrawn="1"/>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DD5F6244-AF47-634E-8DBF-AF0C536FC874}"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6" name="TextBox 5"/>
          <p:cNvSpPr txBox="1"/>
          <p:nvPr userDrawn="1"/>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8" presetClass="entr" presetSubtype="6" fill="hold" nodeType="afterEffect">
                  <p:stCondLst>
                    <p:cond delay="1000"/>
                  </p:stCondLst>
                  <p:childTnLst>
                    <p:set>
                      <p:cBhvr>
                        <p:cTn dur="1" fill="hold">
                          <p:stCondLst>
                            <p:cond delay="0"/>
                          </p:stCondLst>
                        </p:cTn>
                        <p:tgtEl>
                          <p:spTgt spid="3"/>
                        </p:tgtEl>
                        <p:attrNameLst>
                          <p:attrName>style.visibility</p:attrName>
                        </p:attrNameLst>
                      </p:cBhvr>
                      <p:to>
                        <p:strVal val="visible"/>
                      </p:to>
                    </p:set>
                    <p:animEffect transition="in" filter="strips(downRight)">
                      <p:cBhvr>
                        <p:cTn dur="1000"/>
                        <p:tgtEl>
                          <p:spTgt spid="3"/>
                        </p:tgtEl>
                      </p:cBhvr>
                    </p:animEffect>
                  </p:childTnLst>
                </p:cTn>
              </p:par>
            </p:tnLst>
          </p:tmpl>
        </p:tmplLst>
      </p:bldP>
    </p:bldLst>
  </p:timing>
  <p:txStyles>
    <p:titleStyle>
      <a:lvl1pPr algn="ctr" defTabSz="457200" rtl="0" fontAlgn="base">
        <a:spcBef>
          <a:spcPct val="0"/>
        </a:spcBef>
        <a:spcAft>
          <a:spcPct val="0"/>
        </a:spcAft>
        <a:defRPr sz="4400" b="1" kern="1200">
          <a:solidFill>
            <a:schemeClr val="tx1"/>
          </a:solidFill>
          <a:latin typeface="Arial"/>
          <a:ea typeface="ＭＳ Ｐゴシック" charset="0"/>
          <a:cs typeface="Arial"/>
        </a:defRPr>
      </a:lvl1pPr>
      <a:lvl2pPr algn="ctr" defTabSz="457200" rtl="0" fontAlgn="base">
        <a:spcBef>
          <a:spcPct val="0"/>
        </a:spcBef>
        <a:spcAft>
          <a:spcPct val="0"/>
        </a:spcAft>
        <a:defRPr sz="4400" b="1">
          <a:solidFill>
            <a:schemeClr val="tx1"/>
          </a:solidFill>
          <a:latin typeface="Arial" charset="0"/>
          <a:ea typeface="ＭＳ Ｐゴシック" charset="0"/>
          <a:cs typeface="Arial" charset="0"/>
        </a:defRPr>
      </a:lvl2pPr>
      <a:lvl3pPr algn="ctr" defTabSz="457200" rtl="0" fontAlgn="base">
        <a:spcBef>
          <a:spcPct val="0"/>
        </a:spcBef>
        <a:spcAft>
          <a:spcPct val="0"/>
        </a:spcAft>
        <a:defRPr sz="4400" b="1">
          <a:solidFill>
            <a:schemeClr val="tx1"/>
          </a:solidFill>
          <a:latin typeface="Arial" charset="0"/>
          <a:ea typeface="ＭＳ Ｐゴシック" charset="0"/>
          <a:cs typeface="Arial" charset="0"/>
        </a:defRPr>
      </a:lvl3pPr>
      <a:lvl4pPr algn="ctr" defTabSz="457200" rtl="0" fontAlgn="base">
        <a:spcBef>
          <a:spcPct val="0"/>
        </a:spcBef>
        <a:spcAft>
          <a:spcPct val="0"/>
        </a:spcAft>
        <a:defRPr sz="4400" b="1">
          <a:solidFill>
            <a:schemeClr val="tx1"/>
          </a:solidFill>
          <a:latin typeface="Arial" charset="0"/>
          <a:ea typeface="ＭＳ Ｐゴシック" charset="0"/>
          <a:cs typeface="Arial" charset="0"/>
        </a:defRPr>
      </a:lvl4pPr>
      <a:lvl5pPr algn="ctr" defTabSz="457200" rtl="0" fontAlgn="base">
        <a:spcBef>
          <a:spcPct val="0"/>
        </a:spcBef>
        <a:spcAft>
          <a:spcPct val="0"/>
        </a:spcAft>
        <a:defRPr sz="4400" b="1">
          <a:solidFill>
            <a:schemeClr val="tx1"/>
          </a:solidFill>
          <a:latin typeface="Arial" charset="0"/>
          <a:ea typeface="ＭＳ Ｐゴシック" charset="0"/>
          <a:cs typeface="Arial" charset="0"/>
        </a:defRPr>
      </a:lvl5pPr>
      <a:lvl6pPr marL="457200" algn="ctr" defTabSz="457200" rtl="0" fontAlgn="base">
        <a:spcBef>
          <a:spcPct val="0"/>
        </a:spcBef>
        <a:spcAft>
          <a:spcPct val="0"/>
        </a:spcAft>
        <a:defRPr sz="4400" b="1">
          <a:solidFill>
            <a:schemeClr val="tx1"/>
          </a:solidFill>
          <a:latin typeface="Arial" charset="0"/>
          <a:ea typeface="ＭＳ Ｐゴシック" charset="0"/>
          <a:cs typeface="Arial" charset="0"/>
        </a:defRPr>
      </a:lvl6pPr>
      <a:lvl7pPr marL="914400" algn="ctr" defTabSz="457200" rtl="0" fontAlgn="base">
        <a:spcBef>
          <a:spcPct val="0"/>
        </a:spcBef>
        <a:spcAft>
          <a:spcPct val="0"/>
        </a:spcAft>
        <a:defRPr sz="4400" b="1">
          <a:solidFill>
            <a:schemeClr val="tx1"/>
          </a:solidFill>
          <a:latin typeface="Arial" charset="0"/>
          <a:ea typeface="ＭＳ Ｐゴシック" charset="0"/>
          <a:cs typeface="Arial" charset="0"/>
        </a:defRPr>
      </a:lvl7pPr>
      <a:lvl8pPr marL="1371600" algn="ctr" defTabSz="457200" rtl="0" fontAlgn="base">
        <a:spcBef>
          <a:spcPct val="0"/>
        </a:spcBef>
        <a:spcAft>
          <a:spcPct val="0"/>
        </a:spcAft>
        <a:defRPr sz="4400" b="1">
          <a:solidFill>
            <a:schemeClr val="tx1"/>
          </a:solidFill>
          <a:latin typeface="Arial" charset="0"/>
          <a:ea typeface="ＭＳ Ｐゴシック" charset="0"/>
          <a:cs typeface="Arial" charset="0"/>
        </a:defRPr>
      </a:lvl8pPr>
      <a:lvl9pPr marL="1828800" algn="ctr" defTabSz="457200" rtl="0" fontAlgn="base">
        <a:spcBef>
          <a:spcPct val="0"/>
        </a:spcBef>
        <a:spcAft>
          <a:spcPct val="0"/>
        </a:spcAft>
        <a:defRPr sz="4400" b="1">
          <a:solidFill>
            <a:schemeClr val="tx1"/>
          </a:solidFill>
          <a:latin typeface="Arial" charset="0"/>
          <a:ea typeface="ＭＳ Ｐゴシック" charset="0"/>
          <a:cs typeface="Arial" charset="0"/>
        </a:defRPr>
      </a:lvl9pPr>
    </p:titleStyle>
    <p:bodyStyle>
      <a:lvl1pPr marL="342900" indent="-342900" algn="l" defTabSz="457200" rtl="0" fontAlgn="base">
        <a:lnSpc>
          <a:spcPct val="90000"/>
        </a:lnSpc>
        <a:spcBef>
          <a:spcPct val="0"/>
        </a:spcBef>
        <a:spcAft>
          <a:spcPts val="1200"/>
        </a:spcAft>
        <a:buClr>
          <a:schemeClr val="accent1"/>
        </a:buClr>
        <a:buFont typeface="Arial Unicode MS" charset="0"/>
        <a:buChar char="▶"/>
        <a:defRPr sz="3200" kern="1200">
          <a:solidFill>
            <a:schemeClr val="tx1"/>
          </a:solidFill>
          <a:latin typeface="Arial"/>
          <a:ea typeface="ＭＳ Ｐゴシック" charset="0"/>
          <a:cs typeface="Arial"/>
        </a:defRPr>
      </a:lvl1pPr>
      <a:lvl2pPr marL="742950" indent="-285750" algn="l" defTabSz="457200" rtl="0" fontAlgn="base">
        <a:lnSpc>
          <a:spcPct val="90000"/>
        </a:lnSpc>
        <a:spcBef>
          <a:spcPct val="0"/>
        </a:spcBef>
        <a:spcAft>
          <a:spcPts val="1200"/>
        </a:spcAft>
        <a:buClr>
          <a:schemeClr val="accent1"/>
        </a:buClr>
        <a:buFont typeface="Arial Unicode MS" charset="0"/>
        <a:buChar char="▶"/>
        <a:defRPr sz="2800" kern="1200">
          <a:solidFill>
            <a:schemeClr val="tx1"/>
          </a:solidFill>
          <a:latin typeface="Arial"/>
          <a:ea typeface="Arial" charset="0"/>
          <a:cs typeface="Arial"/>
        </a:defRPr>
      </a:lvl2pPr>
      <a:lvl3pPr marL="1143000" indent="-228600" algn="l" defTabSz="457200" rtl="0" fontAlgn="base">
        <a:lnSpc>
          <a:spcPct val="90000"/>
        </a:lnSpc>
        <a:spcBef>
          <a:spcPct val="0"/>
        </a:spcBef>
        <a:spcAft>
          <a:spcPts val="1200"/>
        </a:spcAft>
        <a:buClr>
          <a:schemeClr val="accent1"/>
        </a:buClr>
        <a:buFont typeface="Arial Unicode MS" charset="0"/>
        <a:buChar char="▶"/>
        <a:defRPr sz="2400" kern="1200">
          <a:solidFill>
            <a:schemeClr val="tx1"/>
          </a:solidFill>
          <a:latin typeface="Arial"/>
          <a:ea typeface="Arial" charset="0"/>
          <a:cs typeface="Arial"/>
        </a:defRPr>
      </a:lvl3pPr>
      <a:lvl4pPr marL="1600200" indent="-228600" algn="l" defTabSz="457200" rtl="0" fontAlgn="base">
        <a:lnSpc>
          <a:spcPct val="90000"/>
        </a:lnSpc>
        <a:spcBef>
          <a:spcPct val="0"/>
        </a:spcBef>
        <a:spcAft>
          <a:spcPts val="1200"/>
        </a:spcAft>
        <a:buClr>
          <a:schemeClr val="accent1"/>
        </a:buClr>
        <a:buFont typeface="Arial Unicode MS" charset="0"/>
        <a:buChar char="▶"/>
        <a:defRPr sz="2000" kern="1200">
          <a:solidFill>
            <a:schemeClr val="tx1"/>
          </a:solidFill>
          <a:latin typeface="Arial"/>
          <a:ea typeface="Arial" charset="0"/>
          <a:cs typeface="Arial"/>
        </a:defRPr>
      </a:lvl4pPr>
      <a:lvl5pPr marL="2057400" indent="-228600" algn="l" defTabSz="457200" rtl="0" fontAlgn="base">
        <a:lnSpc>
          <a:spcPct val="90000"/>
        </a:lnSpc>
        <a:spcBef>
          <a:spcPct val="0"/>
        </a:spcBef>
        <a:spcAft>
          <a:spcPts val="1200"/>
        </a:spcAft>
        <a:buClr>
          <a:schemeClr val="accent1"/>
        </a:buClr>
        <a:buFont typeface="Arial Unicode MS"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 7s photo.jpg"/>
          <p:cNvPicPr>
            <a:picLocks noChangeAspect="1"/>
          </p:cNvPicPr>
          <p:nvPr/>
        </p:nvPicPr>
        <p:blipFill rotWithShape="1">
          <a:blip r:embed="rId2">
            <a:alphaModFix amt="50000"/>
            <a:extLst>
              <a:ext uri="{28A0092B-C50C-407E-A947-70E740481C1C}">
                <a14:useLocalDpi xmlns:a14="http://schemas.microsoft.com/office/drawing/2010/main" xmlns="" val="0"/>
              </a:ext>
            </a:extLst>
          </a:blip>
          <a:srcRect l="3110" r="7338"/>
          <a:stretch/>
        </p:blipFill>
        <p:spPr>
          <a:xfrm>
            <a:off x="0" y="0"/>
            <a:ext cx="9144000" cy="6882934"/>
          </a:xfrm>
          <a:prstGeom prst="rect">
            <a:avLst/>
          </a:prstGeom>
        </p:spPr>
      </p:pic>
      <p:sp>
        <p:nvSpPr>
          <p:cNvPr id="38" name="Rectangle 6"/>
          <p:cNvSpPr txBox="1">
            <a:spLocks noChangeArrowheads="1"/>
          </p:cNvSpPr>
          <p:nvPr/>
        </p:nvSpPr>
        <p:spPr>
          <a:xfrm>
            <a:off x="706438" y="3944938"/>
            <a:ext cx="7662862" cy="1897062"/>
          </a:xfrm>
          <a:prstGeom prst="rect">
            <a:avLst/>
          </a:prstGeom>
          <a:no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fontAlgn="auto" hangingPunct="0">
              <a:spcBef>
                <a:spcPts val="0"/>
              </a:spcBef>
              <a:buFontTx/>
              <a:buNone/>
              <a:defRPr/>
            </a:pPr>
            <a:r>
              <a:rPr lang="en-US" sz="2000" b="1" dirty="0">
                <a:solidFill>
                  <a:srgbClr val="333333"/>
                </a:solidFill>
                <a:latin typeface="Arial"/>
                <a:cs typeface="Arial"/>
              </a:rPr>
              <a:t>PowerPoint presentation to accompany </a:t>
            </a:r>
          </a:p>
          <a:p>
            <a:pPr eaLnBrk="0" fontAlgn="auto" hangingPunct="0">
              <a:spcBef>
                <a:spcPts val="0"/>
              </a:spcBef>
              <a:buFontTx/>
              <a:buNone/>
              <a:defRPr/>
            </a:pPr>
            <a:r>
              <a:rPr lang="en-US" sz="2000" b="1" dirty="0">
                <a:solidFill>
                  <a:srgbClr val="333333"/>
                </a:solidFill>
                <a:latin typeface="Arial"/>
                <a:cs typeface="Arial"/>
              </a:rPr>
              <a:t>Heizer, Render, Munson </a:t>
            </a:r>
          </a:p>
          <a:p>
            <a:pPr eaLnBrk="0" fontAlgn="auto" hangingPunct="0">
              <a:spcBef>
                <a:spcPts val="0"/>
              </a:spcBef>
              <a:buFontTx/>
              <a:buNone/>
              <a:defRPr/>
            </a:pPr>
            <a:r>
              <a:rPr lang="en-US" sz="2000" b="1" dirty="0">
                <a:solidFill>
                  <a:srgbClr val="333333"/>
                </a:solidFill>
                <a:latin typeface="Arial"/>
                <a:cs typeface="Arial"/>
              </a:rPr>
              <a:t>Operations Management, Thirteenth </a:t>
            </a:r>
            <a:r>
              <a:rPr lang="en-US" sz="2000" b="1" dirty="0" smtClean="0">
                <a:solidFill>
                  <a:srgbClr val="333333"/>
                </a:solidFill>
                <a:latin typeface="Arial"/>
                <a:cs typeface="Arial"/>
              </a:rPr>
              <a:t>Edition, Global Edition</a:t>
            </a:r>
            <a:endParaRPr lang="en-US" sz="2000" b="1" dirty="0">
              <a:solidFill>
                <a:srgbClr val="333333"/>
              </a:solidFill>
              <a:latin typeface="Arial"/>
              <a:cs typeface="Arial"/>
            </a:endParaRPr>
          </a:p>
          <a:p>
            <a:pPr eaLnBrk="0" fontAlgn="auto" hangingPunct="0">
              <a:spcBef>
                <a:spcPts val="0"/>
              </a:spcBef>
              <a:buFontTx/>
              <a:buNone/>
              <a:defRPr/>
            </a:pPr>
            <a:r>
              <a:rPr lang="en-US" sz="2000" b="1" dirty="0">
                <a:solidFill>
                  <a:srgbClr val="333333"/>
                </a:solidFill>
                <a:latin typeface="Arial"/>
                <a:cs typeface="Arial"/>
              </a:rPr>
              <a:t>Principles of Operations Management, Eleventh Edition</a:t>
            </a:r>
          </a:p>
          <a:p>
            <a:pPr eaLnBrk="0" fontAlgn="auto" hangingPunct="0">
              <a:spcBef>
                <a:spcPts val="0"/>
              </a:spcBef>
              <a:buFontTx/>
              <a:buNone/>
              <a:defRPr/>
            </a:pPr>
            <a:endParaRPr lang="en-US" sz="2000" b="1" dirty="0">
              <a:solidFill>
                <a:srgbClr val="333333"/>
              </a:solidFill>
              <a:latin typeface="Arial"/>
              <a:cs typeface="Arial"/>
            </a:endParaRPr>
          </a:p>
          <a:p>
            <a:pPr marL="0" indent="0" fontAlgn="auto">
              <a:spcBef>
                <a:spcPts val="0"/>
              </a:spcBef>
              <a:buFont typeface="Arial"/>
              <a:buNone/>
              <a:defRPr/>
            </a:pPr>
            <a:r>
              <a:rPr lang="en-US" sz="2000" b="1" dirty="0">
                <a:solidFill>
                  <a:schemeClr val="bg1">
                    <a:lumMod val="50000"/>
                  </a:schemeClr>
                </a:solidFill>
                <a:latin typeface="Arial"/>
                <a:cs typeface="Arial"/>
              </a:rPr>
              <a:t>PowerPoint slides by Jeff Heyl</a:t>
            </a:r>
          </a:p>
        </p:txBody>
      </p:sp>
      <p:sp>
        <p:nvSpPr>
          <p:cNvPr id="14" name="Rectangle 13"/>
          <p:cNvSpPr>
            <a:spLocks noChangeArrowheads="1"/>
          </p:cNvSpPr>
          <p:nvPr/>
        </p:nvSpPr>
        <p:spPr bwMode="auto">
          <a:xfrm>
            <a:off x="6838950" y="1109663"/>
            <a:ext cx="1708150" cy="1666875"/>
          </a:xfrm>
          <a:prstGeom prst="rect">
            <a:avLst/>
          </a:prstGeom>
          <a:solidFill>
            <a:srgbClr val="BFBFB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mn-lt"/>
              <a:ea typeface="+mn-ea"/>
              <a:cs typeface="+mn-cs"/>
            </a:endParaRPr>
          </a:p>
        </p:txBody>
      </p:sp>
      <p:grpSp>
        <p:nvGrpSpPr>
          <p:cNvPr id="15" name="Group 32"/>
          <p:cNvGrpSpPr>
            <a:grpSpLocks/>
          </p:cNvGrpSpPr>
          <p:nvPr/>
        </p:nvGrpSpPr>
        <p:grpSpPr bwMode="auto">
          <a:xfrm>
            <a:off x="368300" y="638175"/>
            <a:ext cx="6732588" cy="2363788"/>
            <a:chOff x="0" y="1417638"/>
            <a:chExt cx="7500407" cy="1305983"/>
          </a:xfrm>
        </p:grpSpPr>
        <p:sp>
          <p:nvSpPr>
            <p:cNvPr id="16" name="Rectangle 4"/>
            <p:cNvSpPr/>
            <p:nvPr/>
          </p:nvSpPr>
          <p:spPr>
            <a:xfrm>
              <a:off x="7056501" y="1564112"/>
              <a:ext cx="443906" cy="1159509"/>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7" name="Rectangle 16"/>
            <p:cNvSpPr/>
            <p:nvPr/>
          </p:nvSpPr>
          <p:spPr>
            <a:xfrm>
              <a:off x="0" y="1417638"/>
              <a:ext cx="7208596" cy="1159509"/>
            </a:xfrm>
            <a:prstGeom prst="rect">
              <a:avLst/>
            </a:prstGeom>
            <a:solidFill>
              <a:schemeClr val="tx2"/>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Helvetica Neue"/>
                <a:cs typeface="Helvetica Neue"/>
              </a:endParaRPr>
            </a:p>
          </p:txBody>
        </p:sp>
        <p:sp>
          <p:nvSpPr>
            <p:cNvPr id="18" name="Freeform 17"/>
            <p:cNvSpPr>
              <a:spLocks/>
            </p:cNvSpPr>
            <p:nvPr/>
          </p:nvSpPr>
          <p:spPr bwMode="auto">
            <a:xfrm>
              <a:off x="7054850" y="2574925"/>
              <a:ext cx="149225" cy="142875"/>
            </a:xfrm>
            <a:custGeom>
              <a:avLst/>
              <a:gdLst>
                <a:gd name="T0" fmla="*/ 149225 w 149225"/>
                <a:gd name="T1" fmla="*/ 0 h 142875"/>
                <a:gd name="T2" fmla="*/ 0 w 149225"/>
                <a:gd name="T3" fmla="*/ 142875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endParaRPr lang="en-US" dirty="0"/>
            </a:p>
          </p:txBody>
        </p:sp>
      </p:grpSp>
      <p:sp>
        <p:nvSpPr>
          <p:cNvPr id="19" name="Title 1"/>
          <p:cNvSpPr txBox="1">
            <a:spLocks/>
          </p:cNvSpPr>
          <p:nvPr/>
        </p:nvSpPr>
        <p:spPr bwMode="auto">
          <a:xfrm>
            <a:off x="1320800" y="574675"/>
            <a:ext cx="5381624" cy="2166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4400" b="1" dirty="0">
                <a:solidFill>
                  <a:schemeClr val="bg1"/>
                </a:solidFill>
                <a:latin typeface="Arial" charset="0"/>
              </a:rPr>
              <a:t>Capacity and Constraint Management </a:t>
            </a:r>
          </a:p>
        </p:txBody>
      </p:sp>
      <p:sp>
        <p:nvSpPr>
          <p:cNvPr id="20" name="TextBox 19"/>
          <p:cNvSpPr txBox="1"/>
          <p:nvPr/>
        </p:nvSpPr>
        <p:spPr>
          <a:xfrm>
            <a:off x="7086600" y="874713"/>
            <a:ext cx="1069048" cy="2000548"/>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400" dirty="0">
                <a:solidFill>
                  <a:schemeClr val="bg1"/>
                </a:solidFill>
                <a:effectLst>
                  <a:outerShdw blurRad="38100" dist="38100" dir="2700000" algn="tl">
                    <a:srgbClr val="DDDDDD"/>
                  </a:outerShdw>
                </a:effectLst>
                <a:latin typeface="Arial" charset="0"/>
              </a:rPr>
              <a:t>7</a:t>
            </a:r>
          </a:p>
        </p:txBody>
      </p:sp>
      <p:sp>
        <p:nvSpPr>
          <p:cNvPr id="21" name="TextBox 20"/>
          <p:cNvSpPr txBox="1"/>
          <p:nvPr/>
        </p:nvSpPr>
        <p:spPr>
          <a:xfrm rot="5400000">
            <a:off x="7503319" y="1775619"/>
            <a:ext cx="1595437" cy="339725"/>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600" b="1" dirty="0">
                <a:solidFill>
                  <a:schemeClr val="bg1"/>
                </a:solidFill>
                <a:effectLst>
                  <a:outerShdw blurRad="38100" dist="38100" dir="2700000" algn="tl">
                    <a:srgbClr val="DDDDDD"/>
                  </a:outerShdw>
                </a:effectLst>
                <a:latin typeface="Arial" charset="0"/>
              </a:rPr>
              <a:t>SUPPLEMENT</a:t>
            </a:r>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27050" y="447675"/>
            <a:ext cx="8089900" cy="1358900"/>
          </a:xfrm>
          <a:extLst/>
        </p:spPr>
        <p:txBody>
          <a:bodyPr rtlCol="0">
            <a:normAutofit fontScale="90000"/>
          </a:bodyPr>
          <a:lstStyle/>
          <a:p>
            <a:pPr fontAlgn="auto">
              <a:spcAft>
                <a:spcPts val="0"/>
              </a:spcAft>
              <a:defRPr/>
            </a:pPr>
            <a:r>
              <a:rPr lang="en-US" dirty="0">
                <a:ea typeface="+mj-ea"/>
              </a:rPr>
              <a:t>Design and Effective Capacity</a:t>
            </a:r>
          </a:p>
        </p:txBody>
      </p:sp>
      <p:graphicFrame>
        <p:nvGraphicFramePr>
          <p:cNvPr id="4" name="Table 3"/>
          <p:cNvGraphicFramePr>
            <a:graphicFrameLocks noGrp="1"/>
          </p:cNvGraphicFramePr>
          <p:nvPr>
            <p:extLst>
              <p:ext uri="{D42A27DB-BD31-4B8C-83A1-F6EECF244321}">
                <p14:modId xmlns:p14="http://schemas.microsoft.com/office/powerpoint/2010/main" xmlns="" val="2850851826"/>
              </p:ext>
            </p:extLst>
          </p:nvPr>
        </p:nvGraphicFramePr>
        <p:xfrm>
          <a:off x="330200" y="1760538"/>
          <a:ext cx="8470900" cy="3688390"/>
        </p:xfrm>
        <a:graphic>
          <a:graphicData uri="http://schemas.openxmlformats.org/drawingml/2006/table">
            <a:tbl>
              <a:tblPr firstRow="1" bandRow="1">
                <a:tableStyleId>{2D5ABB26-0587-4C30-8999-92F81FD0307C}</a:tableStyleId>
              </a:tblPr>
              <a:tblGrid>
                <a:gridCol w="1816100">
                  <a:extLst>
                    <a:ext uri="{9D8B030D-6E8A-4147-A177-3AD203B41FA5}">
                      <a16:colId xmlns:a16="http://schemas.microsoft.com/office/drawing/2014/main" xmlns="" val="20000"/>
                    </a:ext>
                  </a:extLst>
                </a:gridCol>
                <a:gridCol w="116840">
                  <a:extLst>
                    <a:ext uri="{9D8B030D-6E8A-4147-A177-3AD203B41FA5}">
                      <a16:colId xmlns:a16="http://schemas.microsoft.com/office/drawing/2014/main" xmlns="" val="20001"/>
                    </a:ext>
                  </a:extLst>
                </a:gridCol>
                <a:gridCol w="2184400">
                  <a:extLst>
                    <a:ext uri="{9D8B030D-6E8A-4147-A177-3AD203B41FA5}">
                      <a16:colId xmlns:a16="http://schemas.microsoft.com/office/drawing/2014/main" xmlns="" val="20002"/>
                    </a:ext>
                  </a:extLst>
                </a:gridCol>
                <a:gridCol w="4353560">
                  <a:extLst>
                    <a:ext uri="{9D8B030D-6E8A-4147-A177-3AD203B41FA5}">
                      <a16:colId xmlns:a16="http://schemas.microsoft.com/office/drawing/2014/main" xmlns="" val="20003"/>
                    </a:ext>
                  </a:extLst>
                </a:gridCol>
              </a:tblGrid>
              <a:tr h="335416">
                <a:tc>
                  <a:txBody>
                    <a:bodyPr/>
                    <a:lstStyle/>
                    <a:p>
                      <a:pPr algn="ctr"/>
                      <a:r>
                        <a:rPr lang="en-US" sz="1600" dirty="0">
                          <a:solidFill>
                            <a:schemeClr val="bg1"/>
                          </a:solidFill>
                          <a:latin typeface="Arial"/>
                          <a:cs typeface="Arial"/>
                        </a:rPr>
                        <a:t>TABLE S7.1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gridSpan="3">
                  <a:txBody>
                    <a:bodyPr/>
                    <a:lstStyle/>
                    <a:p>
                      <a:r>
                        <a:rPr lang="en-US" sz="1600" dirty="0">
                          <a:latin typeface="Arial"/>
                          <a:cs typeface="Arial"/>
                        </a:rPr>
                        <a:t>Capacity Measurements</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0"/>
                  </a:ext>
                </a:extLst>
              </a:tr>
              <a:tr h="335416">
                <a:tc gridSpan="2">
                  <a:txBody>
                    <a:bodyPr/>
                    <a:lstStyle/>
                    <a:p>
                      <a:pPr algn="ctr"/>
                      <a:r>
                        <a:rPr lang="en-US" sz="1600" b="1" dirty="0">
                          <a:solidFill>
                            <a:schemeClr val="bg1"/>
                          </a:solidFill>
                          <a:latin typeface="Arial"/>
                          <a:cs typeface="Arial"/>
                        </a:rPr>
                        <a:t>MEASURE</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b="1" dirty="0">
                          <a:solidFill>
                            <a:schemeClr val="bg1"/>
                          </a:solidFill>
                          <a:latin typeface="Arial"/>
                          <a:cs typeface="Arial"/>
                        </a:rPr>
                        <a:t>DEFINITION</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EXAMPLE</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1"/>
                  </a:ext>
                </a:extLst>
              </a:tr>
              <a:tr h="335416">
                <a:tc gridSpan="2">
                  <a:txBody>
                    <a:bodyPr/>
                    <a:lstStyle/>
                    <a:p>
                      <a:pPr algn="l"/>
                      <a:r>
                        <a:rPr lang="en-US" sz="1600" dirty="0">
                          <a:latin typeface="Arial"/>
                          <a:cs typeface="Arial"/>
                        </a:rPr>
                        <a:t>Effective capacity </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l"/>
                      <a:r>
                        <a:rPr lang="en-US" sz="1600" dirty="0">
                          <a:latin typeface="Arial"/>
                          <a:cs typeface="Arial"/>
                        </a:rPr>
                        <a:t>Design capacity minus lost output because of </a:t>
                      </a:r>
                      <a:r>
                        <a:rPr lang="en-US" sz="1600" i="1" dirty="0">
                          <a:latin typeface="Arial"/>
                          <a:cs typeface="Arial"/>
                        </a:rPr>
                        <a:t>planned</a:t>
                      </a:r>
                      <a:r>
                        <a:rPr lang="en-US" sz="1600" dirty="0">
                          <a:latin typeface="Arial"/>
                          <a:cs typeface="Arial"/>
                        </a:rPr>
                        <a:t> resource unavailability (e.g., preventive maintenance, machine setups/changeovers, changes in product mix, scheduled breaks) </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l">
                        <a:tabLst>
                          <a:tab pos="1879600" algn="l"/>
                          <a:tab pos="2057400" algn="l"/>
                        </a:tabLst>
                      </a:pPr>
                      <a:r>
                        <a:rPr lang="en-US" sz="1600" dirty="0">
                          <a:latin typeface="Arial"/>
                          <a:cs typeface="Arial"/>
                        </a:rPr>
                        <a:t>Frito-Lay loses 3 hours of output per day </a:t>
                      </a:r>
                    </a:p>
                    <a:p>
                      <a:pPr algn="l">
                        <a:tabLst>
                          <a:tab pos="1879600" algn="l"/>
                          <a:tab pos="2057400" algn="l"/>
                        </a:tabLst>
                      </a:pPr>
                      <a:r>
                        <a:rPr lang="en-US" sz="1600" dirty="0">
                          <a:latin typeface="Arial"/>
                          <a:cs typeface="Arial"/>
                        </a:rPr>
                        <a:t>(= 0.5 hrs./day on preventive maintenance, </a:t>
                      </a:r>
                    </a:p>
                    <a:p>
                      <a:pPr algn="l">
                        <a:tabLst>
                          <a:tab pos="1879600" algn="l"/>
                          <a:tab pos="2057400" algn="l"/>
                        </a:tabLst>
                      </a:pPr>
                      <a:r>
                        <a:rPr lang="en-US" sz="1600" dirty="0">
                          <a:latin typeface="Arial"/>
                          <a:cs typeface="Arial"/>
                        </a:rPr>
                        <a:t>1 hr./day on employee breaks, and 1.5 hrs./day setting up machines for different products).</a:t>
                      </a:r>
                      <a:br>
                        <a:rPr lang="en-US" sz="1600" dirty="0">
                          <a:latin typeface="Arial"/>
                          <a:cs typeface="Arial"/>
                        </a:rPr>
                      </a:br>
                      <a:r>
                        <a:rPr lang="en-US" sz="1600" b="1" dirty="0">
                          <a:latin typeface="Arial"/>
                          <a:cs typeface="Arial"/>
                        </a:rPr>
                        <a:t>Effective Capacity 	= 16,000 bags/day </a:t>
                      </a:r>
                    </a:p>
                    <a:p>
                      <a:pPr algn="l">
                        <a:tabLst>
                          <a:tab pos="1879600" algn="l"/>
                          <a:tab pos="2057400" algn="l"/>
                        </a:tabLst>
                      </a:pPr>
                      <a:r>
                        <a:rPr lang="en-US" sz="1600" b="1" dirty="0">
                          <a:latin typeface="Arial"/>
                          <a:cs typeface="Arial"/>
                        </a:rPr>
                        <a:t>		– (1,000 bags/hr.)</a:t>
                      </a:r>
                      <a:br>
                        <a:rPr lang="en-US" sz="1600" b="1" dirty="0">
                          <a:latin typeface="Arial"/>
                          <a:cs typeface="Arial"/>
                        </a:rPr>
                      </a:br>
                      <a:r>
                        <a:rPr lang="en-US" sz="1600" b="1" dirty="0">
                          <a:latin typeface="Arial"/>
                          <a:cs typeface="Arial"/>
                        </a:rPr>
                        <a:t>		(3 hrs./day) </a:t>
                      </a:r>
                    </a:p>
                    <a:p>
                      <a:pPr algn="l">
                        <a:tabLst>
                          <a:tab pos="1879600" algn="l"/>
                          <a:tab pos="2057400" algn="l"/>
                        </a:tabLst>
                      </a:pPr>
                      <a:r>
                        <a:rPr lang="en-US" sz="1600" b="1" dirty="0">
                          <a:latin typeface="Arial"/>
                          <a:cs typeface="Arial"/>
                        </a:rPr>
                        <a:t>	= 16,000 bags/day </a:t>
                      </a:r>
                    </a:p>
                    <a:p>
                      <a:pPr algn="l">
                        <a:tabLst>
                          <a:tab pos="1879600" algn="l"/>
                          <a:tab pos="2057400" algn="l"/>
                        </a:tabLst>
                      </a:pPr>
                      <a:r>
                        <a:rPr lang="en-US" sz="1600" b="1" dirty="0">
                          <a:latin typeface="Arial"/>
                          <a:cs typeface="Arial"/>
                        </a:rPr>
                        <a:t>		–</a:t>
                      </a:r>
                      <a:r>
                        <a:rPr lang="en-US" sz="1600" b="1" baseline="0" dirty="0">
                          <a:latin typeface="Arial"/>
                          <a:cs typeface="Arial"/>
                        </a:rPr>
                        <a:t> </a:t>
                      </a:r>
                      <a:r>
                        <a:rPr lang="en-US" sz="1600" b="1" dirty="0">
                          <a:latin typeface="Arial"/>
                          <a:cs typeface="Arial"/>
                        </a:rPr>
                        <a:t>3,000 bags/day </a:t>
                      </a:r>
                    </a:p>
                    <a:p>
                      <a:pPr algn="l">
                        <a:tabLst>
                          <a:tab pos="1879600" algn="l"/>
                          <a:tab pos="2057400" algn="l"/>
                        </a:tabLst>
                      </a:pPr>
                      <a:r>
                        <a:rPr lang="en-US" sz="1600" b="1" dirty="0">
                          <a:latin typeface="Arial"/>
                          <a:cs typeface="Arial"/>
                        </a:rPr>
                        <a:t>	= 13,000 bags/day </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pic>
        <p:nvPicPr>
          <p:cNvPr id="6" name="Picture 5" descr="effective cap S7-1.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7999" y="2949447"/>
            <a:ext cx="1799101" cy="1203453"/>
          </a:xfrm>
          <a:prstGeom prst="rect">
            <a:avLst/>
          </a:prstGeom>
        </p:spPr>
      </p:pic>
    </p:spTree>
    <p:extLst>
      <p:ext uri="{BB962C8B-B14F-4D97-AF65-F5344CB8AC3E}">
        <p14:creationId xmlns:p14="http://schemas.microsoft.com/office/powerpoint/2010/main" xmlns="" val="277519279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par>
                                <p:cTn id="9" presetID="9" presetClass="entr" presetSubtype="0" fill="hold" nodeType="with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27050" y="447675"/>
            <a:ext cx="8089900" cy="1358900"/>
          </a:xfrm>
          <a:extLst/>
        </p:spPr>
        <p:txBody>
          <a:bodyPr rtlCol="0">
            <a:normAutofit fontScale="90000"/>
          </a:bodyPr>
          <a:lstStyle/>
          <a:p>
            <a:pPr fontAlgn="auto">
              <a:spcAft>
                <a:spcPts val="0"/>
              </a:spcAft>
              <a:defRPr/>
            </a:pPr>
            <a:r>
              <a:rPr lang="en-US" dirty="0">
                <a:ea typeface="+mj-ea"/>
              </a:rPr>
              <a:t>Design and Effective Capacity</a:t>
            </a:r>
          </a:p>
        </p:txBody>
      </p:sp>
      <p:graphicFrame>
        <p:nvGraphicFramePr>
          <p:cNvPr id="4" name="Table 3"/>
          <p:cNvGraphicFramePr>
            <a:graphicFrameLocks noGrp="1"/>
          </p:cNvGraphicFramePr>
          <p:nvPr>
            <p:extLst>
              <p:ext uri="{D42A27DB-BD31-4B8C-83A1-F6EECF244321}">
                <p14:modId xmlns:p14="http://schemas.microsoft.com/office/powerpoint/2010/main" xmlns="" val="375359108"/>
              </p:ext>
            </p:extLst>
          </p:nvPr>
        </p:nvGraphicFramePr>
        <p:xfrm>
          <a:off x="330200" y="1760538"/>
          <a:ext cx="8470900" cy="2956870"/>
        </p:xfrm>
        <a:graphic>
          <a:graphicData uri="http://schemas.openxmlformats.org/drawingml/2006/table">
            <a:tbl>
              <a:tblPr firstRow="1" bandRow="1">
                <a:tableStyleId>{2D5ABB26-0587-4C30-8999-92F81FD0307C}</a:tableStyleId>
              </a:tblPr>
              <a:tblGrid>
                <a:gridCol w="1816100">
                  <a:extLst>
                    <a:ext uri="{9D8B030D-6E8A-4147-A177-3AD203B41FA5}">
                      <a16:colId xmlns:a16="http://schemas.microsoft.com/office/drawing/2014/main" xmlns="" val="20000"/>
                    </a:ext>
                  </a:extLst>
                </a:gridCol>
                <a:gridCol w="116840">
                  <a:extLst>
                    <a:ext uri="{9D8B030D-6E8A-4147-A177-3AD203B41FA5}">
                      <a16:colId xmlns:a16="http://schemas.microsoft.com/office/drawing/2014/main" xmlns="" val="20001"/>
                    </a:ext>
                  </a:extLst>
                </a:gridCol>
                <a:gridCol w="2184400">
                  <a:extLst>
                    <a:ext uri="{9D8B030D-6E8A-4147-A177-3AD203B41FA5}">
                      <a16:colId xmlns:a16="http://schemas.microsoft.com/office/drawing/2014/main" xmlns="" val="20002"/>
                    </a:ext>
                  </a:extLst>
                </a:gridCol>
                <a:gridCol w="4353560">
                  <a:extLst>
                    <a:ext uri="{9D8B030D-6E8A-4147-A177-3AD203B41FA5}">
                      <a16:colId xmlns:a16="http://schemas.microsoft.com/office/drawing/2014/main" xmlns="" val="20003"/>
                    </a:ext>
                  </a:extLst>
                </a:gridCol>
              </a:tblGrid>
              <a:tr h="335416">
                <a:tc>
                  <a:txBody>
                    <a:bodyPr/>
                    <a:lstStyle/>
                    <a:p>
                      <a:pPr algn="ctr"/>
                      <a:r>
                        <a:rPr lang="en-US" sz="1600" dirty="0">
                          <a:solidFill>
                            <a:schemeClr val="bg1"/>
                          </a:solidFill>
                          <a:latin typeface="Arial"/>
                          <a:cs typeface="Arial"/>
                        </a:rPr>
                        <a:t>TABLE S7.1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gridSpan="3">
                  <a:txBody>
                    <a:bodyPr/>
                    <a:lstStyle/>
                    <a:p>
                      <a:r>
                        <a:rPr lang="en-US" sz="1600" dirty="0">
                          <a:latin typeface="Arial"/>
                          <a:cs typeface="Arial"/>
                        </a:rPr>
                        <a:t>Capacity Measurements</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0"/>
                  </a:ext>
                </a:extLst>
              </a:tr>
              <a:tr h="335416">
                <a:tc gridSpan="2">
                  <a:txBody>
                    <a:bodyPr/>
                    <a:lstStyle/>
                    <a:p>
                      <a:pPr algn="ctr"/>
                      <a:r>
                        <a:rPr lang="en-US" sz="1600" b="1" dirty="0">
                          <a:solidFill>
                            <a:schemeClr val="bg1"/>
                          </a:solidFill>
                          <a:latin typeface="Arial"/>
                          <a:cs typeface="Arial"/>
                        </a:rPr>
                        <a:t>MEASURE</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b="1" dirty="0">
                          <a:solidFill>
                            <a:schemeClr val="bg1"/>
                          </a:solidFill>
                          <a:latin typeface="Arial"/>
                          <a:cs typeface="Arial"/>
                        </a:rPr>
                        <a:t>DEFINITION</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EXAMPLE</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1"/>
                  </a:ext>
                </a:extLst>
              </a:tr>
              <a:tr h="335416">
                <a:tc gridSpan="2">
                  <a:txBody>
                    <a:bodyPr/>
                    <a:lstStyle/>
                    <a:p>
                      <a:pPr algn="l"/>
                      <a:r>
                        <a:rPr lang="en-US" sz="1600" dirty="0">
                          <a:latin typeface="Arial"/>
                          <a:cs typeface="Arial"/>
                        </a:rPr>
                        <a:t>Actual output </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Arial"/>
                          <a:ea typeface="+mn-ea"/>
                          <a:cs typeface="Arial"/>
                        </a:rPr>
                        <a:t>Effective capacity minus lost output during </a:t>
                      </a:r>
                      <a:r>
                        <a:rPr lang="en-US" sz="1600" b="0" i="1" kern="1200" dirty="0">
                          <a:solidFill>
                            <a:schemeClr val="tx1"/>
                          </a:solidFill>
                          <a:effectLst/>
                          <a:latin typeface="Arial"/>
                          <a:ea typeface="+mn-ea"/>
                          <a:cs typeface="Arial"/>
                        </a:rPr>
                        <a:t>unplanned </a:t>
                      </a:r>
                      <a:r>
                        <a:rPr lang="en-US" sz="1600" b="0" kern="1200" dirty="0">
                          <a:solidFill>
                            <a:schemeClr val="tx1"/>
                          </a:solidFill>
                          <a:effectLst/>
                          <a:latin typeface="Arial"/>
                          <a:ea typeface="+mn-ea"/>
                          <a:cs typeface="Arial"/>
                        </a:rPr>
                        <a:t>resource idleness (e.g., absenteeism, machine breakdowns, unavailable parts, quality problems) </a:t>
                      </a:r>
                      <a:endParaRPr lang="en-US" sz="1600" dirty="0">
                        <a:latin typeface="Arial"/>
                        <a:cs typeface="Arial"/>
                      </a:endParaRP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l">
                        <a:tabLst>
                          <a:tab pos="1435100" algn="l"/>
                          <a:tab pos="1612900" algn="l"/>
                        </a:tabLst>
                      </a:pPr>
                      <a:r>
                        <a:rPr lang="en-US" sz="1600" dirty="0">
                          <a:latin typeface="Arial"/>
                          <a:cs typeface="Arial"/>
                        </a:rPr>
                        <a:t>On average, machines at Frito-Lay are not running 0.25 hr./day due to late parts and machine breakdowns.</a:t>
                      </a:r>
                      <a:br>
                        <a:rPr lang="en-US" sz="1600" dirty="0">
                          <a:latin typeface="Arial"/>
                          <a:cs typeface="Arial"/>
                        </a:rPr>
                      </a:br>
                      <a:r>
                        <a:rPr lang="en-US" sz="1600" b="1" dirty="0">
                          <a:latin typeface="Arial"/>
                          <a:cs typeface="Arial"/>
                        </a:rPr>
                        <a:t>Actual Output 	= 13,000 bags/day </a:t>
                      </a:r>
                    </a:p>
                    <a:p>
                      <a:pPr algn="l">
                        <a:tabLst>
                          <a:tab pos="1435100" algn="l"/>
                          <a:tab pos="1612900" algn="l"/>
                        </a:tabLst>
                      </a:pPr>
                      <a:r>
                        <a:rPr lang="en-US" sz="1600" b="1" dirty="0">
                          <a:latin typeface="Arial"/>
                          <a:cs typeface="Arial"/>
                        </a:rPr>
                        <a:t>		– (1,000 bags/hr.)</a:t>
                      </a:r>
                      <a:br>
                        <a:rPr lang="en-US" sz="1600" b="1" dirty="0">
                          <a:latin typeface="Arial"/>
                          <a:cs typeface="Arial"/>
                        </a:rPr>
                      </a:br>
                      <a:r>
                        <a:rPr lang="en-US" sz="1600" b="1" dirty="0">
                          <a:latin typeface="Arial"/>
                          <a:cs typeface="Arial"/>
                        </a:rPr>
                        <a:t>		(0.25 hr./day)</a:t>
                      </a:r>
                    </a:p>
                    <a:p>
                      <a:pPr algn="l">
                        <a:tabLst>
                          <a:tab pos="1435100" algn="l"/>
                          <a:tab pos="1612900" algn="l"/>
                        </a:tabLst>
                      </a:pPr>
                      <a:r>
                        <a:rPr lang="en-US" sz="1600" b="1" dirty="0">
                          <a:latin typeface="Arial"/>
                          <a:cs typeface="Arial"/>
                        </a:rPr>
                        <a:t>	= 13,000 bags/day </a:t>
                      </a:r>
                    </a:p>
                    <a:p>
                      <a:pPr algn="l">
                        <a:tabLst>
                          <a:tab pos="1435100" algn="l"/>
                          <a:tab pos="1612900" algn="l"/>
                        </a:tabLst>
                      </a:pPr>
                      <a:r>
                        <a:rPr lang="en-US" sz="1600" b="1" dirty="0">
                          <a:latin typeface="Arial"/>
                          <a:cs typeface="Arial"/>
                        </a:rPr>
                        <a:t>		– 250 bags/day </a:t>
                      </a:r>
                    </a:p>
                    <a:p>
                      <a:pPr algn="l">
                        <a:tabLst>
                          <a:tab pos="1435100" algn="l"/>
                          <a:tab pos="1612900" algn="l"/>
                        </a:tabLst>
                      </a:pPr>
                      <a:r>
                        <a:rPr lang="en-US" sz="1600" b="1" dirty="0">
                          <a:latin typeface="Arial"/>
                          <a:cs typeface="Arial"/>
                        </a:rPr>
                        <a:t>	= 12,750 bags/day </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pic>
        <p:nvPicPr>
          <p:cNvPr id="5" name="Picture 4" descr="actual S7-1.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74650" y="2832100"/>
            <a:ext cx="1823212" cy="1231900"/>
          </a:xfrm>
          <a:prstGeom prst="rect">
            <a:avLst/>
          </a:prstGeom>
        </p:spPr>
      </p:pic>
    </p:spTree>
    <p:extLst>
      <p:ext uri="{BB962C8B-B14F-4D97-AF65-F5344CB8AC3E}">
        <p14:creationId xmlns:p14="http://schemas.microsoft.com/office/powerpoint/2010/main" xmlns="" val="286651236"/>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par>
                                <p:cTn id="9" presetID="9" presetClass="entr" presetSubtype="0" fill="hold" nodeType="with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85800" y="434975"/>
            <a:ext cx="7772400" cy="1003300"/>
          </a:xfrm>
        </p:spPr>
        <p:txBody>
          <a:bodyPr/>
          <a:lstStyle/>
          <a:p>
            <a:r>
              <a:rPr lang="en-US" dirty="0">
                <a:latin typeface="Arial" charset="0"/>
                <a:cs typeface="Arial" charset="0"/>
              </a:rPr>
              <a:t>Utilization and Efficiency</a:t>
            </a:r>
          </a:p>
        </p:txBody>
      </p:sp>
      <p:sp>
        <p:nvSpPr>
          <p:cNvPr id="29699" name="Rectangle 3"/>
          <p:cNvSpPr>
            <a:spLocks noChangeArrowheads="1"/>
          </p:cNvSpPr>
          <p:nvPr/>
        </p:nvSpPr>
        <p:spPr bwMode="auto">
          <a:xfrm>
            <a:off x="669925" y="1774825"/>
            <a:ext cx="7758113"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pPr>
            <a:r>
              <a:rPr lang="en-US" sz="3200" b="1" dirty="0">
                <a:solidFill>
                  <a:schemeClr val="tx2"/>
                </a:solidFill>
              </a:rPr>
              <a:t>Utilization</a:t>
            </a:r>
            <a:r>
              <a:rPr lang="en-US" sz="3200" b="1" dirty="0"/>
              <a:t> </a:t>
            </a:r>
            <a:r>
              <a:rPr lang="en-US" sz="3200" dirty="0"/>
              <a:t>is the percentage of design capacity actually achieved</a:t>
            </a:r>
          </a:p>
        </p:txBody>
      </p:sp>
      <p:sp>
        <p:nvSpPr>
          <p:cNvPr id="29700" name="Rectangle 4"/>
          <p:cNvSpPr>
            <a:spLocks noChangeArrowheads="1"/>
          </p:cNvSpPr>
          <p:nvPr/>
        </p:nvSpPr>
        <p:spPr bwMode="auto">
          <a:xfrm>
            <a:off x="669925" y="4098925"/>
            <a:ext cx="7824788"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pPr>
            <a:r>
              <a:rPr lang="en-US" sz="3200" b="1" dirty="0">
                <a:solidFill>
                  <a:srgbClr val="255898"/>
                </a:solidFill>
              </a:rPr>
              <a:t>Efficiency</a:t>
            </a:r>
            <a:r>
              <a:rPr lang="en-US" sz="3200" b="1" dirty="0">
                <a:solidFill>
                  <a:srgbClr val="000000"/>
                </a:solidFill>
              </a:rPr>
              <a:t> </a:t>
            </a:r>
            <a:r>
              <a:rPr lang="en-US" sz="3200" dirty="0">
                <a:solidFill>
                  <a:srgbClr val="000000"/>
                </a:solidFill>
              </a:rPr>
              <a:t>is the percentage of effective capacity actually achieved</a:t>
            </a:r>
          </a:p>
        </p:txBody>
      </p:sp>
      <p:sp>
        <p:nvSpPr>
          <p:cNvPr id="29701" name="Rectangle 5"/>
          <p:cNvSpPr>
            <a:spLocks noChangeArrowheads="1"/>
          </p:cNvSpPr>
          <p:nvPr/>
        </p:nvSpPr>
        <p:spPr bwMode="auto">
          <a:xfrm>
            <a:off x="1347788" y="2970213"/>
            <a:ext cx="6861175"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90000"/>
              </a:lnSpc>
            </a:pPr>
            <a:r>
              <a:rPr lang="en-US" sz="2800" dirty="0"/>
              <a:t>Utilization = Actual output/Design capacity</a:t>
            </a:r>
          </a:p>
        </p:txBody>
      </p:sp>
      <p:sp>
        <p:nvSpPr>
          <p:cNvPr id="29702" name="Rectangle 6"/>
          <p:cNvSpPr>
            <a:spLocks noChangeArrowheads="1"/>
          </p:cNvSpPr>
          <p:nvPr/>
        </p:nvSpPr>
        <p:spPr bwMode="auto">
          <a:xfrm>
            <a:off x="1223963" y="5262563"/>
            <a:ext cx="7088187"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90000"/>
              </a:lnSpc>
            </a:pPr>
            <a:r>
              <a:rPr lang="en-US" sz="2800" dirty="0"/>
              <a:t>Efficiency = Actual output/Effective capacity</a:t>
            </a:r>
          </a:p>
        </p:txBody>
      </p:sp>
    </p:spTree>
    <p:extLst>
      <p:ext uri="{BB962C8B-B14F-4D97-AF65-F5344CB8AC3E}">
        <p14:creationId xmlns:p14="http://schemas.microsoft.com/office/powerpoint/2010/main" xmlns="" val="197614567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1000"/>
                                        <p:tgtEl>
                                          <p:spTgt spid="29699"/>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29701"/>
                                        </p:tgtEl>
                                        <p:attrNameLst>
                                          <p:attrName>style.visibility</p:attrName>
                                        </p:attrNameLst>
                                      </p:cBhvr>
                                      <p:to>
                                        <p:strVal val="visible"/>
                                      </p:to>
                                    </p:set>
                                    <p:animEffect transition="in" filter="wipe(left)">
                                      <p:cBhvr>
                                        <p:cTn id="11" dur="1000"/>
                                        <p:tgtEl>
                                          <p:spTgt spid="297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left)">
                                      <p:cBhvr>
                                        <p:cTn id="16" dur="1000"/>
                                        <p:tgtEl>
                                          <p:spTgt spid="29700"/>
                                        </p:tgtEl>
                                      </p:cBhvr>
                                    </p:animEffect>
                                  </p:childTnLst>
                                </p:cTn>
                              </p:par>
                            </p:childTnLst>
                          </p:cTn>
                        </p:par>
                        <p:par>
                          <p:cTn id="17" fill="hold" nodeType="afterGroup">
                            <p:stCondLst>
                              <p:cond delay="1000"/>
                            </p:stCondLst>
                            <p:childTnLst>
                              <p:par>
                                <p:cTn id="18" presetID="22" presetClass="entr" presetSubtype="8" fill="hold" grpId="0" nodeType="afterEffect">
                                  <p:stCondLst>
                                    <p:cond delay="1000"/>
                                  </p:stCondLst>
                                  <p:childTnLst>
                                    <p:set>
                                      <p:cBhvr>
                                        <p:cTn id="19" dur="1" fill="hold">
                                          <p:stCondLst>
                                            <p:cond delay="0"/>
                                          </p:stCondLst>
                                        </p:cTn>
                                        <p:tgtEl>
                                          <p:spTgt spid="29702"/>
                                        </p:tgtEl>
                                        <p:attrNameLst>
                                          <p:attrName>style.visibility</p:attrName>
                                        </p:attrNameLst>
                                      </p:cBhvr>
                                      <p:to>
                                        <p:strVal val="visible"/>
                                      </p:to>
                                    </p:set>
                                    <p:animEffect transition="in" filter="wipe(left)">
                                      <p:cBhvr>
                                        <p:cTn id="20" dur="10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0" grpId="0" autoUpdateAnimBg="0"/>
      <p:bldP spid="29701" grpId="0" autoUpdateAnimBg="0"/>
      <p:bldP spid="2970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algn="l"/>
            <a:r>
              <a:rPr lang="en-US" dirty="0">
                <a:latin typeface="Arial" charset="0"/>
                <a:cs typeface="Arial" charset="0"/>
              </a:rPr>
              <a:t>Bakery Example </a:t>
            </a:r>
          </a:p>
        </p:txBody>
      </p:sp>
      <p:sp>
        <p:nvSpPr>
          <p:cNvPr id="45059" name="Rectangle 3"/>
          <p:cNvSpPr>
            <a:spLocks noChangeArrowheads="1"/>
          </p:cNvSpPr>
          <p:nvPr/>
        </p:nvSpPr>
        <p:spPr bwMode="auto">
          <a:xfrm>
            <a:off x="947738" y="1692275"/>
            <a:ext cx="6972031"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Actual production last week = 148,000 rolls</a:t>
            </a:r>
          </a:p>
          <a:p>
            <a:r>
              <a:rPr lang="en-US" sz="2400" dirty="0"/>
              <a:t>Effective capacity = 175,000 rolls</a:t>
            </a:r>
          </a:p>
          <a:p>
            <a:r>
              <a:rPr lang="en-US" sz="2400" dirty="0"/>
              <a:t>Design capacity = 1,200 rolls per hour</a:t>
            </a:r>
          </a:p>
          <a:p>
            <a:r>
              <a:rPr lang="en-US" sz="2400" dirty="0"/>
              <a:t>Bakery operates 7 days/week, three 8-hour shifts</a:t>
            </a:r>
          </a:p>
        </p:txBody>
      </p:sp>
      <p:sp>
        <p:nvSpPr>
          <p:cNvPr id="6" name="Rectangle 4"/>
          <p:cNvSpPr>
            <a:spLocks noChangeArrowheads="1"/>
          </p:cNvSpPr>
          <p:nvPr/>
        </p:nvSpPr>
        <p:spPr bwMode="auto">
          <a:xfrm>
            <a:off x="787400" y="3976688"/>
            <a:ext cx="7489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Design capacity = (7 x 3 x 8) x (1,200) = 201,600 rolls</a:t>
            </a:r>
          </a:p>
        </p:txBody>
      </p:sp>
      <p:grpSp>
        <p:nvGrpSpPr>
          <p:cNvPr id="2" name="Group 1"/>
          <p:cNvGrpSpPr>
            <a:grpSpLocks/>
          </p:cNvGrpSpPr>
          <p:nvPr/>
        </p:nvGrpSpPr>
        <p:grpSpPr bwMode="auto">
          <a:xfrm>
            <a:off x="3416300" y="2468563"/>
            <a:ext cx="3219450" cy="1595437"/>
            <a:chOff x="3416300" y="2468563"/>
            <a:chExt cx="3219450" cy="1595437"/>
          </a:xfrm>
        </p:grpSpPr>
        <p:sp>
          <p:nvSpPr>
            <p:cNvPr id="32773" name="Line 6"/>
            <p:cNvSpPr>
              <a:spLocks noChangeShapeType="1"/>
            </p:cNvSpPr>
            <p:nvPr/>
          </p:nvSpPr>
          <p:spPr bwMode="auto">
            <a:xfrm>
              <a:off x="3416300" y="3261934"/>
              <a:ext cx="114300" cy="776665"/>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2774" name="Line 7"/>
            <p:cNvSpPr>
              <a:spLocks noChangeShapeType="1"/>
            </p:cNvSpPr>
            <p:nvPr/>
          </p:nvSpPr>
          <p:spPr bwMode="auto">
            <a:xfrm flipH="1">
              <a:off x="4102100" y="3261935"/>
              <a:ext cx="1117600" cy="802065"/>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2775" name="Line 8"/>
            <p:cNvSpPr>
              <a:spLocks noChangeShapeType="1"/>
            </p:cNvSpPr>
            <p:nvPr/>
          </p:nvSpPr>
          <p:spPr bwMode="auto">
            <a:xfrm flipH="1">
              <a:off x="4673600" y="3261935"/>
              <a:ext cx="1028700" cy="776665"/>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2776" name="Freeform 9"/>
            <p:cNvSpPr>
              <a:spLocks/>
            </p:cNvSpPr>
            <p:nvPr/>
          </p:nvSpPr>
          <p:spPr bwMode="auto">
            <a:xfrm>
              <a:off x="4356100" y="2468563"/>
              <a:ext cx="2279650" cy="1595437"/>
            </a:xfrm>
            <a:custGeom>
              <a:avLst/>
              <a:gdLst>
                <a:gd name="T0" fmla="*/ 0 w 1436"/>
                <a:gd name="T1" fmla="*/ 261518 h 909"/>
                <a:gd name="T2" fmla="*/ 1752600 w 1436"/>
                <a:gd name="T3" fmla="*/ 64941 h 909"/>
                <a:gd name="T4" fmla="*/ 2247900 w 1436"/>
                <a:gd name="T5" fmla="*/ 654673 h 909"/>
                <a:gd name="T6" fmla="*/ 1562100 w 1436"/>
                <a:gd name="T7" fmla="*/ 1595437 h 909"/>
                <a:gd name="T8" fmla="*/ 0 60000 65536"/>
                <a:gd name="T9" fmla="*/ 0 60000 65536"/>
                <a:gd name="T10" fmla="*/ 0 60000 65536"/>
                <a:gd name="T11" fmla="*/ 0 60000 65536"/>
                <a:gd name="T12" fmla="*/ 0 w 1436"/>
                <a:gd name="T13" fmla="*/ 0 h 909"/>
                <a:gd name="T14" fmla="*/ 1436 w 1436"/>
                <a:gd name="T15" fmla="*/ 909 h 909"/>
              </a:gdLst>
              <a:ahLst/>
              <a:cxnLst>
                <a:cxn ang="T8">
                  <a:pos x="T0" y="T1"/>
                </a:cxn>
                <a:cxn ang="T9">
                  <a:pos x="T2" y="T3"/>
                </a:cxn>
                <a:cxn ang="T10">
                  <a:pos x="T4" y="T5"/>
                </a:cxn>
                <a:cxn ang="T11">
                  <a:pos x="T6" y="T7"/>
                </a:cxn>
              </a:cxnLst>
              <a:rect l="T12" t="T13" r="T14" b="T15"/>
              <a:pathLst>
                <a:path w="1436" h="909">
                  <a:moveTo>
                    <a:pt x="0" y="149"/>
                  </a:moveTo>
                  <a:cubicBezTo>
                    <a:pt x="418" y="71"/>
                    <a:pt x="868" y="0"/>
                    <a:pt x="1104" y="37"/>
                  </a:cubicBezTo>
                  <a:cubicBezTo>
                    <a:pt x="1340" y="74"/>
                    <a:pt x="1436" y="228"/>
                    <a:pt x="1416" y="373"/>
                  </a:cubicBezTo>
                  <a:cubicBezTo>
                    <a:pt x="1396" y="518"/>
                    <a:pt x="1074" y="797"/>
                    <a:pt x="984" y="909"/>
                  </a:cubicBezTo>
                </a:path>
              </a:pathLst>
            </a:custGeom>
            <a:noFill/>
            <a:ln w="57150" cmpd="sng">
              <a:solidFill>
                <a:schemeClr val="accent1"/>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
        <p:nvSpPr>
          <p:cNvPr id="3" name="TextBox 2"/>
          <p:cNvSpPr txBox="1"/>
          <p:nvPr/>
        </p:nvSpPr>
        <p:spPr>
          <a:xfrm>
            <a:off x="5702300" y="279400"/>
            <a:ext cx="2781300" cy="1200329"/>
          </a:xfrm>
          <a:prstGeom prst="rect">
            <a:avLst/>
          </a:prstGeom>
          <a:noFill/>
        </p:spPr>
        <p:txBody>
          <a:bodyPr wrap="square" rtlCol="0">
            <a:spAutoFit/>
          </a:bodyPr>
          <a:lstStyle/>
          <a:p>
            <a:pPr algn="ctr"/>
            <a:r>
              <a:rPr lang="en-US" sz="3600" b="1" dirty="0"/>
              <a:t>Design Capacity</a:t>
            </a:r>
          </a:p>
        </p:txBody>
      </p:sp>
    </p:spTree>
    <p:extLst>
      <p:ext uri="{BB962C8B-B14F-4D97-AF65-F5344CB8AC3E}">
        <p14:creationId xmlns:p14="http://schemas.microsoft.com/office/powerpoint/2010/main" xmlns="" val="2013253629"/>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5059"/>
                                        </p:tgtEl>
                                        <p:attrNameLst>
                                          <p:attrName>style.visibility</p:attrName>
                                        </p:attrNameLst>
                                      </p:cBhvr>
                                      <p:to>
                                        <p:strVal val="visible"/>
                                      </p:to>
                                    </p:set>
                                    <p:animEffect transition="in" filter="strips(downRight)">
                                      <p:cBhvr>
                                        <p:cTn id="7" dur="1000"/>
                                        <p:tgtEl>
                                          <p:spTgt spid="45059"/>
                                        </p:tgtEl>
                                      </p:cBhvr>
                                    </p:animEffect>
                                  </p:childTnLst>
                                </p:cTn>
                              </p:par>
                            </p:childTnLst>
                          </p:cTn>
                        </p:par>
                        <p:par>
                          <p:cTn id="8" fill="hold">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1000"/>
                                        <p:tgtEl>
                                          <p:spTgt spid="6"/>
                                        </p:tgtEl>
                                      </p:cBhvr>
                                    </p:animEffect>
                                  </p:childTnLst>
                                </p:cTn>
                              </p:par>
                              <p:par>
                                <p:cTn id="12" presetID="22" presetClass="entr" presetSubtype="1" fill="hold" nodeType="withEffect">
                                  <p:stCondLst>
                                    <p:cond delay="100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1000"/>
                                        <p:tgtEl>
                                          <p:spTgt spid="2"/>
                                        </p:tgtEl>
                                      </p:cBhvr>
                                    </p:animEffect>
                                  </p:childTnLst>
                                </p:cTn>
                              </p:par>
                            </p:childTnLst>
                          </p:cTn>
                        </p:par>
                        <p:par>
                          <p:cTn id="15" fill="hold">
                            <p:stCondLst>
                              <p:cond delay="4000"/>
                            </p:stCondLst>
                            <p:childTnLst>
                              <p:par>
                                <p:cTn id="16" presetID="22" presetClass="exit" presetSubtype="1" fill="hold" nodeType="afterEffect">
                                  <p:stCondLst>
                                    <p:cond delay="2000"/>
                                  </p:stCondLst>
                                  <p:childTnLst>
                                    <p:animEffect transition="out" filter="wipe(up)">
                                      <p:cBhvr>
                                        <p:cTn id="17" dur="1000"/>
                                        <p:tgtEl>
                                          <p:spTgt spid="2"/>
                                        </p:tgtEl>
                                      </p:cBhvr>
                                    </p:animEffect>
                                    <p:set>
                                      <p:cBhvr>
                                        <p:cTn id="18"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algn="l"/>
            <a:r>
              <a:rPr lang="en-US" dirty="0">
                <a:latin typeface="Arial" charset="0"/>
                <a:cs typeface="Arial" charset="0"/>
              </a:rPr>
              <a:t>Bakery Example</a:t>
            </a:r>
          </a:p>
        </p:txBody>
      </p:sp>
      <p:sp>
        <p:nvSpPr>
          <p:cNvPr id="36866" name="Rectangle 3"/>
          <p:cNvSpPr>
            <a:spLocks noChangeArrowheads="1"/>
          </p:cNvSpPr>
          <p:nvPr/>
        </p:nvSpPr>
        <p:spPr bwMode="auto">
          <a:xfrm>
            <a:off x="947738" y="1692275"/>
            <a:ext cx="65278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Actual production last week = 148,000 rolls</a:t>
            </a:r>
          </a:p>
          <a:p>
            <a:r>
              <a:rPr lang="en-US" sz="2400" dirty="0"/>
              <a:t>Effective capacity = 175,000 rolls</a:t>
            </a:r>
          </a:p>
          <a:p>
            <a:r>
              <a:rPr lang="en-US" sz="2400" dirty="0"/>
              <a:t>Design capacity = 1,200 rolls per hour</a:t>
            </a:r>
          </a:p>
          <a:p>
            <a:r>
              <a:rPr lang="en-US" sz="2400" dirty="0"/>
              <a:t>Bakery operates 7 days/week, 3 - 8 hour shifts</a:t>
            </a:r>
          </a:p>
        </p:txBody>
      </p:sp>
      <p:sp>
        <p:nvSpPr>
          <p:cNvPr id="36867" name="Rectangle 4"/>
          <p:cNvSpPr>
            <a:spLocks noChangeArrowheads="1"/>
          </p:cNvSpPr>
          <p:nvPr/>
        </p:nvSpPr>
        <p:spPr bwMode="auto">
          <a:xfrm>
            <a:off x="787400" y="3976688"/>
            <a:ext cx="7489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Design capacity = (7 x 3 x 8) x (1,200) = 201,600 rolls</a:t>
            </a:r>
          </a:p>
        </p:txBody>
      </p:sp>
      <p:sp>
        <p:nvSpPr>
          <p:cNvPr id="7" name="Rectangle 5"/>
          <p:cNvSpPr>
            <a:spLocks noChangeArrowheads="1"/>
          </p:cNvSpPr>
          <p:nvPr/>
        </p:nvSpPr>
        <p:spPr bwMode="auto">
          <a:xfrm>
            <a:off x="1612900" y="4713288"/>
            <a:ext cx="54038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Utilization = 148,000/201,600 = 73.4%</a:t>
            </a:r>
          </a:p>
        </p:txBody>
      </p:sp>
      <p:grpSp>
        <p:nvGrpSpPr>
          <p:cNvPr id="8" name="Group 6"/>
          <p:cNvGrpSpPr>
            <a:grpSpLocks/>
          </p:cNvGrpSpPr>
          <p:nvPr/>
        </p:nvGrpSpPr>
        <p:grpSpPr bwMode="auto">
          <a:xfrm>
            <a:off x="4178300" y="2146300"/>
            <a:ext cx="2108200" cy="2603500"/>
            <a:chOff x="2744" y="1352"/>
            <a:chExt cx="1328" cy="1640"/>
          </a:xfrm>
        </p:grpSpPr>
        <p:sp>
          <p:nvSpPr>
            <p:cNvPr id="36870" name="Line 7"/>
            <p:cNvSpPr>
              <a:spLocks noChangeShapeType="1"/>
            </p:cNvSpPr>
            <p:nvPr/>
          </p:nvSpPr>
          <p:spPr bwMode="auto">
            <a:xfrm flipH="1">
              <a:off x="3600" y="2760"/>
              <a:ext cx="472" cy="224"/>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6871" name="Line 8"/>
            <p:cNvSpPr>
              <a:spLocks noChangeShapeType="1"/>
            </p:cNvSpPr>
            <p:nvPr/>
          </p:nvSpPr>
          <p:spPr bwMode="auto">
            <a:xfrm flipH="1">
              <a:off x="2744" y="1352"/>
              <a:ext cx="864" cy="164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9" name="TextBox 8"/>
          <p:cNvSpPr txBox="1"/>
          <p:nvPr/>
        </p:nvSpPr>
        <p:spPr>
          <a:xfrm>
            <a:off x="5702300" y="577165"/>
            <a:ext cx="2781300" cy="646331"/>
          </a:xfrm>
          <a:prstGeom prst="rect">
            <a:avLst/>
          </a:prstGeom>
          <a:noFill/>
        </p:spPr>
        <p:txBody>
          <a:bodyPr wrap="square" rtlCol="0">
            <a:spAutoFit/>
          </a:bodyPr>
          <a:lstStyle/>
          <a:p>
            <a:pPr algn="ctr"/>
            <a:r>
              <a:rPr lang="en-US" sz="3600" b="1" dirty="0"/>
              <a:t>Utilization</a:t>
            </a:r>
          </a:p>
        </p:txBody>
      </p:sp>
    </p:spTree>
    <p:extLst>
      <p:ext uri="{BB962C8B-B14F-4D97-AF65-F5344CB8AC3E}">
        <p14:creationId xmlns:p14="http://schemas.microsoft.com/office/powerpoint/2010/main" xmlns="" val="26706884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18" presetClass="entr" presetSubtype="12" fill="hold" nodeType="withEffect">
                                  <p:stCondLst>
                                    <p:cond delay="100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1000"/>
                                        <p:tgtEl>
                                          <p:spTgt spid="8"/>
                                        </p:tgtEl>
                                      </p:cBhvr>
                                    </p:animEffect>
                                  </p:childTnLst>
                                </p:cTn>
                              </p:par>
                            </p:childTnLst>
                          </p:cTn>
                        </p:par>
                        <p:par>
                          <p:cTn id="11" fill="hold">
                            <p:stCondLst>
                              <p:cond delay="2000"/>
                            </p:stCondLst>
                            <p:childTnLst>
                              <p:par>
                                <p:cTn id="12" presetID="22" presetClass="exit" presetSubtype="1" fill="hold" nodeType="afterEffect">
                                  <p:stCondLst>
                                    <p:cond delay="2000"/>
                                  </p:stCondLst>
                                  <p:childTnLst>
                                    <p:animEffect transition="out" filter="wipe(up)">
                                      <p:cBhvr>
                                        <p:cTn id="13" dur="1000"/>
                                        <p:tgtEl>
                                          <p:spTgt spid="8"/>
                                        </p:tgtEl>
                                      </p:cBhvr>
                                    </p:animEffect>
                                    <p:set>
                                      <p:cBhvr>
                                        <p:cTn id="14"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algn="l"/>
            <a:r>
              <a:rPr lang="en-US" dirty="0">
                <a:latin typeface="Arial" charset="0"/>
                <a:cs typeface="Arial" charset="0"/>
              </a:rPr>
              <a:t>Bakery Example</a:t>
            </a:r>
          </a:p>
        </p:txBody>
      </p:sp>
      <p:sp>
        <p:nvSpPr>
          <p:cNvPr id="38914" name="Rectangle 3"/>
          <p:cNvSpPr>
            <a:spLocks noChangeArrowheads="1"/>
          </p:cNvSpPr>
          <p:nvPr/>
        </p:nvSpPr>
        <p:spPr bwMode="auto">
          <a:xfrm>
            <a:off x="947738" y="1692275"/>
            <a:ext cx="65278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Actual production last week = 148,000 rolls</a:t>
            </a:r>
          </a:p>
          <a:p>
            <a:r>
              <a:rPr lang="en-US" sz="2400" dirty="0"/>
              <a:t>Effective capacity = 175,000 rolls</a:t>
            </a:r>
          </a:p>
          <a:p>
            <a:r>
              <a:rPr lang="en-US" sz="2400" dirty="0"/>
              <a:t>Design capacity = 1,200 rolls per hour</a:t>
            </a:r>
          </a:p>
          <a:p>
            <a:r>
              <a:rPr lang="en-US" sz="2400" dirty="0"/>
              <a:t>Bakery operates 7 days/week, 3 - 8 hour shifts</a:t>
            </a:r>
          </a:p>
        </p:txBody>
      </p:sp>
      <p:sp>
        <p:nvSpPr>
          <p:cNvPr id="38915" name="Rectangle 4"/>
          <p:cNvSpPr>
            <a:spLocks noChangeArrowheads="1"/>
          </p:cNvSpPr>
          <p:nvPr/>
        </p:nvSpPr>
        <p:spPr bwMode="auto">
          <a:xfrm>
            <a:off x="787400" y="3976688"/>
            <a:ext cx="7489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Design capacity = (7 x 3 x 8) x (1,200) = 201,600 rolls</a:t>
            </a:r>
          </a:p>
        </p:txBody>
      </p:sp>
      <p:sp>
        <p:nvSpPr>
          <p:cNvPr id="38916" name="Rectangle 5"/>
          <p:cNvSpPr>
            <a:spLocks noChangeArrowheads="1"/>
          </p:cNvSpPr>
          <p:nvPr/>
        </p:nvSpPr>
        <p:spPr bwMode="auto">
          <a:xfrm>
            <a:off x="1612900" y="4713288"/>
            <a:ext cx="54038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Utilization = 148,000/201,600 = 73.4%</a:t>
            </a:r>
          </a:p>
        </p:txBody>
      </p:sp>
      <p:sp>
        <p:nvSpPr>
          <p:cNvPr id="38917" name="Rectangle 6"/>
          <p:cNvSpPr>
            <a:spLocks noChangeArrowheads="1"/>
          </p:cNvSpPr>
          <p:nvPr/>
        </p:nvSpPr>
        <p:spPr bwMode="auto">
          <a:xfrm>
            <a:off x="1627188" y="5462588"/>
            <a:ext cx="53816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Efficiency = 148,000/175,000 = 84.6%</a:t>
            </a:r>
          </a:p>
        </p:txBody>
      </p:sp>
      <p:grpSp>
        <p:nvGrpSpPr>
          <p:cNvPr id="38918" name="Group 7"/>
          <p:cNvGrpSpPr>
            <a:grpSpLocks/>
          </p:cNvGrpSpPr>
          <p:nvPr/>
        </p:nvGrpSpPr>
        <p:grpSpPr bwMode="auto">
          <a:xfrm>
            <a:off x="2752725" y="1957388"/>
            <a:ext cx="2251075" cy="3505200"/>
            <a:chOff x="1910" y="1377"/>
            <a:chExt cx="1418" cy="2064"/>
          </a:xfrm>
        </p:grpSpPr>
        <p:sp>
          <p:nvSpPr>
            <p:cNvPr id="38919" name="Freeform 8"/>
            <p:cNvSpPr>
              <a:spLocks/>
            </p:cNvSpPr>
            <p:nvPr/>
          </p:nvSpPr>
          <p:spPr bwMode="auto">
            <a:xfrm>
              <a:off x="1910" y="1377"/>
              <a:ext cx="1389" cy="2064"/>
            </a:xfrm>
            <a:custGeom>
              <a:avLst/>
              <a:gdLst>
                <a:gd name="T0" fmla="*/ 1389 w 1389"/>
                <a:gd name="T1" fmla="*/ 0 h 2064"/>
                <a:gd name="T2" fmla="*/ 237 w 1389"/>
                <a:gd name="T3" fmla="*/ 240 h 2064"/>
                <a:gd name="T4" fmla="*/ 69 w 1389"/>
                <a:gd name="T5" fmla="*/ 1277 h 2064"/>
                <a:gd name="T6" fmla="*/ 653 w 1389"/>
                <a:gd name="T7" fmla="*/ 2064 h 2064"/>
                <a:gd name="T8" fmla="*/ 0 60000 65536"/>
                <a:gd name="T9" fmla="*/ 0 60000 65536"/>
                <a:gd name="T10" fmla="*/ 0 60000 65536"/>
                <a:gd name="T11" fmla="*/ 0 60000 65536"/>
                <a:gd name="T12" fmla="*/ 0 w 1389"/>
                <a:gd name="T13" fmla="*/ 0 h 2064"/>
                <a:gd name="T14" fmla="*/ 1389 w 1389"/>
                <a:gd name="T15" fmla="*/ 2064 h 2064"/>
              </a:gdLst>
              <a:ahLst/>
              <a:cxnLst>
                <a:cxn ang="T8">
                  <a:pos x="T0" y="T1"/>
                </a:cxn>
                <a:cxn ang="T9">
                  <a:pos x="T2" y="T3"/>
                </a:cxn>
                <a:cxn ang="T10">
                  <a:pos x="T4" y="T5"/>
                </a:cxn>
                <a:cxn ang="T11">
                  <a:pos x="T6" y="T7"/>
                </a:cxn>
              </a:cxnLst>
              <a:rect l="T12" t="T13" r="T14" b="T15"/>
              <a:pathLst>
                <a:path w="1389" h="2064">
                  <a:moveTo>
                    <a:pt x="1389" y="0"/>
                  </a:moveTo>
                  <a:cubicBezTo>
                    <a:pt x="1197" y="40"/>
                    <a:pt x="457" y="27"/>
                    <a:pt x="237" y="240"/>
                  </a:cubicBezTo>
                  <a:cubicBezTo>
                    <a:pt x="17" y="453"/>
                    <a:pt x="0" y="973"/>
                    <a:pt x="69" y="1277"/>
                  </a:cubicBezTo>
                  <a:cubicBezTo>
                    <a:pt x="138" y="1581"/>
                    <a:pt x="531" y="1901"/>
                    <a:pt x="653" y="2064"/>
                  </a:cubicBezTo>
                </a:path>
              </a:pathLst>
            </a:custGeom>
            <a:noFill/>
            <a:ln w="57150">
              <a:solidFill>
                <a:schemeClr val="accent1"/>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8920" name="Line 9"/>
            <p:cNvSpPr>
              <a:spLocks noChangeShapeType="1"/>
            </p:cNvSpPr>
            <p:nvPr/>
          </p:nvSpPr>
          <p:spPr bwMode="auto">
            <a:xfrm>
              <a:off x="2896" y="1664"/>
              <a:ext cx="432" cy="1776"/>
            </a:xfrm>
            <a:prstGeom prst="line">
              <a:avLst/>
            </a:prstGeom>
            <a:noFill/>
            <a:ln w="57150">
              <a:solidFill>
                <a:srgbClr val="D33320"/>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0" name="TextBox 9"/>
          <p:cNvSpPr txBox="1"/>
          <p:nvPr/>
        </p:nvSpPr>
        <p:spPr>
          <a:xfrm>
            <a:off x="5702300" y="584200"/>
            <a:ext cx="2781300" cy="646331"/>
          </a:xfrm>
          <a:prstGeom prst="rect">
            <a:avLst/>
          </a:prstGeom>
          <a:noFill/>
        </p:spPr>
        <p:txBody>
          <a:bodyPr wrap="square" rtlCol="0">
            <a:spAutoFit/>
          </a:bodyPr>
          <a:lstStyle/>
          <a:p>
            <a:pPr algn="ctr"/>
            <a:r>
              <a:rPr lang="en-US" sz="3600" b="1" dirty="0"/>
              <a:t>Efficiency</a:t>
            </a:r>
          </a:p>
        </p:txBody>
      </p:sp>
    </p:spTree>
    <p:extLst>
      <p:ext uri="{BB962C8B-B14F-4D97-AF65-F5344CB8AC3E}">
        <p14:creationId xmlns:p14="http://schemas.microsoft.com/office/powerpoint/2010/main" xmlns="" val="81325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up)">
                                      <p:cBhvr>
                                        <p:cTn id="7" dur="1000"/>
                                        <p:tgtEl>
                                          <p:spTgt spid="38918"/>
                                        </p:tgtEl>
                                      </p:cBhvr>
                                    </p:animEffect>
                                  </p:childTnLst>
                                </p:cTn>
                              </p:par>
                            </p:childTnLst>
                          </p:cTn>
                        </p:par>
                        <p:par>
                          <p:cTn id="8" fill="hold">
                            <p:stCondLst>
                              <p:cond delay="1000"/>
                            </p:stCondLst>
                            <p:childTnLst>
                              <p:par>
                                <p:cTn id="9" presetID="22" presetClass="exit" presetSubtype="1" fill="hold" nodeType="afterEffect">
                                  <p:stCondLst>
                                    <p:cond delay="2000"/>
                                  </p:stCondLst>
                                  <p:childTnLst>
                                    <p:animEffect transition="out" filter="wipe(up)">
                                      <p:cBhvr>
                                        <p:cTn id="10" dur="1000"/>
                                        <p:tgtEl>
                                          <p:spTgt spid="38918"/>
                                        </p:tgtEl>
                                      </p:cBhvr>
                                    </p:animEffect>
                                    <p:set>
                                      <p:cBhvr>
                                        <p:cTn id="11" dur="1" fill="hold">
                                          <p:stCondLst>
                                            <p:cond delay="999"/>
                                          </p:stCondLst>
                                        </p:cTn>
                                        <p:tgtEl>
                                          <p:spTgt spid="389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algn="l"/>
            <a:r>
              <a:rPr lang="en-US" dirty="0"/>
              <a:t>Bakery Example</a:t>
            </a:r>
          </a:p>
        </p:txBody>
      </p:sp>
      <p:sp>
        <p:nvSpPr>
          <p:cNvPr id="45058" name="Rectangle 3"/>
          <p:cNvSpPr>
            <a:spLocks noChangeArrowheads="1"/>
          </p:cNvSpPr>
          <p:nvPr/>
        </p:nvSpPr>
        <p:spPr bwMode="auto">
          <a:xfrm>
            <a:off x="947738" y="1577975"/>
            <a:ext cx="605726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latin typeface="Arial"/>
                <a:cs typeface="Arial"/>
              </a:rPr>
              <a:t>Actual production last week = 148,000 rolls</a:t>
            </a:r>
          </a:p>
          <a:p>
            <a:r>
              <a:rPr lang="en-US" sz="2400" dirty="0">
                <a:latin typeface="Arial"/>
                <a:cs typeface="Arial"/>
              </a:rPr>
              <a:t>Effective capacity = 175,000 rolls</a:t>
            </a:r>
          </a:p>
          <a:p>
            <a:r>
              <a:rPr lang="en-US" sz="2400" dirty="0">
                <a:latin typeface="Arial"/>
                <a:cs typeface="Arial"/>
              </a:rPr>
              <a:t>Design capacity = 201,600 rolls per line</a:t>
            </a:r>
          </a:p>
          <a:p>
            <a:pPr lvl="0"/>
            <a:r>
              <a:rPr lang="en-US" sz="2400" dirty="0">
                <a:solidFill>
                  <a:srgbClr val="000000"/>
                </a:solidFill>
                <a:latin typeface="Arial"/>
                <a:cs typeface="Arial"/>
              </a:rPr>
              <a:t>Efficiency = 84.6%</a:t>
            </a:r>
          </a:p>
        </p:txBody>
      </p:sp>
      <p:sp>
        <p:nvSpPr>
          <p:cNvPr id="6" name="Rectangle 4"/>
          <p:cNvSpPr>
            <a:spLocks noChangeArrowheads="1"/>
          </p:cNvSpPr>
          <p:nvPr/>
        </p:nvSpPr>
        <p:spPr bwMode="auto">
          <a:xfrm>
            <a:off x="787400" y="3582988"/>
            <a:ext cx="6800559"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tabLst>
                <a:tab pos="2514600" algn="r"/>
                <a:tab pos="2603500" algn="l"/>
              </a:tabLst>
            </a:pPr>
            <a:r>
              <a:rPr lang="en-US" sz="2400" dirty="0">
                <a:latin typeface="Arial"/>
                <a:cs typeface="Arial"/>
              </a:rPr>
              <a:t>	Design capacity	= 201,600 x 2 = 403,200 rolls</a:t>
            </a:r>
          </a:p>
        </p:txBody>
      </p:sp>
      <p:sp>
        <p:nvSpPr>
          <p:cNvPr id="2" name="TextBox 1"/>
          <p:cNvSpPr txBox="1"/>
          <p:nvPr/>
        </p:nvSpPr>
        <p:spPr>
          <a:xfrm>
            <a:off x="947738" y="3029803"/>
            <a:ext cx="6079158" cy="461665"/>
          </a:xfrm>
          <a:prstGeom prst="rect">
            <a:avLst/>
          </a:prstGeom>
          <a:noFill/>
        </p:spPr>
        <p:txBody>
          <a:bodyPr wrap="none" rtlCol="0">
            <a:spAutoFit/>
          </a:bodyPr>
          <a:lstStyle/>
          <a:p>
            <a:pPr lvl="0"/>
            <a:r>
              <a:rPr lang="en-US" sz="2400" dirty="0">
                <a:solidFill>
                  <a:srgbClr val="000000"/>
                </a:solidFill>
                <a:latin typeface="Arial"/>
                <a:cs typeface="Arial"/>
              </a:rPr>
              <a:t>Expected output of new line = 130,000 rolls</a:t>
            </a:r>
          </a:p>
        </p:txBody>
      </p:sp>
      <p:sp>
        <p:nvSpPr>
          <p:cNvPr id="3" name="Freeform 2"/>
          <p:cNvSpPr/>
          <p:nvPr/>
        </p:nvSpPr>
        <p:spPr>
          <a:xfrm>
            <a:off x="3340081" y="2705100"/>
            <a:ext cx="355619" cy="1079500"/>
          </a:xfrm>
          <a:custGeom>
            <a:avLst/>
            <a:gdLst>
              <a:gd name="connsiteX0" fmla="*/ 342919 w 355619"/>
              <a:gd name="connsiteY0" fmla="*/ 0 h 1079500"/>
              <a:gd name="connsiteX1" fmla="*/ 19 w 355619"/>
              <a:gd name="connsiteY1" fmla="*/ 457200 h 1079500"/>
              <a:gd name="connsiteX2" fmla="*/ 355619 w 355619"/>
              <a:gd name="connsiteY2" fmla="*/ 1079500 h 1079500"/>
            </a:gdLst>
            <a:ahLst/>
            <a:cxnLst>
              <a:cxn ang="0">
                <a:pos x="connsiteX0" y="connsiteY0"/>
              </a:cxn>
              <a:cxn ang="0">
                <a:pos x="connsiteX1" y="connsiteY1"/>
              </a:cxn>
              <a:cxn ang="0">
                <a:pos x="connsiteX2" y="connsiteY2"/>
              </a:cxn>
            </a:cxnLst>
            <a:rect l="l" t="t" r="r" b="b"/>
            <a:pathLst>
              <a:path w="355619" h="1079500">
                <a:moveTo>
                  <a:pt x="342919" y="0"/>
                </a:moveTo>
                <a:cubicBezTo>
                  <a:pt x="170410" y="138641"/>
                  <a:pt x="-2098" y="277283"/>
                  <a:pt x="19" y="457200"/>
                </a:cubicBezTo>
                <a:cubicBezTo>
                  <a:pt x="2136" y="637117"/>
                  <a:pt x="355619" y="1079500"/>
                  <a:pt x="355619" y="1079500"/>
                </a:cubicBezTo>
              </a:path>
            </a:pathLst>
          </a:custGeom>
          <a:ln w="57150" cmpd="sng">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rial"/>
              <a:cs typeface="Arial"/>
            </a:endParaRPr>
          </a:p>
        </p:txBody>
      </p:sp>
      <p:sp>
        <p:nvSpPr>
          <p:cNvPr id="7" name="TextBox 6"/>
          <p:cNvSpPr txBox="1"/>
          <p:nvPr/>
        </p:nvSpPr>
        <p:spPr>
          <a:xfrm>
            <a:off x="5702300" y="279400"/>
            <a:ext cx="2781300" cy="1098762"/>
          </a:xfrm>
          <a:prstGeom prst="rect">
            <a:avLst/>
          </a:prstGeom>
          <a:noFill/>
        </p:spPr>
        <p:txBody>
          <a:bodyPr wrap="square" rtlCol="0">
            <a:spAutoFit/>
          </a:bodyPr>
          <a:lstStyle/>
          <a:p>
            <a:pPr algn="ctr">
              <a:lnSpc>
                <a:spcPct val="90000"/>
              </a:lnSpc>
            </a:pPr>
            <a:r>
              <a:rPr lang="en-US" sz="3600" b="1" dirty="0">
                <a:latin typeface="Arial"/>
                <a:cs typeface="Arial"/>
              </a:rPr>
              <a:t>Design Capacity</a:t>
            </a:r>
          </a:p>
        </p:txBody>
      </p:sp>
      <p:sp>
        <p:nvSpPr>
          <p:cNvPr id="4" name="TextBox 3"/>
          <p:cNvSpPr txBox="1"/>
          <p:nvPr/>
        </p:nvSpPr>
        <p:spPr>
          <a:xfrm>
            <a:off x="495300" y="1105842"/>
            <a:ext cx="1740981" cy="461665"/>
          </a:xfrm>
          <a:prstGeom prst="rect">
            <a:avLst/>
          </a:prstGeom>
          <a:noFill/>
        </p:spPr>
        <p:txBody>
          <a:bodyPr wrap="none" rtlCol="0">
            <a:spAutoFit/>
          </a:bodyPr>
          <a:lstStyle/>
          <a:p>
            <a:r>
              <a:rPr lang="en-US" sz="2400" b="1" dirty="0">
                <a:solidFill>
                  <a:schemeClr val="tx2"/>
                </a:solidFill>
              </a:rPr>
              <a:t>Expansion</a:t>
            </a:r>
          </a:p>
        </p:txBody>
      </p:sp>
    </p:spTree>
    <p:extLst>
      <p:ext uri="{BB962C8B-B14F-4D97-AF65-F5344CB8AC3E}">
        <p14:creationId xmlns:p14="http://schemas.microsoft.com/office/powerpoint/2010/main" xmlns="" val="1755396901"/>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45058"/>
                                        </p:tgtEl>
                                        <p:attrNameLst>
                                          <p:attrName>style.visibility</p:attrName>
                                        </p:attrNameLst>
                                      </p:cBhvr>
                                      <p:to>
                                        <p:strVal val="visible"/>
                                      </p:to>
                                    </p:set>
                                    <p:animEffect transition="in" filter="strips(downRight)">
                                      <p:cBhvr>
                                        <p:cTn id="11" dur="1000"/>
                                        <p:tgtEl>
                                          <p:spTgt spid="45058"/>
                                        </p:tgtEl>
                                      </p:cBhvr>
                                    </p:animEffect>
                                  </p:childTnLst>
                                </p:cTn>
                              </p:par>
                            </p:childTnLst>
                          </p:cTn>
                        </p:par>
                        <p:par>
                          <p:cTn id="12" fill="hold">
                            <p:stCondLst>
                              <p:cond delay="4000"/>
                            </p:stCondLst>
                            <p:childTnLst>
                              <p:par>
                                <p:cTn id="13" presetID="18" presetClass="entr" presetSubtype="6" fill="hold" grpId="0" nodeType="after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1000"/>
                                        <p:tgtEl>
                                          <p:spTgt spid="3"/>
                                        </p:tgtEl>
                                      </p:cBhvr>
                                    </p:animEffect>
                                  </p:childTnLst>
                                </p:cTn>
                              </p:par>
                            </p:childTnLst>
                          </p:cTn>
                        </p:par>
                        <p:par>
                          <p:cTn id="24" fill="hold">
                            <p:stCondLst>
                              <p:cond delay="1000"/>
                            </p:stCondLst>
                            <p:childTnLst>
                              <p:par>
                                <p:cTn id="25" presetID="22" presetClass="exit" presetSubtype="1" fill="hold" grpId="1" nodeType="afterEffect">
                                  <p:stCondLst>
                                    <p:cond delay="2000"/>
                                  </p:stCondLst>
                                  <p:childTnLst>
                                    <p:animEffect transition="out" filter="wipe(up)">
                                      <p:cBhvr>
                                        <p:cTn id="26" dur="1000"/>
                                        <p:tgtEl>
                                          <p:spTgt spid="3"/>
                                        </p:tgtEl>
                                      </p:cBhvr>
                                    </p:animEffect>
                                    <p:set>
                                      <p:cBhvr>
                                        <p:cTn id="2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6" grpId="0"/>
      <p:bldP spid="2" grpId="0"/>
      <p:bldP spid="3" grpId="0" animBg="1"/>
      <p:bldP spid="3" grpId="1"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algn="l"/>
            <a:r>
              <a:rPr lang="en-US" dirty="0"/>
              <a:t>Bakery Example</a:t>
            </a:r>
          </a:p>
        </p:txBody>
      </p:sp>
      <p:sp>
        <p:nvSpPr>
          <p:cNvPr id="45058" name="Rectangle 3"/>
          <p:cNvSpPr>
            <a:spLocks noChangeArrowheads="1"/>
          </p:cNvSpPr>
          <p:nvPr/>
        </p:nvSpPr>
        <p:spPr bwMode="auto">
          <a:xfrm>
            <a:off x="947738" y="1577975"/>
            <a:ext cx="605726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latin typeface="Arial"/>
                <a:cs typeface="Arial"/>
              </a:rPr>
              <a:t>Actual production last week = 148,000 rolls</a:t>
            </a:r>
          </a:p>
          <a:p>
            <a:r>
              <a:rPr lang="en-US" sz="2400" dirty="0">
                <a:latin typeface="Arial"/>
                <a:cs typeface="Arial"/>
              </a:rPr>
              <a:t>Effective capacity = 175,000 rolls</a:t>
            </a:r>
          </a:p>
          <a:p>
            <a:r>
              <a:rPr lang="en-US" sz="2400" dirty="0">
                <a:latin typeface="Arial"/>
                <a:cs typeface="Arial"/>
              </a:rPr>
              <a:t>Design capacity = 201,600 rolls per line</a:t>
            </a:r>
          </a:p>
          <a:p>
            <a:pPr lvl="0"/>
            <a:r>
              <a:rPr lang="en-US" sz="2400" dirty="0">
                <a:solidFill>
                  <a:srgbClr val="000000"/>
                </a:solidFill>
                <a:latin typeface="Arial"/>
                <a:cs typeface="Arial"/>
              </a:rPr>
              <a:t>Efficiency = 84.6%</a:t>
            </a:r>
          </a:p>
        </p:txBody>
      </p:sp>
      <p:sp>
        <p:nvSpPr>
          <p:cNvPr id="6" name="Rectangle 4"/>
          <p:cNvSpPr>
            <a:spLocks noChangeArrowheads="1"/>
          </p:cNvSpPr>
          <p:nvPr/>
        </p:nvSpPr>
        <p:spPr bwMode="auto">
          <a:xfrm>
            <a:off x="787400" y="3582988"/>
            <a:ext cx="6800559"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tabLst>
                <a:tab pos="2514600" algn="r"/>
                <a:tab pos="2603500" algn="l"/>
              </a:tabLst>
            </a:pPr>
            <a:r>
              <a:rPr lang="en-US" sz="2400" dirty="0">
                <a:latin typeface="Arial"/>
                <a:cs typeface="Arial"/>
              </a:rPr>
              <a:t>	Design capacity	= 201,600 x 2 = 403,200 rolls</a:t>
            </a:r>
          </a:p>
        </p:txBody>
      </p:sp>
      <p:sp>
        <p:nvSpPr>
          <p:cNvPr id="2" name="TextBox 1"/>
          <p:cNvSpPr txBox="1"/>
          <p:nvPr/>
        </p:nvSpPr>
        <p:spPr>
          <a:xfrm>
            <a:off x="947738" y="3029803"/>
            <a:ext cx="6079158" cy="461665"/>
          </a:xfrm>
          <a:prstGeom prst="rect">
            <a:avLst/>
          </a:prstGeom>
          <a:noFill/>
        </p:spPr>
        <p:txBody>
          <a:bodyPr wrap="none" rtlCol="0">
            <a:spAutoFit/>
          </a:bodyPr>
          <a:lstStyle/>
          <a:p>
            <a:pPr lvl="0"/>
            <a:r>
              <a:rPr lang="en-US" sz="2400" dirty="0">
                <a:solidFill>
                  <a:srgbClr val="000000"/>
                </a:solidFill>
                <a:latin typeface="Arial"/>
                <a:cs typeface="Arial"/>
              </a:rPr>
              <a:t>Expected output of new line = 130,000 rolls</a:t>
            </a:r>
          </a:p>
        </p:txBody>
      </p:sp>
      <p:sp>
        <p:nvSpPr>
          <p:cNvPr id="9" name="Freeform 8"/>
          <p:cNvSpPr/>
          <p:nvPr/>
        </p:nvSpPr>
        <p:spPr>
          <a:xfrm>
            <a:off x="4521200" y="2362200"/>
            <a:ext cx="393782" cy="1943100"/>
          </a:xfrm>
          <a:custGeom>
            <a:avLst/>
            <a:gdLst>
              <a:gd name="connsiteX0" fmla="*/ 0 w 393782"/>
              <a:gd name="connsiteY0" fmla="*/ 0 h 1943100"/>
              <a:gd name="connsiteX1" fmla="*/ 393700 w 393782"/>
              <a:gd name="connsiteY1" fmla="*/ 723900 h 1943100"/>
              <a:gd name="connsiteX2" fmla="*/ 38100 w 393782"/>
              <a:gd name="connsiteY2" fmla="*/ 1943100 h 1943100"/>
            </a:gdLst>
            <a:ahLst/>
            <a:cxnLst>
              <a:cxn ang="0">
                <a:pos x="connsiteX0" y="connsiteY0"/>
              </a:cxn>
              <a:cxn ang="0">
                <a:pos x="connsiteX1" y="connsiteY1"/>
              </a:cxn>
              <a:cxn ang="0">
                <a:pos x="connsiteX2" y="connsiteY2"/>
              </a:cxn>
            </a:cxnLst>
            <a:rect l="l" t="t" r="r" b="b"/>
            <a:pathLst>
              <a:path w="393782" h="1943100">
                <a:moveTo>
                  <a:pt x="0" y="0"/>
                </a:moveTo>
                <a:cubicBezTo>
                  <a:pt x="193675" y="200025"/>
                  <a:pt x="387350" y="400050"/>
                  <a:pt x="393700" y="723900"/>
                </a:cubicBezTo>
                <a:cubicBezTo>
                  <a:pt x="400050" y="1047750"/>
                  <a:pt x="38100" y="1943100"/>
                  <a:pt x="38100" y="1943100"/>
                </a:cubicBezTo>
              </a:path>
            </a:pathLst>
          </a:custGeom>
          <a:ln w="57150" cmpd="sng">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rial"/>
              <a:cs typeface="Arial"/>
            </a:endParaRPr>
          </a:p>
        </p:txBody>
      </p:sp>
      <p:sp>
        <p:nvSpPr>
          <p:cNvPr id="12" name="Rectangle 4"/>
          <p:cNvSpPr>
            <a:spLocks noChangeArrowheads="1"/>
          </p:cNvSpPr>
          <p:nvPr/>
        </p:nvSpPr>
        <p:spPr bwMode="auto">
          <a:xfrm>
            <a:off x="787400" y="4129088"/>
            <a:ext cx="6800559"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tabLst>
                <a:tab pos="2514600" algn="r"/>
                <a:tab pos="2603500" algn="l"/>
              </a:tabLst>
            </a:pPr>
            <a:r>
              <a:rPr lang="en-US" sz="2400" dirty="0">
                <a:latin typeface="Arial"/>
                <a:cs typeface="Arial"/>
              </a:rPr>
              <a:t>	Effective capacity	= 175,000 x 2 = 350,000 rolls</a:t>
            </a:r>
          </a:p>
        </p:txBody>
      </p:sp>
      <p:sp>
        <p:nvSpPr>
          <p:cNvPr id="8" name="TextBox 7"/>
          <p:cNvSpPr txBox="1"/>
          <p:nvPr/>
        </p:nvSpPr>
        <p:spPr>
          <a:xfrm>
            <a:off x="5702300" y="279400"/>
            <a:ext cx="2781300" cy="1098762"/>
          </a:xfrm>
          <a:prstGeom prst="rect">
            <a:avLst/>
          </a:prstGeom>
          <a:noFill/>
        </p:spPr>
        <p:txBody>
          <a:bodyPr wrap="square" rtlCol="0">
            <a:spAutoFit/>
          </a:bodyPr>
          <a:lstStyle/>
          <a:p>
            <a:pPr algn="ctr">
              <a:lnSpc>
                <a:spcPct val="90000"/>
              </a:lnSpc>
            </a:pPr>
            <a:r>
              <a:rPr lang="en-US" sz="3600" b="1" dirty="0">
                <a:latin typeface="Arial"/>
                <a:cs typeface="Arial"/>
              </a:rPr>
              <a:t>Effective</a:t>
            </a:r>
          </a:p>
          <a:p>
            <a:pPr algn="ctr">
              <a:lnSpc>
                <a:spcPct val="90000"/>
              </a:lnSpc>
            </a:pPr>
            <a:r>
              <a:rPr lang="en-US" sz="3600" b="1" dirty="0">
                <a:latin typeface="Arial"/>
                <a:cs typeface="Arial"/>
              </a:rPr>
              <a:t>Capacity</a:t>
            </a:r>
          </a:p>
        </p:txBody>
      </p:sp>
      <p:sp>
        <p:nvSpPr>
          <p:cNvPr id="10" name="TextBox 9"/>
          <p:cNvSpPr txBox="1"/>
          <p:nvPr/>
        </p:nvSpPr>
        <p:spPr>
          <a:xfrm>
            <a:off x="495300" y="1105842"/>
            <a:ext cx="1740981" cy="461665"/>
          </a:xfrm>
          <a:prstGeom prst="rect">
            <a:avLst/>
          </a:prstGeom>
          <a:noFill/>
        </p:spPr>
        <p:txBody>
          <a:bodyPr wrap="none" rtlCol="0">
            <a:spAutoFit/>
          </a:bodyPr>
          <a:lstStyle/>
          <a:p>
            <a:r>
              <a:rPr lang="en-US" sz="2400" b="1" dirty="0">
                <a:solidFill>
                  <a:schemeClr val="tx2"/>
                </a:solidFill>
              </a:rPr>
              <a:t>Expansion</a:t>
            </a:r>
          </a:p>
        </p:txBody>
      </p:sp>
    </p:spTree>
    <p:extLst>
      <p:ext uri="{BB962C8B-B14F-4D97-AF65-F5344CB8AC3E}">
        <p14:creationId xmlns:p14="http://schemas.microsoft.com/office/powerpoint/2010/main" xmlns="" val="1009901798"/>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22" presetClass="entr" presetSubtype="1" fill="hold" grpId="0"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childTnLst>
                          </p:cTn>
                        </p:par>
                        <p:par>
                          <p:cTn id="11" fill="hold">
                            <p:stCondLst>
                              <p:cond delay="2000"/>
                            </p:stCondLst>
                            <p:childTnLst>
                              <p:par>
                                <p:cTn id="12" presetID="22" presetClass="exit" presetSubtype="1" fill="hold" grpId="1" nodeType="afterEffect">
                                  <p:stCondLst>
                                    <p:cond delay="2000"/>
                                  </p:stCondLst>
                                  <p:childTnLst>
                                    <p:animEffect transition="out" filter="wipe(up)">
                                      <p:cBhvr>
                                        <p:cTn id="13" dur="1000"/>
                                        <p:tgtEl>
                                          <p:spTgt spid="9"/>
                                        </p:tgtEl>
                                      </p:cBhvr>
                                    </p:animEffect>
                                    <p:set>
                                      <p:cBhvr>
                                        <p:cTn id="1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algn="l"/>
            <a:r>
              <a:rPr lang="en-US" dirty="0"/>
              <a:t>Bakery Example</a:t>
            </a:r>
          </a:p>
        </p:txBody>
      </p:sp>
      <p:sp>
        <p:nvSpPr>
          <p:cNvPr id="45058" name="Rectangle 3"/>
          <p:cNvSpPr>
            <a:spLocks noChangeArrowheads="1"/>
          </p:cNvSpPr>
          <p:nvPr/>
        </p:nvSpPr>
        <p:spPr bwMode="auto">
          <a:xfrm>
            <a:off x="947738" y="1577975"/>
            <a:ext cx="605726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latin typeface="Arial"/>
                <a:cs typeface="Arial"/>
              </a:rPr>
              <a:t>Actual production last week = 148,000 rolls</a:t>
            </a:r>
          </a:p>
          <a:p>
            <a:r>
              <a:rPr lang="en-US" sz="2400" dirty="0">
                <a:latin typeface="Arial"/>
                <a:cs typeface="Arial"/>
              </a:rPr>
              <a:t>Effective capacity = 175,000 rolls</a:t>
            </a:r>
          </a:p>
          <a:p>
            <a:r>
              <a:rPr lang="en-US" sz="2400" dirty="0">
                <a:latin typeface="Arial"/>
                <a:cs typeface="Arial"/>
              </a:rPr>
              <a:t>Design capacity = 201,600 rolls per line</a:t>
            </a:r>
          </a:p>
          <a:p>
            <a:pPr lvl="0"/>
            <a:r>
              <a:rPr lang="en-US" sz="2400" dirty="0">
                <a:solidFill>
                  <a:srgbClr val="000000"/>
                </a:solidFill>
                <a:latin typeface="Arial"/>
                <a:cs typeface="Arial"/>
              </a:rPr>
              <a:t>Efficiency = 84.6%</a:t>
            </a:r>
          </a:p>
        </p:txBody>
      </p:sp>
      <p:sp>
        <p:nvSpPr>
          <p:cNvPr id="6" name="Rectangle 4"/>
          <p:cNvSpPr>
            <a:spLocks noChangeArrowheads="1"/>
          </p:cNvSpPr>
          <p:nvPr/>
        </p:nvSpPr>
        <p:spPr bwMode="auto">
          <a:xfrm>
            <a:off x="787400" y="3582988"/>
            <a:ext cx="6954448" cy="1169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tabLst>
                <a:tab pos="2514600" algn="r"/>
                <a:tab pos="2603500" algn="l"/>
              </a:tabLst>
            </a:pPr>
            <a:r>
              <a:rPr lang="en-US" sz="2400" dirty="0">
                <a:latin typeface="Arial"/>
                <a:cs typeface="Arial"/>
              </a:rPr>
              <a:t>	Design capacity	= 201,600 x 2 = 403,200 rolls</a:t>
            </a:r>
          </a:p>
          <a:p>
            <a:pPr>
              <a:lnSpc>
                <a:spcPct val="150000"/>
              </a:lnSpc>
              <a:tabLst>
                <a:tab pos="2514600" algn="r"/>
                <a:tab pos="2603500" algn="l"/>
              </a:tabLst>
            </a:pPr>
            <a:r>
              <a:rPr lang="en-US" sz="2400" dirty="0">
                <a:latin typeface="Arial"/>
                <a:cs typeface="Arial"/>
              </a:rPr>
              <a:t>	Effective capacity	= 175,000 x 2 = 350,000 rolls</a:t>
            </a:r>
          </a:p>
        </p:txBody>
      </p:sp>
      <p:sp>
        <p:nvSpPr>
          <p:cNvPr id="2" name="TextBox 1"/>
          <p:cNvSpPr txBox="1"/>
          <p:nvPr/>
        </p:nvSpPr>
        <p:spPr>
          <a:xfrm>
            <a:off x="947738" y="3029803"/>
            <a:ext cx="6079158" cy="461665"/>
          </a:xfrm>
          <a:prstGeom prst="rect">
            <a:avLst/>
          </a:prstGeom>
          <a:noFill/>
        </p:spPr>
        <p:txBody>
          <a:bodyPr wrap="none" rtlCol="0">
            <a:spAutoFit/>
          </a:bodyPr>
          <a:lstStyle/>
          <a:p>
            <a:pPr lvl="0"/>
            <a:r>
              <a:rPr lang="en-US" sz="2400" dirty="0">
                <a:solidFill>
                  <a:srgbClr val="000000"/>
                </a:solidFill>
                <a:latin typeface="Arial"/>
                <a:cs typeface="Arial"/>
              </a:rPr>
              <a:t>Expected output of new line = 130,000 rolls</a:t>
            </a:r>
          </a:p>
        </p:txBody>
      </p:sp>
      <p:sp>
        <p:nvSpPr>
          <p:cNvPr id="14" name="Freeform 13"/>
          <p:cNvSpPr/>
          <p:nvPr/>
        </p:nvSpPr>
        <p:spPr>
          <a:xfrm>
            <a:off x="4775199" y="2095500"/>
            <a:ext cx="1060359" cy="2844800"/>
          </a:xfrm>
          <a:custGeom>
            <a:avLst/>
            <a:gdLst>
              <a:gd name="connsiteX0" fmla="*/ 0 w 393782"/>
              <a:gd name="connsiteY0" fmla="*/ 0 h 1943100"/>
              <a:gd name="connsiteX1" fmla="*/ 393700 w 393782"/>
              <a:gd name="connsiteY1" fmla="*/ 723900 h 1943100"/>
              <a:gd name="connsiteX2" fmla="*/ 38100 w 393782"/>
              <a:gd name="connsiteY2" fmla="*/ 1943100 h 1943100"/>
              <a:gd name="connsiteX0" fmla="*/ 1054100 w 1493352"/>
              <a:gd name="connsiteY0" fmla="*/ 0 h 2844800"/>
              <a:gd name="connsiteX1" fmla="*/ 1447800 w 1493352"/>
              <a:gd name="connsiteY1" fmla="*/ 723900 h 2844800"/>
              <a:gd name="connsiteX2" fmla="*/ 0 w 1493352"/>
              <a:gd name="connsiteY2" fmla="*/ 2844800 h 2844800"/>
              <a:gd name="connsiteX0" fmla="*/ 1054100 w 1090795"/>
              <a:gd name="connsiteY0" fmla="*/ 0 h 2844800"/>
              <a:gd name="connsiteX1" fmla="*/ 444500 w 1090795"/>
              <a:gd name="connsiteY1" fmla="*/ 685800 h 2844800"/>
              <a:gd name="connsiteX2" fmla="*/ 0 w 1090795"/>
              <a:gd name="connsiteY2" fmla="*/ 2844800 h 2844800"/>
              <a:gd name="connsiteX0" fmla="*/ 1054100 w 1054100"/>
              <a:gd name="connsiteY0" fmla="*/ 0 h 2844800"/>
              <a:gd name="connsiteX1" fmla="*/ 444500 w 1054100"/>
              <a:gd name="connsiteY1" fmla="*/ 685800 h 2844800"/>
              <a:gd name="connsiteX2" fmla="*/ 0 w 1054100"/>
              <a:gd name="connsiteY2" fmla="*/ 2844800 h 2844800"/>
              <a:gd name="connsiteX0" fmla="*/ 1054100 w 1054100"/>
              <a:gd name="connsiteY0" fmla="*/ 0 h 2844800"/>
              <a:gd name="connsiteX1" fmla="*/ 838200 w 1054100"/>
              <a:gd name="connsiteY1" fmla="*/ 1257300 h 2844800"/>
              <a:gd name="connsiteX2" fmla="*/ 0 w 1054100"/>
              <a:gd name="connsiteY2" fmla="*/ 2844800 h 2844800"/>
              <a:gd name="connsiteX0" fmla="*/ 1054100 w 1060359"/>
              <a:gd name="connsiteY0" fmla="*/ 0 h 2844800"/>
              <a:gd name="connsiteX1" fmla="*/ 838200 w 1060359"/>
              <a:gd name="connsiteY1" fmla="*/ 1257300 h 2844800"/>
              <a:gd name="connsiteX2" fmla="*/ 0 w 1060359"/>
              <a:gd name="connsiteY2" fmla="*/ 2844800 h 2844800"/>
            </a:gdLst>
            <a:ahLst/>
            <a:cxnLst>
              <a:cxn ang="0">
                <a:pos x="connsiteX0" y="connsiteY0"/>
              </a:cxn>
              <a:cxn ang="0">
                <a:pos x="connsiteX1" y="connsiteY1"/>
              </a:cxn>
              <a:cxn ang="0">
                <a:pos x="connsiteX2" y="connsiteY2"/>
              </a:cxn>
            </a:cxnLst>
            <a:rect l="l" t="t" r="r" b="b"/>
            <a:pathLst>
              <a:path w="1060359" h="2844800">
                <a:moveTo>
                  <a:pt x="1054100" y="0"/>
                </a:moveTo>
                <a:cubicBezTo>
                  <a:pt x="1082675" y="466725"/>
                  <a:pt x="1013883" y="783167"/>
                  <a:pt x="838200" y="1257300"/>
                </a:cubicBezTo>
                <a:cubicBezTo>
                  <a:pt x="662517" y="1731433"/>
                  <a:pt x="0" y="2844800"/>
                  <a:pt x="0" y="2844800"/>
                </a:cubicBezTo>
              </a:path>
            </a:pathLst>
          </a:custGeom>
          <a:ln w="57150" cmpd="sng">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rial"/>
              <a:cs typeface="Arial"/>
            </a:endParaRPr>
          </a:p>
        </p:txBody>
      </p:sp>
      <p:sp>
        <p:nvSpPr>
          <p:cNvPr id="12" name="Rectangle 4"/>
          <p:cNvSpPr>
            <a:spLocks noChangeArrowheads="1"/>
          </p:cNvSpPr>
          <p:nvPr/>
        </p:nvSpPr>
        <p:spPr bwMode="auto">
          <a:xfrm>
            <a:off x="787400" y="4675188"/>
            <a:ext cx="778475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tabLst>
                <a:tab pos="2514600" algn="r"/>
                <a:tab pos="2603500" algn="l"/>
              </a:tabLst>
            </a:pPr>
            <a:r>
              <a:rPr lang="en-US" sz="2400" dirty="0">
                <a:latin typeface="Arial"/>
                <a:cs typeface="Arial"/>
              </a:rPr>
              <a:t>	Actual output		= 148,000 + 130,000 = 278,000 rolls</a:t>
            </a:r>
          </a:p>
        </p:txBody>
      </p:sp>
      <p:sp>
        <p:nvSpPr>
          <p:cNvPr id="8" name="TextBox 7"/>
          <p:cNvSpPr txBox="1"/>
          <p:nvPr/>
        </p:nvSpPr>
        <p:spPr>
          <a:xfrm>
            <a:off x="5702300" y="279400"/>
            <a:ext cx="2781300" cy="1098762"/>
          </a:xfrm>
          <a:prstGeom prst="rect">
            <a:avLst/>
          </a:prstGeom>
          <a:noFill/>
        </p:spPr>
        <p:txBody>
          <a:bodyPr wrap="square" rtlCol="0">
            <a:spAutoFit/>
          </a:bodyPr>
          <a:lstStyle/>
          <a:p>
            <a:pPr algn="ctr">
              <a:lnSpc>
                <a:spcPct val="90000"/>
              </a:lnSpc>
            </a:pPr>
            <a:r>
              <a:rPr lang="en-US" sz="3600" b="1" dirty="0">
                <a:latin typeface="Arial"/>
                <a:cs typeface="Arial"/>
              </a:rPr>
              <a:t>Actual Output</a:t>
            </a:r>
          </a:p>
        </p:txBody>
      </p:sp>
      <p:sp>
        <p:nvSpPr>
          <p:cNvPr id="9" name="Freeform 8"/>
          <p:cNvSpPr/>
          <p:nvPr/>
        </p:nvSpPr>
        <p:spPr>
          <a:xfrm rot="20811088">
            <a:off x="5542371" y="3463710"/>
            <a:ext cx="412618" cy="1358568"/>
          </a:xfrm>
          <a:custGeom>
            <a:avLst/>
            <a:gdLst>
              <a:gd name="connsiteX0" fmla="*/ 0 w 393782"/>
              <a:gd name="connsiteY0" fmla="*/ 0 h 1943100"/>
              <a:gd name="connsiteX1" fmla="*/ 393700 w 393782"/>
              <a:gd name="connsiteY1" fmla="*/ 723900 h 1943100"/>
              <a:gd name="connsiteX2" fmla="*/ 38100 w 393782"/>
              <a:gd name="connsiteY2" fmla="*/ 1943100 h 1943100"/>
              <a:gd name="connsiteX0" fmla="*/ 1054100 w 1493352"/>
              <a:gd name="connsiteY0" fmla="*/ 0 h 2844800"/>
              <a:gd name="connsiteX1" fmla="*/ 1447800 w 1493352"/>
              <a:gd name="connsiteY1" fmla="*/ 723900 h 2844800"/>
              <a:gd name="connsiteX2" fmla="*/ 0 w 1493352"/>
              <a:gd name="connsiteY2" fmla="*/ 2844800 h 2844800"/>
              <a:gd name="connsiteX0" fmla="*/ 1054100 w 1090795"/>
              <a:gd name="connsiteY0" fmla="*/ 0 h 2844800"/>
              <a:gd name="connsiteX1" fmla="*/ 444500 w 1090795"/>
              <a:gd name="connsiteY1" fmla="*/ 685800 h 2844800"/>
              <a:gd name="connsiteX2" fmla="*/ 0 w 1090795"/>
              <a:gd name="connsiteY2" fmla="*/ 2844800 h 2844800"/>
              <a:gd name="connsiteX0" fmla="*/ 1054100 w 1054100"/>
              <a:gd name="connsiteY0" fmla="*/ 0 h 2844800"/>
              <a:gd name="connsiteX1" fmla="*/ 444500 w 1054100"/>
              <a:gd name="connsiteY1" fmla="*/ 685800 h 2844800"/>
              <a:gd name="connsiteX2" fmla="*/ 0 w 1054100"/>
              <a:gd name="connsiteY2" fmla="*/ 2844800 h 2844800"/>
              <a:gd name="connsiteX0" fmla="*/ 1054100 w 1054100"/>
              <a:gd name="connsiteY0" fmla="*/ 0 h 2844800"/>
              <a:gd name="connsiteX1" fmla="*/ 838200 w 1054100"/>
              <a:gd name="connsiteY1" fmla="*/ 1257300 h 2844800"/>
              <a:gd name="connsiteX2" fmla="*/ 0 w 1054100"/>
              <a:gd name="connsiteY2" fmla="*/ 2844800 h 2844800"/>
              <a:gd name="connsiteX0" fmla="*/ 1054100 w 1060359"/>
              <a:gd name="connsiteY0" fmla="*/ 0 h 2844800"/>
              <a:gd name="connsiteX1" fmla="*/ 838200 w 1060359"/>
              <a:gd name="connsiteY1" fmla="*/ 1257300 h 2844800"/>
              <a:gd name="connsiteX2" fmla="*/ 0 w 1060359"/>
              <a:gd name="connsiteY2" fmla="*/ 2844800 h 2844800"/>
            </a:gdLst>
            <a:ahLst/>
            <a:cxnLst>
              <a:cxn ang="0">
                <a:pos x="connsiteX0" y="connsiteY0"/>
              </a:cxn>
              <a:cxn ang="0">
                <a:pos x="connsiteX1" y="connsiteY1"/>
              </a:cxn>
              <a:cxn ang="0">
                <a:pos x="connsiteX2" y="connsiteY2"/>
              </a:cxn>
            </a:cxnLst>
            <a:rect l="l" t="t" r="r" b="b"/>
            <a:pathLst>
              <a:path w="1060359" h="2844800">
                <a:moveTo>
                  <a:pt x="1054100" y="0"/>
                </a:moveTo>
                <a:cubicBezTo>
                  <a:pt x="1082675" y="466725"/>
                  <a:pt x="1013883" y="783167"/>
                  <a:pt x="838200" y="1257300"/>
                </a:cubicBezTo>
                <a:cubicBezTo>
                  <a:pt x="662517" y="1731433"/>
                  <a:pt x="0" y="2844800"/>
                  <a:pt x="0" y="2844800"/>
                </a:cubicBezTo>
              </a:path>
            </a:pathLst>
          </a:custGeom>
          <a:ln w="57150" cmpd="sng">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rial"/>
              <a:cs typeface="Arial"/>
            </a:endParaRPr>
          </a:p>
        </p:txBody>
      </p:sp>
      <p:sp>
        <p:nvSpPr>
          <p:cNvPr id="10" name="TextBox 9"/>
          <p:cNvSpPr txBox="1"/>
          <p:nvPr/>
        </p:nvSpPr>
        <p:spPr>
          <a:xfrm>
            <a:off x="495300" y="1105842"/>
            <a:ext cx="1740981" cy="461665"/>
          </a:xfrm>
          <a:prstGeom prst="rect">
            <a:avLst/>
          </a:prstGeom>
          <a:noFill/>
        </p:spPr>
        <p:txBody>
          <a:bodyPr wrap="none" rtlCol="0">
            <a:spAutoFit/>
          </a:bodyPr>
          <a:lstStyle/>
          <a:p>
            <a:r>
              <a:rPr lang="en-US" sz="2400" b="1" dirty="0">
                <a:solidFill>
                  <a:schemeClr val="tx2"/>
                </a:solidFill>
              </a:rPr>
              <a:t>Expansion</a:t>
            </a:r>
          </a:p>
        </p:txBody>
      </p:sp>
    </p:spTree>
    <p:extLst>
      <p:ext uri="{BB962C8B-B14F-4D97-AF65-F5344CB8AC3E}">
        <p14:creationId xmlns:p14="http://schemas.microsoft.com/office/powerpoint/2010/main" xmlns="" val="1009901798"/>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22" presetClass="entr" presetSubtype="1" fill="hold" grpId="0" nodeType="withEffect">
                                  <p:stCondLst>
                                    <p:cond delay="100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1000"/>
                                        <p:tgtEl>
                                          <p:spTgt spid="14"/>
                                        </p:tgtEl>
                                      </p:cBhvr>
                                    </p:animEffect>
                                  </p:childTnLst>
                                </p:cTn>
                              </p:par>
                              <p:par>
                                <p:cTn id="11" presetID="22" presetClass="entr" presetSubtype="1" fill="hold" grpId="0" nodeType="withEffect">
                                  <p:stCondLst>
                                    <p:cond delay="10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childTnLst>
                          </p:cTn>
                        </p:par>
                        <p:par>
                          <p:cTn id="14" fill="hold">
                            <p:stCondLst>
                              <p:cond delay="2000"/>
                            </p:stCondLst>
                            <p:childTnLst>
                              <p:par>
                                <p:cTn id="15" presetID="22" presetClass="exit" presetSubtype="1" fill="hold" grpId="1" nodeType="afterEffect">
                                  <p:stCondLst>
                                    <p:cond delay="2000"/>
                                  </p:stCondLst>
                                  <p:childTnLst>
                                    <p:animEffect transition="out" filter="wipe(up)">
                                      <p:cBhvr>
                                        <p:cTn id="16" dur="1000"/>
                                        <p:tgtEl>
                                          <p:spTgt spid="14"/>
                                        </p:tgtEl>
                                      </p:cBhvr>
                                    </p:animEffect>
                                    <p:set>
                                      <p:cBhvr>
                                        <p:cTn id="17" dur="1" fill="hold">
                                          <p:stCondLst>
                                            <p:cond delay="999"/>
                                          </p:stCondLst>
                                        </p:cTn>
                                        <p:tgtEl>
                                          <p:spTgt spid="14"/>
                                        </p:tgtEl>
                                        <p:attrNameLst>
                                          <p:attrName>style.visibility</p:attrName>
                                        </p:attrNameLst>
                                      </p:cBhvr>
                                      <p:to>
                                        <p:strVal val="hidden"/>
                                      </p:to>
                                    </p:set>
                                  </p:childTnLst>
                                </p:cTn>
                              </p:par>
                              <p:par>
                                <p:cTn id="18" presetID="22" presetClass="exit" presetSubtype="1" fill="hold" grpId="1" nodeType="withEffect">
                                  <p:stCondLst>
                                    <p:cond delay="2000"/>
                                  </p:stCondLst>
                                  <p:childTnLst>
                                    <p:animEffect transition="out" filter="wipe(up)">
                                      <p:cBhvr>
                                        <p:cTn id="19" dur="1000"/>
                                        <p:tgtEl>
                                          <p:spTgt spid="9"/>
                                        </p:tgtEl>
                                      </p:cBhvr>
                                    </p:animEffect>
                                    <p:set>
                                      <p:cBhvr>
                                        <p:cTn id="2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2" grpId="0"/>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algn="l"/>
            <a:r>
              <a:rPr lang="en-US" dirty="0">
                <a:latin typeface="Arial" charset="0"/>
                <a:cs typeface="Arial" charset="0"/>
              </a:rPr>
              <a:t>Bakery Example</a:t>
            </a:r>
          </a:p>
        </p:txBody>
      </p:sp>
      <p:sp>
        <p:nvSpPr>
          <p:cNvPr id="45058" name="Rectangle 3"/>
          <p:cNvSpPr>
            <a:spLocks noChangeArrowheads="1"/>
          </p:cNvSpPr>
          <p:nvPr/>
        </p:nvSpPr>
        <p:spPr bwMode="auto">
          <a:xfrm>
            <a:off x="947738" y="1577975"/>
            <a:ext cx="605726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Actual production last week = 148,000 rolls</a:t>
            </a:r>
          </a:p>
          <a:p>
            <a:r>
              <a:rPr lang="en-US" sz="2400" dirty="0"/>
              <a:t>Effective capacity = 175,000 rolls</a:t>
            </a:r>
          </a:p>
          <a:p>
            <a:r>
              <a:rPr lang="en-US" sz="2400" dirty="0"/>
              <a:t>Design capacity = 201,600 rolls per line</a:t>
            </a:r>
          </a:p>
          <a:p>
            <a:pPr lvl="0"/>
            <a:r>
              <a:rPr lang="en-US" sz="2400" dirty="0">
                <a:solidFill>
                  <a:srgbClr val="000000"/>
                </a:solidFill>
              </a:rPr>
              <a:t>Efficiency = 84.6%</a:t>
            </a:r>
          </a:p>
        </p:txBody>
      </p:sp>
      <p:sp>
        <p:nvSpPr>
          <p:cNvPr id="6" name="Rectangle 4"/>
          <p:cNvSpPr>
            <a:spLocks noChangeArrowheads="1"/>
          </p:cNvSpPr>
          <p:nvPr/>
        </p:nvSpPr>
        <p:spPr bwMode="auto">
          <a:xfrm>
            <a:off x="787400" y="3582988"/>
            <a:ext cx="8054058" cy="1723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tabLst>
                <a:tab pos="2514600" algn="r"/>
                <a:tab pos="2603500" algn="l"/>
              </a:tabLst>
            </a:pPr>
            <a:r>
              <a:rPr lang="en-US" sz="2400" dirty="0"/>
              <a:t>	Design capacity	= 201,600 x 2 = 403,200 rolls</a:t>
            </a:r>
          </a:p>
          <a:p>
            <a:pPr>
              <a:lnSpc>
                <a:spcPct val="150000"/>
              </a:lnSpc>
              <a:tabLst>
                <a:tab pos="2514600" algn="r"/>
                <a:tab pos="2603500" algn="l"/>
              </a:tabLst>
            </a:pPr>
            <a:r>
              <a:rPr lang="en-US" sz="2400" dirty="0"/>
              <a:t>	Effective capacity	= 175,000 x 2 = 350,000 rolls</a:t>
            </a:r>
          </a:p>
          <a:p>
            <a:pPr>
              <a:lnSpc>
                <a:spcPct val="150000"/>
              </a:lnSpc>
              <a:tabLst>
                <a:tab pos="2514600" algn="r"/>
                <a:tab pos="2603500" algn="l"/>
              </a:tabLst>
            </a:pPr>
            <a:r>
              <a:rPr lang="en-US" sz="2400" dirty="0"/>
              <a:t>	Actual output		= 148,000 + 130,000 = 278,000 rolls</a:t>
            </a:r>
          </a:p>
        </p:txBody>
      </p:sp>
      <p:sp>
        <p:nvSpPr>
          <p:cNvPr id="7" name="Rectangle 5"/>
          <p:cNvSpPr>
            <a:spLocks noChangeArrowheads="1"/>
          </p:cNvSpPr>
          <p:nvPr/>
        </p:nvSpPr>
        <p:spPr bwMode="auto">
          <a:xfrm>
            <a:off x="1992818" y="5282555"/>
            <a:ext cx="55748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Utilization = 278,000/403,200 = 68.95%</a:t>
            </a:r>
          </a:p>
        </p:txBody>
      </p:sp>
      <p:sp>
        <p:nvSpPr>
          <p:cNvPr id="8" name="Rectangle 6"/>
          <p:cNvSpPr>
            <a:spLocks noChangeArrowheads="1"/>
          </p:cNvSpPr>
          <p:nvPr/>
        </p:nvSpPr>
        <p:spPr bwMode="auto">
          <a:xfrm>
            <a:off x="2007106" y="5765155"/>
            <a:ext cx="555212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Efficiency = 278,000/350,000 = 79.43%</a:t>
            </a:r>
          </a:p>
        </p:txBody>
      </p:sp>
      <p:sp>
        <p:nvSpPr>
          <p:cNvPr id="2" name="TextBox 1"/>
          <p:cNvSpPr txBox="1"/>
          <p:nvPr/>
        </p:nvSpPr>
        <p:spPr>
          <a:xfrm>
            <a:off x="947738" y="3029803"/>
            <a:ext cx="6079158" cy="461665"/>
          </a:xfrm>
          <a:prstGeom prst="rect">
            <a:avLst/>
          </a:prstGeom>
          <a:noFill/>
        </p:spPr>
        <p:txBody>
          <a:bodyPr wrap="none" rtlCol="0">
            <a:spAutoFit/>
          </a:bodyPr>
          <a:lstStyle/>
          <a:p>
            <a:pPr lvl="0"/>
            <a:r>
              <a:rPr lang="en-US" sz="2400" dirty="0">
                <a:solidFill>
                  <a:srgbClr val="000000"/>
                </a:solidFill>
              </a:rPr>
              <a:t>Expected output of new line = 130,000 rolls</a:t>
            </a:r>
          </a:p>
        </p:txBody>
      </p:sp>
      <p:sp>
        <p:nvSpPr>
          <p:cNvPr id="9" name="TextBox 8"/>
          <p:cNvSpPr txBox="1"/>
          <p:nvPr/>
        </p:nvSpPr>
        <p:spPr>
          <a:xfrm>
            <a:off x="5702300" y="279400"/>
            <a:ext cx="2781300" cy="1098762"/>
          </a:xfrm>
          <a:prstGeom prst="rect">
            <a:avLst/>
          </a:prstGeom>
          <a:noFill/>
        </p:spPr>
        <p:txBody>
          <a:bodyPr wrap="square" rtlCol="0">
            <a:spAutoFit/>
          </a:bodyPr>
          <a:lstStyle/>
          <a:p>
            <a:pPr algn="ctr">
              <a:lnSpc>
                <a:spcPct val="90000"/>
              </a:lnSpc>
            </a:pPr>
            <a:r>
              <a:rPr lang="en-US" sz="3600" b="1" dirty="0"/>
              <a:t>Utilization</a:t>
            </a:r>
          </a:p>
          <a:p>
            <a:pPr algn="ctr">
              <a:lnSpc>
                <a:spcPct val="90000"/>
              </a:lnSpc>
            </a:pPr>
            <a:r>
              <a:rPr lang="en-US" sz="3600" b="1" dirty="0"/>
              <a:t>Efficiency</a:t>
            </a:r>
          </a:p>
        </p:txBody>
      </p:sp>
      <p:sp>
        <p:nvSpPr>
          <p:cNvPr id="10" name="TextBox 9"/>
          <p:cNvSpPr txBox="1"/>
          <p:nvPr/>
        </p:nvSpPr>
        <p:spPr>
          <a:xfrm>
            <a:off x="495300" y="1105842"/>
            <a:ext cx="1740981" cy="461665"/>
          </a:xfrm>
          <a:prstGeom prst="rect">
            <a:avLst/>
          </a:prstGeom>
          <a:noFill/>
        </p:spPr>
        <p:txBody>
          <a:bodyPr wrap="none" rtlCol="0">
            <a:spAutoFit/>
          </a:bodyPr>
          <a:lstStyle/>
          <a:p>
            <a:r>
              <a:rPr lang="en-US" sz="2400" b="1" dirty="0">
                <a:solidFill>
                  <a:schemeClr val="tx2"/>
                </a:solidFill>
              </a:rPr>
              <a:t>Expansion</a:t>
            </a:r>
          </a:p>
        </p:txBody>
      </p:sp>
    </p:spTree>
    <p:extLst>
      <p:ext uri="{BB962C8B-B14F-4D97-AF65-F5344CB8AC3E}">
        <p14:creationId xmlns:p14="http://schemas.microsoft.com/office/powerpoint/2010/main" xmlns="" val="1009901798"/>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685800" y="434975"/>
            <a:ext cx="7772400" cy="762000"/>
          </a:xfrm>
        </p:spPr>
        <p:txBody>
          <a:bodyPr anchorCtr="1"/>
          <a:lstStyle/>
          <a:p>
            <a:r>
              <a:rPr lang="en-US" dirty="0">
                <a:latin typeface="Arial" charset="0"/>
                <a:cs typeface="Arial" charset="0"/>
              </a:rPr>
              <a:t>Outline</a:t>
            </a:r>
          </a:p>
        </p:txBody>
      </p:sp>
      <p:sp>
        <p:nvSpPr>
          <p:cNvPr id="16387" name="Rectangle 3"/>
          <p:cNvSpPr>
            <a:spLocks noGrp="1" noChangeArrowheads="1"/>
          </p:cNvSpPr>
          <p:nvPr>
            <p:ph type="body" idx="1"/>
          </p:nvPr>
        </p:nvSpPr>
        <p:spPr>
          <a:xfrm>
            <a:off x="990600" y="1574800"/>
            <a:ext cx="7302500" cy="4584700"/>
          </a:xfrm>
        </p:spPr>
        <p:txBody>
          <a:bodyPr/>
          <a:lstStyle/>
          <a:p>
            <a:pPr marL="444500" indent="-444500" defTabSz="836613">
              <a:buClr>
                <a:srgbClr val="BF0922"/>
              </a:buClr>
              <a:buSzPct val="60000"/>
              <a:buFont typeface="Lucida Grande" charset="0"/>
              <a:buChar char="►"/>
            </a:pPr>
            <a:r>
              <a:rPr lang="en-US" dirty="0">
                <a:latin typeface="Arial" charset="0"/>
                <a:cs typeface="Arial" charset="0"/>
              </a:rPr>
              <a:t>Capacity</a:t>
            </a:r>
          </a:p>
          <a:p>
            <a:pPr marL="444500" indent="-444500" defTabSz="836613">
              <a:buClr>
                <a:srgbClr val="BF0922"/>
              </a:buClr>
              <a:buSzPct val="60000"/>
              <a:buFont typeface="Lucida Grande" charset="0"/>
              <a:buChar char="►"/>
            </a:pPr>
            <a:r>
              <a:rPr lang="en-US" dirty="0">
                <a:latin typeface="Arial" charset="0"/>
                <a:cs typeface="Arial" charset="0"/>
              </a:rPr>
              <a:t>Bottleneck Analysis and the Theory of Constraints</a:t>
            </a:r>
          </a:p>
          <a:p>
            <a:pPr marL="444500" indent="-444500" defTabSz="836613">
              <a:buClr>
                <a:srgbClr val="BF0922"/>
              </a:buClr>
              <a:buSzPct val="60000"/>
              <a:buFont typeface="Lucida Grande" charset="0"/>
              <a:buChar char="►"/>
            </a:pPr>
            <a:r>
              <a:rPr lang="en-US" dirty="0">
                <a:latin typeface="Arial" charset="0"/>
                <a:cs typeface="Arial" charset="0"/>
              </a:rPr>
              <a:t>Break-Even Analysis</a:t>
            </a:r>
          </a:p>
          <a:p>
            <a:pPr marL="444500" indent="-444500" defTabSz="836613">
              <a:buClr>
                <a:srgbClr val="BF0922"/>
              </a:buClr>
              <a:buSzPct val="60000"/>
              <a:buFont typeface="Lucida Grande" charset="0"/>
              <a:buChar char="►"/>
            </a:pPr>
            <a:r>
              <a:rPr lang="en-US" dirty="0">
                <a:latin typeface="Arial" charset="0"/>
                <a:cs typeface="Arial" charset="0"/>
              </a:rPr>
              <a:t>Reducing Risk with Incremental Changes</a:t>
            </a:r>
          </a:p>
        </p:txBody>
      </p:sp>
    </p:spTree>
    <p:extLst>
      <p:ext uri="{BB962C8B-B14F-4D97-AF65-F5344CB8AC3E}">
        <p14:creationId xmlns:p14="http://schemas.microsoft.com/office/powerpoint/2010/main" xmlns="" val="112943478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387"/>
                                        </p:tgtEl>
                                        <p:attrNameLst>
                                          <p:attrName>style.visibility</p:attrName>
                                        </p:attrNameLst>
                                      </p:cBhvr>
                                      <p:to>
                                        <p:strVal val="visible"/>
                                      </p:to>
                                    </p:set>
                                    <p:animEffect transition="in" filter="strips(downRight)">
                                      <p:cBhvr>
                                        <p:cTn id="7" dur="10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274638"/>
            <a:ext cx="8229600" cy="1143000"/>
          </a:xfrm>
        </p:spPr>
        <p:txBody>
          <a:bodyPr/>
          <a:lstStyle/>
          <a:p>
            <a:r>
              <a:rPr lang="en-US" dirty="0">
                <a:latin typeface="Arial" charset="0"/>
                <a:cs typeface="Arial" charset="0"/>
              </a:rPr>
              <a:t>Capacity and Strategy</a:t>
            </a:r>
          </a:p>
        </p:txBody>
      </p:sp>
      <p:sp>
        <p:nvSpPr>
          <p:cNvPr id="47107" name="Rectangle 3"/>
          <p:cNvSpPr>
            <a:spLocks noChangeArrowheads="1"/>
          </p:cNvSpPr>
          <p:nvPr/>
        </p:nvSpPr>
        <p:spPr bwMode="auto">
          <a:xfrm>
            <a:off x="771525" y="1995488"/>
            <a:ext cx="7600950" cy="340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533400" indent="-533400">
              <a:lnSpc>
                <a:spcPct val="90000"/>
              </a:lnSpc>
              <a:spcAft>
                <a:spcPct val="40000"/>
              </a:spcAft>
              <a:buClr>
                <a:srgbClr val="BF0922"/>
              </a:buClr>
              <a:buSzPct val="60000"/>
              <a:buFont typeface="Lucida Grande" charset="0"/>
              <a:buChar char="►"/>
            </a:pPr>
            <a:r>
              <a:rPr lang="en-US" sz="3200" dirty="0"/>
              <a:t>Capacity decisions impact all 10 decisions of operations management as well as other functional areas of the organization</a:t>
            </a:r>
          </a:p>
          <a:p>
            <a:pPr marL="533400" indent="-533400">
              <a:lnSpc>
                <a:spcPct val="90000"/>
              </a:lnSpc>
              <a:spcAft>
                <a:spcPct val="40000"/>
              </a:spcAft>
              <a:buClr>
                <a:srgbClr val="BF0922"/>
              </a:buClr>
              <a:buSzPct val="60000"/>
              <a:buFont typeface="Lucida Grande" charset="0"/>
              <a:buChar char="►"/>
            </a:pPr>
            <a:r>
              <a:rPr lang="en-US" sz="3200" dirty="0"/>
              <a:t>Capacity decisions must be integrated into the organization’s mission and strategy</a:t>
            </a:r>
          </a:p>
        </p:txBody>
      </p:sp>
    </p:spTree>
    <p:extLst>
      <p:ext uri="{BB962C8B-B14F-4D97-AF65-F5344CB8AC3E}">
        <p14:creationId xmlns:p14="http://schemas.microsoft.com/office/powerpoint/2010/main" xmlns="" val="211808790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7107"/>
                                        </p:tgtEl>
                                        <p:attrNameLst>
                                          <p:attrName>style.visibility</p:attrName>
                                        </p:attrNameLst>
                                      </p:cBhvr>
                                      <p:to>
                                        <p:strVal val="visible"/>
                                      </p:to>
                                    </p:set>
                                    <p:animEffect transition="in" filter="strips(downRight)">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85800" y="434975"/>
            <a:ext cx="7772400" cy="968375"/>
          </a:xfrm>
        </p:spPr>
        <p:txBody>
          <a:bodyPr/>
          <a:lstStyle/>
          <a:p>
            <a:r>
              <a:rPr lang="en-US" dirty="0">
                <a:latin typeface="Arial" charset="0"/>
                <a:cs typeface="Arial" charset="0"/>
              </a:rPr>
              <a:t>Capacity Considerations</a:t>
            </a:r>
          </a:p>
        </p:txBody>
      </p:sp>
      <p:sp>
        <p:nvSpPr>
          <p:cNvPr id="49154" name="Rectangle 3"/>
          <p:cNvSpPr>
            <a:spLocks noGrp="1" noChangeArrowheads="1"/>
          </p:cNvSpPr>
          <p:nvPr>
            <p:ph type="body" idx="1"/>
          </p:nvPr>
        </p:nvSpPr>
        <p:spPr>
          <a:xfrm>
            <a:off x="954088" y="1955800"/>
            <a:ext cx="7380287" cy="4100513"/>
          </a:xfrm>
        </p:spPr>
        <p:txBody>
          <a:bodyPr/>
          <a:lstStyle/>
          <a:p>
            <a:pPr marL="609600" indent="-609600">
              <a:buClr>
                <a:schemeClr val="tx1"/>
              </a:buClr>
              <a:buFont typeface="Arial" charset="0"/>
              <a:buAutoNum type="arabicPeriod"/>
            </a:pPr>
            <a:r>
              <a:rPr lang="en-US" i="1" dirty="0">
                <a:latin typeface="Arial" charset="0"/>
                <a:cs typeface="Arial" charset="0"/>
              </a:rPr>
              <a:t>Forecast demand accurately</a:t>
            </a:r>
          </a:p>
          <a:p>
            <a:pPr marL="609600" indent="-609600">
              <a:buClr>
                <a:schemeClr val="tx1"/>
              </a:buClr>
              <a:buFont typeface="Arial" charset="0"/>
              <a:buAutoNum type="arabicPeriod"/>
            </a:pPr>
            <a:r>
              <a:rPr lang="en-US" i="1" dirty="0">
                <a:latin typeface="Arial" charset="0"/>
                <a:cs typeface="Arial" charset="0"/>
              </a:rPr>
              <a:t>Match technology increments and sales volume</a:t>
            </a:r>
          </a:p>
          <a:p>
            <a:pPr marL="609600" indent="-609600">
              <a:buClr>
                <a:schemeClr val="tx1"/>
              </a:buClr>
              <a:buFont typeface="Arial" charset="0"/>
              <a:buAutoNum type="arabicPeriod"/>
            </a:pPr>
            <a:r>
              <a:rPr lang="en-US" i="1" dirty="0">
                <a:latin typeface="Arial" charset="0"/>
                <a:cs typeface="Arial" charset="0"/>
              </a:rPr>
              <a:t>Find the optimum operating size</a:t>
            </a:r>
            <a:br>
              <a:rPr lang="en-US" i="1" dirty="0">
                <a:latin typeface="Arial" charset="0"/>
                <a:cs typeface="Arial" charset="0"/>
              </a:rPr>
            </a:br>
            <a:r>
              <a:rPr lang="en-US" i="1" dirty="0">
                <a:latin typeface="Arial" charset="0"/>
                <a:cs typeface="Arial" charset="0"/>
              </a:rPr>
              <a:t>(volume)</a:t>
            </a:r>
          </a:p>
          <a:p>
            <a:pPr marL="609600" indent="-609600">
              <a:buClr>
                <a:schemeClr val="tx1"/>
              </a:buClr>
              <a:buFont typeface="Arial" charset="0"/>
              <a:buAutoNum type="arabicPeriod"/>
            </a:pPr>
            <a:r>
              <a:rPr lang="en-US" i="1" dirty="0">
                <a:latin typeface="Arial" charset="0"/>
                <a:cs typeface="Arial" charset="0"/>
              </a:rPr>
              <a:t>Build for change</a:t>
            </a:r>
          </a:p>
        </p:txBody>
      </p:sp>
    </p:spTree>
    <p:extLst>
      <p:ext uri="{BB962C8B-B14F-4D97-AF65-F5344CB8AC3E}">
        <p14:creationId xmlns:p14="http://schemas.microsoft.com/office/powerpoint/2010/main" xmlns="" val="1036892503"/>
      </p:ext>
    </p:extLst>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donut fade.jpg"/>
          <p:cNvPicPr>
            <a:picLocks noChangeAspect="1"/>
          </p:cNvPicPr>
          <p:nvPr/>
        </p:nvPicPr>
        <p:blipFill>
          <a:blip r:embed="rId3">
            <a:extLst>
              <a:ext uri="{28A0092B-C50C-407E-A947-70E740481C1C}">
                <a14:useLocalDpi xmlns:a14="http://schemas.microsoft.com/office/drawing/2010/main" xmlns="" val="0"/>
              </a:ext>
            </a:extLst>
          </a:blip>
          <a:srcRect l="1247" t="2722" r="14960" b="3061"/>
          <a:stretch>
            <a:fillRect/>
          </a:stretch>
        </p:blipFill>
        <p:spPr bwMode="auto">
          <a:xfrm>
            <a:off x="-4763" y="0"/>
            <a:ext cx="914876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78" name="Freeform 2"/>
          <p:cNvSpPr>
            <a:spLocks/>
          </p:cNvSpPr>
          <p:nvPr/>
        </p:nvSpPr>
        <p:spPr bwMode="auto">
          <a:xfrm>
            <a:off x="1389063" y="3563938"/>
            <a:ext cx="6858000" cy="933450"/>
          </a:xfrm>
          <a:custGeom>
            <a:avLst/>
            <a:gdLst>
              <a:gd name="T0" fmla="*/ 0 w 4320"/>
              <a:gd name="T1" fmla="*/ 0 h 588"/>
              <a:gd name="T2" fmla="*/ 609600 w 4320"/>
              <a:gd name="T3" fmla="*/ 314325 h 588"/>
              <a:gd name="T4" fmla="*/ 1438275 w 4320"/>
              <a:gd name="T5" fmla="*/ 619125 h 588"/>
              <a:gd name="T6" fmla="*/ 2276475 w 4320"/>
              <a:gd name="T7" fmla="*/ 830263 h 588"/>
              <a:gd name="T8" fmla="*/ 2971799 w 4320"/>
              <a:gd name="T9" fmla="*/ 923925 h 588"/>
              <a:gd name="T10" fmla="*/ 3749675 w 4320"/>
              <a:gd name="T11" fmla="*/ 889000 h 588"/>
              <a:gd name="T12" fmla="*/ 4775199 w 4320"/>
              <a:gd name="T13" fmla="*/ 787400 h 588"/>
              <a:gd name="T14" fmla="*/ 5578474 w 4320"/>
              <a:gd name="T15" fmla="*/ 627062 h 588"/>
              <a:gd name="T16" fmla="*/ 6238874 w 4320"/>
              <a:gd name="T17" fmla="*/ 381000 h 588"/>
              <a:gd name="T18" fmla="*/ 6858000 w 4320"/>
              <a:gd name="T19" fmla="*/ 17462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0"/>
              <a:gd name="T31" fmla="*/ 0 h 588"/>
              <a:gd name="T32" fmla="*/ 4320 w 4320"/>
              <a:gd name="T33" fmla="*/ 588 h 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0" h="588">
                <a:moveTo>
                  <a:pt x="0" y="0"/>
                </a:moveTo>
                <a:cubicBezTo>
                  <a:pt x="116" y="66"/>
                  <a:pt x="233" y="133"/>
                  <a:pt x="384" y="198"/>
                </a:cubicBezTo>
                <a:cubicBezTo>
                  <a:pt x="535" y="263"/>
                  <a:pt x="731" y="336"/>
                  <a:pt x="906" y="390"/>
                </a:cubicBezTo>
                <a:cubicBezTo>
                  <a:pt x="1081" y="444"/>
                  <a:pt x="1273" y="491"/>
                  <a:pt x="1434" y="523"/>
                </a:cubicBezTo>
                <a:cubicBezTo>
                  <a:pt x="1595" y="555"/>
                  <a:pt x="1717" y="576"/>
                  <a:pt x="1872" y="582"/>
                </a:cubicBezTo>
                <a:cubicBezTo>
                  <a:pt x="2027" y="588"/>
                  <a:pt x="2173" y="574"/>
                  <a:pt x="2362" y="560"/>
                </a:cubicBezTo>
                <a:cubicBezTo>
                  <a:pt x="2551" y="546"/>
                  <a:pt x="2816" y="523"/>
                  <a:pt x="3008" y="496"/>
                </a:cubicBezTo>
                <a:cubicBezTo>
                  <a:pt x="3200" y="469"/>
                  <a:pt x="3360" y="438"/>
                  <a:pt x="3514" y="395"/>
                </a:cubicBezTo>
                <a:cubicBezTo>
                  <a:pt x="3668" y="352"/>
                  <a:pt x="3796" y="304"/>
                  <a:pt x="3930" y="240"/>
                </a:cubicBezTo>
                <a:cubicBezTo>
                  <a:pt x="4064" y="176"/>
                  <a:pt x="4192" y="93"/>
                  <a:pt x="4320" y="11"/>
                </a:cubicBezTo>
              </a:path>
            </a:pathLst>
          </a:custGeom>
          <a:noFill/>
          <a:ln w="76200" cap="flat" cmpd="sng">
            <a:solidFill>
              <a:srgbClr val="24BDB2"/>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50179" name="Rectangle 3"/>
          <p:cNvSpPr>
            <a:spLocks noGrp="1" noChangeArrowheads="1"/>
          </p:cNvSpPr>
          <p:nvPr>
            <p:ph type="title"/>
          </p:nvPr>
        </p:nvSpPr>
        <p:spPr>
          <a:extLst/>
        </p:spPr>
        <p:txBody>
          <a:bodyPr rtlCol="0">
            <a:normAutofit fontScale="90000"/>
          </a:bodyPr>
          <a:lstStyle/>
          <a:p>
            <a:pPr fontAlgn="auto">
              <a:spcAft>
                <a:spcPts val="0"/>
              </a:spcAft>
              <a:defRPr/>
            </a:pPr>
            <a:r>
              <a:rPr lang="en-US" dirty="0">
                <a:ea typeface="+mj-ea"/>
              </a:rPr>
              <a:t>Economies and Diseconomies of Scale</a:t>
            </a:r>
          </a:p>
        </p:txBody>
      </p:sp>
      <p:grpSp>
        <p:nvGrpSpPr>
          <p:cNvPr id="50180" name="Group 4"/>
          <p:cNvGrpSpPr>
            <a:grpSpLocks/>
          </p:cNvGrpSpPr>
          <p:nvPr/>
        </p:nvGrpSpPr>
        <p:grpSpPr bwMode="auto">
          <a:xfrm>
            <a:off x="2355850" y="4759325"/>
            <a:ext cx="2501900" cy="846138"/>
            <a:chOff x="1484" y="2886"/>
            <a:chExt cx="1576" cy="533"/>
          </a:xfrm>
        </p:grpSpPr>
        <p:sp>
          <p:nvSpPr>
            <p:cNvPr id="51226" name="Rectangle 5"/>
            <p:cNvSpPr>
              <a:spLocks noChangeArrowheads="1"/>
            </p:cNvSpPr>
            <p:nvPr/>
          </p:nvSpPr>
          <p:spPr bwMode="auto">
            <a:xfrm>
              <a:off x="1790" y="3060"/>
              <a:ext cx="916"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Economies of scale</a:t>
              </a:r>
            </a:p>
          </p:txBody>
        </p:sp>
        <p:sp>
          <p:nvSpPr>
            <p:cNvPr id="51227" name="AutoShape 6"/>
            <p:cNvSpPr>
              <a:spLocks noChangeArrowheads="1"/>
            </p:cNvSpPr>
            <p:nvPr/>
          </p:nvSpPr>
          <p:spPr bwMode="auto">
            <a:xfrm>
              <a:off x="1484" y="2886"/>
              <a:ext cx="1576" cy="216"/>
            </a:xfrm>
            <a:prstGeom prst="rightArrow">
              <a:avLst>
                <a:gd name="adj1" fmla="val 54546"/>
                <a:gd name="adj2" fmla="val 76848"/>
              </a:avLst>
            </a:prstGeom>
            <a:gradFill rotWithShape="0">
              <a:gsLst>
                <a:gs pos="0">
                  <a:srgbClr val="FCB8C2"/>
                </a:gs>
                <a:gs pos="100000">
                  <a:srgbClr val="BF092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p>
          </p:txBody>
        </p:sp>
      </p:grpSp>
      <p:grpSp>
        <p:nvGrpSpPr>
          <p:cNvPr id="50183" name="Group 7"/>
          <p:cNvGrpSpPr>
            <a:grpSpLocks/>
          </p:cNvGrpSpPr>
          <p:nvPr/>
        </p:nvGrpSpPr>
        <p:grpSpPr bwMode="auto">
          <a:xfrm>
            <a:off x="4914900" y="4759325"/>
            <a:ext cx="3111500" cy="846138"/>
            <a:chOff x="3096" y="2886"/>
            <a:chExt cx="1960" cy="533"/>
          </a:xfrm>
        </p:grpSpPr>
        <p:sp>
          <p:nvSpPr>
            <p:cNvPr id="51224" name="Rectangle 8"/>
            <p:cNvSpPr>
              <a:spLocks noChangeArrowheads="1"/>
            </p:cNvSpPr>
            <p:nvPr/>
          </p:nvSpPr>
          <p:spPr bwMode="auto">
            <a:xfrm>
              <a:off x="3262" y="3060"/>
              <a:ext cx="1132"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Diseconomies of scale</a:t>
              </a:r>
            </a:p>
          </p:txBody>
        </p:sp>
        <p:sp>
          <p:nvSpPr>
            <p:cNvPr id="51225" name="AutoShape 9"/>
            <p:cNvSpPr>
              <a:spLocks noChangeArrowheads="1"/>
            </p:cNvSpPr>
            <p:nvPr/>
          </p:nvSpPr>
          <p:spPr bwMode="auto">
            <a:xfrm>
              <a:off x="3096" y="2886"/>
              <a:ext cx="1960" cy="216"/>
            </a:xfrm>
            <a:prstGeom prst="rightArrow">
              <a:avLst>
                <a:gd name="adj1" fmla="val 54546"/>
                <a:gd name="adj2" fmla="val 95572"/>
              </a:avLst>
            </a:prstGeom>
            <a:gradFill rotWithShape="0">
              <a:gsLst>
                <a:gs pos="0">
                  <a:srgbClr val="FCB8C2"/>
                </a:gs>
                <a:gs pos="100000">
                  <a:srgbClr val="BF092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p>
          </p:txBody>
        </p:sp>
      </p:grpSp>
      <p:grpSp>
        <p:nvGrpSpPr>
          <p:cNvPr id="50186" name="Group 10"/>
          <p:cNvGrpSpPr>
            <a:grpSpLocks/>
          </p:cNvGrpSpPr>
          <p:nvPr/>
        </p:nvGrpSpPr>
        <p:grpSpPr bwMode="auto">
          <a:xfrm>
            <a:off x="1944688" y="3009900"/>
            <a:ext cx="1382712" cy="1058863"/>
            <a:chOff x="1225" y="1784"/>
            <a:chExt cx="871" cy="667"/>
          </a:xfrm>
        </p:grpSpPr>
        <p:sp>
          <p:nvSpPr>
            <p:cNvPr id="51222" name="Rectangle 11"/>
            <p:cNvSpPr>
              <a:spLocks noChangeArrowheads="1"/>
            </p:cNvSpPr>
            <p:nvPr/>
          </p:nvSpPr>
          <p:spPr bwMode="auto">
            <a:xfrm>
              <a:off x="1225" y="1784"/>
              <a:ext cx="871"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1,300 sq ft store</a:t>
              </a:r>
            </a:p>
          </p:txBody>
        </p:sp>
        <p:sp>
          <p:nvSpPr>
            <p:cNvPr id="51223" name="Freeform 12"/>
            <p:cNvSpPr>
              <a:spLocks/>
            </p:cNvSpPr>
            <p:nvPr/>
          </p:nvSpPr>
          <p:spPr bwMode="auto">
            <a:xfrm>
              <a:off x="1240" y="2140"/>
              <a:ext cx="812" cy="311"/>
            </a:xfrm>
            <a:custGeom>
              <a:avLst/>
              <a:gdLst>
                <a:gd name="T0" fmla="*/ 0 w 812"/>
                <a:gd name="T1" fmla="*/ 0 h 311"/>
                <a:gd name="T2" fmla="*/ 92 w 812"/>
                <a:gd name="T3" fmla="*/ 216 h 311"/>
                <a:gd name="T4" fmla="*/ 340 w 812"/>
                <a:gd name="T5" fmla="*/ 308 h 311"/>
                <a:gd name="T6" fmla="*/ 612 w 812"/>
                <a:gd name="T7" fmla="*/ 232 h 311"/>
                <a:gd name="T8" fmla="*/ 768 w 812"/>
                <a:gd name="T9" fmla="*/ 112 h 311"/>
                <a:gd name="T10" fmla="*/ 812 w 812"/>
                <a:gd name="T11" fmla="*/ 8 h 311"/>
                <a:gd name="T12" fmla="*/ 0 60000 65536"/>
                <a:gd name="T13" fmla="*/ 0 60000 65536"/>
                <a:gd name="T14" fmla="*/ 0 60000 65536"/>
                <a:gd name="T15" fmla="*/ 0 60000 65536"/>
                <a:gd name="T16" fmla="*/ 0 60000 65536"/>
                <a:gd name="T17" fmla="*/ 0 60000 65536"/>
                <a:gd name="T18" fmla="*/ 0 w 812"/>
                <a:gd name="T19" fmla="*/ 0 h 311"/>
                <a:gd name="T20" fmla="*/ 812 w 812"/>
                <a:gd name="T21" fmla="*/ 311 h 311"/>
              </a:gdLst>
              <a:ahLst/>
              <a:cxnLst>
                <a:cxn ang="T12">
                  <a:pos x="T0" y="T1"/>
                </a:cxn>
                <a:cxn ang="T13">
                  <a:pos x="T2" y="T3"/>
                </a:cxn>
                <a:cxn ang="T14">
                  <a:pos x="T4" y="T5"/>
                </a:cxn>
                <a:cxn ang="T15">
                  <a:pos x="T6" y="T7"/>
                </a:cxn>
                <a:cxn ang="T16">
                  <a:pos x="T8" y="T9"/>
                </a:cxn>
                <a:cxn ang="T17">
                  <a:pos x="T10" y="T11"/>
                </a:cxn>
              </a:cxnLst>
              <a:rect l="T18" t="T19" r="T20" b="T21"/>
              <a:pathLst>
                <a:path w="812" h="311">
                  <a:moveTo>
                    <a:pt x="0" y="0"/>
                  </a:moveTo>
                  <a:cubicBezTo>
                    <a:pt x="17" y="82"/>
                    <a:pt x="35" y="165"/>
                    <a:pt x="92" y="216"/>
                  </a:cubicBezTo>
                  <a:cubicBezTo>
                    <a:pt x="149" y="267"/>
                    <a:pt x="253" y="305"/>
                    <a:pt x="340" y="308"/>
                  </a:cubicBezTo>
                  <a:cubicBezTo>
                    <a:pt x="427" y="311"/>
                    <a:pt x="541" y="265"/>
                    <a:pt x="612" y="232"/>
                  </a:cubicBezTo>
                  <a:cubicBezTo>
                    <a:pt x="683" y="199"/>
                    <a:pt x="735" y="149"/>
                    <a:pt x="768" y="112"/>
                  </a:cubicBezTo>
                  <a:cubicBezTo>
                    <a:pt x="801" y="75"/>
                    <a:pt x="806" y="41"/>
                    <a:pt x="812" y="8"/>
                  </a:cubicBezTo>
                </a:path>
              </a:pathLst>
            </a:custGeom>
            <a:noFill/>
            <a:ln w="76200" cmpd="sng">
              <a:solidFill>
                <a:srgbClr val="175097"/>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50189" name="Group 13"/>
          <p:cNvGrpSpPr>
            <a:grpSpLocks/>
          </p:cNvGrpSpPr>
          <p:nvPr/>
        </p:nvGrpSpPr>
        <p:grpSpPr bwMode="auto">
          <a:xfrm>
            <a:off x="3854450" y="3327400"/>
            <a:ext cx="2038350" cy="1155700"/>
            <a:chOff x="2428" y="1984"/>
            <a:chExt cx="1284" cy="728"/>
          </a:xfrm>
        </p:grpSpPr>
        <p:sp>
          <p:nvSpPr>
            <p:cNvPr id="51220" name="Rectangle 14"/>
            <p:cNvSpPr>
              <a:spLocks noChangeArrowheads="1"/>
            </p:cNvSpPr>
            <p:nvPr/>
          </p:nvSpPr>
          <p:spPr bwMode="auto">
            <a:xfrm>
              <a:off x="2625" y="1984"/>
              <a:ext cx="927"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2,600 sq ft store</a:t>
              </a:r>
            </a:p>
          </p:txBody>
        </p:sp>
        <p:sp>
          <p:nvSpPr>
            <p:cNvPr id="51221" name="Freeform 15"/>
            <p:cNvSpPr>
              <a:spLocks/>
            </p:cNvSpPr>
            <p:nvPr/>
          </p:nvSpPr>
          <p:spPr bwMode="auto">
            <a:xfrm>
              <a:off x="2428" y="2300"/>
              <a:ext cx="1284" cy="412"/>
            </a:xfrm>
            <a:custGeom>
              <a:avLst/>
              <a:gdLst>
                <a:gd name="T0" fmla="*/ 0 w 1284"/>
                <a:gd name="T1" fmla="*/ 0 h 412"/>
                <a:gd name="T2" fmla="*/ 168 w 1284"/>
                <a:gd name="T3" fmla="*/ 192 h 412"/>
                <a:gd name="T4" fmla="*/ 392 w 1284"/>
                <a:gd name="T5" fmla="*/ 344 h 412"/>
                <a:gd name="T6" fmla="*/ 640 w 1284"/>
                <a:gd name="T7" fmla="*/ 408 h 412"/>
                <a:gd name="T8" fmla="*/ 872 w 1284"/>
                <a:gd name="T9" fmla="*/ 368 h 412"/>
                <a:gd name="T10" fmla="*/ 1100 w 1284"/>
                <a:gd name="T11" fmla="*/ 228 h 412"/>
                <a:gd name="T12" fmla="*/ 1284 w 1284"/>
                <a:gd name="T13" fmla="*/ 16 h 412"/>
                <a:gd name="T14" fmla="*/ 0 60000 65536"/>
                <a:gd name="T15" fmla="*/ 0 60000 65536"/>
                <a:gd name="T16" fmla="*/ 0 60000 65536"/>
                <a:gd name="T17" fmla="*/ 0 60000 65536"/>
                <a:gd name="T18" fmla="*/ 0 60000 65536"/>
                <a:gd name="T19" fmla="*/ 0 60000 65536"/>
                <a:gd name="T20" fmla="*/ 0 60000 65536"/>
                <a:gd name="T21" fmla="*/ 0 w 1284"/>
                <a:gd name="T22" fmla="*/ 0 h 412"/>
                <a:gd name="T23" fmla="*/ 1284 w 1284"/>
                <a:gd name="T24" fmla="*/ 412 h 4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4" h="412">
                  <a:moveTo>
                    <a:pt x="0" y="0"/>
                  </a:moveTo>
                  <a:cubicBezTo>
                    <a:pt x="51" y="67"/>
                    <a:pt x="103" y="135"/>
                    <a:pt x="168" y="192"/>
                  </a:cubicBezTo>
                  <a:cubicBezTo>
                    <a:pt x="233" y="249"/>
                    <a:pt x="313" y="308"/>
                    <a:pt x="392" y="344"/>
                  </a:cubicBezTo>
                  <a:cubicBezTo>
                    <a:pt x="471" y="380"/>
                    <a:pt x="560" y="404"/>
                    <a:pt x="640" y="408"/>
                  </a:cubicBezTo>
                  <a:cubicBezTo>
                    <a:pt x="720" y="412"/>
                    <a:pt x="796" y="398"/>
                    <a:pt x="872" y="368"/>
                  </a:cubicBezTo>
                  <a:cubicBezTo>
                    <a:pt x="948" y="338"/>
                    <a:pt x="1031" y="287"/>
                    <a:pt x="1100" y="228"/>
                  </a:cubicBezTo>
                  <a:cubicBezTo>
                    <a:pt x="1169" y="169"/>
                    <a:pt x="1226" y="92"/>
                    <a:pt x="1284" y="16"/>
                  </a:cubicBezTo>
                </a:path>
              </a:pathLst>
            </a:custGeom>
            <a:noFill/>
            <a:ln w="76200" cmpd="sng">
              <a:solidFill>
                <a:srgbClr val="175097"/>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50192" name="Group 16"/>
          <p:cNvGrpSpPr>
            <a:grpSpLocks/>
          </p:cNvGrpSpPr>
          <p:nvPr/>
        </p:nvGrpSpPr>
        <p:grpSpPr bwMode="auto">
          <a:xfrm>
            <a:off x="6542088" y="2997200"/>
            <a:ext cx="1484312" cy="1087438"/>
            <a:chOff x="4121" y="1776"/>
            <a:chExt cx="935" cy="685"/>
          </a:xfrm>
        </p:grpSpPr>
        <p:sp>
          <p:nvSpPr>
            <p:cNvPr id="51218" name="Rectangle 17"/>
            <p:cNvSpPr>
              <a:spLocks noChangeArrowheads="1"/>
            </p:cNvSpPr>
            <p:nvPr/>
          </p:nvSpPr>
          <p:spPr bwMode="auto">
            <a:xfrm>
              <a:off x="4121" y="1776"/>
              <a:ext cx="935"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8,000 sq ft store</a:t>
              </a:r>
            </a:p>
          </p:txBody>
        </p:sp>
        <p:sp>
          <p:nvSpPr>
            <p:cNvPr id="51219" name="Freeform 18"/>
            <p:cNvSpPr>
              <a:spLocks/>
            </p:cNvSpPr>
            <p:nvPr/>
          </p:nvSpPr>
          <p:spPr bwMode="auto">
            <a:xfrm>
              <a:off x="4144" y="2152"/>
              <a:ext cx="824" cy="309"/>
            </a:xfrm>
            <a:custGeom>
              <a:avLst/>
              <a:gdLst>
                <a:gd name="T0" fmla="*/ 0 w 824"/>
                <a:gd name="T1" fmla="*/ 0 h 309"/>
                <a:gd name="T2" fmla="*/ 44 w 824"/>
                <a:gd name="T3" fmla="*/ 140 h 309"/>
                <a:gd name="T4" fmla="*/ 140 w 824"/>
                <a:gd name="T5" fmla="*/ 240 h 309"/>
                <a:gd name="T6" fmla="*/ 280 w 824"/>
                <a:gd name="T7" fmla="*/ 300 h 309"/>
                <a:gd name="T8" fmla="*/ 460 w 824"/>
                <a:gd name="T9" fmla="*/ 292 h 309"/>
                <a:gd name="T10" fmla="*/ 628 w 824"/>
                <a:gd name="T11" fmla="*/ 224 h 309"/>
                <a:gd name="T12" fmla="*/ 764 w 824"/>
                <a:gd name="T13" fmla="*/ 128 h 309"/>
                <a:gd name="T14" fmla="*/ 824 w 824"/>
                <a:gd name="T15" fmla="*/ 0 h 309"/>
                <a:gd name="T16" fmla="*/ 0 60000 65536"/>
                <a:gd name="T17" fmla="*/ 0 60000 65536"/>
                <a:gd name="T18" fmla="*/ 0 60000 65536"/>
                <a:gd name="T19" fmla="*/ 0 60000 65536"/>
                <a:gd name="T20" fmla="*/ 0 60000 65536"/>
                <a:gd name="T21" fmla="*/ 0 60000 65536"/>
                <a:gd name="T22" fmla="*/ 0 60000 65536"/>
                <a:gd name="T23" fmla="*/ 0 60000 65536"/>
                <a:gd name="T24" fmla="*/ 0 w 824"/>
                <a:gd name="T25" fmla="*/ 0 h 309"/>
                <a:gd name="T26" fmla="*/ 824 w 824"/>
                <a:gd name="T27" fmla="*/ 309 h 3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4" h="309">
                  <a:moveTo>
                    <a:pt x="0" y="0"/>
                  </a:moveTo>
                  <a:cubicBezTo>
                    <a:pt x="10" y="50"/>
                    <a:pt x="21" y="100"/>
                    <a:pt x="44" y="140"/>
                  </a:cubicBezTo>
                  <a:cubicBezTo>
                    <a:pt x="67" y="180"/>
                    <a:pt x="101" y="213"/>
                    <a:pt x="140" y="240"/>
                  </a:cubicBezTo>
                  <a:cubicBezTo>
                    <a:pt x="179" y="267"/>
                    <a:pt x="227" y="291"/>
                    <a:pt x="280" y="300"/>
                  </a:cubicBezTo>
                  <a:cubicBezTo>
                    <a:pt x="333" y="309"/>
                    <a:pt x="402" y="305"/>
                    <a:pt x="460" y="292"/>
                  </a:cubicBezTo>
                  <a:cubicBezTo>
                    <a:pt x="518" y="279"/>
                    <a:pt x="577" y="251"/>
                    <a:pt x="628" y="224"/>
                  </a:cubicBezTo>
                  <a:cubicBezTo>
                    <a:pt x="679" y="197"/>
                    <a:pt x="731" y="165"/>
                    <a:pt x="764" y="128"/>
                  </a:cubicBezTo>
                  <a:cubicBezTo>
                    <a:pt x="797" y="91"/>
                    <a:pt x="810" y="45"/>
                    <a:pt x="824" y="0"/>
                  </a:cubicBezTo>
                </a:path>
              </a:pathLst>
            </a:custGeom>
            <a:noFill/>
            <a:ln w="76200" cmpd="sng">
              <a:solidFill>
                <a:srgbClr val="175097"/>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50195" name="Group 19"/>
          <p:cNvGrpSpPr>
            <a:grpSpLocks/>
          </p:cNvGrpSpPr>
          <p:nvPr/>
        </p:nvGrpSpPr>
        <p:grpSpPr bwMode="auto">
          <a:xfrm>
            <a:off x="620713" y="1981200"/>
            <a:ext cx="7837487" cy="4279900"/>
            <a:chOff x="391" y="1136"/>
            <a:chExt cx="4937" cy="2696"/>
          </a:xfrm>
        </p:grpSpPr>
        <p:sp>
          <p:nvSpPr>
            <p:cNvPr id="51212" name="Freeform 20"/>
            <p:cNvSpPr>
              <a:spLocks/>
            </p:cNvSpPr>
            <p:nvPr/>
          </p:nvSpPr>
          <p:spPr bwMode="auto">
            <a:xfrm>
              <a:off x="880" y="1136"/>
              <a:ext cx="4448" cy="2288"/>
            </a:xfrm>
            <a:custGeom>
              <a:avLst/>
              <a:gdLst>
                <a:gd name="T0" fmla="*/ 0 w 4448"/>
                <a:gd name="T1" fmla="*/ 0 h 2288"/>
                <a:gd name="T2" fmla="*/ 0 w 4448"/>
                <a:gd name="T3" fmla="*/ 2288 h 2288"/>
                <a:gd name="T4" fmla="*/ 4448 w 4448"/>
                <a:gd name="T5" fmla="*/ 2288 h 2288"/>
                <a:gd name="T6" fmla="*/ 0 60000 65536"/>
                <a:gd name="T7" fmla="*/ 0 60000 65536"/>
                <a:gd name="T8" fmla="*/ 0 60000 65536"/>
                <a:gd name="T9" fmla="*/ 0 w 4448"/>
                <a:gd name="T10" fmla="*/ 0 h 2288"/>
                <a:gd name="T11" fmla="*/ 4448 w 4448"/>
                <a:gd name="T12" fmla="*/ 2288 h 2288"/>
              </a:gdLst>
              <a:ahLst/>
              <a:cxnLst>
                <a:cxn ang="T6">
                  <a:pos x="T0" y="T1"/>
                </a:cxn>
                <a:cxn ang="T7">
                  <a:pos x="T2" y="T3"/>
                </a:cxn>
                <a:cxn ang="T8">
                  <a:pos x="T4" y="T5"/>
                </a:cxn>
              </a:cxnLst>
              <a:rect l="T9" t="T10" r="T11" b="T12"/>
              <a:pathLst>
                <a:path w="4448" h="2288">
                  <a:moveTo>
                    <a:pt x="0" y="0"/>
                  </a:moveTo>
                  <a:lnTo>
                    <a:pt x="0" y="2288"/>
                  </a:lnTo>
                  <a:lnTo>
                    <a:pt x="4448" y="2288"/>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51213" name="Rectangle 21"/>
            <p:cNvSpPr>
              <a:spLocks noChangeArrowheads="1"/>
            </p:cNvSpPr>
            <p:nvPr/>
          </p:nvSpPr>
          <p:spPr bwMode="auto">
            <a:xfrm>
              <a:off x="1910" y="3599"/>
              <a:ext cx="20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Number of square feet in store</a:t>
              </a:r>
            </a:p>
          </p:txBody>
        </p:sp>
        <p:sp>
          <p:nvSpPr>
            <p:cNvPr id="51214" name="Rectangle 22"/>
            <p:cNvSpPr>
              <a:spLocks noChangeArrowheads="1"/>
            </p:cNvSpPr>
            <p:nvPr/>
          </p:nvSpPr>
          <p:spPr bwMode="auto">
            <a:xfrm>
              <a:off x="1430" y="3415"/>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1,300</a:t>
              </a:r>
            </a:p>
          </p:txBody>
        </p:sp>
        <p:sp>
          <p:nvSpPr>
            <p:cNvPr id="51215" name="Rectangle 23"/>
            <p:cNvSpPr>
              <a:spLocks noChangeArrowheads="1"/>
            </p:cNvSpPr>
            <p:nvPr/>
          </p:nvSpPr>
          <p:spPr bwMode="auto">
            <a:xfrm>
              <a:off x="2814" y="3415"/>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2,600</a:t>
              </a:r>
            </a:p>
          </p:txBody>
        </p:sp>
        <p:sp>
          <p:nvSpPr>
            <p:cNvPr id="51216" name="Rectangle 24"/>
            <p:cNvSpPr>
              <a:spLocks noChangeArrowheads="1"/>
            </p:cNvSpPr>
            <p:nvPr/>
          </p:nvSpPr>
          <p:spPr bwMode="auto">
            <a:xfrm>
              <a:off x="4334" y="3415"/>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8,000</a:t>
              </a:r>
            </a:p>
          </p:txBody>
        </p:sp>
        <p:sp>
          <p:nvSpPr>
            <p:cNvPr id="51217" name="Rectangle 25"/>
            <p:cNvSpPr>
              <a:spLocks noChangeArrowheads="1"/>
            </p:cNvSpPr>
            <p:nvPr/>
          </p:nvSpPr>
          <p:spPr bwMode="auto">
            <a:xfrm rot="-5400000">
              <a:off x="-215" y="2049"/>
              <a:ext cx="1571"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dirty="0"/>
                <a:t>Average unit cost</a:t>
              </a:r>
            </a:p>
            <a:p>
              <a:pPr algn="ctr">
                <a:lnSpc>
                  <a:spcPct val="85000"/>
                </a:lnSpc>
              </a:pPr>
              <a:r>
                <a:rPr lang="en-US" dirty="0"/>
                <a:t>(sales per square foot)</a:t>
              </a:r>
            </a:p>
          </p:txBody>
        </p:sp>
      </p:grpSp>
      <p:sp>
        <p:nvSpPr>
          <p:cNvPr id="50202" name="Line 26"/>
          <p:cNvSpPr>
            <a:spLocks noChangeShapeType="1"/>
          </p:cNvSpPr>
          <p:nvPr/>
        </p:nvSpPr>
        <p:spPr bwMode="auto">
          <a:xfrm>
            <a:off x="4851400" y="4457700"/>
            <a:ext cx="0" cy="1143000"/>
          </a:xfrm>
          <a:prstGeom prst="line">
            <a:avLst/>
          </a:prstGeom>
          <a:noFill/>
          <a:ln w="57150">
            <a:solidFill>
              <a:schemeClr val="tx1"/>
            </a:solidFill>
            <a:prstDash val="sysDot"/>
            <a:round/>
            <a:headEnd type="oval" w="sm" len="sm"/>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0203" name="Rectangle 27"/>
          <p:cNvSpPr>
            <a:spLocks noChangeArrowheads="1"/>
          </p:cNvSpPr>
          <p:nvPr/>
        </p:nvSpPr>
        <p:spPr bwMode="auto">
          <a:xfrm>
            <a:off x="7043738" y="1582738"/>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S7.2</a:t>
            </a:r>
          </a:p>
        </p:txBody>
      </p:sp>
      <p:sp>
        <p:nvSpPr>
          <p:cNvPr id="31" name="TextBox 30"/>
          <p:cNvSpPr txBox="1"/>
          <p:nvPr/>
        </p:nvSpPr>
        <p:spPr>
          <a:xfrm>
            <a:off x="7975600" y="6384925"/>
            <a:ext cx="697727"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S7 - </a:t>
            </a:r>
            <a:fld id="{DD5F6244-AF47-634E-8DBF-AF0C536FC874}" type="slidenum">
              <a:rPr lang="en-US" sz="1200">
                <a:solidFill>
                  <a:srgbClr val="A6A6A6"/>
                </a:solidFill>
                <a:latin typeface="Arial" charset="0"/>
              </a:rPr>
              <a:pPr/>
              <a:t>22</a:t>
            </a:fld>
            <a:endParaRPr lang="en-US" sz="1200" dirty="0">
              <a:solidFill>
                <a:srgbClr val="A6A6A6"/>
              </a:solidFill>
              <a:latin typeface="Arial" charset="0"/>
            </a:endParaRPr>
          </a:p>
        </p:txBody>
      </p:sp>
      <p:sp>
        <p:nvSpPr>
          <p:cNvPr id="32" name="TextBox 31"/>
          <p:cNvSpPr txBox="1"/>
          <p:nvPr/>
        </p:nvSpPr>
        <p:spPr>
          <a:xfrm>
            <a:off x="457200" y="6373020"/>
            <a:ext cx="4443396" cy="276999"/>
          </a:xfrm>
          <a:prstGeom prst="rect">
            <a:avLst/>
          </a:prstGeom>
          <a:noFill/>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r>
              <a:rPr lang="en-AU" sz="1200" dirty="0" smtClean="0">
                <a:solidFill>
                  <a:srgbClr val="A6A6A6"/>
                </a:solidFill>
                <a:latin typeface="Arial" charset="0"/>
              </a:rPr>
              <a:t>Copyright © 2020 Pearson Education</a:t>
            </a:r>
            <a:r>
              <a:rPr lang="en-AU" sz="1200" baseline="0" dirty="0" smtClean="0">
                <a:solidFill>
                  <a:srgbClr val="A6A6A6"/>
                </a:solidFill>
                <a:latin typeface="Arial" charset="0"/>
              </a:rPr>
              <a:t> Ltd. All Rights Reserved.</a:t>
            </a:r>
            <a:endParaRPr lang="en-US" sz="1200" dirty="0">
              <a:solidFill>
                <a:srgbClr val="A6A6A6"/>
              </a:solidFill>
              <a:latin typeface="Arial" charset="0"/>
            </a:endParaRPr>
          </a:p>
        </p:txBody>
      </p:sp>
    </p:spTree>
    <p:extLst>
      <p:ext uri="{BB962C8B-B14F-4D97-AF65-F5344CB8AC3E}">
        <p14:creationId xmlns:p14="http://schemas.microsoft.com/office/powerpoint/2010/main" xmlns="" val="27861924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50195"/>
                                        </p:tgtEl>
                                        <p:attrNameLst>
                                          <p:attrName>style.visibility</p:attrName>
                                        </p:attrNameLst>
                                      </p:cBhvr>
                                      <p:to>
                                        <p:strVal val="visible"/>
                                      </p:to>
                                    </p:set>
                                    <p:animEffect transition="in" filter="wipe(left)">
                                      <p:cBhvr>
                                        <p:cTn id="7" dur="1000"/>
                                        <p:tgtEl>
                                          <p:spTgt spid="50195"/>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50186"/>
                                        </p:tgtEl>
                                        <p:attrNameLst>
                                          <p:attrName>style.visibility</p:attrName>
                                        </p:attrNameLst>
                                      </p:cBhvr>
                                      <p:to>
                                        <p:strVal val="visible"/>
                                      </p:to>
                                    </p:set>
                                    <p:animEffect transition="in" filter="wipe(left)">
                                      <p:cBhvr>
                                        <p:cTn id="11" dur="1000"/>
                                        <p:tgtEl>
                                          <p:spTgt spid="50186"/>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50189"/>
                                        </p:tgtEl>
                                        <p:attrNameLst>
                                          <p:attrName>style.visibility</p:attrName>
                                        </p:attrNameLst>
                                      </p:cBhvr>
                                      <p:to>
                                        <p:strVal val="visible"/>
                                      </p:to>
                                    </p:set>
                                    <p:animEffect transition="in" filter="wipe(left)">
                                      <p:cBhvr>
                                        <p:cTn id="15" dur="1000"/>
                                        <p:tgtEl>
                                          <p:spTgt spid="50189"/>
                                        </p:tgtEl>
                                      </p:cBhvr>
                                    </p:animEffect>
                                  </p:childTnLst>
                                </p:cTn>
                              </p:par>
                            </p:childTnLst>
                          </p:cTn>
                        </p:par>
                        <p:par>
                          <p:cTn id="16" fill="hold" nodeType="afterGroup">
                            <p:stCondLst>
                              <p:cond delay="6000"/>
                            </p:stCondLst>
                            <p:childTnLst>
                              <p:par>
                                <p:cTn id="17" presetID="22" presetClass="entr" presetSubtype="8" fill="hold" nodeType="afterEffect">
                                  <p:stCondLst>
                                    <p:cond delay="1000"/>
                                  </p:stCondLst>
                                  <p:childTnLst>
                                    <p:set>
                                      <p:cBhvr>
                                        <p:cTn id="18" dur="1" fill="hold">
                                          <p:stCondLst>
                                            <p:cond delay="0"/>
                                          </p:stCondLst>
                                        </p:cTn>
                                        <p:tgtEl>
                                          <p:spTgt spid="50192"/>
                                        </p:tgtEl>
                                        <p:attrNameLst>
                                          <p:attrName>style.visibility</p:attrName>
                                        </p:attrNameLst>
                                      </p:cBhvr>
                                      <p:to>
                                        <p:strVal val="visible"/>
                                      </p:to>
                                    </p:set>
                                    <p:animEffect transition="in" filter="wipe(left)">
                                      <p:cBhvr>
                                        <p:cTn id="19" dur="1000"/>
                                        <p:tgtEl>
                                          <p:spTgt spid="50192"/>
                                        </p:tgtEl>
                                      </p:cBhvr>
                                    </p:animEffect>
                                  </p:childTnLst>
                                </p:cTn>
                              </p:par>
                            </p:childTnLst>
                          </p:cTn>
                        </p:par>
                        <p:par>
                          <p:cTn id="20" fill="hold" nodeType="afterGroup">
                            <p:stCondLst>
                              <p:cond delay="8000"/>
                            </p:stCondLst>
                            <p:childTnLst>
                              <p:par>
                                <p:cTn id="21" presetID="22" presetClass="entr" presetSubtype="8" fill="hold" grpId="0" nodeType="afterEffect">
                                  <p:stCondLst>
                                    <p:cond delay="1000"/>
                                  </p:stCondLst>
                                  <p:childTnLst>
                                    <p:set>
                                      <p:cBhvr>
                                        <p:cTn id="22" dur="1" fill="hold">
                                          <p:stCondLst>
                                            <p:cond delay="0"/>
                                          </p:stCondLst>
                                        </p:cTn>
                                        <p:tgtEl>
                                          <p:spTgt spid="50178"/>
                                        </p:tgtEl>
                                        <p:attrNameLst>
                                          <p:attrName>style.visibility</p:attrName>
                                        </p:attrNameLst>
                                      </p:cBhvr>
                                      <p:to>
                                        <p:strVal val="visible"/>
                                      </p:to>
                                    </p:set>
                                    <p:animEffect transition="in" filter="wipe(left)">
                                      <p:cBhvr>
                                        <p:cTn id="23" dur="1000"/>
                                        <p:tgtEl>
                                          <p:spTgt spid="50178"/>
                                        </p:tgtEl>
                                      </p:cBhvr>
                                    </p:animEffect>
                                  </p:childTnLst>
                                </p:cTn>
                              </p:par>
                            </p:childTnLst>
                          </p:cTn>
                        </p:par>
                        <p:par>
                          <p:cTn id="24" fill="hold" nodeType="afterGroup">
                            <p:stCondLst>
                              <p:cond delay="10000"/>
                            </p:stCondLst>
                            <p:childTnLst>
                              <p:par>
                                <p:cTn id="25" presetID="22" presetClass="entr" presetSubtype="1" fill="hold" grpId="0" nodeType="afterEffect">
                                  <p:stCondLst>
                                    <p:cond delay="1000"/>
                                  </p:stCondLst>
                                  <p:childTnLst>
                                    <p:set>
                                      <p:cBhvr>
                                        <p:cTn id="26" dur="1" fill="hold">
                                          <p:stCondLst>
                                            <p:cond delay="0"/>
                                          </p:stCondLst>
                                        </p:cTn>
                                        <p:tgtEl>
                                          <p:spTgt spid="50202"/>
                                        </p:tgtEl>
                                        <p:attrNameLst>
                                          <p:attrName>style.visibility</p:attrName>
                                        </p:attrNameLst>
                                      </p:cBhvr>
                                      <p:to>
                                        <p:strVal val="visible"/>
                                      </p:to>
                                    </p:set>
                                    <p:animEffect transition="in" filter="wipe(up)">
                                      <p:cBhvr>
                                        <p:cTn id="27" dur="1000"/>
                                        <p:tgtEl>
                                          <p:spTgt spid="50202"/>
                                        </p:tgtEl>
                                      </p:cBhvr>
                                    </p:animEffect>
                                  </p:childTnLst>
                                </p:cTn>
                              </p:par>
                            </p:childTnLst>
                          </p:cTn>
                        </p:par>
                        <p:par>
                          <p:cTn id="28" fill="hold" nodeType="afterGroup">
                            <p:stCondLst>
                              <p:cond delay="12000"/>
                            </p:stCondLst>
                            <p:childTnLst>
                              <p:par>
                                <p:cTn id="29" presetID="22" presetClass="entr" presetSubtype="8" fill="hold" nodeType="afterEffect">
                                  <p:stCondLst>
                                    <p:cond delay="1000"/>
                                  </p:stCondLst>
                                  <p:childTnLst>
                                    <p:set>
                                      <p:cBhvr>
                                        <p:cTn id="30" dur="1" fill="hold">
                                          <p:stCondLst>
                                            <p:cond delay="0"/>
                                          </p:stCondLst>
                                        </p:cTn>
                                        <p:tgtEl>
                                          <p:spTgt spid="50180"/>
                                        </p:tgtEl>
                                        <p:attrNameLst>
                                          <p:attrName>style.visibility</p:attrName>
                                        </p:attrNameLst>
                                      </p:cBhvr>
                                      <p:to>
                                        <p:strVal val="visible"/>
                                      </p:to>
                                    </p:set>
                                    <p:animEffect transition="in" filter="wipe(left)">
                                      <p:cBhvr>
                                        <p:cTn id="31" dur="1000"/>
                                        <p:tgtEl>
                                          <p:spTgt spid="50180"/>
                                        </p:tgtEl>
                                      </p:cBhvr>
                                    </p:animEffect>
                                  </p:childTnLst>
                                </p:cTn>
                              </p:par>
                            </p:childTnLst>
                          </p:cTn>
                        </p:par>
                        <p:par>
                          <p:cTn id="32" fill="hold" nodeType="afterGroup">
                            <p:stCondLst>
                              <p:cond delay="14000"/>
                            </p:stCondLst>
                            <p:childTnLst>
                              <p:par>
                                <p:cTn id="33" presetID="22" presetClass="entr" presetSubtype="8" fill="hold" nodeType="afterEffect">
                                  <p:stCondLst>
                                    <p:cond delay="1000"/>
                                  </p:stCondLst>
                                  <p:childTnLst>
                                    <p:set>
                                      <p:cBhvr>
                                        <p:cTn id="34" dur="1" fill="hold">
                                          <p:stCondLst>
                                            <p:cond delay="0"/>
                                          </p:stCondLst>
                                        </p:cTn>
                                        <p:tgtEl>
                                          <p:spTgt spid="50183"/>
                                        </p:tgtEl>
                                        <p:attrNameLst>
                                          <p:attrName>style.visibility</p:attrName>
                                        </p:attrNameLst>
                                      </p:cBhvr>
                                      <p:to>
                                        <p:strVal val="visible"/>
                                      </p:to>
                                    </p:set>
                                    <p:animEffect transition="in" filter="wipe(left)">
                                      <p:cBhvr>
                                        <p:cTn id="35" dur="1000"/>
                                        <p:tgtEl>
                                          <p:spTgt spid="50183"/>
                                        </p:tgtEl>
                                      </p:cBhvr>
                                    </p:animEffect>
                                  </p:childTnLst>
                                </p:cTn>
                              </p:par>
                            </p:childTnLst>
                          </p:cTn>
                        </p:par>
                        <p:par>
                          <p:cTn id="36" fill="hold" nodeType="afterGroup">
                            <p:stCondLst>
                              <p:cond delay="16000"/>
                            </p:stCondLst>
                            <p:childTnLst>
                              <p:par>
                                <p:cTn id="37" presetID="22" presetClass="entr" presetSubtype="8" fill="hold" grpId="0" nodeType="afterEffect">
                                  <p:stCondLst>
                                    <p:cond delay="0"/>
                                  </p:stCondLst>
                                  <p:childTnLst>
                                    <p:set>
                                      <p:cBhvr>
                                        <p:cTn id="38" dur="1" fill="hold">
                                          <p:stCondLst>
                                            <p:cond delay="0"/>
                                          </p:stCondLst>
                                        </p:cTn>
                                        <p:tgtEl>
                                          <p:spTgt spid="50203"/>
                                        </p:tgtEl>
                                        <p:attrNameLst>
                                          <p:attrName>style.visibility</p:attrName>
                                        </p:attrNameLst>
                                      </p:cBhvr>
                                      <p:to>
                                        <p:strVal val="visible"/>
                                      </p:to>
                                    </p:set>
                                    <p:animEffect transition="in" filter="wipe(left)">
                                      <p:cBhvr>
                                        <p:cTn id="39" dur="1000"/>
                                        <p:tgtEl>
                                          <p:spTgt spid="50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202" grpId="0" animBg="1"/>
      <p:bldP spid="5020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85800" y="434975"/>
            <a:ext cx="7772400" cy="901700"/>
          </a:xfrm>
        </p:spPr>
        <p:txBody>
          <a:bodyPr/>
          <a:lstStyle/>
          <a:p>
            <a:r>
              <a:rPr lang="en-US" dirty="0">
                <a:latin typeface="Arial" charset="0"/>
                <a:cs typeface="Arial" charset="0"/>
              </a:rPr>
              <a:t>Managing Demand</a:t>
            </a:r>
          </a:p>
        </p:txBody>
      </p:sp>
      <p:sp>
        <p:nvSpPr>
          <p:cNvPr id="52227" name="Rectangle 3"/>
          <p:cNvSpPr>
            <a:spLocks noChangeArrowheads="1"/>
          </p:cNvSpPr>
          <p:nvPr/>
        </p:nvSpPr>
        <p:spPr bwMode="auto">
          <a:xfrm>
            <a:off x="858838" y="1528763"/>
            <a:ext cx="7602537" cy="5029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44500" indent="-444500">
              <a:lnSpc>
                <a:spcPct val="90000"/>
              </a:lnSpc>
              <a:spcAft>
                <a:spcPct val="40000"/>
              </a:spcAft>
              <a:buClr>
                <a:srgbClr val="BF0922"/>
              </a:buClr>
              <a:buSzPct val="60000"/>
              <a:buFont typeface="Lucida Grande" charset="0"/>
              <a:buChar char="►"/>
            </a:pPr>
            <a:r>
              <a:rPr lang="en-US" sz="2800" dirty="0"/>
              <a:t>Demand exceeds capacity</a:t>
            </a:r>
          </a:p>
          <a:p>
            <a:pPr marL="1079500" lvl="1" indent="-366713">
              <a:lnSpc>
                <a:spcPct val="90000"/>
              </a:lnSpc>
              <a:spcAft>
                <a:spcPct val="40000"/>
              </a:spcAft>
              <a:buClr>
                <a:srgbClr val="BF0922"/>
              </a:buClr>
              <a:buSzPct val="60000"/>
              <a:buFont typeface="Lucida Grande" charset="0"/>
              <a:buChar char="►"/>
            </a:pPr>
            <a:r>
              <a:rPr lang="en-US" sz="2400" dirty="0"/>
              <a:t>Curtail demand by raising prices, scheduling longer lead times, discouraging marginally profitable business</a:t>
            </a:r>
          </a:p>
          <a:p>
            <a:pPr marL="1079500" lvl="1" indent="-366713">
              <a:lnSpc>
                <a:spcPct val="90000"/>
              </a:lnSpc>
              <a:spcAft>
                <a:spcPct val="40000"/>
              </a:spcAft>
              <a:buClr>
                <a:srgbClr val="BF0922"/>
              </a:buClr>
              <a:buSzPct val="60000"/>
              <a:buFont typeface="Lucida Grande" charset="0"/>
              <a:buChar char="►"/>
            </a:pPr>
            <a:r>
              <a:rPr lang="en-US" sz="2400" dirty="0"/>
              <a:t>Long-term solution is to increase capacity</a:t>
            </a:r>
          </a:p>
          <a:p>
            <a:pPr marL="444500" indent="-444500">
              <a:lnSpc>
                <a:spcPct val="90000"/>
              </a:lnSpc>
              <a:spcAft>
                <a:spcPct val="40000"/>
              </a:spcAft>
              <a:buClr>
                <a:srgbClr val="BF0922"/>
              </a:buClr>
              <a:buSzPct val="60000"/>
              <a:buFont typeface="Lucida Grande" charset="0"/>
              <a:buChar char="►"/>
            </a:pPr>
            <a:r>
              <a:rPr lang="en-US" sz="2800" dirty="0"/>
              <a:t>Capacity exceeds demand</a:t>
            </a:r>
          </a:p>
          <a:p>
            <a:pPr marL="1079500" lvl="1" indent="-366713">
              <a:lnSpc>
                <a:spcPct val="90000"/>
              </a:lnSpc>
              <a:spcAft>
                <a:spcPct val="40000"/>
              </a:spcAft>
              <a:buClr>
                <a:srgbClr val="BF0922"/>
              </a:buClr>
              <a:buSzPct val="60000"/>
              <a:buFont typeface="Lucida Grande" charset="0"/>
              <a:buChar char="►"/>
            </a:pPr>
            <a:r>
              <a:rPr lang="en-US" sz="2400" dirty="0"/>
              <a:t>Stimulate market</a:t>
            </a:r>
          </a:p>
          <a:p>
            <a:pPr marL="1079500" lvl="1" indent="-366713">
              <a:lnSpc>
                <a:spcPct val="90000"/>
              </a:lnSpc>
              <a:spcAft>
                <a:spcPct val="40000"/>
              </a:spcAft>
              <a:buClr>
                <a:srgbClr val="BF0922"/>
              </a:buClr>
              <a:buSzPct val="60000"/>
              <a:buFont typeface="Lucida Grande" charset="0"/>
              <a:buChar char="►"/>
            </a:pPr>
            <a:r>
              <a:rPr lang="en-US" sz="2400" dirty="0"/>
              <a:t>Product changes</a:t>
            </a:r>
          </a:p>
          <a:p>
            <a:pPr marL="444500" indent="-444500">
              <a:lnSpc>
                <a:spcPct val="90000"/>
              </a:lnSpc>
              <a:spcAft>
                <a:spcPct val="40000"/>
              </a:spcAft>
              <a:buClr>
                <a:srgbClr val="BF0922"/>
              </a:buClr>
              <a:buSzPct val="60000"/>
              <a:buFont typeface="Lucida Grande" charset="0"/>
              <a:buChar char="►"/>
            </a:pPr>
            <a:r>
              <a:rPr lang="en-US" sz="2800" dirty="0"/>
              <a:t>Adjusting to seasonal demands</a:t>
            </a:r>
          </a:p>
          <a:p>
            <a:pPr marL="1079500" lvl="1" indent="-366713">
              <a:lnSpc>
                <a:spcPct val="90000"/>
              </a:lnSpc>
              <a:spcAft>
                <a:spcPct val="40000"/>
              </a:spcAft>
              <a:buClr>
                <a:srgbClr val="BF0922"/>
              </a:buClr>
              <a:buSzPct val="60000"/>
              <a:buFont typeface="Lucida Grande" charset="0"/>
              <a:buChar char="►"/>
            </a:pPr>
            <a:r>
              <a:rPr lang="en-US" sz="2400" dirty="0"/>
              <a:t>Produce products with complementary demand patterns</a:t>
            </a:r>
          </a:p>
        </p:txBody>
      </p:sp>
    </p:spTree>
    <p:extLst>
      <p:ext uri="{BB962C8B-B14F-4D97-AF65-F5344CB8AC3E}">
        <p14:creationId xmlns:p14="http://schemas.microsoft.com/office/powerpoint/2010/main" xmlns="" val="331125618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52227"/>
                                        </p:tgtEl>
                                        <p:attrNameLst>
                                          <p:attrName>style.visibility</p:attrName>
                                        </p:attrNameLst>
                                      </p:cBhvr>
                                      <p:to>
                                        <p:strVal val="visible"/>
                                      </p:to>
                                    </p:set>
                                    <p:animEffect transition="in" filter="strips(downRight)">
                                      <p:cBhvr>
                                        <p:cTn id="7" dur="1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title"/>
          </p:nvPr>
        </p:nvSpPr>
        <p:spPr>
          <a:xfrm>
            <a:off x="685800" y="381000"/>
            <a:ext cx="7772400" cy="1447800"/>
          </a:xfrm>
        </p:spPr>
        <p:txBody>
          <a:bodyPr/>
          <a:lstStyle/>
          <a:p>
            <a:r>
              <a:rPr lang="en-US" dirty="0">
                <a:latin typeface="Arial" charset="0"/>
                <a:cs typeface="Arial" charset="0"/>
              </a:rPr>
              <a:t>Complementary Demand Patterns</a:t>
            </a:r>
          </a:p>
        </p:txBody>
      </p:sp>
      <p:grpSp>
        <p:nvGrpSpPr>
          <p:cNvPr id="55301" name="Group 5"/>
          <p:cNvGrpSpPr>
            <a:grpSpLocks/>
          </p:cNvGrpSpPr>
          <p:nvPr/>
        </p:nvGrpSpPr>
        <p:grpSpPr bwMode="auto">
          <a:xfrm>
            <a:off x="687388" y="2387600"/>
            <a:ext cx="6378576" cy="3810000"/>
            <a:chOff x="497" y="1488"/>
            <a:chExt cx="4018" cy="2400"/>
          </a:xfrm>
        </p:grpSpPr>
        <p:sp>
          <p:nvSpPr>
            <p:cNvPr id="55311" name="Freeform 6"/>
            <p:cNvSpPr>
              <a:spLocks/>
            </p:cNvSpPr>
            <p:nvPr/>
          </p:nvSpPr>
          <p:spPr bwMode="auto">
            <a:xfrm>
              <a:off x="1136" y="1488"/>
              <a:ext cx="3352" cy="1880"/>
            </a:xfrm>
            <a:custGeom>
              <a:avLst/>
              <a:gdLst>
                <a:gd name="T0" fmla="*/ 0 w 3352"/>
                <a:gd name="T1" fmla="*/ 0 h 1880"/>
                <a:gd name="T2" fmla="*/ 0 w 3352"/>
                <a:gd name="T3" fmla="*/ 1880 h 1880"/>
                <a:gd name="T4" fmla="*/ 3352 w 3352"/>
                <a:gd name="T5" fmla="*/ 1880 h 1880"/>
                <a:gd name="T6" fmla="*/ 0 60000 65536"/>
                <a:gd name="T7" fmla="*/ 0 60000 65536"/>
                <a:gd name="T8" fmla="*/ 0 60000 65536"/>
                <a:gd name="T9" fmla="*/ 0 w 3352"/>
                <a:gd name="T10" fmla="*/ 0 h 1880"/>
                <a:gd name="T11" fmla="*/ 3352 w 3352"/>
                <a:gd name="T12" fmla="*/ 1880 h 1880"/>
              </a:gdLst>
              <a:ahLst/>
              <a:cxnLst>
                <a:cxn ang="T6">
                  <a:pos x="T0" y="T1"/>
                </a:cxn>
                <a:cxn ang="T7">
                  <a:pos x="T2" y="T3"/>
                </a:cxn>
                <a:cxn ang="T8">
                  <a:pos x="T4" y="T5"/>
                </a:cxn>
              </a:cxnLst>
              <a:rect l="T9" t="T10" r="T11" b="T12"/>
              <a:pathLst>
                <a:path w="3352" h="1880">
                  <a:moveTo>
                    <a:pt x="0" y="0"/>
                  </a:moveTo>
                  <a:lnTo>
                    <a:pt x="0" y="1880"/>
                  </a:lnTo>
                  <a:lnTo>
                    <a:pt x="3352" y="1880"/>
                  </a:lnTo>
                </a:path>
              </a:pathLst>
            </a:custGeom>
            <a:noFill/>
            <a:ln w="38100">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55312" name="Rectangle 7"/>
            <p:cNvSpPr>
              <a:spLocks noChangeArrowheads="1"/>
            </p:cNvSpPr>
            <p:nvPr/>
          </p:nvSpPr>
          <p:spPr bwMode="auto">
            <a:xfrm>
              <a:off x="678" y="1599"/>
              <a:ext cx="596" cy="1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215000"/>
                </a:lnSpc>
              </a:pPr>
              <a:r>
                <a:rPr lang="en-US" dirty="0"/>
                <a:t>4,000 –</a:t>
              </a:r>
            </a:p>
            <a:p>
              <a:pPr>
                <a:lnSpc>
                  <a:spcPct val="215000"/>
                </a:lnSpc>
              </a:pPr>
              <a:r>
                <a:rPr lang="en-US" dirty="0"/>
                <a:t>3,000 –</a:t>
              </a:r>
            </a:p>
            <a:p>
              <a:pPr>
                <a:lnSpc>
                  <a:spcPct val="215000"/>
                </a:lnSpc>
              </a:pPr>
              <a:r>
                <a:rPr lang="en-US" dirty="0"/>
                <a:t>2,000 –</a:t>
              </a:r>
            </a:p>
            <a:p>
              <a:pPr>
                <a:lnSpc>
                  <a:spcPct val="215000"/>
                </a:lnSpc>
              </a:pPr>
              <a:r>
                <a:rPr lang="en-US" dirty="0"/>
                <a:t>1,000 –</a:t>
              </a:r>
            </a:p>
          </p:txBody>
        </p:sp>
        <p:sp>
          <p:nvSpPr>
            <p:cNvPr id="55313" name="Rectangle 8"/>
            <p:cNvSpPr>
              <a:spLocks noChangeArrowheads="1"/>
            </p:cNvSpPr>
            <p:nvPr/>
          </p:nvSpPr>
          <p:spPr bwMode="auto">
            <a:xfrm>
              <a:off x="1094" y="3447"/>
              <a:ext cx="342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J F M A M J J A S O N D J F M A M J J A S O N D J</a:t>
              </a:r>
            </a:p>
          </p:txBody>
        </p:sp>
        <p:sp>
          <p:nvSpPr>
            <p:cNvPr id="2" name="Rectangle 9"/>
            <p:cNvSpPr>
              <a:spLocks noChangeArrowheads="1"/>
            </p:cNvSpPr>
            <p:nvPr/>
          </p:nvSpPr>
          <p:spPr bwMode="auto">
            <a:xfrm rot="-5400000">
              <a:off x="123" y="2312"/>
              <a:ext cx="98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Sales in units</a:t>
              </a:r>
            </a:p>
          </p:txBody>
        </p:sp>
        <p:sp>
          <p:nvSpPr>
            <p:cNvPr id="55315" name="Rectangle 10"/>
            <p:cNvSpPr>
              <a:spLocks noChangeArrowheads="1"/>
            </p:cNvSpPr>
            <p:nvPr/>
          </p:nvSpPr>
          <p:spPr bwMode="auto">
            <a:xfrm>
              <a:off x="2310" y="3655"/>
              <a:ext cx="104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Time (months)</a:t>
              </a:r>
            </a:p>
          </p:txBody>
        </p:sp>
      </p:grpSp>
      <p:grpSp>
        <p:nvGrpSpPr>
          <p:cNvPr id="55307" name="Group 11"/>
          <p:cNvGrpSpPr>
            <a:grpSpLocks/>
          </p:cNvGrpSpPr>
          <p:nvPr/>
        </p:nvGrpSpPr>
        <p:grpSpPr bwMode="auto">
          <a:xfrm>
            <a:off x="1803400" y="1954213"/>
            <a:ext cx="6877050" cy="1284287"/>
            <a:chOff x="1096" y="1279"/>
            <a:chExt cx="4332" cy="809"/>
          </a:xfrm>
        </p:grpSpPr>
        <p:sp>
          <p:nvSpPr>
            <p:cNvPr id="55309" name="Freeform 12"/>
            <p:cNvSpPr>
              <a:spLocks/>
            </p:cNvSpPr>
            <p:nvPr/>
          </p:nvSpPr>
          <p:spPr bwMode="auto">
            <a:xfrm>
              <a:off x="1096" y="1736"/>
              <a:ext cx="3368" cy="352"/>
            </a:xfrm>
            <a:custGeom>
              <a:avLst/>
              <a:gdLst>
                <a:gd name="T0" fmla="*/ 0 w 3368"/>
                <a:gd name="T1" fmla="*/ 260 h 352"/>
                <a:gd name="T2" fmla="*/ 144 w 3368"/>
                <a:gd name="T3" fmla="*/ 228 h 352"/>
                <a:gd name="T4" fmla="*/ 276 w 3368"/>
                <a:gd name="T5" fmla="*/ 164 h 352"/>
                <a:gd name="T6" fmla="*/ 408 w 3368"/>
                <a:gd name="T7" fmla="*/ 84 h 352"/>
                <a:gd name="T8" fmla="*/ 552 w 3368"/>
                <a:gd name="T9" fmla="*/ 116 h 352"/>
                <a:gd name="T10" fmla="*/ 680 w 3368"/>
                <a:gd name="T11" fmla="*/ 44 h 352"/>
                <a:gd name="T12" fmla="*/ 816 w 3368"/>
                <a:gd name="T13" fmla="*/ 80 h 352"/>
                <a:gd name="T14" fmla="*/ 956 w 3368"/>
                <a:gd name="T15" fmla="*/ 0 h 352"/>
                <a:gd name="T16" fmla="*/ 1092 w 3368"/>
                <a:gd name="T17" fmla="*/ 16 h 352"/>
                <a:gd name="T18" fmla="*/ 1216 w 3368"/>
                <a:gd name="T19" fmla="*/ 44 h 352"/>
                <a:gd name="T20" fmla="*/ 1352 w 3368"/>
                <a:gd name="T21" fmla="*/ 76 h 352"/>
                <a:gd name="T22" fmla="*/ 1484 w 3368"/>
                <a:gd name="T23" fmla="*/ 224 h 352"/>
                <a:gd name="T24" fmla="*/ 1620 w 3368"/>
                <a:gd name="T25" fmla="*/ 320 h 352"/>
                <a:gd name="T26" fmla="*/ 1764 w 3368"/>
                <a:gd name="T27" fmla="*/ 316 h 352"/>
                <a:gd name="T28" fmla="*/ 1888 w 3368"/>
                <a:gd name="T29" fmla="*/ 352 h 352"/>
                <a:gd name="T30" fmla="*/ 2028 w 3368"/>
                <a:gd name="T31" fmla="*/ 320 h 352"/>
                <a:gd name="T32" fmla="*/ 2160 w 3368"/>
                <a:gd name="T33" fmla="*/ 328 h 352"/>
                <a:gd name="T34" fmla="*/ 2292 w 3368"/>
                <a:gd name="T35" fmla="*/ 300 h 352"/>
                <a:gd name="T36" fmla="*/ 2416 w 3368"/>
                <a:gd name="T37" fmla="*/ 280 h 352"/>
                <a:gd name="T38" fmla="*/ 2560 w 3368"/>
                <a:gd name="T39" fmla="*/ 128 h 352"/>
                <a:gd name="T40" fmla="*/ 2692 w 3368"/>
                <a:gd name="T41" fmla="*/ 88 h 352"/>
                <a:gd name="T42" fmla="*/ 2832 w 3368"/>
                <a:gd name="T43" fmla="*/ 84 h 352"/>
                <a:gd name="T44" fmla="*/ 2960 w 3368"/>
                <a:gd name="T45" fmla="*/ 180 h 352"/>
                <a:gd name="T46" fmla="*/ 3100 w 3368"/>
                <a:gd name="T47" fmla="*/ 228 h 352"/>
                <a:gd name="T48" fmla="*/ 3236 w 3368"/>
                <a:gd name="T49" fmla="*/ 280 h 352"/>
                <a:gd name="T50" fmla="*/ 3368 w 3368"/>
                <a:gd name="T51" fmla="*/ 320 h 3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368"/>
                <a:gd name="T79" fmla="*/ 0 h 352"/>
                <a:gd name="T80" fmla="*/ 3368 w 3368"/>
                <a:gd name="T81" fmla="*/ 352 h 3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368" h="352">
                  <a:moveTo>
                    <a:pt x="0" y="260"/>
                  </a:moveTo>
                  <a:lnTo>
                    <a:pt x="144" y="228"/>
                  </a:lnTo>
                  <a:lnTo>
                    <a:pt x="276" y="164"/>
                  </a:lnTo>
                  <a:lnTo>
                    <a:pt x="408" y="84"/>
                  </a:lnTo>
                  <a:lnTo>
                    <a:pt x="552" y="116"/>
                  </a:lnTo>
                  <a:lnTo>
                    <a:pt x="680" y="44"/>
                  </a:lnTo>
                  <a:lnTo>
                    <a:pt x="816" y="80"/>
                  </a:lnTo>
                  <a:lnTo>
                    <a:pt x="956" y="0"/>
                  </a:lnTo>
                  <a:lnTo>
                    <a:pt x="1092" y="16"/>
                  </a:lnTo>
                  <a:lnTo>
                    <a:pt x="1216" y="44"/>
                  </a:lnTo>
                  <a:lnTo>
                    <a:pt x="1352" y="76"/>
                  </a:lnTo>
                  <a:lnTo>
                    <a:pt x="1484" y="224"/>
                  </a:lnTo>
                  <a:lnTo>
                    <a:pt x="1620" y="320"/>
                  </a:lnTo>
                  <a:lnTo>
                    <a:pt x="1764" y="316"/>
                  </a:lnTo>
                  <a:lnTo>
                    <a:pt x="1888" y="352"/>
                  </a:lnTo>
                  <a:lnTo>
                    <a:pt x="2028" y="320"/>
                  </a:lnTo>
                  <a:lnTo>
                    <a:pt x="2160" y="328"/>
                  </a:lnTo>
                  <a:lnTo>
                    <a:pt x="2292" y="300"/>
                  </a:lnTo>
                  <a:lnTo>
                    <a:pt x="2416" y="280"/>
                  </a:lnTo>
                  <a:lnTo>
                    <a:pt x="2560" y="128"/>
                  </a:lnTo>
                  <a:lnTo>
                    <a:pt x="2692" y="88"/>
                  </a:lnTo>
                  <a:lnTo>
                    <a:pt x="2832" y="84"/>
                  </a:lnTo>
                  <a:lnTo>
                    <a:pt x="2960" y="180"/>
                  </a:lnTo>
                  <a:lnTo>
                    <a:pt x="3100" y="228"/>
                  </a:lnTo>
                  <a:lnTo>
                    <a:pt x="3236" y="280"/>
                  </a:lnTo>
                  <a:lnTo>
                    <a:pt x="3368" y="320"/>
                  </a:lnTo>
                </a:path>
              </a:pathLst>
            </a:custGeom>
            <a:noFill/>
            <a:ln w="76200" cmpd="sng">
              <a:solidFill>
                <a:srgbClr val="24BDB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 name="Rectangle 13"/>
            <p:cNvSpPr>
              <a:spLocks noChangeArrowheads="1"/>
            </p:cNvSpPr>
            <p:nvPr/>
          </p:nvSpPr>
          <p:spPr bwMode="auto">
            <a:xfrm>
              <a:off x="4135" y="1279"/>
              <a:ext cx="1293" cy="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85000"/>
                </a:lnSpc>
              </a:pPr>
              <a:r>
                <a:rPr lang="en-US" dirty="0"/>
                <a:t>Combining the two demand patterns reduces the variation</a:t>
              </a:r>
            </a:p>
          </p:txBody>
        </p:sp>
      </p:grpSp>
      <p:grpSp>
        <p:nvGrpSpPr>
          <p:cNvPr id="55310" name="Group 14"/>
          <p:cNvGrpSpPr>
            <a:grpSpLocks/>
          </p:cNvGrpSpPr>
          <p:nvPr/>
        </p:nvGrpSpPr>
        <p:grpSpPr bwMode="auto">
          <a:xfrm>
            <a:off x="1822450" y="3249613"/>
            <a:ext cx="6842125" cy="1201737"/>
            <a:chOff x="1212" y="2031"/>
            <a:chExt cx="4310" cy="757"/>
          </a:xfrm>
        </p:grpSpPr>
        <p:sp>
          <p:nvSpPr>
            <p:cNvPr id="55306" name="Freeform 15"/>
            <p:cNvSpPr>
              <a:spLocks/>
            </p:cNvSpPr>
            <p:nvPr/>
          </p:nvSpPr>
          <p:spPr bwMode="auto">
            <a:xfrm>
              <a:off x="1212" y="2100"/>
              <a:ext cx="3352" cy="688"/>
            </a:xfrm>
            <a:custGeom>
              <a:avLst/>
              <a:gdLst>
                <a:gd name="T0" fmla="*/ 0 w 3352"/>
                <a:gd name="T1" fmla="*/ 192 h 688"/>
                <a:gd name="T2" fmla="*/ 128 w 3352"/>
                <a:gd name="T3" fmla="*/ 356 h 688"/>
                <a:gd name="T4" fmla="*/ 264 w 3352"/>
                <a:gd name="T5" fmla="*/ 412 h 688"/>
                <a:gd name="T6" fmla="*/ 376 w 3352"/>
                <a:gd name="T7" fmla="*/ 472 h 688"/>
                <a:gd name="T8" fmla="*/ 540 w 3352"/>
                <a:gd name="T9" fmla="*/ 568 h 688"/>
                <a:gd name="T10" fmla="*/ 676 w 3352"/>
                <a:gd name="T11" fmla="*/ 408 h 688"/>
                <a:gd name="T12" fmla="*/ 804 w 3352"/>
                <a:gd name="T13" fmla="*/ 288 h 688"/>
                <a:gd name="T14" fmla="*/ 940 w 3352"/>
                <a:gd name="T15" fmla="*/ 148 h 688"/>
                <a:gd name="T16" fmla="*/ 1076 w 3352"/>
                <a:gd name="T17" fmla="*/ 60 h 688"/>
                <a:gd name="T18" fmla="*/ 1208 w 3352"/>
                <a:gd name="T19" fmla="*/ 0 h 688"/>
                <a:gd name="T20" fmla="*/ 1336 w 3352"/>
                <a:gd name="T21" fmla="*/ 0 h 688"/>
                <a:gd name="T22" fmla="*/ 1484 w 3352"/>
                <a:gd name="T23" fmla="*/ 84 h 688"/>
                <a:gd name="T24" fmla="*/ 1612 w 3352"/>
                <a:gd name="T25" fmla="*/ 216 h 688"/>
                <a:gd name="T26" fmla="*/ 1740 w 3352"/>
                <a:gd name="T27" fmla="*/ 332 h 688"/>
                <a:gd name="T28" fmla="*/ 1872 w 3352"/>
                <a:gd name="T29" fmla="*/ 524 h 688"/>
                <a:gd name="T30" fmla="*/ 2144 w 3352"/>
                <a:gd name="T31" fmla="*/ 688 h 688"/>
                <a:gd name="T32" fmla="*/ 2420 w 3352"/>
                <a:gd name="T33" fmla="*/ 492 h 688"/>
                <a:gd name="T34" fmla="*/ 2556 w 3352"/>
                <a:gd name="T35" fmla="*/ 192 h 688"/>
                <a:gd name="T36" fmla="*/ 2676 w 3352"/>
                <a:gd name="T37" fmla="*/ 80 h 688"/>
                <a:gd name="T38" fmla="*/ 2828 w 3352"/>
                <a:gd name="T39" fmla="*/ 32 h 688"/>
                <a:gd name="T40" fmla="*/ 2948 w 3352"/>
                <a:gd name="T41" fmla="*/ 120 h 688"/>
                <a:gd name="T42" fmla="*/ 3092 w 3352"/>
                <a:gd name="T43" fmla="*/ 200 h 688"/>
                <a:gd name="T44" fmla="*/ 3220 w 3352"/>
                <a:gd name="T45" fmla="*/ 264 h 688"/>
                <a:gd name="T46" fmla="*/ 3352 w 3352"/>
                <a:gd name="T47" fmla="*/ 412 h 6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52"/>
                <a:gd name="T73" fmla="*/ 0 h 688"/>
                <a:gd name="T74" fmla="*/ 3352 w 3352"/>
                <a:gd name="T75" fmla="*/ 688 h 6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52" h="688">
                  <a:moveTo>
                    <a:pt x="0" y="192"/>
                  </a:moveTo>
                  <a:lnTo>
                    <a:pt x="128" y="356"/>
                  </a:lnTo>
                  <a:lnTo>
                    <a:pt x="264" y="412"/>
                  </a:lnTo>
                  <a:lnTo>
                    <a:pt x="376" y="472"/>
                  </a:lnTo>
                  <a:lnTo>
                    <a:pt x="540" y="568"/>
                  </a:lnTo>
                  <a:lnTo>
                    <a:pt x="676" y="408"/>
                  </a:lnTo>
                  <a:lnTo>
                    <a:pt x="804" y="288"/>
                  </a:lnTo>
                  <a:lnTo>
                    <a:pt x="940" y="148"/>
                  </a:lnTo>
                  <a:lnTo>
                    <a:pt x="1076" y="60"/>
                  </a:lnTo>
                  <a:lnTo>
                    <a:pt x="1208" y="0"/>
                  </a:lnTo>
                  <a:lnTo>
                    <a:pt x="1336" y="0"/>
                  </a:lnTo>
                  <a:lnTo>
                    <a:pt x="1484" y="84"/>
                  </a:lnTo>
                  <a:lnTo>
                    <a:pt x="1612" y="216"/>
                  </a:lnTo>
                  <a:lnTo>
                    <a:pt x="1740" y="332"/>
                  </a:lnTo>
                  <a:lnTo>
                    <a:pt x="1872" y="524"/>
                  </a:lnTo>
                  <a:lnTo>
                    <a:pt x="2144" y="688"/>
                  </a:lnTo>
                  <a:lnTo>
                    <a:pt x="2420" y="492"/>
                  </a:lnTo>
                  <a:lnTo>
                    <a:pt x="2556" y="192"/>
                  </a:lnTo>
                  <a:lnTo>
                    <a:pt x="2676" y="80"/>
                  </a:lnTo>
                  <a:lnTo>
                    <a:pt x="2828" y="32"/>
                  </a:lnTo>
                  <a:lnTo>
                    <a:pt x="2948" y="120"/>
                  </a:lnTo>
                  <a:lnTo>
                    <a:pt x="3092" y="200"/>
                  </a:lnTo>
                  <a:lnTo>
                    <a:pt x="3220" y="264"/>
                  </a:lnTo>
                  <a:lnTo>
                    <a:pt x="3352" y="412"/>
                  </a:lnTo>
                </a:path>
              </a:pathLst>
            </a:custGeom>
            <a:noFill/>
            <a:ln w="76200" cmpd="sng">
              <a:solidFill>
                <a:srgbClr val="175097"/>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4" name="Rectangle 16"/>
            <p:cNvSpPr>
              <a:spLocks noChangeArrowheads="1"/>
            </p:cNvSpPr>
            <p:nvPr/>
          </p:nvSpPr>
          <p:spPr bwMode="auto">
            <a:xfrm>
              <a:off x="4510" y="2031"/>
              <a:ext cx="1012"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85000"/>
                </a:lnSpc>
              </a:pPr>
              <a:r>
                <a:rPr lang="en-US" dirty="0"/>
                <a:t>Snowmobile motor sales</a:t>
              </a:r>
            </a:p>
          </p:txBody>
        </p:sp>
        <p:sp>
          <p:nvSpPr>
            <p:cNvPr id="55308" name="Line 17"/>
            <p:cNvSpPr>
              <a:spLocks noChangeShapeType="1"/>
            </p:cNvSpPr>
            <p:nvPr/>
          </p:nvSpPr>
          <p:spPr bwMode="auto">
            <a:xfrm flipV="1">
              <a:off x="4332" y="2160"/>
              <a:ext cx="220" cy="96"/>
            </a:xfrm>
            <a:prstGeom prst="line">
              <a:avLst/>
            </a:prstGeom>
            <a:noFill/>
            <a:ln w="57150">
              <a:solidFill>
                <a:schemeClr val="tx1"/>
              </a:solidFill>
              <a:round/>
              <a:headEnd type="triangle" w="sm" len="sm"/>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55314" name="Group 18"/>
          <p:cNvGrpSpPr>
            <a:grpSpLocks/>
          </p:cNvGrpSpPr>
          <p:nvPr/>
        </p:nvGrpSpPr>
        <p:grpSpPr bwMode="auto">
          <a:xfrm>
            <a:off x="1822450" y="4013200"/>
            <a:ext cx="6346825" cy="1293813"/>
            <a:chOff x="1212" y="2512"/>
            <a:chExt cx="3998" cy="815"/>
          </a:xfrm>
        </p:grpSpPr>
        <p:sp>
          <p:nvSpPr>
            <p:cNvPr id="55303" name="Freeform 19"/>
            <p:cNvSpPr>
              <a:spLocks/>
            </p:cNvSpPr>
            <p:nvPr/>
          </p:nvSpPr>
          <p:spPr bwMode="auto">
            <a:xfrm>
              <a:off x="1212" y="2512"/>
              <a:ext cx="3352" cy="564"/>
            </a:xfrm>
            <a:custGeom>
              <a:avLst/>
              <a:gdLst>
                <a:gd name="T0" fmla="*/ 0 w 3352"/>
                <a:gd name="T1" fmla="*/ 484 h 564"/>
                <a:gd name="T2" fmla="*/ 140 w 3352"/>
                <a:gd name="T3" fmla="*/ 292 h 564"/>
                <a:gd name="T4" fmla="*/ 272 w 3352"/>
                <a:gd name="T5" fmla="*/ 116 h 564"/>
                <a:gd name="T6" fmla="*/ 396 w 3352"/>
                <a:gd name="T7" fmla="*/ 48 h 564"/>
                <a:gd name="T8" fmla="*/ 540 w 3352"/>
                <a:gd name="T9" fmla="*/ 0 h 564"/>
                <a:gd name="T10" fmla="*/ 676 w 3352"/>
                <a:gd name="T11" fmla="*/ 84 h 564"/>
                <a:gd name="T12" fmla="*/ 816 w 3352"/>
                <a:gd name="T13" fmla="*/ 212 h 564"/>
                <a:gd name="T14" fmla="*/ 948 w 3352"/>
                <a:gd name="T15" fmla="*/ 300 h 564"/>
                <a:gd name="T16" fmla="*/ 944 w 3352"/>
                <a:gd name="T17" fmla="*/ 312 h 564"/>
                <a:gd name="T18" fmla="*/ 1068 w 3352"/>
                <a:gd name="T19" fmla="*/ 376 h 564"/>
                <a:gd name="T20" fmla="*/ 1208 w 3352"/>
                <a:gd name="T21" fmla="*/ 456 h 564"/>
                <a:gd name="T22" fmla="*/ 1340 w 3352"/>
                <a:gd name="T23" fmla="*/ 512 h 564"/>
                <a:gd name="T24" fmla="*/ 1484 w 3352"/>
                <a:gd name="T25" fmla="*/ 564 h 564"/>
                <a:gd name="T26" fmla="*/ 1616 w 3352"/>
                <a:gd name="T27" fmla="*/ 492 h 564"/>
                <a:gd name="T28" fmla="*/ 1740 w 3352"/>
                <a:gd name="T29" fmla="*/ 376 h 564"/>
                <a:gd name="T30" fmla="*/ 1876 w 3352"/>
                <a:gd name="T31" fmla="*/ 252 h 564"/>
                <a:gd name="T32" fmla="*/ 2020 w 3352"/>
                <a:gd name="T33" fmla="*/ 148 h 564"/>
                <a:gd name="T34" fmla="*/ 2140 w 3352"/>
                <a:gd name="T35" fmla="*/ 72 h 564"/>
                <a:gd name="T36" fmla="*/ 2284 w 3352"/>
                <a:gd name="T37" fmla="*/ 164 h 564"/>
                <a:gd name="T38" fmla="*/ 2416 w 3352"/>
                <a:gd name="T39" fmla="*/ 256 h 564"/>
                <a:gd name="T40" fmla="*/ 2544 w 3352"/>
                <a:gd name="T41" fmla="*/ 376 h 564"/>
                <a:gd name="T42" fmla="*/ 2680 w 3352"/>
                <a:gd name="T43" fmla="*/ 440 h 564"/>
                <a:gd name="T44" fmla="*/ 2820 w 3352"/>
                <a:gd name="T45" fmla="*/ 488 h 564"/>
                <a:gd name="T46" fmla="*/ 2952 w 3352"/>
                <a:gd name="T47" fmla="*/ 528 h 564"/>
                <a:gd name="T48" fmla="*/ 3088 w 3352"/>
                <a:gd name="T49" fmla="*/ 500 h 564"/>
                <a:gd name="T50" fmla="*/ 3220 w 3352"/>
                <a:gd name="T51" fmla="*/ 452 h 564"/>
                <a:gd name="T52" fmla="*/ 3352 w 3352"/>
                <a:gd name="T53" fmla="*/ 340 h 5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52"/>
                <a:gd name="T82" fmla="*/ 0 h 564"/>
                <a:gd name="T83" fmla="*/ 3352 w 3352"/>
                <a:gd name="T84" fmla="*/ 564 h 5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52" h="564">
                  <a:moveTo>
                    <a:pt x="0" y="484"/>
                  </a:moveTo>
                  <a:lnTo>
                    <a:pt x="140" y="292"/>
                  </a:lnTo>
                  <a:lnTo>
                    <a:pt x="272" y="116"/>
                  </a:lnTo>
                  <a:lnTo>
                    <a:pt x="396" y="48"/>
                  </a:lnTo>
                  <a:lnTo>
                    <a:pt x="540" y="0"/>
                  </a:lnTo>
                  <a:lnTo>
                    <a:pt x="676" y="84"/>
                  </a:lnTo>
                  <a:lnTo>
                    <a:pt x="816" y="212"/>
                  </a:lnTo>
                  <a:cubicBezTo>
                    <a:pt x="860" y="241"/>
                    <a:pt x="906" y="267"/>
                    <a:pt x="948" y="300"/>
                  </a:cubicBezTo>
                  <a:cubicBezTo>
                    <a:pt x="951" y="302"/>
                    <a:pt x="944" y="312"/>
                    <a:pt x="944" y="312"/>
                  </a:cubicBezTo>
                  <a:lnTo>
                    <a:pt x="1068" y="376"/>
                  </a:lnTo>
                  <a:lnTo>
                    <a:pt x="1208" y="456"/>
                  </a:lnTo>
                  <a:lnTo>
                    <a:pt x="1340" y="512"/>
                  </a:lnTo>
                  <a:lnTo>
                    <a:pt x="1484" y="564"/>
                  </a:lnTo>
                  <a:lnTo>
                    <a:pt x="1616" y="492"/>
                  </a:lnTo>
                  <a:lnTo>
                    <a:pt x="1740" y="376"/>
                  </a:lnTo>
                  <a:lnTo>
                    <a:pt x="1876" y="252"/>
                  </a:lnTo>
                  <a:lnTo>
                    <a:pt x="2020" y="148"/>
                  </a:lnTo>
                  <a:lnTo>
                    <a:pt x="2140" y="72"/>
                  </a:lnTo>
                  <a:lnTo>
                    <a:pt x="2284" y="164"/>
                  </a:lnTo>
                  <a:lnTo>
                    <a:pt x="2416" y="256"/>
                  </a:lnTo>
                  <a:lnTo>
                    <a:pt x="2544" y="376"/>
                  </a:lnTo>
                  <a:cubicBezTo>
                    <a:pt x="2588" y="406"/>
                    <a:pt x="2634" y="421"/>
                    <a:pt x="2680" y="440"/>
                  </a:cubicBezTo>
                  <a:cubicBezTo>
                    <a:pt x="2726" y="459"/>
                    <a:pt x="2775" y="473"/>
                    <a:pt x="2820" y="488"/>
                  </a:cubicBezTo>
                  <a:lnTo>
                    <a:pt x="2952" y="528"/>
                  </a:lnTo>
                  <a:lnTo>
                    <a:pt x="3088" y="500"/>
                  </a:lnTo>
                  <a:lnTo>
                    <a:pt x="3220" y="452"/>
                  </a:lnTo>
                  <a:lnTo>
                    <a:pt x="3352" y="340"/>
                  </a:lnTo>
                </a:path>
              </a:pathLst>
            </a:custGeom>
            <a:noFill/>
            <a:ln w="76200" cmpd="sng">
              <a:solidFill>
                <a:srgbClr val="BF092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55304" name="Rectangle 20"/>
            <p:cNvSpPr>
              <a:spLocks noChangeArrowheads="1"/>
            </p:cNvSpPr>
            <p:nvPr/>
          </p:nvSpPr>
          <p:spPr bwMode="auto">
            <a:xfrm>
              <a:off x="4614" y="2820"/>
              <a:ext cx="596" cy="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85000"/>
                </a:lnSpc>
              </a:pPr>
              <a:r>
                <a:rPr lang="en-US" dirty="0"/>
                <a:t>Jet ski engine sales</a:t>
              </a:r>
            </a:p>
          </p:txBody>
        </p:sp>
        <p:sp>
          <p:nvSpPr>
            <p:cNvPr id="55305" name="Line 21"/>
            <p:cNvSpPr>
              <a:spLocks noChangeShapeType="1"/>
            </p:cNvSpPr>
            <p:nvPr/>
          </p:nvSpPr>
          <p:spPr bwMode="auto">
            <a:xfrm>
              <a:off x="4480" y="2988"/>
              <a:ext cx="200" cy="24"/>
            </a:xfrm>
            <a:prstGeom prst="line">
              <a:avLst/>
            </a:prstGeom>
            <a:noFill/>
            <a:ln w="57150">
              <a:solidFill>
                <a:schemeClr val="tx1"/>
              </a:solidFill>
              <a:round/>
              <a:headEnd type="triangle" w="sm" len="sm"/>
              <a:tailEn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55318" name="Rectangle 22"/>
          <p:cNvSpPr>
            <a:spLocks noChangeArrowheads="1"/>
          </p:cNvSpPr>
          <p:nvPr/>
        </p:nvSpPr>
        <p:spPr bwMode="auto">
          <a:xfrm>
            <a:off x="673100" y="1597025"/>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S7.3</a:t>
            </a:r>
          </a:p>
        </p:txBody>
      </p:sp>
    </p:spTree>
    <p:extLst>
      <p:ext uri="{BB962C8B-B14F-4D97-AF65-F5344CB8AC3E}">
        <p14:creationId xmlns:p14="http://schemas.microsoft.com/office/powerpoint/2010/main" xmlns="" val="1856553657"/>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1000"/>
                                  </p:stCondLst>
                                  <p:childTnLst>
                                    <p:set>
                                      <p:cBhvr>
                                        <p:cTn id="6" dur="1" fill="hold">
                                          <p:stCondLst>
                                            <p:cond delay="0"/>
                                          </p:stCondLst>
                                        </p:cTn>
                                        <p:tgtEl>
                                          <p:spTgt spid="55301"/>
                                        </p:tgtEl>
                                        <p:attrNameLst>
                                          <p:attrName>style.visibility</p:attrName>
                                        </p:attrNameLst>
                                      </p:cBhvr>
                                      <p:to>
                                        <p:strVal val="visible"/>
                                      </p:to>
                                    </p:set>
                                    <p:animEffect transition="in" filter="strips(upRight)">
                                      <p:cBhvr>
                                        <p:cTn id="7" dur="1000"/>
                                        <p:tgtEl>
                                          <p:spTgt spid="55301"/>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55314"/>
                                        </p:tgtEl>
                                        <p:attrNameLst>
                                          <p:attrName>style.visibility</p:attrName>
                                        </p:attrNameLst>
                                      </p:cBhvr>
                                      <p:to>
                                        <p:strVal val="visible"/>
                                      </p:to>
                                    </p:set>
                                    <p:animEffect transition="in" filter="wipe(left)">
                                      <p:cBhvr>
                                        <p:cTn id="11" dur="1000"/>
                                        <p:tgtEl>
                                          <p:spTgt spid="55314"/>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55310"/>
                                        </p:tgtEl>
                                        <p:attrNameLst>
                                          <p:attrName>style.visibility</p:attrName>
                                        </p:attrNameLst>
                                      </p:cBhvr>
                                      <p:to>
                                        <p:strVal val="visible"/>
                                      </p:to>
                                    </p:set>
                                    <p:animEffect transition="in" filter="wipe(left)">
                                      <p:cBhvr>
                                        <p:cTn id="15" dur="1000"/>
                                        <p:tgtEl>
                                          <p:spTgt spid="55310"/>
                                        </p:tgtEl>
                                      </p:cBhvr>
                                    </p:animEffect>
                                  </p:childTnLst>
                                </p:cTn>
                              </p:par>
                            </p:childTnLst>
                          </p:cTn>
                        </p:par>
                        <p:par>
                          <p:cTn id="16" fill="hold" nodeType="afterGroup">
                            <p:stCondLst>
                              <p:cond delay="6000"/>
                            </p:stCondLst>
                            <p:childTnLst>
                              <p:par>
                                <p:cTn id="17" presetID="22" presetClass="entr" presetSubtype="8" fill="hold" nodeType="afterEffect">
                                  <p:stCondLst>
                                    <p:cond delay="1000"/>
                                  </p:stCondLst>
                                  <p:childTnLst>
                                    <p:set>
                                      <p:cBhvr>
                                        <p:cTn id="18" dur="1" fill="hold">
                                          <p:stCondLst>
                                            <p:cond delay="0"/>
                                          </p:stCondLst>
                                        </p:cTn>
                                        <p:tgtEl>
                                          <p:spTgt spid="55307"/>
                                        </p:tgtEl>
                                        <p:attrNameLst>
                                          <p:attrName>style.visibility</p:attrName>
                                        </p:attrNameLst>
                                      </p:cBhvr>
                                      <p:to>
                                        <p:strVal val="visible"/>
                                      </p:to>
                                    </p:set>
                                    <p:animEffect transition="in" filter="wipe(left)">
                                      <p:cBhvr>
                                        <p:cTn id="19" dur="1000"/>
                                        <p:tgtEl>
                                          <p:spTgt spid="55307"/>
                                        </p:tgtEl>
                                      </p:cBhvr>
                                    </p:animEffect>
                                  </p:childTnLst>
                                </p:cTn>
                              </p:par>
                            </p:childTnLst>
                          </p:cTn>
                        </p:par>
                        <p:par>
                          <p:cTn id="20" fill="hold" nodeType="afterGroup">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55318"/>
                                        </p:tgtEl>
                                        <p:attrNameLst>
                                          <p:attrName>style.visibility</p:attrName>
                                        </p:attrNameLst>
                                      </p:cBhvr>
                                      <p:to>
                                        <p:strVal val="visible"/>
                                      </p:to>
                                    </p:set>
                                    <p:animEffect transition="in" filter="wipe(left)">
                                      <p:cBhvr>
                                        <p:cTn id="23" dur="1000"/>
                                        <p:tgtEl>
                                          <p:spTgt spid="55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81000"/>
            <a:ext cx="7772400" cy="1295400"/>
          </a:xfrm>
          <a:extLst/>
        </p:spPr>
        <p:txBody>
          <a:bodyPr rtlCol="0">
            <a:normAutofit fontScale="90000"/>
          </a:bodyPr>
          <a:lstStyle/>
          <a:p>
            <a:pPr fontAlgn="auto">
              <a:spcAft>
                <a:spcPts val="0"/>
              </a:spcAft>
              <a:defRPr/>
            </a:pPr>
            <a:r>
              <a:rPr lang="en-US" dirty="0">
                <a:ea typeface="+mj-ea"/>
              </a:rPr>
              <a:t>Tactics for Matching Capacity to Demand</a:t>
            </a:r>
          </a:p>
        </p:txBody>
      </p:sp>
      <p:sp>
        <p:nvSpPr>
          <p:cNvPr id="56323" name="Rectangle 3"/>
          <p:cNvSpPr>
            <a:spLocks noChangeArrowheads="1"/>
          </p:cNvSpPr>
          <p:nvPr/>
        </p:nvSpPr>
        <p:spPr bwMode="auto">
          <a:xfrm>
            <a:off x="842963" y="1952625"/>
            <a:ext cx="7615237" cy="396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44500" indent="-444500">
              <a:lnSpc>
                <a:spcPct val="90000"/>
              </a:lnSpc>
              <a:spcAft>
                <a:spcPct val="40000"/>
              </a:spcAft>
              <a:buClr>
                <a:schemeClr val="tx1"/>
              </a:buClr>
              <a:buFont typeface="Symbol" charset="0"/>
              <a:buAutoNum type="arabicPeriod"/>
            </a:pPr>
            <a:r>
              <a:rPr lang="en-US" sz="2400" dirty="0"/>
              <a:t>Making staffing changes</a:t>
            </a:r>
          </a:p>
          <a:p>
            <a:pPr marL="444500" indent="-444500">
              <a:lnSpc>
                <a:spcPct val="90000"/>
              </a:lnSpc>
              <a:spcAft>
                <a:spcPct val="40000"/>
              </a:spcAft>
              <a:buClr>
                <a:schemeClr val="tx1"/>
              </a:buClr>
              <a:buFont typeface="Symbol" charset="0"/>
              <a:buAutoNum type="arabicPeriod"/>
            </a:pPr>
            <a:r>
              <a:rPr lang="en-US" sz="2400" dirty="0"/>
              <a:t>Adjusting equipment</a:t>
            </a:r>
          </a:p>
          <a:p>
            <a:pPr marL="1079500" lvl="1" indent="-366713">
              <a:lnSpc>
                <a:spcPct val="90000"/>
              </a:lnSpc>
              <a:spcAft>
                <a:spcPct val="40000"/>
              </a:spcAft>
              <a:buClr>
                <a:srgbClr val="BF0922"/>
              </a:buClr>
              <a:buSzPct val="60000"/>
              <a:buFont typeface="Lucida Grande" charset="0"/>
              <a:buChar char="►"/>
            </a:pPr>
            <a:r>
              <a:rPr lang="en-US" sz="2000" dirty="0"/>
              <a:t>Purchasing additional machinery</a:t>
            </a:r>
          </a:p>
          <a:p>
            <a:pPr marL="1079500" lvl="1" indent="-366713">
              <a:lnSpc>
                <a:spcPct val="90000"/>
              </a:lnSpc>
              <a:spcAft>
                <a:spcPct val="40000"/>
              </a:spcAft>
              <a:buClr>
                <a:srgbClr val="BF0922"/>
              </a:buClr>
              <a:buSzPct val="60000"/>
              <a:buFont typeface="Lucida Grande" charset="0"/>
              <a:buChar char="►"/>
            </a:pPr>
            <a:r>
              <a:rPr lang="en-US" sz="2000" dirty="0"/>
              <a:t>Selling or leasing out existing equipment</a:t>
            </a:r>
          </a:p>
          <a:p>
            <a:pPr marL="444500" indent="-444500">
              <a:lnSpc>
                <a:spcPct val="90000"/>
              </a:lnSpc>
              <a:spcAft>
                <a:spcPct val="40000"/>
              </a:spcAft>
              <a:buClr>
                <a:schemeClr val="tx1"/>
              </a:buClr>
              <a:buFont typeface="Symbol" charset="0"/>
              <a:buAutoNum type="arabicPeriod"/>
            </a:pPr>
            <a:r>
              <a:rPr lang="en-US" sz="2400" dirty="0"/>
              <a:t>Improving processes to increase throughput</a:t>
            </a:r>
          </a:p>
          <a:p>
            <a:pPr marL="444500" indent="-444500">
              <a:lnSpc>
                <a:spcPct val="90000"/>
              </a:lnSpc>
              <a:spcAft>
                <a:spcPct val="40000"/>
              </a:spcAft>
              <a:buClr>
                <a:schemeClr val="tx1"/>
              </a:buClr>
              <a:buFont typeface="Symbol" charset="0"/>
              <a:buAutoNum type="arabicPeriod"/>
            </a:pPr>
            <a:r>
              <a:rPr lang="en-US" sz="2400" dirty="0"/>
              <a:t>Redesigning products to facilitate more throughput</a:t>
            </a:r>
          </a:p>
          <a:p>
            <a:pPr marL="444500" indent="-444500">
              <a:lnSpc>
                <a:spcPct val="90000"/>
              </a:lnSpc>
              <a:spcAft>
                <a:spcPct val="40000"/>
              </a:spcAft>
              <a:buClr>
                <a:schemeClr val="tx1"/>
              </a:buClr>
              <a:buFont typeface="Symbol" charset="0"/>
              <a:buAutoNum type="arabicPeriod"/>
            </a:pPr>
            <a:r>
              <a:rPr lang="en-US" sz="2400" dirty="0"/>
              <a:t>Adding process flexibility to meet changing product preferences</a:t>
            </a:r>
          </a:p>
          <a:p>
            <a:pPr marL="444500" indent="-444500">
              <a:lnSpc>
                <a:spcPct val="90000"/>
              </a:lnSpc>
              <a:spcAft>
                <a:spcPct val="40000"/>
              </a:spcAft>
              <a:buClr>
                <a:schemeClr val="tx1"/>
              </a:buClr>
              <a:buFont typeface="Symbol" charset="0"/>
              <a:buAutoNum type="arabicPeriod"/>
            </a:pPr>
            <a:r>
              <a:rPr lang="en-US" sz="2400" dirty="0"/>
              <a:t>Closing facilities</a:t>
            </a:r>
          </a:p>
        </p:txBody>
      </p:sp>
    </p:spTree>
    <p:extLst>
      <p:ext uri="{BB962C8B-B14F-4D97-AF65-F5344CB8AC3E}">
        <p14:creationId xmlns:p14="http://schemas.microsoft.com/office/powerpoint/2010/main" xmlns="" val="284203098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56323"/>
                                        </p:tgtEl>
                                        <p:attrNameLst>
                                          <p:attrName>style.visibility</p:attrName>
                                        </p:attrNameLst>
                                      </p:cBhvr>
                                      <p:to>
                                        <p:strVal val="visible"/>
                                      </p:to>
                                    </p:set>
                                    <p:animEffect transition="in" filter="strips(downRight)">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685800" y="396875"/>
            <a:ext cx="7391400" cy="1558925"/>
          </a:xfrm>
        </p:spPr>
        <p:txBody>
          <a:bodyPr/>
          <a:lstStyle/>
          <a:p>
            <a:r>
              <a:rPr lang="en-US" dirty="0">
                <a:latin typeface="Arial" charset="0"/>
                <a:cs typeface="Arial" charset="0"/>
              </a:rPr>
              <a:t>Service-Sector Demand and Capacity Management</a:t>
            </a:r>
          </a:p>
        </p:txBody>
      </p:sp>
      <p:sp>
        <p:nvSpPr>
          <p:cNvPr id="59394" name="Rectangle 3"/>
          <p:cNvSpPr>
            <a:spLocks noGrp="1" noChangeArrowheads="1"/>
          </p:cNvSpPr>
          <p:nvPr>
            <p:ph type="body" idx="1"/>
          </p:nvPr>
        </p:nvSpPr>
        <p:spPr>
          <a:xfrm>
            <a:off x="606425" y="2108200"/>
            <a:ext cx="7956550" cy="4200525"/>
          </a:xfrm>
        </p:spPr>
        <p:txBody>
          <a:bodyPr/>
          <a:lstStyle/>
          <a:p>
            <a:pPr marL="444500" indent="-444500">
              <a:buClr>
                <a:srgbClr val="BF0922"/>
              </a:buClr>
              <a:buSzPct val="60000"/>
              <a:buFont typeface="Lucida Grande" charset="0"/>
              <a:buChar char="►"/>
            </a:pPr>
            <a:r>
              <a:rPr lang="en-US" dirty="0">
                <a:latin typeface="Arial" charset="0"/>
                <a:cs typeface="Arial" charset="0"/>
              </a:rPr>
              <a:t>Demand management</a:t>
            </a:r>
          </a:p>
          <a:p>
            <a:pPr marL="1168400" lvl="1" indent="-457200">
              <a:buClr>
                <a:srgbClr val="BF0922"/>
              </a:buClr>
              <a:buSzPct val="60000"/>
              <a:buFont typeface="Lucida Grande" charset="0"/>
              <a:buChar char="►"/>
            </a:pPr>
            <a:r>
              <a:rPr lang="en-US" dirty="0">
                <a:latin typeface="Arial" charset="0"/>
                <a:cs typeface="Arial" charset="0"/>
              </a:rPr>
              <a:t>Appointment, reservations, FCFS rule</a:t>
            </a:r>
          </a:p>
          <a:p>
            <a:pPr marL="444500" indent="-444500">
              <a:buClr>
                <a:srgbClr val="BF0922"/>
              </a:buClr>
              <a:buSzPct val="60000"/>
              <a:buFont typeface="Lucida Grande" charset="0"/>
              <a:buChar char="►"/>
            </a:pPr>
            <a:r>
              <a:rPr lang="en-US" dirty="0">
                <a:latin typeface="Arial" charset="0"/>
                <a:cs typeface="Arial" charset="0"/>
              </a:rPr>
              <a:t>Capacity </a:t>
            </a:r>
            <a:br>
              <a:rPr lang="en-US" dirty="0">
                <a:latin typeface="Arial" charset="0"/>
                <a:cs typeface="Arial" charset="0"/>
              </a:rPr>
            </a:br>
            <a:r>
              <a:rPr lang="en-US" dirty="0">
                <a:latin typeface="Arial" charset="0"/>
                <a:cs typeface="Arial" charset="0"/>
              </a:rPr>
              <a:t>management</a:t>
            </a:r>
          </a:p>
          <a:p>
            <a:pPr marL="1168400" lvl="1" indent="-457200">
              <a:buClr>
                <a:srgbClr val="BF0922"/>
              </a:buClr>
              <a:buSzPct val="60000"/>
              <a:buFont typeface="Lucida Grande" charset="0"/>
              <a:buChar char="►"/>
            </a:pPr>
            <a:r>
              <a:rPr lang="en-US" dirty="0">
                <a:latin typeface="Arial" charset="0"/>
                <a:cs typeface="Arial" charset="0"/>
              </a:rPr>
              <a:t>Full time, </a:t>
            </a:r>
            <a:br>
              <a:rPr lang="en-US" dirty="0">
                <a:latin typeface="Arial" charset="0"/>
                <a:cs typeface="Arial" charset="0"/>
              </a:rPr>
            </a:br>
            <a:r>
              <a:rPr lang="en-US" dirty="0">
                <a:latin typeface="Arial" charset="0"/>
                <a:cs typeface="Arial" charset="0"/>
              </a:rPr>
              <a:t>temporary, </a:t>
            </a:r>
            <a:br>
              <a:rPr lang="en-US" dirty="0">
                <a:latin typeface="Arial" charset="0"/>
                <a:cs typeface="Arial" charset="0"/>
              </a:rPr>
            </a:br>
            <a:r>
              <a:rPr lang="en-US" dirty="0">
                <a:latin typeface="Arial" charset="0"/>
                <a:cs typeface="Arial" charset="0"/>
              </a:rPr>
              <a:t>part-time </a:t>
            </a:r>
            <a:br>
              <a:rPr lang="en-US" dirty="0">
                <a:latin typeface="Arial" charset="0"/>
                <a:cs typeface="Arial" charset="0"/>
              </a:rPr>
            </a:br>
            <a:r>
              <a:rPr lang="en-US" dirty="0">
                <a:latin typeface="Arial" charset="0"/>
                <a:cs typeface="Arial" charset="0"/>
              </a:rPr>
              <a:t>staff</a:t>
            </a:r>
          </a:p>
        </p:txBody>
      </p:sp>
      <p:pic>
        <p:nvPicPr>
          <p:cNvPr id="57348" name="Picture 4" descr="Radiolog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43400" y="3384550"/>
            <a:ext cx="3860800" cy="289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29532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p:cTn id="7" dur="1000" fill="hold"/>
                                        <p:tgtEl>
                                          <p:spTgt spid="57348"/>
                                        </p:tgtEl>
                                        <p:attrNameLst>
                                          <p:attrName>ppt_w</p:attrName>
                                        </p:attrNameLst>
                                      </p:cBhvr>
                                      <p:tavLst>
                                        <p:tav tm="0">
                                          <p:val>
                                            <p:strVal val="2/3*#ppt_w"/>
                                          </p:val>
                                        </p:tav>
                                        <p:tav tm="100000">
                                          <p:val>
                                            <p:strVal val="#ppt_w"/>
                                          </p:val>
                                        </p:tav>
                                      </p:tavLst>
                                    </p:anim>
                                    <p:anim calcmode="lin" valueType="num">
                                      <p:cBhvr>
                                        <p:cTn id="8" dur="1000" fill="hold"/>
                                        <p:tgtEl>
                                          <p:spTgt spid="5734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685800" y="434975"/>
            <a:ext cx="7772400" cy="1584325"/>
          </a:xfrm>
        </p:spPr>
        <p:txBody>
          <a:bodyPr/>
          <a:lstStyle/>
          <a:p>
            <a:r>
              <a:rPr lang="en-US" dirty="0">
                <a:latin typeface="Arial" charset="0"/>
                <a:cs typeface="Arial" charset="0"/>
              </a:rPr>
              <a:t>Bottleneck Analysis and the Theory of Constraints</a:t>
            </a:r>
          </a:p>
        </p:txBody>
      </p:sp>
      <p:sp>
        <p:nvSpPr>
          <p:cNvPr id="61442" name="Rectangle 3"/>
          <p:cNvSpPr>
            <a:spLocks noGrp="1" noChangeArrowheads="1"/>
          </p:cNvSpPr>
          <p:nvPr>
            <p:ph type="body" idx="1"/>
          </p:nvPr>
        </p:nvSpPr>
        <p:spPr>
          <a:xfrm>
            <a:off x="711200" y="2082800"/>
            <a:ext cx="7772400" cy="4279900"/>
          </a:xfrm>
        </p:spPr>
        <p:txBody>
          <a:bodyPr/>
          <a:lstStyle/>
          <a:p>
            <a:pPr>
              <a:buClr>
                <a:srgbClr val="BF0922"/>
              </a:buClr>
              <a:buSzPct val="60000"/>
              <a:buFont typeface="Lucida Grande" charset="0"/>
              <a:buChar char="►"/>
            </a:pPr>
            <a:r>
              <a:rPr lang="en-US" sz="2800" dirty="0">
                <a:latin typeface="Arial" charset="0"/>
                <a:cs typeface="Arial" charset="0"/>
              </a:rPr>
              <a:t>Each work area can have its own unique capacity</a:t>
            </a:r>
          </a:p>
          <a:p>
            <a:pPr>
              <a:buClr>
                <a:srgbClr val="BF0922"/>
              </a:buClr>
              <a:buSzPct val="60000"/>
              <a:buFont typeface="Lucida Grande" charset="0"/>
              <a:buChar char="►"/>
            </a:pPr>
            <a:r>
              <a:rPr lang="en-US" sz="2800" b="1" dirty="0">
                <a:solidFill>
                  <a:srgbClr val="255898"/>
                </a:solidFill>
                <a:latin typeface="Arial" charset="0"/>
                <a:cs typeface="Arial" charset="0"/>
              </a:rPr>
              <a:t>Capacity analysis </a:t>
            </a:r>
            <a:r>
              <a:rPr lang="en-US" sz="2800" dirty="0">
                <a:latin typeface="Arial" charset="0"/>
                <a:cs typeface="Arial" charset="0"/>
              </a:rPr>
              <a:t>determines the throughput capacity of workstations in a system</a:t>
            </a:r>
          </a:p>
          <a:p>
            <a:pPr>
              <a:buClr>
                <a:srgbClr val="BF0922"/>
              </a:buClr>
              <a:buSzPct val="60000"/>
              <a:buFont typeface="Lucida Grande" charset="0"/>
              <a:buChar char="►"/>
            </a:pPr>
            <a:r>
              <a:rPr lang="en-US" sz="2800" dirty="0">
                <a:latin typeface="Arial" charset="0"/>
                <a:cs typeface="Arial" charset="0"/>
              </a:rPr>
              <a:t>A </a:t>
            </a:r>
            <a:r>
              <a:rPr lang="en-US" sz="2800" b="1" dirty="0">
                <a:solidFill>
                  <a:srgbClr val="255898"/>
                </a:solidFill>
                <a:latin typeface="Arial" charset="0"/>
                <a:cs typeface="Arial" charset="0"/>
              </a:rPr>
              <a:t>bottleneck</a:t>
            </a:r>
            <a:r>
              <a:rPr lang="en-US" sz="2800" dirty="0">
                <a:solidFill>
                  <a:srgbClr val="255898"/>
                </a:solidFill>
                <a:latin typeface="Arial" charset="0"/>
                <a:cs typeface="Arial" charset="0"/>
              </a:rPr>
              <a:t> </a:t>
            </a:r>
            <a:r>
              <a:rPr lang="en-US" sz="2800" dirty="0">
                <a:latin typeface="Arial" charset="0"/>
                <a:cs typeface="Arial" charset="0"/>
              </a:rPr>
              <a:t>is a limiting factor or constraint</a:t>
            </a:r>
          </a:p>
          <a:p>
            <a:pPr lvl="1">
              <a:buClr>
                <a:srgbClr val="BF0922"/>
              </a:buClr>
              <a:buSzPct val="60000"/>
              <a:buFont typeface="Lucida Grande" charset="0"/>
              <a:buChar char="►"/>
            </a:pPr>
            <a:r>
              <a:rPr lang="en-US" sz="2400" dirty="0">
                <a:latin typeface="Arial" charset="0"/>
                <a:cs typeface="Arial" charset="0"/>
              </a:rPr>
              <a:t>A bottleneck has the lowest effective capacity in a system</a:t>
            </a:r>
          </a:p>
          <a:p>
            <a:pPr>
              <a:buClr>
                <a:srgbClr val="BF0922"/>
              </a:buClr>
              <a:buSzPct val="60000"/>
              <a:buFont typeface="Lucida Grande" charset="0"/>
              <a:buChar char="►"/>
            </a:pPr>
            <a:r>
              <a:rPr lang="en-US" sz="2800" dirty="0">
                <a:latin typeface="Arial" charset="0"/>
                <a:cs typeface="Arial" charset="0"/>
              </a:rPr>
              <a:t>The time to produce a unit or a specified batch size is the </a:t>
            </a:r>
            <a:r>
              <a:rPr lang="en-US" sz="2800" b="1" dirty="0">
                <a:solidFill>
                  <a:schemeClr val="tx2"/>
                </a:solidFill>
                <a:latin typeface="Arial" charset="0"/>
                <a:cs typeface="Arial" charset="0"/>
              </a:rPr>
              <a:t>process time </a:t>
            </a:r>
          </a:p>
        </p:txBody>
      </p:sp>
    </p:spTree>
    <p:extLst>
      <p:ext uri="{BB962C8B-B14F-4D97-AF65-F5344CB8AC3E}">
        <p14:creationId xmlns:p14="http://schemas.microsoft.com/office/powerpoint/2010/main" xmlns="" val="3669831225"/>
      </p:ext>
    </p:extLst>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685800" y="434975"/>
            <a:ext cx="7772400" cy="1584325"/>
          </a:xfrm>
        </p:spPr>
        <p:txBody>
          <a:bodyPr/>
          <a:lstStyle/>
          <a:p>
            <a:r>
              <a:rPr lang="en-US" dirty="0"/>
              <a:t>Bottleneck Analysis and the Theory of Constraints</a:t>
            </a:r>
          </a:p>
        </p:txBody>
      </p:sp>
      <p:sp>
        <p:nvSpPr>
          <p:cNvPr id="63490" name="Rectangle 3"/>
          <p:cNvSpPr>
            <a:spLocks noGrp="1" noChangeArrowheads="1"/>
          </p:cNvSpPr>
          <p:nvPr>
            <p:ph type="body" idx="1"/>
          </p:nvPr>
        </p:nvSpPr>
        <p:spPr>
          <a:xfrm>
            <a:off x="990600" y="2120900"/>
            <a:ext cx="7162800" cy="3822700"/>
          </a:xfrm>
        </p:spPr>
        <p:txBody>
          <a:bodyPr/>
          <a:lstStyle/>
          <a:p>
            <a:pPr>
              <a:buClr>
                <a:srgbClr val="BF0922"/>
              </a:buClr>
              <a:buSzPct val="60000"/>
              <a:buFont typeface="Lucida Grande" charset="0"/>
              <a:buChar char="►"/>
            </a:pPr>
            <a:r>
              <a:rPr lang="en-US" sz="2800" dirty="0"/>
              <a:t>The </a:t>
            </a:r>
            <a:r>
              <a:rPr lang="en-US" sz="2800" b="1" dirty="0">
                <a:solidFill>
                  <a:schemeClr val="tx2"/>
                </a:solidFill>
              </a:rPr>
              <a:t>bottleneck time </a:t>
            </a:r>
            <a:r>
              <a:rPr lang="en-US" sz="2800" dirty="0"/>
              <a:t>is the time of the slowest workstation (the one that takes the longest) in a production system</a:t>
            </a:r>
          </a:p>
          <a:p>
            <a:pPr>
              <a:buClr>
                <a:srgbClr val="BF0922"/>
              </a:buClr>
              <a:buSzPct val="60000"/>
              <a:buFont typeface="Lucida Grande" charset="0"/>
              <a:buChar char="►"/>
            </a:pPr>
            <a:r>
              <a:rPr lang="en-US" sz="2800" dirty="0"/>
              <a:t>The </a:t>
            </a:r>
            <a:r>
              <a:rPr lang="en-US" sz="2800" b="1" dirty="0">
                <a:solidFill>
                  <a:srgbClr val="255898"/>
                </a:solidFill>
              </a:rPr>
              <a:t>throughput time</a:t>
            </a:r>
            <a:r>
              <a:rPr lang="en-US" sz="2800" dirty="0"/>
              <a:t> is the time it takes a unit to go through production from start to end, </a:t>
            </a:r>
            <a:r>
              <a:rPr lang="en-US" sz="2800" i="1" dirty="0"/>
              <a:t>with no waiting</a:t>
            </a:r>
          </a:p>
        </p:txBody>
      </p:sp>
      <p:grpSp>
        <p:nvGrpSpPr>
          <p:cNvPr id="4" name="Group 22"/>
          <p:cNvGrpSpPr>
            <a:grpSpLocks/>
          </p:cNvGrpSpPr>
          <p:nvPr/>
        </p:nvGrpSpPr>
        <p:grpSpPr bwMode="auto">
          <a:xfrm>
            <a:off x="936625" y="5006975"/>
            <a:ext cx="7275513" cy="1143000"/>
            <a:chOff x="582" y="1240"/>
            <a:chExt cx="4583" cy="720"/>
          </a:xfrm>
        </p:grpSpPr>
        <p:sp>
          <p:nvSpPr>
            <p:cNvPr id="63493" name="Text Box 12"/>
            <p:cNvSpPr txBox="1">
              <a:spLocks noChangeArrowheads="1"/>
            </p:cNvSpPr>
            <p:nvPr/>
          </p:nvSpPr>
          <p:spPr bwMode="auto">
            <a:xfrm>
              <a:off x="582" y="1727"/>
              <a:ext cx="7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a:latin typeface="Arial"/>
                  <a:cs typeface="Arial"/>
                </a:rPr>
                <a:t>2 min/unit</a:t>
              </a:r>
            </a:p>
          </p:txBody>
        </p:sp>
        <p:sp>
          <p:nvSpPr>
            <p:cNvPr id="63494" name="Text Box 13"/>
            <p:cNvSpPr txBox="1">
              <a:spLocks noChangeArrowheads="1"/>
            </p:cNvSpPr>
            <p:nvPr/>
          </p:nvSpPr>
          <p:spPr bwMode="auto">
            <a:xfrm>
              <a:off x="2502" y="1727"/>
              <a:ext cx="7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a:latin typeface="Arial"/>
                  <a:cs typeface="Arial"/>
                </a:rPr>
                <a:t>4 min/unit</a:t>
              </a:r>
            </a:p>
          </p:txBody>
        </p:sp>
        <p:sp>
          <p:nvSpPr>
            <p:cNvPr id="63495" name="Text Box 14"/>
            <p:cNvSpPr txBox="1">
              <a:spLocks noChangeArrowheads="1"/>
            </p:cNvSpPr>
            <p:nvPr/>
          </p:nvSpPr>
          <p:spPr bwMode="auto">
            <a:xfrm>
              <a:off x="4414" y="1727"/>
              <a:ext cx="7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a:latin typeface="Arial"/>
                  <a:cs typeface="Arial"/>
                </a:rPr>
                <a:t>3 min/unit</a:t>
              </a:r>
            </a:p>
          </p:txBody>
        </p:sp>
        <p:sp>
          <p:nvSpPr>
            <p:cNvPr id="63496" name="Line 17"/>
            <p:cNvSpPr>
              <a:spLocks noChangeShapeType="1"/>
            </p:cNvSpPr>
            <p:nvPr/>
          </p:nvSpPr>
          <p:spPr bwMode="auto">
            <a:xfrm>
              <a:off x="1248" y="1464"/>
              <a:ext cx="496" cy="0"/>
            </a:xfrm>
            <a:prstGeom prst="line">
              <a:avLst/>
            </a:prstGeom>
            <a:noFill/>
            <a:ln w="762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3497" name="Line 18"/>
            <p:cNvSpPr>
              <a:spLocks noChangeShapeType="1"/>
            </p:cNvSpPr>
            <p:nvPr/>
          </p:nvSpPr>
          <p:spPr bwMode="auto">
            <a:xfrm>
              <a:off x="2048" y="1464"/>
              <a:ext cx="496" cy="0"/>
            </a:xfrm>
            <a:prstGeom prst="line">
              <a:avLst/>
            </a:prstGeom>
            <a:noFill/>
            <a:ln w="762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3498" name="Line 19"/>
            <p:cNvSpPr>
              <a:spLocks noChangeShapeType="1"/>
            </p:cNvSpPr>
            <p:nvPr/>
          </p:nvSpPr>
          <p:spPr bwMode="auto">
            <a:xfrm>
              <a:off x="3168" y="1464"/>
              <a:ext cx="496" cy="0"/>
            </a:xfrm>
            <a:prstGeom prst="line">
              <a:avLst/>
            </a:prstGeom>
            <a:noFill/>
            <a:ln w="762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3499" name="Line 20"/>
            <p:cNvSpPr>
              <a:spLocks noChangeShapeType="1"/>
            </p:cNvSpPr>
            <p:nvPr/>
          </p:nvSpPr>
          <p:spPr bwMode="auto">
            <a:xfrm>
              <a:off x="3960" y="1464"/>
              <a:ext cx="496" cy="0"/>
            </a:xfrm>
            <a:prstGeom prst="line">
              <a:avLst/>
            </a:prstGeom>
            <a:noFill/>
            <a:ln w="762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3500" name="Text Box 9"/>
            <p:cNvSpPr txBox="1">
              <a:spLocks noChangeArrowheads="1"/>
            </p:cNvSpPr>
            <p:nvPr/>
          </p:nvSpPr>
          <p:spPr bwMode="auto">
            <a:xfrm>
              <a:off x="627" y="1251"/>
              <a:ext cx="706" cy="425"/>
            </a:xfrm>
            <a:prstGeom prst="rect">
              <a:avLst/>
            </a:prstGeom>
            <a:solidFill>
              <a:schemeClr val="accent2"/>
            </a:solidFill>
            <a:ln w="19050">
              <a:solidFill>
                <a:schemeClr val="tx1"/>
              </a:solidFill>
              <a:miter lim="800000"/>
              <a:headEnd/>
              <a:tailEnd/>
            </a:ln>
          </p:spPr>
          <p:txBody>
            <a:bodyPr wrap="none" lIns="468000" tIns="190800" rIns="468000" bIns="190800">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a:latin typeface="Arial"/>
                  <a:cs typeface="Arial"/>
                </a:rPr>
                <a:t>A</a:t>
              </a:r>
            </a:p>
          </p:txBody>
        </p:sp>
        <p:sp>
          <p:nvSpPr>
            <p:cNvPr id="63501" name="Text Box 10"/>
            <p:cNvSpPr txBox="1">
              <a:spLocks noChangeArrowheads="1"/>
            </p:cNvSpPr>
            <p:nvPr/>
          </p:nvSpPr>
          <p:spPr bwMode="auto">
            <a:xfrm>
              <a:off x="2547" y="1251"/>
              <a:ext cx="706" cy="425"/>
            </a:xfrm>
            <a:prstGeom prst="rect">
              <a:avLst/>
            </a:prstGeom>
            <a:solidFill>
              <a:schemeClr val="accent2"/>
            </a:solidFill>
            <a:ln w="19050">
              <a:solidFill>
                <a:schemeClr val="tx1"/>
              </a:solidFill>
              <a:miter lim="800000"/>
              <a:headEnd/>
              <a:tailEnd/>
            </a:ln>
          </p:spPr>
          <p:txBody>
            <a:bodyPr wrap="none" lIns="468000" tIns="190800" rIns="468000" bIns="190800">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a:latin typeface="Arial"/>
                  <a:cs typeface="Arial"/>
                </a:rPr>
                <a:t>B</a:t>
              </a:r>
            </a:p>
          </p:txBody>
        </p:sp>
        <p:sp>
          <p:nvSpPr>
            <p:cNvPr id="63502" name="Text Box 11"/>
            <p:cNvSpPr txBox="1">
              <a:spLocks noChangeArrowheads="1"/>
            </p:cNvSpPr>
            <p:nvPr/>
          </p:nvSpPr>
          <p:spPr bwMode="auto">
            <a:xfrm>
              <a:off x="4459" y="1251"/>
              <a:ext cx="706" cy="425"/>
            </a:xfrm>
            <a:prstGeom prst="rect">
              <a:avLst/>
            </a:prstGeom>
            <a:solidFill>
              <a:schemeClr val="accent2"/>
            </a:solidFill>
            <a:ln w="19050">
              <a:solidFill>
                <a:schemeClr val="tx1"/>
              </a:solidFill>
              <a:miter lim="800000"/>
              <a:headEnd/>
              <a:tailEnd/>
            </a:ln>
          </p:spPr>
          <p:txBody>
            <a:bodyPr wrap="none" lIns="468000" tIns="190800" rIns="468000" bIns="190800">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a:latin typeface="Arial"/>
                  <a:cs typeface="Arial"/>
                </a:rPr>
                <a:t>C</a:t>
              </a:r>
            </a:p>
          </p:txBody>
        </p:sp>
        <p:sp>
          <p:nvSpPr>
            <p:cNvPr id="15" name="AutoShape 15"/>
            <p:cNvSpPr>
              <a:spLocks noChangeArrowheads="1"/>
            </p:cNvSpPr>
            <p:nvPr/>
          </p:nvSpPr>
          <p:spPr bwMode="auto">
            <a:xfrm flipV="1">
              <a:off x="3483" y="1240"/>
              <a:ext cx="744" cy="448"/>
            </a:xfrm>
            <a:prstGeom prst="triangle">
              <a:avLst>
                <a:gd name="adj" fmla="val 50000"/>
              </a:avLst>
            </a:prstGeom>
            <a:solidFill>
              <a:schemeClr val="accent4">
                <a:lumMod val="75000"/>
              </a:schemeClr>
            </a:solidFill>
            <a:ln w="19050">
              <a:solidFill>
                <a:schemeClr val="tx1"/>
              </a:solidFill>
              <a:miter lim="800000"/>
              <a:headEnd/>
              <a:tailEnd/>
            </a:ln>
            <a:effectLst/>
            <a:ex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16" name="AutoShape 16"/>
            <p:cNvSpPr>
              <a:spLocks noChangeArrowheads="1"/>
            </p:cNvSpPr>
            <p:nvPr/>
          </p:nvSpPr>
          <p:spPr bwMode="auto">
            <a:xfrm flipV="1">
              <a:off x="1567" y="1240"/>
              <a:ext cx="744" cy="448"/>
            </a:xfrm>
            <a:prstGeom prst="triangle">
              <a:avLst>
                <a:gd name="adj" fmla="val 50000"/>
              </a:avLst>
            </a:prstGeom>
            <a:solidFill>
              <a:schemeClr val="accent4">
                <a:lumMod val="75000"/>
              </a:schemeClr>
            </a:solidFill>
            <a:ln w="19050">
              <a:solidFill>
                <a:schemeClr val="tx1"/>
              </a:solidFill>
              <a:miter lim="800000"/>
              <a:headEnd/>
              <a:tailEnd/>
            </a:ln>
            <a:effectLst/>
            <a:extLst/>
          </p:spPr>
          <p:txBody>
            <a:bodyPr wrap="none" anchor="ctr"/>
            <a:lstStyle/>
            <a:p>
              <a:pPr fontAlgn="auto">
                <a:spcBef>
                  <a:spcPts val="0"/>
                </a:spcBef>
                <a:spcAft>
                  <a:spcPts val="0"/>
                </a:spcAft>
                <a:defRPr/>
              </a:pPr>
              <a:endParaRPr lang="en-US" dirty="0">
                <a:latin typeface="Arial"/>
                <a:ea typeface="+mn-ea"/>
                <a:cs typeface="Arial"/>
              </a:endParaRPr>
            </a:p>
          </p:txBody>
        </p:sp>
      </p:grpSp>
      <p:sp>
        <p:nvSpPr>
          <p:cNvPr id="17" name="Text Box 7"/>
          <p:cNvSpPr txBox="1">
            <a:spLocks noChangeArrowheads="1"/>
          </p:cNvSpPr>
          <p:nvPr/>
        </p:nvSpPr>
        <p:spPr bwMode="auto">
          <a:xfrm>
            <a:off x="7566025" y="4446588"/>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600" dirty="0">
                <a:latin typeface="Arial"/>
                <a:cs typeface="Arial"/>
              </a:rPr>
              <a:t>Figure </a:t>
            </a:r>
            <a:r>
              <a:rPr lang="en-US" sz="1600" dirty="0">
                <a:solidFill>
                  <a:srgbClr val="255898"/>
                </a:solidFill>
                <a:latin typeface="Arial"/>
                <a:cs typeface="Arial"/>
              </a:rPr>
              <a:t>S7.4</a:t>
            </a:r>
          </a:p>
        </p:txBody>
      </p:sp>
    </p:spTree>
    <p:extLst>
      <p:ext uri="{BB962C8B-B14F-4D97-AF65-F5344CB8AC3E}">
        <p14:creationId xmlns:p14="http://schemas.microsoft.com/office/powerpoint/2010/main" xmlns="" val="300507363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dirty="0"/>
              <a:t>Capacity Analysis</a:t>
            </a:r>
          </a:p>
        </p:txBody>
      </p:sp>
      <p:sp>
        <p:nvSpPr>
          <p:cNvPr id="125955" name="Rectangle 3"/>
          <p:cNvSpPr>
            <a:spLocks noGrp="1" noChangeArrowheads="1"/>
          </p:cNvSpPr>
          <p:nvPr>
            <p:ph type="body" idx="1"/>
          </p:nvPr>
        </p:nvSpPr>
        <p:spPr>
          <a:xfrm>
            <a:off x="685800" y="1422400"/>
            <a:ext cx="7772400" cy="1485900"/>
          </a:xfrm>
        </p:spPr>
        <p:txBody>
          <a:bodyPr rtlCol="0">
            <a:noAutofit/>
          </a:bodyPr>
          <a:lstStyle/>
          <a:p>
            <a:pPr fontAlgn="auto">
              <a:spcBef>
                <a:spcPts val="0"/>
              </a:spcBef>
              <a:buClr>
                <a:srgbClr val="BF0922"/>
              </a:buClr>
              <a:buSzPct val="60000"/>
              <a:buFont typeface="Lucida Grande"/>
              <a:buChar char="►"/>
              <a:defRPr/>
            </a:pPr>
            <a:r>
              <a:rPr lang="en-US" sz="2800" dirty="0">
                <a:ea typeface="+mn-ea"/>
              </a:rPr>
              <a:t>Two identical sandwich lines</a:t>
            </a:r>
          </a:p>
          <a:p>
            <a:pPr fontAlgn="auto">
              <a:spcBef>
                <a:spcPts val="0"/>
              </a:spcBef>
              <a:buClr>
                <a:srgbClr val="BF0922"/>
              </a:buClr>
              <a:buSzPct val="60000"/>
              <a:buFont typeface="Lucida Grande"/>
              <a:buChar char="►"/>
              <a:defRPr/>
            </a:pPr>
            <a:r>
              <a:rPr lang="en-US" sz="2800" dirty="0">
                <a:ea typeface="+mn-ea"/>
              </a:rPr>
              <a:t>Lines have two workers and three operations </a:t>
            </a:r>
          </a:p>
          <a:p>
            <a:pPr fontAlgn="auto">
              <a:spcBef>
                <a:spcPts val="0"/>
              </a:spcBef>
              <a:buClr>
                <a:srgbClr val="BF0922"/>
              </a:buClr>
              <a:buSzPct val="60000"/>
              <a:buFont typeface="Lucida Grande"/>
              <a:buChar char="►"/>
              <a:defRPr/>
            </a:pPr>
            <a:r>
              <a:rPr lang="en-US" sz="2800" dirty="0">
                <a:ea typeface="+mn-ea"/>
              </a:rPr>
              <a:t>All completed sandwiches are wrapped</a:t>
            </a:r>
          </a:p>
        </p:txBody>
      </p:sp>
      <p:grpSp>
        <p:nvGrpSpPr>
          <p:cNvPr id="16" name="Group 15"/>
          <p:cNvGrpSpPr/>
          <p:nvPr/>
        </p:nvGrpSpPr>
        <p:grpSpPr>
          <a:xfrm>
            <a:off x="504825" y="3230007"/>
            <a:ext cx="8191501" cy="2833727"/>
            <a:chOff x="504825" y="3230007"/>
            <a:chExt cx="8191501" cy="2833727"/>
          </a:xfrm>
        </p:grpSpPr>
        <p:grpSp>
          <p:nvGrpSpPr>
            <p:cNvPr id="4" name="Group 3"/>
            <p:cNvGrpSpPr/>
            <p:nvPr/>
          </p:nvGrpSpPr>
          <p:grpSpPr>
            <a:xfrm>
              <a:off x="504825" y="3705225"/>
              <a:ext cx="8191501" cy="1987550"/>
              <a:chOff x="428625" y="3705225"/>
              <a:chExt cx="8191501" cy="1987550"/>
            </a:xfrm>
          </p:grpSpPr>
          <p:sp>
            <p:nvSpPr>
              <p:cNvPr id="31" name="Line 28"/>
              <p:cNvSpPr>
                <a:spLocks noChangeShapeType="1"/>
              </p:cNvSpPr>
              <p:nvPr/>
            </p:nvSpPr>
            <p:spPr bwMode="auto">
              <a:xfrm>
                <a:off x="4833937" y="3949700"/>
                <a:ext cx="74930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32" name="Line 31"/>
              <p:cNvSpPr>
                <a:spLocks noChangeShapeType="1"/>
              </p:cNvSpPr>
              <p:nvPr/>
            </p:nvSpPr>
            <p:spPr bwMode="auto">
              <a:xfrm>
                <a:off x="4833937" y="5130800"/>
                <a:ext cx="74930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5542" name="Freeform 24"/>
              <p:cNvSpPr>
                <a:spLocks/>
              </p:cNvSpPr>
              <p:nvPr/>
            </p:nvSpPr>
            <p:spPr bwMode="auto">
              <a:xfrm>
                <a:off x="2133600" y="3949700"/>
                <a:ext cx="342900" cy="1181100"/>
              </a:xfrm>
              <a:custGeom>
                <a:avLst/>
                <a:gdLst>
                  <a:gd name="T0" fmla="*/ 216 w 216"/>
                  <a:gd name="T1" fmla="*/ 0 h 744"/>
                  <a:gd name="T2" fmla="*/ 0 w 216"/>
                  <a:gd name="T3" fmla="*/ 0 h 744"/>
                  <a:gd name="T4" fmla="*/ 0 w 216"/>
                  <a:gd name="T5" fmla="*/ 744 h 744"/>
                  <a:gd name="T6" fmla="*/ 216 w 216"/>
                  <a:gd name="T7" fmla="*/ 744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65543" name="Line 25"/>
              <p:cNvSpPr>
                <a:spLocks noChangeShapeType="1"/>
              </p:cNvSpPr>
              <p:nvPr/>
            </p:nvSpPr>
            <p:spPr bwMode="auto">
              <a:xfrm>
                <a:off x="1714500" y="4546600"/>
                <a:ext cx="406400" cy="0"/>
              </a:xfrm>
              <a:prstGeom prst="line">
                <a:avLst/>
              </a:prstGeom>
              <a:noFill/>
              <a:ln w="38100">
                <a:solidFill>
                  <a:srgbClr val="24BDB2"/>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5544" name="Freeform 26"/>
              <p:cNvSpPr>
                <a:spLocks/>
              </p:cNvSpPr>
              <p:nvPr/>
            </p:nvSpPr>
            <p:spPr bwMode="auto">
              <a:xfrm flipH="1">
                <a:off x="6602413" y="3937000"/>
                <a:ext cx="342900" cy="1181100"/>
              </a:xfrm>
              <a:custGeom>
                <a:avLst/>
                <a:gdLst>
                  <a:gd name="T0" fmla="*/ 216 w 216"/>
                  <a:gd name="T1" fmla="*/ 0 h 744"/>
                  <a:gd name="T2" fmla="*/ 0 w 216"/>
                  <a:gd name="T3" fmla="*/ 0 h 744"/>
                  <a:gd name="T4" fmla="*/ 0 w 216"/>
                  <a:gd name="T5" fmla="*/ 744 h 744"/>
                  <a:gd name="T6" fmla="*/ 216 w 216"/>
                  <a:gd name="T7" fmla="*/ 744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125961" name="Text Box 9"/>
              <p:cNvSpPr txBox="1">
                <a:spLocks noChangeArrowheads="1"/>
              </p:cNvSpPr>
              <p:nvPr/>
            </p:nvSpPr>
            <p:spPr bwMode="auto">
              <a:xfrm>
                <a:off x="7318376" y="4191000"/>
                <a:ext cx="1008063" cy="733425"/>
              </a:xfrm>
              <a:prstGeom prst="rect">
                <a:avLst/>
              </a:prstGeom>
              <a:solidFill>
                <a:schemeClr val="accent3"/>
              </a:solidFill>
              <a:ln w="19050">
                <a:solidFill>
                  <a:schemeClr val="tx1"/>
                </a:solidFill>
                <a:miter lim="800000"/>
                <a:headEnd/>
                <a:tailEnd/>
              </a:ln>
              <a:effectLst/>
              <a:extLst/>
            </p:spPr>
            <p:txBody>
              <a:bodyPr wrap="none" lIns="162000" tIns="118800" rIns="162000" bIns="118800"/>
              <a:lstStyle/>
              <a:p>
                <a:pPr algn="ctr" fontAlgn="auto">
                  <a:spcBef>
                    <a:spcPts val="0"/>
                  </a:spcBef>
                  <a:spcAft>
                    <a:spcPts val="0"/>
                  </a:spcAft>
                  <a:defRPr/>
                </a:pPr>
                <a:r>
                  <a:rPr lang="en-US" sz="1600" dirty="0">
                    <a:latin typeface="Arial"/>
                    <a:ea typeface="+mn-ea"/>
                    <a:cs typeface="Arial"/>
                  </a:rPr>
                  <a:t>Wrap/</a:t>
                </a:r>
              </a:p>
              <a:p>
                <a:pPr algn="ctr" fontAlgn="auto">
                  <a:spcBef>
                    <a:spcPts val="0"/>
                  </a:spcBef>
                  <a:spcAft>
                    <a:spcPts val="0"/>
                  </a:spcAft>
                  <a:defRPr/>
                </a:pPr>
                <a:r>
                  <a:rPr lang="en-US" sz="1600" dirty="0">
                    <a:latin typeface="Arial"/>
                    <a:ea typeface="+mn-ea"/>
                    <a:cs typeface="Arial"/>
                  </a:rPr>
                  <a:t>Deliver</a:t>
                </a:r>
              </a:p>
            </p:txBody>
          </p:sp>
          <p:sp>
            <p:nvSpPr>
              <p:cNvPr id="65564" name="Text Box 14"/>
              <p:cNvSpPr txBox="1">
                <a:spLocks noChangeArrowheads="1"/>
              </p:cNvSpPr>
              <p:nvPr/>
            </p:nvSpPr>
            <p:spPr bwMode="auto">
              <a:xfrm>
                <a:off x="6958013" y="4951413"/>
                <a:ext cx="16621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37.5 sec/sandwich</a:t>
                </a:r>
              </a:p>
            </p:txBody>
          </p:sp>
          <p:sp>
            <p:nvSpPr>
              <p:cNvPr id="125957" name="Text Box 5"/>
              <p:cNvSpPr txBox="1">
                <a:spLocks noChangeArrowheads="1"/>
              </p:cNvSpPr>
              <p:nvPr/>
            </p:nvSpPr>
            <p:spPr bwMode="auto">
              <a:xfrm>
                <a:off x="714375" y="4302125"/>
                <a:ext cx="1008063" cy="482600"/>
              </a:xfrm>
              <a:prstGeom prst="rect">
                <a:avLst/>
              </a:prstGeom>
              <a:solidFill>
                <a:schemeClr val="accent3"/>
              </a:solidFill>
              <a:ln w="19050">
                <a:solidFill>
                  <a:schemeClr val="tx1"/>
                </a:solidFill>
                <a:miter lim="800000"/>
                <a:headEnd/>
                <a:tailEnd/>
              </a:ln>
              <a:effectLst/>
              <a:extLst/>
            </p:spPr>
            <p:txBody>
              <a:bodyPr wrap="none" lIns="162000" tIns="118800" rIns="162000" bIns="118800"/>
              <a:lstStyle/>
              <a:p>
                <a:pPr algn="ctr" fontAlgn="auto">
                  <a:spcBef>
                    <a:spcPts val="0"/>
                  </a:spcBef>
                  <a:spcAft>
                    <a:spcPts val="0"/>
                  </a:spcAft>
                  <a:defRPr/>
                </a:pPr>
                <a:r>
                  <a:rPr lang="en-US" sz="1600" dirty="0">
                    <a:latin typeface="Arial"/>
                    <a:ea typeface="+mn-ea"/>
                    <a:cs typeface="Arial"/>
                  </a:rPr>
                  <a:t>Order</a:t>
                </a:r>
              </a:p>
            </p:txBody>
          </p:sp>
          <p:sp>
            <p:nvSpPr>
              <p:cNvPr id="65562" name="Text Box 10"/>
              <p:cNvSpPr txBox="1">
                <a:spLocks noChangeArrowheads="1"/>
              </p:cNvSpPr>
              <p:nvPr/>
            </p:nvSpPr>
            <p:spPr bwMode="auto">
              <a:xfrm>
                <a:off x="428625" y="4786313"/>
                <a:ext cx="15113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30 sec/sandwich</a:t>
                </a:r>
              </a:p>
            </p:txBody>
          </p:sp>
          <p:sp>
            <p:nvSpPr>
              <p:cNvPr id="65548" name="Line 28"/>
              <p:cNvSpPr>
                <a:spLocks noChangeShapeType="1"/>
              </p:cNvSpPr>
              <p:nvPr/>
            </p:nvSpPr>
            <p:spPr bwMode="auto">
              <a:xfrm>
                <a:off x="3263900" y="3949700"/>
                <a:ext cx="74930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5549" name="Line 31"/>
              <p:cNvSpPr>
                <a:spLocks noChangeShapeType="1"/>
              </p:cNvSpPr>
              <p:nvPr/>
            </p:nvSpPr>
            <p:spPr bwMode="auto">
              <a:xfrm>
                <a:off x="3263900" y="5130800"/>
                <a:ext cx="74930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5551" name="Text Box 6"/>
              <p:cNvSpPr txBox="1">
                <a:spLocks noChangeArrowheads="1"/>
              </p:cNvSpPr>
              <p:nvPr/>
            </p:nvSpPr>
            <p:spPr bwMode="auto">
              <a:xfrm>
                <a:off x="2498725" y="3705225"/>
                <a:ext cx="1008063" cy="482600"/>
              </a:xfrm>
              <a:prstGeom prst="rect">
                <a:avLst/>
              </a:prstGeom>
              <a:solidFill>
                <a:schemeClr val="accent2"/>
              </a:solidFill>
              <a:ln w="19050">
                <a:solidFill>
                  <a:schemeClr val="tx1"/>
                </a:solidFill>
                <a:miter lim="800000"/>
                <a:headEnd/>
                <a:tailEnd/>
              </a:ln>
            </p:spPr>
            <p:txBody>
              <a:bodyPr wrap="none" lIns="162000" tIns="118800" rIns="162000" bIns="118800"/>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Bread</a:t>
                </a:r>
              </a:p>
            </p:txBody>
          </p:sp>
          <p:sp>
            <p:nvSpPr>
              <p:cNvPr id="65552" name="Text Box 7"/>
              <p:cNvSpPr txBox="1">
                <a:spLocks noChangeArrowheads="1"/>
              </p:cNvSpPr>
              <p:nvPr/>
            </p:nvSpPr>
            <p:spPr bwMode="auto">
              <a:xfrm>
                <a:off x="4030663" y="3705225"/>
                <a:ext cx="1008063" cy="482600"/>
              </a:xfrm>
              <a:prstGeom prst="rect">
                <a:avLst/>
              </a:prstGeom>
              <a:solidFill>
                <a:schemeClr val="accent2"/>
              </a:solidFill>
              <a:ln w="19050">
                <a:solidFill>
                  <a:schemeClr val="tx1"/>
                </a:solidFill>
                <a:miter lim="800000"/>
                <a:headEnd/>
                <a:tailEnd/>
              </a:ln>
            </p:spPr>
            <p:txBody>
              <a:bodyPr wrap="none" lIns="162000" tIns="118800" rIns="162000" bIns="118800"/>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Fill</a:t>
                </a:r>
              </a:p>
            </p:txBody>
          </p:sp>
          <p:sp>
            <p:nvSpPr>
              <p:cNvPr id="65553" name="Text Box 11"/>
              <p:cNvSpPr txBox="1">
                <a:spLocks noChangeArrowheads="1"/>
              </p:cNvSpPr>
              <p:nvPr/>
            </p:nvSpPr>
            <p:spPr bwMode="auto">
              <a:xfrm>
                <a:off x="2212975" y="5383213"/>
                <a:ext cx="15113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15 sec/sandwich</a:t>
                </a:r>
              </a:p>
            </p:txBody>
          </p:sp>
          <p:sp>
            <p:nvSpPr>
              <p:cNvPr id="65554" name="Text Box 12"/>
              <p:cNvSpPr txBox="1">
                <a:spLocks noChangeArrowheads="1"/>
              </p:cNvSpPr>
              <p:nvPr/>
            </p:nvSpPr>
            <p:spPr bwMode="auto">
              <a:xfrm>
                <a:off x="3743325" y="5384800"/>
                <a:ext cx="15113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20 sec/sandwich</a:t>
                </a:r>
              </a:p>
            </p:txBody>
          </p:sp>
          <p:sp>
            <p:nvSpPr>
              <p:cNvPr id="65555" name="Text Box 13"/>
              <p:cNvSpPr txBox="1">
                <a:spLocks noChangeArrowheads="1"/>
              </p:cNvSpPr>
              <p:nvPr/>
            </p:nvSpPr>
            <p:spPr bwMode="auto">
              <a:xfrm>
                <a:off x="5343525" y="5383213"/>
                <a:ext cx="151199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40 sec/sandwich</a:t>
                </a:r>
              </a:p>
            </p:txBody>
          </p:sp>
          <p:sp>
            <p:nvSpPr>
              <p:cNvPr id="65556" name="Text Box 15"/>
              <p:cNvSpPr txBox="1">
                <a:spLocks noChangeArrowheads="1"/>
              </p:cNvSpPr>
              <p:nvPr/>
            </p:nvSpPr>
            <p:spPr bwMode="auto">
              <a:xfrm>
                <a:off x="2498725" y="4892675"/>
                <a:ext cx="1008063" cy="482600"/>
              </a:xfrm>
              <a:prstGeom prst="rect">
                <a:avLst/>
              </a:prstGeom>
              <a:solidFill>
                <a:schemeClr val="accent2"/>
              </a:solidFill>
              <a:ln w="19050">
                <a:solidFill>
                  <a:schemeClr val="tx1"/>
                </a:solidFill>
                <a:miter lim="800000"/>
                <a:headEnd/>
                <a:tailEnd/>
              </a:ln>
            </p:spPr>
            <p:txBody>
              <a:bodyPr wrap="none" lIns="162000" tIns="118800" rIns="162000" bIns="118800"/>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Bread</a:t>
                </a:r>
              </a:p>
            </p:txBody>
          </p:sp>
          <p:sp>
            <p:nvSpPr>
              <p:cNvPr id="65557" name="Text Box 16"/>
              <p:cNvSpPr txBox="1">
                <a:spLocks noChangeArrowheads="1"/>
              </p:cNvSpPr>
              <p:nvPr/>
            </p:nvSpPr>
            <p:spPr bwMode="auto">
              <a:xfrm>
                <a:off x="4030663" y="4892675"/>
                <a:ext cx="1008063" cy="482600"/>
              </a:xfrm>
              <a:prstGeom prst="rect">
                <a:avLst/>
              </a:prstGeom>
              <a:solidFill>
                <a:schemeClr val="accent2"/>
              </a:solidFill>
              <a:ln w="19050">
                <a:solidFill>
                  <a:schemeClr val="tx1"/>
                </a:solidFill>
                <a:miter lim="800000"/>
                <a:headEnd/>
                <a:tailEnd/>
              </a:ln>
            </p:spPr>
            <p:txBody>
              <a:bodyPr wrap="none" lIns="162000" tIns="118800" rIns="162000" bIns="118800"/>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Fill</a:t>
                </a:r>
              </a:p>
            </p:txBody>
          </p:sp>
          <p:sp>
            <p:nvSpPr>
              <p:cNvPr id="65558" name="Text Box 17"/>
              <p:cNvSpPr txBox="1">
                <a:spLocks noChangeArrowheads="1"/>
              </p:cNvSpPr>
              <p:nvPr/>
            </p:nvSpPr>
            <p:spPr bwMode="auto">
              <a:xfrm>
                <a:off x="5583237" y="4889500"/>
                <a:ext cx="1008063" cy="482600"/>
              </a:xfrm>
              <a:prstGeom prst="rect">
                <a:avLst/>
              </a:prstGeom>
              <a:solidFill>
                <a:schemeClr val="accent2"/>
              </a:solidFill>
              <a:ln w="19050">
                <a:solidFill>
                  <a:schemeClr val="tx1"/>
                </a:solidFill>
                <a:miter lim="800000"/>
                <a:headEnd/>
                <a:tailEnd/>
              </a:ln>
            </p:spPr>
            <p:txBody>
              <a:bodyPr wrap="none" lIns="162000" tIns="118800" rIns="162000" bIns="118800"/>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Toaster</a:t>
                </a:r>
              </a:p>
            </p:txBody>
          </p:sp>
          <p:sp>
            <p:nvSpPr>
              <p:cNvPr id="65559" name="Text Box 18"/>
              <p:cNvSpPr txBox="1">
                <a:spLocks noChangeArrowheads="1"/>
              </p:cNvSpPr>
              <p:nvPr/>
            </p:nvSpPr>
            <p:spPr bwMode="auto">
              <a:xfrm>
                <a:off x="2212975" y="4189413"/>
                <a:ext cx="15113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15 sec/sandwich</a:t>
                </a:r>
              </a:p>
            </p:txBody>
          </p:sp>
          <p:sp>
            <p:nvSpPr>
              <p:cNvPr id="65560" name="Text Box 19"/>
              <p:cNvSpPr txBox="1">
                <a:spLocks noChangeArrowheads="1"/>
              </p:cNvSpPr>
              <p:nvPr/>
            </p:nvSpPr>
            <p:spPr bwMode="auto">
              <a:xfrm>
                <a:off x="3743325" y="4189413"/>
                <a:ext cx="15113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20 sec/sandwich</a:t>
                </a:r>
              </a:p>
            </p:txBody>
          </p:sp>
          <p:sp>
            <p:nvSpPr>
              <p:cNvPr id="65541" name="Line 27"/>
              <p:cNvSpPr>
                <a:spLocks noChangeShapeType="1"/>
              </p:cNvSpPr>
              <p:nvPr/>
            </p:nvSpPr>
            <p:spPr bwMode="auto">
              <a:xfrm>
                <a:off x="6958012" y="4546600"/>
                <a:ext cx="344487"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30" name="Text Box 17"/>
              <p:cNvSpPr txBox="1">
                <a:spLocks noChangeArrowheads="1"/>
              </p:cNvSpPr>
              <p:nvPr/>
            </p:nvSpPr>
            <p:spPr bwMode="auto">
              <a:xfrm>
                <a:off x="5583237" y="3708400"/>
                <a:ext cx="1008063" cy="482600"/>
              </a:xfrm>
              <a:prstGeom prst="rect">
                <a:avLst/>
              </a:prstGeom>
              <a:solidFill>
                <a:schemeClr val="accent2"/>
              </a:solidFill>
              <a:ln w="19050">
                <a:solidFill>
                  <a:schemeClr val="tx1"/>
                </a:solidFill>
                <a:miter lim="800000"/>
                <a:headEnd/>
                <a:tailEnd/>
              </a:ln>
            </p:spPr>
            <p:txBody>
              <a:bodyPr wrap="none" lIns="162000" tIns="118800" rIns="162000" bIns="118800"/>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Toaster</a:t>
                </a:r>
              </a:p>
            </p:txBody>
          </p:sp>
          <p:sp>
            <p:nvSpPr>
              <p:cNvPr id="34" name="Text Box 13"/>
              <p:cNvSpPr txBox="1">
                <a:spLocks noChangeArrowheads="1"/>
              </p:cNvSpPr>
              <p:nvPr/>
            </p:nvSpPr>
            <p:spPr bwMode="auto">
              <a:xfrm>
                <a:off x="5343525" y="4187825"/>
                <a:ext cx="151199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40 sec/sandwich</a:t>
                </a:r>
              </a:p>
            </p:txBody>
          </p:sp>
        </p:grpSp>
        <p:sp>
          <p:nvSpPr>
            <p:cNvPr id="37" name="TextBox 36"/>
            <p:cNvSpPr txBox="1"/>
            <p:nvPr/>
          </p:nvSpPr>
          <p:spPr>
            <a:xfrm>
              <a:off x="3684382" y="3230007"/>
              <a:ext cx="1883549" cy="338554"/>
            </a:xfrm>
            <a:prstGeom prst="rect">
              <a:avLst/>
            </a:prstGeom>
            <a:noFill/>
          </p:spPr>
          <p:txBody>
            <a:bodyPr wrap="none" rtlCol="0">
              <a:spAutoFit/>
            </a:bodyPr>
            <a:lstStyle/>
            <a:p>
              <a:r>
                <a:rPr lang="en-US" sz="1600" dirty="0">
                  <a:latin typeface="Arial"/>
                  <a:cs typeface="Arial"/>
                </a:rPr>
                <a:t>First assembly line</a:t>
              </a:r>
            </a:p>
          </p:txBody>
        </p:sp>
        <p:cxnSp>
          <p:nvCxnSpPr>
            <p:cNvPr id="7" name="Straight Arrow Connector 6"/>
            <p:cNvCxnSpPr/>
            <p:nvPr/>
          </p:nvCxnSpPr>
          <p:spPr>
            <a:xfrm>
              <a:off x="5581079" y="3414673"/>
              <a:ext cx="1097534" cy="0"/>
            </a:xfrm>
            <a:prstGeom prst="straightConnector1">
              <a:avLst/>
            </a:prstGeom>
            <a:ln w="28575"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2574925" y="3414673"/>
              <a:ext cx="1054261" cy="0"/>
            </a:xfrm>
            <a:prstGeom prst="straightConnector1">
              <a:avLst/>
            </a:prstGeom>
            <a:ln w="28575"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519282" y="5725180"/>
              <a:ext cx="2180605" cy="338554"/>
            </a:xfrm>
            <a:prstGeom prst="rect">
              <a:avLst/>
            </a:prstGeom>
            <a:noFill/>
          </p:spPr>
          <p:txBody>
            <a:bodyPr wrap="none" rtlCol="0">
              <a:spAutoFit/>
            </a:bodyPr>
            <a:lstStyle/>
            <a:p>
              <a:r>
                <a:rPr lang="en-US" sz="1600" dirty="0">
                  <a:latin typeface="Arial"/>
                  <a:cs typeface="Arial"/>
                </a:rPr>
                <a:t>Second assembly line</a:t>
              </a:r>
            </a:p>
          </p:txBody>
        </p:sp>
        <p:cxnSp>
          <p:nvCxnSpPr>
            <p:cNvPr id="44" name="Straight Arrow Connector 43"/>
            <p:cNvCxnSpPr/>
            <p:nvPr/>
          </p:nvCxnSpPr>
          <p:spPr>
            <a:xfrm>
              <a:off x="6678613" y="5909846"/>
              <a:ext cx="0" cy="0"/>
            </a:xfrm>
            <a:prstGeom prst="straightConnector1">
              <a:avLst/>
            </a:prstGeom>
            <a:ln w="28575"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2574925" y="5909846"/>
              <a:ext cx="917575" cy="0"/>
            </a:xfrm>
            <a:prstGeom prst="straightConnector1">
              <a:avLst/>
            </a:prstGeom>
            <a:ln w="28575"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5710746" y="5909846"/>
              <a:ext cx="967867" cy="0"/>
            </a:xfrm>
            <a:prstGeom prst="straightConnector1">
              <a:avLst/>
            </a:prstGeom>
            <a:ln w="28575" cmpd="sng">
              <a:solidFill>
                <a:schemeClr val="tx1"/>
              </a:solidFill>
              <a:tailEnd type="triangl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272814290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685800" y="434975"/>
            <a:ext cx="7772400" cy="762000"/>
          </a:xfrm>
        </p:spPr>
        <p:txBody>
          <a:bodyPr anchorCtr="1"/>
          <a:lstStyle/>
          <a:p>
            <a:r>
              <a:rPr lang="en-US" dirty="0">
                <a:latin typeface="Arial" charset="0"/>
                <a:cs typeface="Arial" charset="0"/>
              </a:rPr>
              <a:t>Outline - Continued</a:t>
            </a:r>
          </a:p>
        </p:txBody>
      </p:sp>
      <p:sp>
        <p:nvSpPr>
          <p:cNvPr id="16387" name="Rectangle 3"/>
          <p:cNvSpPr>
            <a:spLocks noGrp="1" noChangeArrowheads="1"/>
          </p:cNvSpPr>
          <p:nvPr>
            <p:ph type="body" idx="1"/>
          </p:nvPr>
        </p:nvSpPr>
        <p:spPr>
          <a:xfrm>
            <a:off x="990600" y="1701800"/>
            <a:ext cx="7466013" cy="4165600"/>
          </a:xfrm>
        </p:spPr>
        <p:txBody>
          <a:bodyPr/>
          <a:lstStyle/>
          <a:p>
            <a:pPr marL="444500" indent="-444500" defTabSz="836613">
              <a:buClr>
                <a:srgbClr val="BF0922"/>
              </a:buClr>
              <a:buSzPct val="60000"/>
              <a:buFont typeface="Lucida Grande" charset="0"/>
              <a:buChar char="►"/>
            </a:pPr>
            <a:r>
              <a:rPr lang="en-US" dirty="0">
                <a:latin typeface="Arial" charset="0"/>
                <a:cs typeface="Arial" charset="0"/>
              </a:rPr>
              <a:t>Applying Expected Monetary Value (EMV) to Capacity Decisions</a:t>
            </a:r>
          </a:p>
          <a:p>
            <a:pPr marL="444500" indent="-444500" defTabSz="836613">
              <a:buClr>
                <a:srgbClr val="BF0922"/>
              </a:buClr>
              <a:buSzPct val="60000"/>
              <a:buFont typeface="Lucida Grande" charset="0"/>
              <a:buChar char="►"/>
            </a:pPr>
            <a:r>
              <a:rPr lang="en-US" dirty="0">
                <a:latin typeface="Arial" charset="0"/>
                <a:cs typeface="Arial" charset="0"/>
              </a:rPr>
              <a:t>Applying Investment Analysis to Strategy-Driven Investments</a:t>
            </a:r>
          </a:p>
        </p:txBody>
      </p:sp>
    </p:spTree>
    <p:extLst>
      <p:ext uri="{BB962C8B-B14F-4D97-AF65-F5344CB8AC3E}">
        <p14:creationId xmlns:p14="http://schemas.microsoft.com/office/powerpoint/2010/main" xmlns="" val="342199787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387"/>
                                        </p:tgtEl>
                                        <p:attrNameLst>
                                          <p:attrName>style.visibility</p:attrName>
                                        </p:attrNameLst>
                                      </p:cBhvr>
                                      <p:to>
                                        <p:strVal val="visible"/>
                                      </p:to>
                                    </p:set>
                                    <p:animEffect transition="in" filter="strips(downRight)">
                                      <p:cBhvr>
                                        <p:cTn id="7" dur="10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77800" y="142875"/>
            <a:ext cx="3632200" cy="1663700"/>
          </a:xfrm>
        </p:spPr>
        <p:txBody>
          <a:bodyPr/>
          <a:lstStyle/>
          <a:p>
            <a:r>
              <a:rPr lang="en-US" dirty="0">
                <a:latin typeface="Arial" charset="0"/>
                <a:cs typeface="Arial" charset="0"/>
              </a:rPr>
              <a:t>Capacity Analysis</a:t>
            </a:r>
          </a:p>
        </p:txBody>
      </p:sp>
      <p:sp>
        <p:nvSpPr>
          <p:cNvPr id="67587" name="Rectangle 32"/>
          <p:cNvSpPr>
            <a:spLocks noGrp="1" noChangeArrowheads="1"/>
          </p:cNvSpPr>
          <p:nvPr>
            <p:ph type="body" idx="1"/>
          </p:nvPr>
        </p:nvSpPr>
        <p:spPr>
          <a:xfrm>
            <a:off x="919163" y="1943100"/>
            <a:ext cx="7496175" cy="4533900"/>
          </a:xfrm>
        </p:spPr>
        <p:txBody>
          <a:bodyPr/>
          <a:lstStyle/>
          <a:p>
            <a:pPr>
              <a:buClr>
                <a:srgbClr val="BF0922"/>
              </a:buClr>
              <a:buSzPct val="60000"/>
              <a:buFont typeface="Lucida Grande" charset="0"/>
              <a:buChar char="►"/>
            </a:pPr>
            <a:r>
              <a:rPr lang="en-US" sz="2800" dirty="0">
                <a:latin typeface="Arial" charset="0"/>
                <a:cs typeface="Arial" charset="0"/>
              </a:rPr>
              <a:t>The two lines are identical, so parallel processing can occur</a:t>
            </a:r>
          </a:p>
          <a:p>
            <a:pPr>
              <a:buClr>
                <a:srgbClr val="BF0922"/>
              </a:buClr>
              <a:buSzPct val="60000"/>
              <a:buFont typeface="Lucida Grande" charset="0"/>
              <a:buChar char="►"/>
            </a:pPr>
            <a:r>
              <a:rPr lang="en-US" sz="2800" dirty="0">
                <a:latin typeface="Arial" charset="0"/>
                <a:cs typeface="Arial" charset="0"/>
              </a:rPr>
              <a:t>At 40 seconds, the toaster has the longest processing time and is the bottleneck for each line</a:t>
            </a:r>
          </a:p>
          <a:p>
            <a:pPr>
              <a:buClr>
                <a:srgbClr val="BF0922"/>
              </a:buClr>
              <a:buSzPct val="60000"/>
              <a:buFont typeface="Lucida Grande" charset="0"/>
              <a:buChar char="►"/>
            </a:pPr>
            <a:r>
              <a:rPr lang="en-US" sz="2800" dirty="0">
                <a:latin typeface="Arial" charset="0"/>
                <a:cs typeface="Arial" charset="0"/>
              </a:rPr>
              <a:t>At 40 seconds for two sandwiches, the bottleneck time of the combined lines = 20 seconds</a:t>
            </a:r>
          </a:p>
          <a:p>
            <a:pPr>
              <a:buClr>
                <a:srgbClr val="BF0922"/>
              </a:buClr>
              <a:buSzPct val="60000"/>
              <a:buFont typeface="Lucida Grande" charset="0"/>
              <a:buChar char="►"/>
            </a:pPr>
            <a:r>
              <a:rPr lang="en-US" sz="2800" dirty="0">
                <a:latin typeface="Arial" charset="0"/>
                <a:cs typeface="Arial" charset="0"/>
              </a:rPr>
              <a:t>At 37.5 seconds, wrapping and delivery is the bottleneck for the entire operation</a:t>
            </a:r>
          </a:p>
        </p:txBody>
      </p:sp>
      <p:grpSp>
        <p:nvGrpSpPr>
          <p:cNvPr id="2" name="Group 1"/>
          <p:cNvGrpSpPr/>
          <p:nvPr/>
        </p:nvGrpSpPr>
        <p:grpSpPr>
          <a:xfrm>
            <a:off x="4111625" y="703263"/>
            <a:ext cx="4162426" cy="1074737"/>
            <a:chOff x="4111625" y="703263"/>
            <a:chExt cx="4162426" cy="1074737"/>
          </a:xfrm>
        </p:grpSpPr>
        <p:sp>
          <p:nvSpPr>
            <p:cNvPr id="67597" name="Line 16"/>
            <p:cNvSpPr>
              <a:spLocks noChangeAspect="1" noChangeShapeType="1"/>
            </p:cNvSpPr>
            <p:nvPr/>
          </p:nvSpPr>
          <p:spPr bwMode="auto">
            <a:xfrm>
              <a:off x="6402388" y="835026"/>
              <a:ext cx="37465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27" name="Line 16"/>
            <p:cNvSpPr>
              <a:spLocks noChangeAspect="1" noChangeShapeType="1"/>
            </p:cNvSpPr>
            <p:nvPr/>
          </p:nvSpPr>
          <p:spPr bwMode="auto">
            <a:xfrm>
              <a:off x="6388100" y="1425576"/>
              <a:ext cx="37465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88" name="Freeform 5"/>
            <p:cNvSpPr>
              <a:spLocks noChangeAspect="1"/>
            </p:cNvSpPr>
            <p:nvPr/>
          </p:nvSpPr>
          <p:spPr bwMode="auto">
            <a:xfrm>
              <a:off x="4876800" y="830263"/>
              <a:ext cx="171450" cy="592138"/>
            </a:xfrm>
            <a:custGeom>
              <a:avLst/>
              <a:gdLst>
                <a:gd name="T0" fmla="*/ 108 w 216"/>
                <a:gd name="T1" fmla="*/ 0 h 744"/>
                <a:gd name="T2" fmla="*/ 0 w 216"/>
                <a:gd name="T3" fmla="*/ 0 h 744"/>
                <a:gd name="T4" fmla="*/ 0 w 216"/>
                <a:gd name="T5" fmla="*/ 373 h 744"/>
                <a:gd name="T6" fmla="*/ 108 w 216"/>
                <a:gd name="T7" fmla="*/ 373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67589" name="Line 6"/>
            <p:cNvSpPr>
              <a:spLocks noChangeAspect="1" noChangeShapeType="1"/>
            </p:cNvSpPr>
            <p:nvPr/>
          </p:nvSpPr>
          <p:spPr bwMode="auto">
            <a:xfrm>
              <a:off x="4667250" y="1128713"/>
              <a:ext cx="203200" cy="0"/>
            </a:xfrm>
            <a:prstGeom prst="line">
              <a:avLst/>
            </a:prstGeom>
            <a:noFill/>
            <a:ln w="38100">
              <a:solidFill>
                <a:srgbClr val="24BDB2"/>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90" name="Freeform 7"/>
            <p:cNvSpPr>
              <a:spLocks noChangeAspect="1"/>
            </p:cNvSpPr>
            <p:nvPr/>
          </p:nvSpPr>
          <p:spPr bwMode="auto">
            <a:xfrm flipH="1">
              <a:off x="7273926" y="830263"/>
              <a:ext cx="171450" cy="592138"/>
            </a:xfrm>
            <a:custGeom>
              <a:avLst/>
              <a:gdLst>
                <a:gd name="T0" fmla="*/ 108 w 216"/>
                <a:gd name="T1" fmla="*/ 0 h 744"/>
                <a:gd name="T2" fmla="*/ 0 w 216"/>
                <a:gd name="T3" fmla="*/ 0 h 744"/>
                <a:gd name="T4" fmla="*/ 0 w 216"/>
                <a:gd name="T5" fmla="*/ 373 h 744"/>
                <a:gd name="T6" fmla="*/ 108 w 216"/>
                <a:gd name="T7" fmla="*/ 373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67591" name="Line 8"/>
            <p:cNvSpPr>
              <a:spLocks noChangeAspect="1" noChangeShapeType="1"/>
            </p:cNvSpPr>
            <p:nvPr/>
          </p:nvSpPr>
          <p:spPr bwMode="auto">
            <a:xfrm>
              <a:off x="7445376" y="1135063"/>
              <a:ext cx="24765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126986" name="Text Box 10"/>
            <p:cNvSpPr txBox="1">
              <a:spLocks noChangeAspect="1" noChangeArrowheads="1"/>
            </p:cNvSpPr>
            <p:nvPr/>
          </p:nvSpPr>
          <p:spPr bwMode="auto">
            <a:xfrm>
              <a:off x="7688263" y="977900"/>
              <a:ext cx="504825" cy="269876"/>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000" dirty="0">
                  <a:latin typeface="Arial"/>
                  <a:ea typeface="+mn-ea"/>
                  <a:cs typeface="Arial"/>
                </a:rPr>
                <a:t>Wrap</a:t>
              </a:r>
            </a:p>
          </p:txBody>
        </p:sp>
        <p:sp>
          <p:nvSpPr>
            <p:cNvPr id="67593" name="Text Box 11"/>
            <p:cNvSpPr txBox="1">
              <a:spLocks noChangeAspect="1" noChangeArrowheads="1"/>
            </p:cNvSpPr>
            <p:nvPr/>
          </p:nvSpPr>
          <p:spPr bwMode="auto">
            <a:xfrm>
              <a:off x="7596188" y="1341438"/>
              <a:ext cx="67786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37.5 sec</a:t>
              </a:r>
            </a:p>
          </p:txBody>
        </p:sp>
        <p:sp>
          <p:nvSpPr>
            <p:cNvPr id="126989" name="Text Box 13"/>
            <p:cNvSpPr txBox="1">
              <a:spLocks noChangeAspect="1" noChangeArrowheads="1"/>
            </p:cNvSpPr>
            <p:nvPr/>
          </p:nvSpPr>
          <p:spPr bwMode="auto">
            <a:xfrm>
              <a:off x="4165600" y="1006475"/>
              <a:ext cx="504825" cy="241300"/>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000" dirty="0">
                  <a:latin typeface="Arial"/>
                  <a:ea typeface="+mn-ea"/>
                  <a:cs typeface="Arial"/>
                </a:rPr>
                <a:t>Order</a:t>
              </a:r>
            </a:p>
          </p:txBody>
        </p:sp>
        <p:sp>
          <p:nvSpPr>
            <p:cNvPr id="67595" name="Text Box 14"/>
            <p:cNvSpPr txBox="1">
              <a:spLocks noChangeAspect="1" noChangeArrowheads="1"/>
            </p:cNvSpPr>
            <p:nvPr/>
          </p:nvSpPr>
          <p:spPr bwMode="auto">
            <a:xfrm>
              <a:off x="4111625" y="123348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30 sec</a:t>
              </a:r>
            </a:p>
          </p:txBody>
        </p:sp>
        <p:sp>
          <p:nvSpPr>
            <p:cNvPr id="67596" name="Line 15"/>
            <p:cNvSpPr>
              <a:spLocks noChangeAspect="1" noChangeShapeType="1"/>
            </p:cNvSpPr>
            <p:nvPr/>
          </p:nvSpPr>
          <p:spPr bwMode="auto">
            <a:xfrm>
              <a:off x="5537200" y="830263"/>
              <a:ext cx="376238"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98" name="Line 18"/>
            <p:cNvSpPr>
              <a:spLocks noChangeAspect="1" noChangeShapeType="1"/>
            </p:cNvSpPr>
            <p:nvPr/>
          </p:nvSpPr>
          <p:spPr bwMode="auto">
            <a:xfrm>
              <a:off x="5537200" y="1422400"/>
              <a:ext cx="376238"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99" name="Text Box 20"/>
            <p:cNvSpPr txBox="1">
              <a:spLocks noChangeAspect="1" noChangeArrowheads="1"/>
            </p:cNvSpPr>
            <p:nvPr/>
          </p:nvSpPr>
          <p:spPr bwMode="auto">
            <a:xfrm>
              <a:off x="5059363" y="708025"/>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Bread</a:t>
              </a:r>
            </a:p>
          </p:txBody>
        </p:sp>
        <p:sp>
          <p:nvSpPr>
            <p:cNvPr id="67600" name="Text Box 21"/>
            <p:cNvSpPr txBox="1">
              <a:spLocks noChangeAspect="1" noChangeArrowheads="1"/>
            </p:cNvSpPr>
            <p:nvPr/>
          </p:nvSpPr>
          <p:spPr bwMode="auto">
            <a:xfrm>
              <a:off x="5921375" y="708025"/>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Fill</a:t>
              </a:r>
            </a:p>
          </p:txBody>
        </p:sp>
        <p:sp>
          <p:nvSpPr>
            <p:cNvPr id="67601" name="Text Box 23"/>
            <p:cNvSpPr txBox="1">
              <a:spLocks noChangeAspect="1" noChangeArrowheads="1"/>
            </p:cNvSpPr>
            <p:nvPr/>
          </p:nvSpPr>
          <p:spPr bwMode="auto">
            <a:xfrm>
              <a:off x="5005388" y="153193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15 sec</a:t>
              </a:r>
            </a:p>
          </p:txBody>
        </p:sp>
        <p:sp>
          <p:nvSpPr>
            <p:cNvPr id="67602" name="Text Box 24"/>
            <p:cNvSpPr txBox="1">
              <a:spLocks noChangeAspect="1" noChangeArrowheads="1"/>
            </p:cNvSpPr>
            <p:nvPr/>
          </p:nvSpPr>
          <p:spPr bwMode="auto">
            <a:xfrm>
              <a:off x="5867400" y="1533525"/>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20 sec</a:t>
              </a:r>
            </a:p>
          </p:txBody>
        </p:sp>
        <p:sp>
          <p:nvSpPr>
            <p:cNvPr id="67603" name="Text Box 25"/>
            <p:cNvSpPr txBox="1">
              <a:spLocks noChangeAspect="1" noChangeArrowheads="1"/>
            </p:cNvSpPr>
            <p:nvPr/>
          </p:nvSpPr>
          <p:spPr bwMode="auto">
            <a:xfrm>
              <a:off x="6762750" y="933292"/>
              <a:ext cx="56249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40 sec</a:t>
              </a:r>
            </a:p>
          </p:txBody>
        </p:sp>
        <p:sp>
          <p:nvSpPr>
            <p:cNvPr id="67604" name="Text Box 26"/>
            <p:cNvSpPr txBox="1">
              <a:spLocks noChangeAspect="1" noChangeArrowheads="1"/>
            </p:cNvSpPr>
            <p:nvPr/>
          </p:nvSpPr>
          <p:spPr bwMode="auto">
            <a:xfrm>
              <a:off x="5059363" y="1303338"/>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Bread</a:t>
              </a:r>
            </a:p>
          </p:txBody>
        </p:sp>
        <p:sp>
          <p:nvSpPr>
            <p:cNvPr id="67605" name="Text Box 27"/>
            <p:cNvSpPr txBox="1">
              <a:spLocks noChangeAspect="1" noChangeArrowheads="1"/>
            </p:cNvSpPr>
            <p:nvPr/>
          </p:nvSpPr>
          <p:spPr bwMode="auto">
            <a:xfrm>
              <a:off x="5921375" y="1303338"/>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Fill</a:t>
              </a:r>
            </a:p>
          </p:txBody>
        </p:sp>
        <p:sp>
          <p:nvSpPr>
            <p:cNvPr id="67606" name="Text Box 28"/>
            <p:cNvSpPr txBox="1">
              <a:spLocks noChangeAspect="1" noChangeArrowheads="1"/>
            </p:cNvSpPr>
            <p:nvPr/>
          </p:nvSpPr>
          <p:spPr bwMode="auto">
            <a:xfrm>
              <a:off x="6777038" y="703263"/>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Toaster</a:t>
              </a:r>
            </a:p>
          </p:txBody>
        </p:sp>
        <p:sp>
          <p:nvSpPr>
            <p:cNvPr id="67607" name="Text Box 29"/>
            <p:cNvSpPr txBox="1">
              <a:spLocks noChangeAspect="1" noChangeArrowheads="1"/>
            </p:cNvSpPr>
            <p:nvPr/>
          </p:nvSpPr>
          <p:spPr bwMode="auto">
            <a:xfrm>
              <a:off x="5005388" y="93503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15 sec</a:t>
              </a:r>
            </a:p>
          </p:txBody>
        </p:sp>
        <p:sp>
          <p:nvSpPr>
            <p:cNvPr id="67608" name="Text Box 30"/>
            <p:cNvSpPr txBox="1">
              <a:spLocks noChangeAspect="1" noChangeArrowheads="1"/>
            </p:cNvSpPr>
            <p:nvPr/>
          </p:nvSpPr>
          <p:spPr bwMode="auto">
            <a:xfrm>
              <a:off x="5867400" y="93503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20 sec</a:t>
              </a:r>
            </a:p>
          </p:txBody>
        </p:sp>
        <p:sp>
          <p:nvSpPr>
            <p:cNvPr id="26" name="Text Box 28"/>
            <p:cNvSpPr txBox="1">
              <a:spLocks noChangeAspect="1" noChangeArrowheads="1"/>
            </p:cNvSpPr>
            <p:nvPr/>
          </p:nvSpPr>
          <p:spPr bwMode="auto">
            <a:xfrm>
              <a:off x="6777038" y="1298576"/>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Toaster</a:t>
              </a:r>
            </a:p>
          </p:txBody>
        </p:sp>
        <p:sp>
          <p:nvSpPr>
            <p:cNvPr id="28" name="Text Box 25"/>
            <p:cNvSpPr txBox="1">
              <a:spLocks noChangeAspect="1" noChangeArrowheads="1"/>
            </p:cNvSpPr>
            <p:nvPr/>
          </p:nvSpPr>
          <p:spPr bwMode="auto">
            <a:xfrm>
              <a:off x="6762750" y="1530192"/>
              <a:ext cx="56249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40 sec</a:t>
              </a:r>
            </a:p>
          </p:txBody>
        </p:sp>
      </p:grpSp>
    </p:spTree>
    <p:extLst>
      <p:ext uri="{BB962C8B-B14F-4D97-AF65-F5344CB8AC3E}">
        <p14:creationId xmlns:p14="http://schemas.microsoft.com/office/powerpoint/2010/main" xmlns="" val="125947332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77800" y="142875"/>
            <a:ext cx="3632200" cy="1663700"/>
          </a:xfrm>
        </p:spPr>
        <p:txBody>
          <a:bodyPr/>
          <a:lstStyle/>
          <a:p>
            <a:r>
              <a:rPr lang="en-US" dirty="0"/>
              <a:t>Capacity Analysis</a:t>
            </a:r>
          </a:p>
        </p:txBody>
      </p:sp>
      <p:sp>
        <p:nvSpPr>
          <p:cNvPr id="67587" name="Rectangle 32"/>
          <p:cNvSpPr>
            <a:spLocks noGrp="1" noChangeArrowheads="1"/>
          </p:cNvSpPr>
          <p:nvPr>
            <p:ph type="body" idx="1"/>
          </p:nvPr>
        </p:nvSpPr>
        <p:spPr>
          <a:xfrm>
            <a:off x="919163" y="2260600"/>
            <a:ext cx="7496175" cy="2552700"/>
          </a:xfrm>
        </p:spPr>
        <p:txBody>
          <a:bodyPr/>
          <a:lstStyle/>
          <a:p>
            <a:pPr>
              <a:buClr>
                <a:srgbClr val="BF0922"/>
              </a:buClr>
              <a:buSzPct val="60000"/>
              <a:buFont typeface="Lucida Grande" charset="0"/>
              <a:buChar char="►"/>
            </a:pPr>
            <a:r>
              <a:rPr lang="en-US" sz="2800" dirty="0"/>
              <a:t>Capacity per hour is 3,600 seconds/37.5 seconds/sandwich = 96 sandwiches per hour</a:t>
            </a:r>
          </a:p>
          <a:p>
            <a:pPr>
              <a:buClr>
                <a:srgbClr val="BF0922"/>
              </a:buClr>
              <a:buSzPct val="60000"/>
              <a:buFont typeface="Lucida Grande" charset="0"/>
              <a:buChar char="►"/>
            </a:pPr>
            <a:r>
              <a:rPr lang="en-US" sz="2800" dirty="0"/>
              <a:t>Throughput time is 30 + 15 + 20 + 40 + 37.5 = 142.5 seconds</a:t>
            </a:r>
          </a:p>
        </p:txBody>
      </p:sp>
      <p:grpSp>
        <p:nvGrpSpPr>
          <p:cNvPr id="2" name="Group 1"/>
          <p:cNvGrpSpPr/>
          <p:nvPr/>
        </p:nvGrpSpPr>
        <p:grpSpPr>
          <a:xfrm>
            <a:off x="4111625" y="703263"/>
            <a:ext cx="4162426" cy="1074737"/>
            <a:chOff x="4111625" y="703263"/>
            <a:chExt cx="4162426" cy="1074737"/>
          </a:xfrm>
        </p:grpSpPr>
        <p:sp>
          <p:nvSpPr>
            <p:cNvPr id="67597" name="Line 16"/>
            <p:cNvSpPr>
              <a:spLocks noChangeAspect="1" noChangeShapeType="1"/>
            </p:cNvSpPr>
            <p:nvPr/>
          </p:nvSpPr>
          <p:spPr bwMode="auto">
            <a:xfrm>
              <a:off x="6402388" y="835026"/>
              <a:ext cx="37465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27" name="Line 16"/>
            <p:cNvSpPr>
              <a:spLocks noChangeAspect="1" noChangeShapeType="1"/>
            </p:cNvSpPr>
            <p:nvPr/>
          </p:nvSpPr>
          <p:spPr bwMode="auto">
            <a:xfrm>
              <a:off x="6388100" y="1425576"/>
              <a:ext cx="37465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88" name="Freeform 5"/>
            <p:cNvSpPr>
              <a:spLocks noChangeAspect="1"/>
            </p:cNvSpPr>
            <p:nvPr/>
          </p:nvSpPr>
          <p:spPr bwMode="auto">
            <a:xfrm>
              <a:off x="4876800" y="830263"/>
              <a:ext cx="171450" cy="592138"/>
            </a:xfrm>
            <a:custGeom>
              <a:avLst/>
              <a:gdLst>
                <a:gd name="T0" fmla="*/ 108 w 216"/>
                <a:gd name="T1" fmla="*/ 0 h 744"/>
                <a:gd name="T2" fmla="*/ 0 w 216"/>
                <a:gd name="T3" fmla="*/ 0 h 744"/>
                <a:gd name="T4" fmla="*/ 0 w 216"/>
                <a:gd name="T5" fmla="*/ 373 h 744"/>
                <a:gd name="T6" fmla="*/ 108 w 216"/>
                <a:gd name="T7" fmla="*/ 373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67589" name="Line 6"/>
            <p:cNvSpPr>
              <a:spLocks noChangeAspect="1" noChangeShapeType="1"/>
            </p:cNvSpPr>
            <p:nvPr/>
          </p:nvSpPr>
          <p:spPr bwMode="auto">
            <a:xfrm>
              <a:off x="4667250" y="1128713"/>
              <a:ext cx="203200" cy="0"/>
            </a:xfrm>
            <a:prstGeom prst="line">
              <a:avLst/>
            </a:prstGeom>
            <a:noFill/>
            <a:ln w="38100">
              <a:solidFill>
                <a:srgbClr val="24BDB2"/>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90" name="Freeform 7"/>
            <p:cNvSpPr>
              <a:spLocks noChangeAspect="1"/>
            </p:cNvSpPr>
            <p:nvPr/>
          </p:nvSpPr>
          <p:spPr bwMode="auto">
            <a:xfrm flipH="1">
              <a:off x="7273926" y="830263"/>
              <a:ext cx="171450" cy="592138"/>
            </a:xfrm>
            <a:custGeom>
              <a:avLst/>
              <a:gdLst>
                <a:gd name="T0" fmla="*/ 108 w 216"/>
                <a:gd name="T1" fmla="*/ 0 h 744"/>
                <a:gd name="T2" fmla="*/ 0 w 216"/>
                <a:gd name="T3" fmla="*/ 0 h 744"/>
                <a:gd name="T4" fmla="*/ 0 w 216"/>
                <a:gd name="T5" fmla="*/ 373 h 744"/>
                <a:gd name="T6" fmla="*/ 108 w 216"/>
                <a:gd name="T7" fmla="*/ 373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67591" name="Line 8"/>
            <p:cNvSpPr>
              <a:spLocks noChangeAspect="1" noChangeShapeType="1"/>
            </p:cNvSpPr>
            <p:nvPr/>
          </p:nvSpPr>
          <p:spPr bwMode="auto">
            <a:xfrm>
              <a:off x="7445376" y="1135063"/>
              <a:ext cx="247650"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126986" name="Text Box 10"/>
            <p:cNvSpPr txBox="1">
              <a:spLocks noChangeAspect="1" noChangeArrowheads="1"/>
            </p:cNvSpPr>
            <p:nvPr/>
          </p:nvSpPr>
          <p:spPr bwMode="auto">
            <a:xfrm>
              <a:off x="7688263" y="977900"/>
              <a:ext cx="504825" cy="269876"/>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000" dirty="0">
                  <a:latin typeface="Arial"/>
                  <a:ea typeface="+mn-ea"/>
                  <a:cs typeface="Arial"/>
                </a:rPr>
                <a:t>Wrap</a:t>
              </a:r>
            </a:p>
          </p:txBody>
        </p:sp>
        <p:sp>
          <p:nvSpPr>
            <p:cNvPr id="67593" name="Text Box 11"/>
            <p:cNvSpPr txBox="1">
              <a:spLocks noChangeAspect="1" noChangeArrowheads="1"/>
            </p:cNvSpPr>
            <p:nvPr/>
          </p:nvSpPr>
          <p:spPr bwMode="auto">
            <a:xfrm>
              <a:off x="7596188" y="1341438"/>
              <a:ext cx="67786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37.5 sec</a:t>
              </a:r>
            </a:p>
          </p:txBody>
        </p:sp>
        <p:sp>
          <p:nvSpPr>
            <p:cNvPr id="126989" name="Text Box 13"/>
            <p:cNvSpPr txBox="1">
              <a:spLocks noChangeAspect="1" noChangeArrowheads="1"/>
            </p:cNvSpPr>
            <p:nvPr/>
          </p:nvSpPr>
          <p:spPr bwMode="auto">
            <a:xfrm>
              <a:off x="4165600" y="1006475"/>
              <a:ext cx="504825" cy="241300"/>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000" dirty="0">
                  <a:latin typeface="Arial"/>
                  <a:ea typeface="+mn-ea"/>
                  <a:cs typeface="Arial"/>
                </a:rPr>
                <a:t>Order</a:t>
              </a:r>
            </a:p>
          </p:txBody>
        </p:sp>
        <p:sp>
          <p:nvSpPr>
            <p:cNvPr id="67595" name="Text Box 14"/>
            <p:cNvSpPr txBox="1">
              <a:spLocks noChangeAspect="1" noChangeArrowheads="1"/>
            </p:cNvSpPr>
            <p:nvPr/>
          </p:nvSpPr>
          <p:spPr bwMode="auto">
            <a:xfrm>
              <a:off x="4111625" y="123348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30 sec</a:t>
              </a:r>
            </a:p>
          </p:txBody>
        </p:sp>
        <p:sp>
          <p:nvSpPr>
            <p:cNvPr id="67596" name="Line 15"/>
            <p:cNvSpPr>
              <a:spLocks noChangeAspect="1" noChangeShapeType="1"/>
            </p:cNvSpPr>
            <p:nvPr/>
          </p:nvSpPr>
          <p:spPr bwMode="auto">
            <a:xfrm>
              <a:off x="5537200" y="830263"/>
              <a:ext cx="376238"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98" name="Line 18"/>
            <p:cNvSpPr>
              <a:spLocks noChangeAspect="1" noChangeShapeType="1"/>
            </p:cNvSpPr>
            <p:nvPr/>
          </p:nvSpPr>
          <p:spPr bwMode="auto">
            <a:xfrm>
              <a:off x="5537200" y="1422400"/>
              <a:ext cx="376238"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7599" name="Text Box 20"/>
            <p:cNvSpPr txBox="1">
              <a:spLocks noChangeAspect="1" noChangeArrowheads="1"/>
            </p:cNvSpPr>
            <p:nvPr/>
          </p:nvSpPr>
          <p:spPr bwMode="auto">
            <a:xfrm>
              <a:off x="5059363" y="708025"/>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Bread</a:t>
              </a:r>
            </a:p>
          </p:txBody>
        </p:sp>
        <p:sp>
          <p:nvSpPr>
            <p:cNvPr id="67600" name="Text Box 21"/>
            <p:cNvSpPr txBox="1">
              <a:spLocks noChangeAspect="1" noChangeArrowheads="1"/>
            </p:cNvSpPr>
            <p:nvPr/>
          </p:nvSpPr>
          <p:spPr bwMode="auto">
            <a:xfrm>
              <a:off x="5921375" y="708025"/>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Fill</a:t>
              </a:r>
            </a:p>
          </p:txBody>
        </p:sp>
        <p:sp>
          <p:nvSpPr>
            <p:cNvPr id="67601" name="Text Box 23"/>
            <p:cNvSpPr txBox="1">
              <a:spLocks noChangeAspect="1" noChangeArrowheads="1"/>
            </p:cNvSpPr>
            <p:nvPr/>
          </p:nvSpPr>
          <p:spPr bwMode="auto">
            <a:xfrm>
              <a:off x="5005388" y="153193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15 sec</a:t>
              </a:r>
            </a:p>
          </p:txBody>
        </p:sp>
        <p:sp>
          <p:nvSpPr>
            <p:cNvPr id="67602" name="Text Box 24"/>
            <p:cNvSpPr txBox="1">
              <a:spLocks noChangeAspect="1" noChangeArrowheads="1"/>
            </p:cNvSpPr>
            <p:nvPr/>
          </p:nvSpPr>
          <p:spPr bwMode="auto">
            <a:xfrm>
              <a:off x="5867400" y="1533525"/>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20 sec</a:t>
              </a:r>
            </a:p>
          </p:txBody>
        </p:sp>
        <p:sp>
          <p:nvSpPr>
            <p:cNvPr id="67603" name="Text Box 25"/>
            <p:cNvSpPr txBox="1">
              <a:spLocks noChangeAspect="1" noChangeArrowheads="1"/>
            </p:cNvSpPr>
            <p:nvPr/>
          </p:nvSpPr>
          <p:spPr bwMode="auto">
            <a:xfrm>
              <a:off x="6762750" y="933292"/>
              <a:ext cx="56249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40 sec</a:t>
              </a:r>
            </a:p>
          </p:txBody>
        </p:sp>
        <p:sp>
          <p:nvSpPr>
            <p:cNvPr id="67604" name="Text Box 26"/>
            <p:cNvSpPr txBox="1">
              <a:spLocks noChangeAspect="1" noChangeArrowheads="1"/>
            </p:cNvSpPr>
            <p:nvPr/>
          </p:nvSpPr>
          <p:spPr bwMode="auto">
            <a:xfrm>
              <a:off x="5059363" y="1303338"/>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Bread</a:t>
              </a:r>
            </a:p>
          </p:txBody>
        </p:sp>
        <p:sp>
          <p:nvSpPr>
            <p:cNvPr id="67605" name="Text Box 27"/>
            <p:cNvSpPr txBox="1">
              <a:spLocks noChangeAspect="1" noChangeArrowheads="1"/>
            </p:cNvSpPr>
            <p:nvPr/>
          </p:nvSpPr>
          <p:spPr bwMode="auto">
            <a:xfrm>
              <a:off x="5921375" y="1303338"/>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Fill</a:t>
              </a:r>
            </a:p>
          </p:txBody>
        </p:sp>
        <p:sp>
          <p:nvSpPr>
            <p:cNvPr id="67606" name="Text Box 28"/>
            <p:cNvSpPr txBox="1">
              <a:spLocks noChangeAspect="1" noChangeArrowheads="1"/>
            </p:cNvSpPr>
            <p:nvPr/>
          </p:nvSpPr>
          <p:spPr bwMode="auto">
            <a:xfrm>
              <a:off x="6777038" y="703263"/>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Toaster</a:t>
              </a:r>
            </a:p>
          </p:txBody>
        </p:sp>
        <p:sp>
          <p:nvSpPr>
            <p:cNvPr id="67607" name="Text Box 29"/>
            <p:cNvSpPr txBox="1">
              <a:spLocks noChangeAspect="1" noChangeArrowheads="1"/>
            </p:cNvSpPr>
            <p:nvPr/>
          </p:nvSpPr>
          <p:spPr bwMode="auto">
            <a:xfrm>
              <a:off x="5005388" y="93503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15 sec</a:t>
              </a:r>
            </a:p>
          </p:txBody>
        </p:sp>
        <p:sp>
          <p:nvSpPr>
            <p:cNvPr id="67608" name="Text Box 30"/>
            <p:cNvSpPr txBox="1">
              <a:spLocks noChangeAspect="1" noChangeArrowheads="1"/>
            </p:cNvSpPr>
            <p:nvPr/>
          </p:nvSpPr>
          <p:spPr bwMode="auto">
            <a:xfrm>
              <a:off x="5867400" y="935038"/>
              <a:ext cx="5730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20 sec</a:t>
              </a:r>
            </a:p>
          </p:txBody>
        </p:sp>
        <p:sp>
          <p:nvSpPr>
            <p:cNvPr id="26" name="Text Box 28"/>
            <p:cNvSpPr txBox="1">
              <a:spLocks noChangeAspect="1" noChangeArrowheads="1"/>
            </p:cNvSpPr>
            <p:nvPr/>
          </p:nvSpPr>
          <p:spPr bwMode="auto">
            <a:xfrm>
              <a:off x="6777038" y="1298576"/>
              <a:ext cx="504825" cy="24130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000" dirty="0">
                  <a:latin typeface="Arial"/>
                  <a:cs typeface="Arial"/>
                </a:rPr>
                <a:t>Toaster</a:t>
              </a:r>
            </a:p>
          </p:txBody>
        </p:sp>
        <p:sp>
          <p:nvSpPr>
            <p:cNvPr id="28" name="Text Box 25"/>
            <p:cNvSpPr txBox="1">
              <a:spLocks noChangeAspect="1" noChangeArrowheads="1"/>
            </p:cNvSpPr>
            <p:nvPr/>
          </p:nvSpPr>
          <p:spPr bwMode="auto">
            <a:xfrm>
              <a:off x="6762750" y="1530192"/>
              <a:ext cx="56249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000" dirty="0">
                  <a:latin typeface="Arial"/>
                  <a:cs typeface="Arial"/>
                </a:rPr>
                <a:t>40 sec</a:t>
              </a:r>
            </a:p>
          </p:txBody>
        </p:sp>
      </p:grpSp>
    </p:spTree>
    <p:extLst>
      <p:ext uri="{BB962C8B-B14F-4D97-AF65-F5344CB8AC3E}">
        <p14:creationId xmlns:p14="http://schemas.microsoft.com/office/powerpoint/2010/main" xmlns="" val="4221277791"/>
      </p:ext>
    </p:extLst>
  </p:cSld>
  <p:clrMapOvr>
    <a:masterClrMapping/>
  </p:clrMapOvr>
  <p:transition spd="slow">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US" dirty="0"/>
              <a:t>Capacity Analysis</a:t>
            </a:r>
          </a:p>
        </p:txBody>
      </p:sp>
      <p:sp>
        <p:nvSpPr>
          <p:cNvPr id="69634" name="Rectangle 3"/>
          <p:cNvSpPr>
            <a:spLocks noGrp="1" noChangeArrowheads="1"/>
          </p:cNvSpPr>
          <p:nvPr>
            <p:ph type="body" idx="1"/>
          </p:nvPr>
        </p:nvSpPr>
        <p:spPr>
          <a:xfrm>
            <a:off x="685800" y="1549400"/>
            <a:ext cx="7772400" cy="1346200"/>
          </a:xfrm>
        </p:spPr>
        <p:txBody>
          <a:bodyPr/>
          <a:lstStyle/>
          <a:p>
            <a:pPr>
              <a:buClr>
                <a:srgbClr val="BF0922"/>
              </a:buClr>
              <a:buSzPct val="60000"/>
              <a:buFont typeface="Lucida Grande" charset="0"/>
              <a:buChar char="►"/>
            </a:pPr>
            <a:r>
              <a:rPr lang="en-US" sz="2800" dirty="0"/>
              <a:t>Standard process for cleaning teeth</a:t>
            </a:r>
          </a:p>
          <a:p>
            <a:pPr>
              <a:buClr>
                <a:srgbClr val="BF0922"/>
              </a:buClr>
              <a:buSzPct val="60000"/>
              <a:buFont typeface="Lucida Grande" charset="0"/>
              <a:buChar char="►"/>
            </a:pPr>
            <a:r>
              <a:rPr lang="en-US" sz="2800" dirty="0"/>
              <a:t>Cleaning and examining X-rays can happen simultaneously</a:t>
            </a:r>
          </a:p>
        </p:txBody>
      </p:sp>
      <p:grpSp>
        <p:nvGrpSpPr>
          <p:cNvPr id="128043" name="Group 43"/>
          <p:cNvGrpSpPr>
            <a:grpSpLocks/>
          </p:cNvGrpSpPr>
          <p:nvPr/>
        </p:nvGrpSpPr>
        <p:grpSpPr bwMode="auto">
          <a:xfrm>
            <a:off x="368300" y="3282950"/>
            <a:ext cx="8470900" cy="2582863"/>
            <a:chOff x="256" y="2156"/>
            <a:chExt cx="5336" cy="1627"/>
          </a:xfrm>
        </p:grpSpPr>
        <p:sp>
          <p:nvSpPr>
            <p:cNvPr id="69636" name="Line 17"/>
            <p:cNvSpPr>
              <a:spLocks noChangeShapeType="1"/>
            </p:cNvSpPr>
            <p:nvPr/>
          </p:nvSpPr>
          <p:spPr bwMode="auto">
            <a:xfrm>
              <a:off x="632" y="2872"/>
              <a:ext cx="472"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grpSp>
          <p:nvGrpSpPr>
            <p:cNvPr id="69637" name="Group 33"/>
            <p:cNvGrpSpPr>
              <a:grpSpLocks/>
            </p:cNvGrpSpPr>
            <p:nvPr/>
          </p:nvGrpSpPr>
          <p:grpSpPr bwMode="auto">
            <a:xfrm>
              <a:off x="2536" y="2416"/>
              <a:ext cx="480" cy="912"/>
              <a:chOff x="968" y="2488"/>
              <a:chExt cx="480" cy="744"/>
            </a:xfrm>
          </p:grpSpPr>
          <p:sp>
            <p:nvSpPr>
              <p:cNvPr id="69664" name="Freeform 5"/>
              <p:cNvSpPr>
                <a:spLocks/>
              </p:cNvSpPr>
              <p:nvPr/>
            </p:nvSpPr>
            <p:spPr bwMode="auto">
              <a:xfrm>
                <a:off x="1232" y="2488"/>
                <a:ext cx="216" cy="744"/>
              </a:xfrm>
              <a:custGeom>
                <a:avLst/>
                <a:gdLst>
                  <a:gd name="T0" fmla="*/ 216 w 216"/>
                  <a:gd name="T1" fmla="*/ 0 h 744"/>
                  <a:gd name="T2" fmla="*/ 0 w 216"/>
                  <a:gd name="T3" fmla="*/ 0 h 744"/>
                  <a:gd name="T4" fmla="*/ 0 w 216"/>
                  <a:gd name="T5" fmla="*/ 744 h 744"/>
                  <a:gd name="T6" fmla="*/ 216 w 216"/>
                  <a:gd name="T7" fmla="*/ 744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69665" name="Line 6"/>
              <p:cNvSpPr>
                <a:spLocks noChangeShapeType="1"/>
              </p:cNvSpPr>
              <p:nvPr/>
            </p:nvSpPr>
            <p:spPr bwMode="auto">
              <a:xfrm>
                <a:off x="968" y="2864"/>
                <a:ext cx="256" cy="0"/>
              </a:xfrm>
              <a:prstGeom prst="line">
                <a:avLst/>
              </a:prstGeom>
              <a:noFill/>
              <a:ln w="38100">
                <a:solidFill>
                  <a:srgbClr val="24BDB2"/>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grpSp>
        <p:sp>
          <p:nvSpPr>
            <p:cNvPr id="69638" name="Freeform 7"/>
            <p:cNvSpPr>
              <a:spLocks/>
            </p:cNvSpPr>
            <p:nvPr/>
          </p:nvSpPr>
          <p:spPr bwMode="auto">
            <a:xfrm flipH="1">
              <a:off x="3672" y="2416"/>
              <a:ext cx="216" cy="912"/>
            </a:xfrm>
            <a:custGeom>
              <a:avLst/>
              <a:gdLst>
                <a:gd name="T0" fmla="*/ 216 w 216"/>
                <a:gd name="T1" fmla="*/ 0 h 744"/>
                <a:gd name="T2" fmla="*/ 0 w 216"/>
                <a:gd name="T3" fmla="*/ 0 h 744"/>
                <a:gd name="T4" fmla="*/ 0 w 216"/>
                <a:gd name="T5" fmla="*/ 912 h 744"/>
                <a:gd name="T6" fmla="*/ 216 w 216"/>
                <a:gd name="T7" fmla="*/ 912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69639" name="Line 8"/>
            <p:cNvSpPr>
              <a:spLocks noChangeShapeType="1"/>
            </p:cNvSpPr>
            <p:nvPr/>
          </p:nvSpPr>
          <p:spPr bwMode="auto">
            <a:xfrm>
              <a:off x="3896" y="2887"/>
              <a:ext cx="216"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grpSp>
          <p:nvGrpSpPr>
            <p:cNvPr id="69640" name="Group 38"/>
            <p:cNvGrpSpPr>
              <a:grpSpLocks/>
            </p:cNvGrpSpPr>
            <p:nvPr/>
          </p:nvGrpSpPr>
          <p:grpSpPr bwMode="auto">
            <a:xfrm>
              <a:off x="4952" y="2612"/>
              <a:ext cx="640" cy="715"/>
              <a:chOff x="4952" y="2756"/>
              <a:chExt cx="640" cy="715"/>
            </a:xfrm>
          </p:grpSpPr>
          <p:sp>
            <p:nvSpPr>
              <p:cNvPr id="128010" name="Text Box 10"/>
              <p:cNvSpPr txBox="1">
                <a:spLocks noChangeArrowheads="1"/>
              </p:cNvSpPr>
              <p:nvPr/>
            </p:nvSpPr>
            <p:spPr bwMode="auto">
              <a:xfrm>
                <a:off x="4957" y="2756"/>
                <a:ext cx="635" cy="530"/>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600" dirty="0">
                    <a:latin typeface="Arial"/>
                    <a:ea typeface="+mn-ea"/>
                    <a:cs typeface="Arial"/>
                  </a:rPr>
                  <a:t>Check</a:t>
                </a:r>
                <a:br>
                  <a:rPr lang="en-US" sz="1600" dirty="0">
                    <a:latin typeface="Arial"/>
                    <a:ea typeface="+mn-ea"/>
                    <a:cs typeface="Arial"/>
                  </a:rPr>
                </a:br>
                <a:r>
                  <a:rPr lang="en-US" sz="1600" dirty="0">
                    <a:latin typeface="Arial"/>
                    <a:ea typeface="+mn-ea"/>
                    <a:cs typeface="Arial"/>
                  </a:rPr>
                  <a:t>out</a:t>
                </a:r>
              </a:p>
            </p:txBody>
          </p:sp>
          <p:sp>
            <p:nvSpPr>
              <p:cNvPr id="69663" name="Text Box 11"/>
              <p:cNvSpPr txBox="1">
                <a:spLocks noChangeArrowheads="1"/>
              </p:cNvSpPr>
              <p:nvPr/>
            </p:nvSpPr>
            <p:spPr bwMode="auto">
              <a:xfrm>
                <a:off x="4952" y="3277"/>
                <a:ext cx="60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6 min/unit</a:t>
                </a:r>
              </a:p>
            </p:txBody>
          </p:sp>
        </p:grpSp>
        <p:grpSp>
          <p:nvGrpSpPr>
            <p:cNvPr id="69641" name="Group 35"/>
            <p:cNvGrpSpPr>
              <a:grpSpLocks/>
            </p:cNvGrpSpPr>
            <p:nvPr/>
          </p:nvGrpSpPr>
          <p:grpSpPr bwMode="auto">
            <a:xfrm>
              <a:off x="256" y="2612"/>
              <a:ext cx="639" cy="715"/>
              <a:chOff x="568" y="2756"/>
              <a:chExt cx="639" cy="715"/>
            </a:xfrm>
          </p:grpSpPr>
          <p:sp>
            <p:nvSpPr>
              <p:cNvPr id="128013" name="Text Box 13"/>
              <p:cNvSpPr txBox="1">
                <a:spLocks noChangeArrowheads="1"/>
              </p:cNvSpPr>
              <p:nvPr/>
            </p:nvSpPr>
            <p:spPr bwMode="auto">
              <a:xfrm>
                <a:off x="572" y="2756"/>
                <a:ext cx="635" cy="530"/>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600" dirty="0">
                    <a:latin typeface="Arial"/>
                    <a:ea typeface="+mn-ea"/>
                    <a:cs typeface="Arial"/>
                  </a:rPr>
                  <a:t>Check in</a:t>
                </a:r>
              </a:p>
            </p:txBody>
          </p:sp>
          <p:sp>
            <p:nvSpPr>
              <p:cNvPr id="69661" name="Text Box 14"/>
              <p:cNvSpPr txBox="1">
                <a:spLocks noChangeArrowheads="1"/>
              </p:cNvSpPr>
              <p:nvPr/>
            </p:nvSpPr>
            <p:spPr bwMode="auto">
              <a:xfrm>
                <a:off x="568" y="3277"/>
                <a:ext cx="60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2 min/unit</a:t>
                </a:r>
              </a:p>
            </p:txBody>
          </p:sp>
        </p:grpSp>
        <p:sp>
          <p:nvSpPr>
            <p:cNvPr id="69642" name="Line 15"/>
            <p:cNvSpPr>
              <a:spLocks noChangeShapeType="1"/>
            </p:cNvSpPr>
            <p:nvPr/>
          </p:nvSpPr>
          <p:spPr bwMode="auto">
            <a:xfrm>
              <a:off x="1480" y="2872"/>
              <a:ext cx="472"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69643" name="Line 16"/>
            <p:cNvSpPr>
              <a:spLocks noChangeShapeType="1"/>
            </p:cNvSpPr>
            <p:nvPr/>
          </p:nvSpPr>
          <p:spPr bwMode="auto">
            <a:xfrm>
              <a:off x="4488" y="2872"/>
              <a:ext cx="472"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grpSp>
          <p:nvGrpSpPr>
            <p:cNvPr id="69644" name="Group 37"/>
            <p:cNvGrpSpPr>
              <a:grpSpLocks/>
            </p:cNvGrpSpPr>
            <p:nvPr/>
          </p:nvGrpSpPr>
          <p:grpSpPr bwMode="auto">
            <a:xfrm>
              <a:off x="1949" y="2612"/>
              <a:ext cx="640" cy="715"/>
              <a:chOff x="2458" y="2756"/>
              <a:chExt cx="640" cy="715"/>
            </a:xfrm>
          </p:grpSpPr>
          <p:sp>
            <p:nvSpPr>
              <p:cNvPr id="128021" name="Text Box 21"/>
              <p:cNvSpPr txBox="1">
                <a:spLocks noChangeArrowheads="1"/>
              </p:cNvSpPr>
              <p:nvPr/>
            </p:nvSpPr>
            <p:spPr bwMode="auto">
              <a:xfrm>
                <a:off x="2463" y="2756"/>
                <a:ext cx="635" cy="530"/>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600" dirty="0">
                    <a:latin typeface="Arial"/>
                    <a:ea typeface="+mn-ea"/>
                    <a:cs typeface="Arial"/>
                  </a:rPr>
                  <a:t>Develops</a:t>
                </a:r>
                <a:br>
                  <a:rPr lang="en-US" sz="1600" dirty="0">
                    <a:latin typeface="Arial"/>
                    <a:ea typeface="+mn-ea"/>
                    <a:cs typeface="Arial"/>
                  </a:rPr>
                </a:br>
                <a:r>
                  <a:rPr lang="en-US" sz="1600" dirty="0">
                    <a:latin typeface="Arial"/>
                    <a:ea typeface="+mn-ea"/>
                    <a:cs typeface="Arial"/>
                  </a:rPr>
                  <a:t>X-ray</a:t>
                </a:r>
              </a:p>
            </p:txBody>
          </p:sp>
          <p:sp>
            <p:nvSpPr>
              <p:cNvPr id="69659" name="Text Box 23"/>
              <p:cNvSpPr txBox="1">
                <a:spLocks noChangeArrowheads="1"/>
              </p:cNvSpPr>
              <p:nvPr/>
            </p:nvSpPr>
            <p:spPr bwMode="auto">
              <a:xfrm>
                <a:off x="2458" y="3277"/>
                <a:ext cx="60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4 min/unit</a:t>
                </a:r>
              </a:p>
            </p:txBody>
          </p:sp>
        </p:grpSp>
        <p:grpSp>
          <p:nvGrpSpPr>
            <p:cNvPr id="69645" name="Group 39"/>
            <p:cNvGrpSpPr>
              <a:grpSpLocks/>
            </p:cNvGrpSpPr>
            <p:nvPr/>
          </p:nvGrpSpPr>
          <p:grpSpPr bwMode="auto">
            <a:xfrm>
              <a:off x="4105" y="2612"/>
              <a:ext cx="640" cy="715"/>
              <a:chOff x="4232" y="2156"/>
              <a:chExt cx="640" cy="715"/>
            </a:xfrm>
          </p:grpSpPr>
          <p:sp>
            <p:nvSpPr>
              <p:cNvPr id="69656" name="Text Box 25"/>
              <p:cNvSpPr txBox="1">
                <a:spLocks noChangeArrowheads="1"/>
              </p:cNvSpPr>
              <p:nvPr/>
            </p:nvSpPr>
            <p:spPr bwMode="auto">
              <a:xfrm>
                <a:off x="4232" y="2677"/>
                <a:ext cx="60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8 min/unit</a:t>
                </a:r>
              </a:p>
            </p:txBody>
          </p:sp>
          <p:sp>
            <p:nvSpPr>
              <p:cNvPr id="128027" name="Text Box 27"/>
              <p:cNvSpPr txBox="1">
                <a:spLocks noChangeArrowheads="1"/>
              </p:cNvSpPr>
              <p:nvPr/>
            </p:nvSpPr>
            <p:spPr bwMode="auto">
              <a:xfrm>
                <a:off x="4237" y="2156"/>
                <a:ext cx="635" cy="530"/>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600" dirty="0">
                    <a:latin typeface="Arial"/>
                    <a:ea typeface="+mn-ea"/>
                    <a:cs typeface="Arial"/>
                  </a:rPr>
                  <a:t>Dentist</a:t>
                </a:r>
              </a:p>
            </p:txBody>
          </p:sp>
        </p:grpSp>
        <p:grpSp>
          <p:nvGrpSpPr>
            <p:cNvPr id="69646" name="Group 36"/>
            <p:cNvGrpSpPr>
              <a:grpSpLocks/>
            </p:cNvGrpSpPr>
            <p:nvPr/>
          </p:nvGrpSpPr>
          <p:grpSpPr bwMode="auto">
            <a:xfrm>
              <a:off x="1102" y="2612"/>
              <a:ext cx="639" cy="715"/>
              <a:chOff x="1458" y="2756"/>
              <a:chExt cx="639" cy="715"/>
            </a:xfrm>
          </p:grpSpPr>
          <p:sp>
            <p:nvSpPr>
              <p:cNvPr id="128020" name="Text Box 20"/>
              <p:cNvSpPr txBox="1">
                <a:spLocks noChangeArrowheads="1"/>
              </p:cNvSpPr>
              <p:nvPr/>
            </p:nvSpPr>
            <p:spPr bwMode="auto">
              <a:xfrm>
                <a:off x="1462" y="2756"/>
                <a:ext cx="635" cy="530"/>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1600" dirty="0">
                    <a:latin typeface="Arial"/>
                    <a:ea typeface="+mn-ea"/>
                    <a:cs typeface="Arial"/>
                  </a:rPr>
                  <a:t>Takes</a:t>
                </a:r>
                <a:br>
                  <a:rPr lang="en-US" sz="1600" dirty="0">
                    <a:latin typeface="Arial"/>
                    <a:ea typeface="+mn-ea"/>
                    <a:cs typeface="Arial"/>
                  </a:rPr>
                </a:br>
                <a:r>
                  <a:rPr lang="en-US" sz="1600" dirty="0">
                    <a:latin typeface="Arial"/>
                    <a:ea typeface="+mn-ea"/>
                    <a:cs typeface="Arial"/>
                  </a:rPr>
                  <a:t>X-ray</a:t>
                </a:r>
              </a:p>
            </p:txBody>
          </p:sp>
          <p:sp>
            <p:nvSpPr>
              <p:cNvPr id="69655" name="Text Box 29"/>
              <p:cNvSpPr txBox="1">
                <a:spLocks noChangeArrowheads="1"/>
              </p:cNvSpPr>
              <p:nvPr/>
            </p:nvSpPr>
            <p:spPr bwMode="auto">
              <a:xfrm>
                <a:off x="1458" y="3277"/>
                <a:ext cx="60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2 min/unit</a:t>
                </a:r>
              </a:p>
            </p:txBody>
          </p:sp>
        </p:grpSp>
        <p:grpSp>
          <p:nvGrpSpPr>
            <p:cNvPr id="69647" name="Group 42"/>
            <p:cNvGrpSpPr>
              <a:grpSpLocks/>
            </p:cNvGrpSpPr>
            <p:nvPr/>
          </p:nvGrpSpPr>
          <p:grpSpPr bwMode="auto">
            <a:xfrm>
              <a:off x="2996" y="2156"/>
              <a:ext cx="674" cy="1627"/>
              <a:chOff x="3368" y="2156"/>
              <a:chExt cx="674" cy="1627"/>
            </a:xfrm>
          </p:grpSpPr>
          <p:grpSp>
            <p:nvGrpSpPr>
              <p:cNvPr id="69648" name="Group 40"/>
              <p:cNvGrpSpPr>
                <a:grpSpLocks/>
              </p:cNvGrpSpPr>
              <p:nvPr/>
            </p:nvGrpSpPr>
            <p:grpSpPr bwMode="auto">
              <a:xfrm>
                <a:off x="3399" y="3068"/>
                <a:ext cx="639" cy="715"/>
                <a:chOff x="3154" y="2756"/>
                <a:chExt cx="639" cy="715"/>
              </a:xfrm>
            </p:grpSpPr>
            <p:sp>
              <p:nvSpPr>
                <p:cNvPr id="69652" name="Text Box 24"/>
                <p:cNvSpPr txBox="1">
                  <a:spLocks noChangeArrowheads="1"/>
                </p:cNvSpPr>
                <p:nvPr/>
              </p:nvSpPr>
              <p:spPr bwMode="auto">
                <a:xfrm>
                  <a:off x="3154" y="3277"/>
                  <a:ext cx="60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5 min/unit</a:t>
                  </a:r>
                </a:p>
              </p:txBody>
            </p:sp>
            <p:sp>
              <p:nvSpPr>
                <p:cNvPr id="69653" name="Text Box 26"/>
                <p:cNvSpPr txBox="1">
                  <a:spLocks noChangeArrowheads="1"/>
                </p:cNvSpPr>
                <p:nvPr/>
              </p:nvSpPr>
              <p:spPr bwMode="auto">
                <a:xfrm>
                  <a:off x="3158" y="2756"/>
                  <a:ext cx="635" cy="53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X-ray</a:t>
                  </a:r>
                  <a:br>
                    <a:rPr lang="en-US" sz="1600" dirty="0">
                      <a:latin typeface="Arial"/>
                      <a:cs typeface="Arial"/>
                    </a:rPr>
                  </a:br>
                  <a:r>
                    <a:rPr lang="en-US" sz="1600" dirty="0">
                      <a:latin typeface="Arial"/>
                      <a:cs typeface="Arial"/>
                    </a:rPr>
                    <a:t>exam</a:t>
                  </a:r>
                </a:p>
              </p:txBody>
            </p:sp>
          </p:grpSp>
          <p:grpSp>
            <p:nvGrpSpPr>
              <p:cNvPr id="69649" name="Group 41"/>
              <p:cNvGrpSpPr>
                <a:grpSpLocks/>
              </p:cNvGrpSpPr>
              <p:nvPr/>
            </p:nvGrpSpPr>
            <p:grpSpPr bwMode="auto">
              <a:xfrm>
                <a:off x="3368" y="2156"/>
                <a:ext cx="674" cy="715"/>
                <a:chOff x="3582" y="2756"/>
                <a:chExt cx="674" cy="715"/>
              </a:xfrm>
            </p:grpSpPr>
            <p:sp>
              <p:nvSpPr>
                <p:cNvPr id="69650" name="Text Box 22"/>
                <p:cNvSpPr txBox="1">
                  <a:spLocks noChangeArrowheads="1"/>
                </p:cNvSpPr>
                <p:nvPr/>
              </p:nvSpPr>
              <p:spPr bwMode="auto">
                <a:xfrm>
                  <a:off x="3617" y="2756"/>
                  <a:ext cx="635" cy="530"/>
                </a:xfrm>
                <a:prstGeom prst="rect">
                  <a:avLst/>
                </a:prstGeom>
                <a:solidFill>
                  <a:schemeClr val="accent2"/>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1600" dirty="0">
                      <a:latin typeface="Arial"/>
                      <a:cs typeface="Arial"/>
                    </a:rPr>
                    <a:t>Hygienist </a:t>
                  </a:r>
                  <a:br>
                    <a:rPr lang="en-US" sz="1600" dirty="0">
                      <a:latin typeface="Arial"/>
                      <a:cs typeface="Arial"/>
                    </a:rPr>
                  </a:br>
                  <a:r>
                    <a:rPr lang="en-US" sz="1600" dirty="0">
                      <a:latin typeface="Arial"/>
                      <a:cs typeface="Arial"/>
                    </a:rPr>
                    <a:t>cleaning</a:t>
                  </a:r>
                </a:p>
              </p:txBody>
            </p:sp>
            <p:sp>
              <p:nvSpPr>
                <p:cNvPr id="69651" name="Text Box 30"/>
                <p:cNvSpPr txBox="1">
                  <a:spLocks noChangeArrowheads="1"/>
                </p:cNvSpPr>
                <p:nvPr/>
              </p:nvSpPr>
              <p:spPr bwMode="auto">
                <a:xfrm>
                  <a:off x="3582" y="3277"/>
                  <a:ext cx="674"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1400" dirty="0">
                      <a:latin typeface="Arial"/>
                      <a:cs typeface="Arial"/>
                    </a:rPr>
                    <a:t>24 min/unit</a:t>
                  </a:r>
                </a:p>
              </p:txBody>
            </p:sp>
          </p:grpSp>
        </p:grpSp>
      </p:grpSp>
    </p:spTree>
    <p:extLst>
      <p:ext uri="{BB962C8B-B14F-4D97-AF65-F5344CB8AC3E}">
        <p14:creationId xmlns:p14="http://schemas.microsoft.com/office/powerpoint/2010/main" xmlns="" val="56089223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28043"/>
                                        </p:tgtEl>
                                        <p:attrNameLst>
                                          <p:attrName>style.visibility</p:attrName>
                                        </p:attrNameLst>
                                      </p:cBhvr>
                                      <p:to>
                                        <p:strVal val="visible"/>
                                      </p:to>
                                    </p:set>
                                    <p:animEffect transition="in" filter="wipe(left)">
                                      <p:cBhvr>
                                        <p:cTn id="7" dur="1000"/>
                                        <p:tgtEl>
                                          <p:spTgt spid="128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77800" y="142875"/>
            <a:ext cx="3632200" cy="1663700"/>
          </a:xfrm>
        </p:spPr>
        <p:txBody>
          <a:bodyPr/>
          <a:lstStyle/>
          <a:p>
            <a:r>
              <a:rPr lang="en-US" dirty="0"/>
              <a:t>Capacity Analysis</a:t>
            </a:r>
          </a:p>
        </p:txBody>
      </p:sp>
      <p:sp>
        <p:nvSpPr>
          <p:cNvPr id="71682" name="Rectangle 28"/>
          <p:cNvSpPr>
            <a:spLocks noGrp="1" noChangeArrowheads="1"/>
          </p:cNvSpPr>
          <p:nvPr>
            <p:ph type="body" idx="1"/>
          </p:nvPr>
        </p:nvSpPr>
        <p:spPr>
          <a:xfrm>
            <a:off x="698500" y="1981200"/>
            <a:ext cx="7772400" cy="4533900"/>
          </a:xfrm>
        </p:spPr>
        <p:txBody>
          <a:bodyPr/>
          <a:lstStyle/>
          <a:p>
            <a:pPr>
              <a:spcAft>
                <a:spcPts val="600"/>
              </a:spcAft>
              <a:buClr>
                <a:srgbClr val="BF0922"/>
              </a:buClr>
              <a:buSzPct val="60000"/>
              <a:buFont typeface="Lucida Grande" charset="0"/>
              <a:buChar char="►"/>
            </a:pPr>
            <a:r>
              <a:rPr lang="en-US" sz="2800" dirty="0"/>
              <a:t>All possible paths must be compared</a:t>
            </a:r>
          </a:p>
          <a:p>
            <a:pPr>
              <a:spcAft>
                <a:spcPts val="600"/>
              </a:spcAft>
              <a:buClr>
                <a:srgbClr val="BF0922"/>
              </a:buClr>
              <a:buSzPct val="60000"/>
              <a:buFont typeface="Lucida Grande" charset="0"/>
              <a:buChar char="►"/>
            </a:pPr>
            <a:r>
              <a:rPr lang="en-US" sz="2800" dirty="0"/>
              <a:t>Bottleneck is the hygienist at 24 minutes</a:t>
            </a:r>
          </a:p>
          <a:p>
            <a:pPr>
              <a:spcAft>
                <a:spcPts val="600"/>
              </a:spcAft>
              <a:buClr>
                <a:srgbClr val="BF0922"/>
              </a:buClr>
              <a:buSzPct val="60000"/>
              <a:buFont typeface="Lucida Grande" charset="0"/>
              <a:buChar char="►"/>
            </a:pPr>
            <a:r>
              <a:rPr lang="en-US" sz="2800" dirty="0"/>
              <a:t>Hourly capacity is 60/24 = 2.5 patients</a:t>
            </a:r>
          </a:p>
          <a:p>
            <a:pPr>
              <a:spcAft>
                <a:spcPts val="600"/>
              </a:spcAft>
              <a:buClr>
                <a:srgbClr val="BF0922"/>
              </a:buClr>
              <a:buSzPct val="60000"/>
              <a:buFont typeface="Lucida Grande" charset="0"/>
              <a:buChar char="►"/>
            </a:pPr>
            <a:r>
              <a:rPr lang="en-US" sz="2800" dirty="0"/>
              <a:t>X-ray exam path is 2 + 2 + 4 + 5 + 8 + 6 = 27 minutes</a:t>
            </a:r>
          </a:p>
          <a:p>
            <a:pPr>
              <a:spcAft>
                <a:spcPts val="600"/>
              </a:spcAft>
              <a:buClr>
                <a:srgbClr val="BF0922"/>
              </a:buClr>
              <a:buSzPct val="60000"/>
              <a:buFont typeface="Lucida Grande" charset="0"/>
              <a:buChar char="►"/>
            </a:pPr>
            <a:r>
              <a:rPr lang="en-US" sz="2800" dirty="0"/>
              <a:t>Cleaning path is 2 + 2 + 4 + 24 + 8 + 6 = 46 minutes</a:t>
            </a:r>
          </a:p>
          <a:p>
            <a:pPr>
              <a:spcAft>
                <a:spcPts val="600"/>
              </a:spcAft>
              <a:buClr>
                <a:srgbClr val="BF0922"/>
              </a:buClr>
              <a:buSzPct val="60000"/>
              <a:buFont typeface="Lucida Grande" charset="0"/>
              <a:buChar char="►"/>
            </a:pPr>
            <a:r>
              <a:rPr lang="en-US" sz="2800" dirty="0"/>
              <a:t>Longest path involves the hygienist cleaning the teeth, patient should complete in 46 minutes</a:t>
            </a:r>
          </a:p>
        </p:txBody>
      </p:sp>
      <p:grpSp>
        <p:nvGrpSpPr>
          <p:cNvPr id="129084" name="Group 60"/>
          <p:cNvGrpSpPr>
            <a:grpSpLocks/>
          </p:cNvGrpSpPr>
          <p:nvPr/>
        </p:nvGrpSpPr>
        <p:grpSpPr bwMode="auto">
          <a:xfrm>
            <a:off x="3987800" y="412750"/>
            <a:ext cx="4394201" cy="1347788"/>
            <a:chOff x="2448" y="148"/>
            <a:chExt cx="2768" cy="849"/>
          </a:xfrm>
        </p:grpSpPr>
        <p:sp>
          <p:nvSpPr>
            <p:cNvPr id="71684" name="Line 30"/>
            <p:cNvSpPr>
              <a:spLocks noChangeAspect="1" noChangeShapeType="1"/>
            </p:cNvSpPr>
            <p:nvPr/>
          </p:nvSpPr>
          <p:spPr bwMode="auto">
            <a:xfrm>
              <a:off x="2684" y="505"/>
              <a:ext cx="235"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71685" name="Freeform 32"/>
            <p:cNvSpPr>
              <a:spLocks noChangeAspect="1"/>
            </p:cNvSpPr>
            <p:nvPr/>
          </p:nvSpPr>
          <p:spPr bwMode="auto">
            <a:xfrm>
              <a:off x="3766" y="278"/>
              <a:ext cx="108" cy="455"/>
            </a:xfrm>
            <a:custGeom>
              <a:avLst/>
              <a:gdLst>
                <a:gd name="T0" fmla="*/ 108 w 216"/>
                <a:gd name="T1" fmla="*/ 0 h 744"/>
                <a:gd name="T2" fmla="*/ 0 w 216"/>
                <a:gd name="T3" fmla="*/ 0 h 744"/>
                <a:gd name="T4" fmla="*/ 0 w 216"/>
                <a:gd name="T5" fmla="*/ 455 h 744"/>
                <a:gd name="T6" fmla="*/ 108 w 216"/>
                <a:gd name="T7" fmla="*/ 455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71686" name="Line 33"/>
            <p:cNvSpPr>
              <a:spLocks noChangeAspect="1" noChangeShapeType="1"/>
            </p:cNvSpPr>
            <p:nvPr/>
          </p:nvSpPr>
          <p:spPr bwMode="auto">
            <a:xfrm>
              <a:off x="3634" y="508"/>
              <a:ext cx="128" cy="0"/>
            </a:xfrm>
            <a:prstGeom prst="line">
              <a:avLst/>
            </a:prstGeom>
            <a:noFill/>
            <a:ln w="38100">
              <a:solidFill>
                <a:srgbClr val="24BDB2"/>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71687" name="Freeform 34"/>
            <p:cNvSpPr>
              <a:spLocks noChangeAspect="1"/>
            </p:cNvSpPr>
            <p:nvPr/>
          </p:nvSpPr>
          <p:spPr bwMode="auto">
            <a:xfrm flipH="1">
              <a:off x="4202" y="278"/>
              <a:ext cx="107" cy="455"/>
            </a:xfrm>
            <a:custGeom>
              <a:avLst/>
              <a:gdLst>
                <a:gd name="T0" fmla="*/ 107 w 216"/>
                <a:gd name="T1" fmla="*/ 0 h 744"/>
                <a:gd name="T2" fmla="*/ 0 w 216"/>
                <a:gd name="T3" fmla="*/ 0 h 744"/>
                <a:gd name="T4" fmla="*/ 0 w 216"/>
                <a:gd name="T5" fmla="*/ 455 h 744"/>
                <a:gd name="T6" fmla="*/ 107 w 216"/>
                <a:gd name="T7" fmla="*/ 455 h 744"/>
                <a:gd name="T8" fmla="*/ 0 60000 65536"/>
                <a:gd name="T9" fmla="*/ 0 60000 65536"/>
                <a:gd name="T10" fmla="*/ 0 60000 65536"/>
                <a:gd name="T11" fmla="*/ 0 60000 65536"/>
                <a:gd name="T12" fmla="*/ 0 w 216"/>
                <a:gd name="T13" fmla="*/ 0 h 744"/>
                <a:gd name="T14" fmla="*/ 216 w 216"/>
                <a:gd name="T15" fmla="*/ 744 h 744"/>
              </a:gdLst>
              <a:ahLst/>
              <a:cxnLst>
                <a:cxn ang="T8">
                  <a:pos x="T0" y="T1"/>
                </a:cxn>
                <a:cxn ang="T9">
                  <a:pos x="T2" y="T3"/>
                </a:cxn>
                <a:cxn ang="T10">
                  <a:pos x="T4" y="T5"/>
                </a:cxn>
                <a:cxn ang="T11">
                  <a:pos x="T6" y="T7"/>
                </a:cxn>
              </a:cxnLst>
              <a:rect l="T12" t="T13" r="T14" b="T15"/>
              <a:pathLst>
                <a:path w="216" h="744">
                  <a:moveTo>
                    <a:pt x="216" y="0"/>
                  </a:moveTo>
                  <a:lnTo>
                    <a:pt x="0" y="0"/>
                  </a:lnTo>
                  <a:lnTo>
                    <a:pt x="0" y="744"/>
                  </a:lnTo>
                  <a:lnTo>
                    <a:pt x="216" y="744"/>
                  </a:lnTo>
                </a:path>
              </a:pathLst>
            </a:custGeom>
            <a:noFill/>
            <a:ln w="38100" cmpd="sng">
              <a:solidFill>
                <a:srgbClr val="24BDB2"/>
              </a:solidFill>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Arial"/>
                <a:cs typeface="Arial"/>
              </a:endParaRPr>
            </a:p>
          </p:txBody>
        </p:sp>
        <p:sp>
          <p:nvSpPr>
            <p:cNvPr id="71688" name="Line 35"/>
            <p:cNvSpPr>
              <a:spLocks noChangeAspect="1" noChangeShapeType="1"/>
            </p:cNvSpPr>
            <p:nvPr/>
          </p:nvSpPr>
          <p:spPr bwMode="auto">
            <a:xfrm>
              <a:off x="4313" y="513"/>
              <a:ext cx="108"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129061" name="Text Box 37"/>
            <p:cNvSpPr txBox="1">
              <a:spLocks noChangeAspect="1" noChangeArrowheads="1"/>
            </p:cNvSpPr>
            <p:nvPr/>
          </p:nvSpPr>
          <p:spPr bwMode="auto">
            <a:xfrm>
              <a:off x="4843" y="376"/>
              <a:ext cx="317" cy="264"/>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800" b="1" dirty="0">
                  <a:latin typeface="Arial"/>
                  <a:ea typeface="+mn-ea"/>
                  <a:cs typeface="Arial"/>
                </a:rPr>
                <a:t>Check</a:t>
              </a:r>
              <a:br>
                <a:rPr lang="en-US" sz="800" b="1" dirty="0">
                  <a:latin typeface="Arial"/>
                  <a:ea typeface="+mn-ea"/>
                  <a:cs typeface="Arial"/>
                </a:rPr>
              </a:br>
              <a:r>
                <a:rPr lang="en-US" sz="800" b="1" dirty="0">
                  <a:latin typeface="Arial"/>
                  <a:ea typeface="+mn-ea"/>
                  <a:cs typeface="Arial"/>
                </a:rPr>
                <a:t>out</a:t>
              </a:r>
            </a:p>
          </p:txBody>
        </p:sp>
        <p:sp>
          <p:nvSpPr>
            <p:cNvPr id="71690" name="Text Box 38"/>
            <p:cNvSpPr txBox="1">
              <a:spLocks noChangeAspect="1" noChangeArrowheads="1"/>
            </p:cNvSpPr>
            <p:nvPr/>
          </p:nvSpPr>
          <p:spPr bwMode="auto">
            <a:xfrm>
              <a:off x="4793" y="642"/>
              <a:ext cx="42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800" b="1" dirty="0">
                  <a:latin typeface="Arial"/>
                  <a:cs typeface="Arial"/>
                </a:rPr>
                <a:t>6 min/unit</a:t>
              </a:r>
            </a:p>
          </p:txBody>
        </p:sp>
        <p:sp>
          <p:nvSpPr>
            <p:cNvPr id="129064" name="Text Box 40"/>
            <p:cNvSpPr txBox="1">
              <a:spLocks noChangeAspect="1" noChangeArrowheads="1"/>
            </p:cNvSpPr>
            <p:nvPr/>
          </p:nvSpPr>
          <p:spPr bwMode="auto">
            <a:xfrm>
              <a:off x="2498" y="376"/>
              <a:ext cx="317" cy="264"/>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800" b="1" dirty="0">
                  <a:latin typeface="Arial"/>
                  <a:ea typeface="+mn-ea"/>
                  <a:cs typeface="Arial"/>
                </a:rPr>
                <a:t>Check</a:t>
              </a:r>
              <a:br>
                <a:rPr lang="en-US" sz="800" b="1" dirty="0">
                  <a:latin typeface="Arial"/>
                  <a:ea typeface="+mn-ea"/>
                  <a:cs typeface="Arial"/>
                </a:rPr>
              </a:br>
              <a:r>
                <a:rPr lang="en-US" sz="800" b="1" dirty="0">
                  <a:latin typeface="Arial"/>
                  <a:ea typeface="+mn-ea"/>
                  <a:cs typeface="Arial"/>
                </a:rPr>
                <a:t> in</a:t>
              </a:r>
            </a:p>
          </p:txBody>
        </p:sp>
        <p:sp>
          <p:nvSpPr>
            <p:cNvPr id="71692" name="Text Box 41"/>
            <p:cNvSpPr txBox="1">
              <a:spLocks noChangeAspect="1" noChangeArrowheads="1"/>
            </p:cNvSpPr>
            <p:nvPr/>
          </p:nvSpPr>
          <p:spPr bwMode="auto">
            <a:xfrm>
              <a:off x="2448" y="650"/>
              <a:ext cx="42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800" b="1" dirty="0">
                  <a:latin typeface="Arial"/>
                  <a:cs typeface="Arial"/>
                </a:rPr>
                <a:t>2 min/unit</a:t>
              </a:r>
            </a:p>
          </p:txBody>
        </p:sp>
        <p:sp>
          <p:nvSpPr>
            <p:cNvPr id="71693" name="Line 42"/>
            <p:cNvSpPr>
              <a:spLocks noChangeAspect="1" noChangeShapeType="1"/>
            </p:cNvSpPr>
            <p:nvPr/>
          </p:nvSpPr>
          <p:spPr bwMode="auto">
            <a:xfrm>
              <a:off x="3107" y="505"/>
              <a:ext cx="236"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71694" name="Line 43"/>
            <p:cNvSpPr>
              <a:spLocks noChangeAspect="1" noChangeShapeType="1"/>
            </p:cNvSpPr>
            <p:nvPr/>
          </p:nvSpPr>
          <p:spPr bwMode="auto">
            <a:xfrm>
              <a:off x="4609" y="505"/>
              <a:ext cx="236" cy="0"/>
            </a:xfrm>
            <a:prstGeom prst="line">
              <a:avLst/>
            </a:prstGeom>
            <a:noFill/>
            <a:ln w="38100">
              <a:solidFill>
                <a:srgbClr val="24BDB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cs typeface="Arial"/>
              </a:endParaRPr>
            </a:p>
          </p:txBody>
        </p:sp>
        <p:sp>
          <p:nvSpPr>
            <p:cNvPr id="129069" name="Text Box 45"/>
            <p:cNvSpPr txBox="1">
              <a:spLocks noChangeAspect="1" noChangeArrowheads="1"/>
            </p:cNvSpPr>
            <p:nvPr/>
          </p:nvSpPr>
          <p:spPr bwMode="auto">
            <a:xfrm>
              <a:off x="3344" y="376"/>
              <a:ext cx="317" cy="264"/>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800" b="1" dirty="0">
                  <a:latin typeface="Arial"/>
                  <a:ea typeface="+mn-ea"/>
                  <a:cs typeface="Arial"/>
                </a:rPr>
                <a:t>Develops</a:t>
              </a:r>
              <a:br>
                <a:rPr lang="en-US" sz="800" b="1" dirty="0">
                  <a:latin typeface="Arial"/>
                  <a:ea typeface="+mn-ea"/>
                  <a:cs typeface="Arial"/>
                </a:rPr>
              </a:br>
              <a:r>
                <a:rPr lang="en-US" sz="800" b="1" dirty="0">
                  <a:latin typeface="Arial"/>
                  <a:ea typeface="+mn-ea"/>
                  <a:cs typeface="Arial"/>
                </a:rPr>
                <a:t>X-ray</a:t>
              </a:r>
            </a:p>
          </p:txBody>
        </p:sp>
        <p:sp>
          <p:nvSpPr>
            <p:cNvPr id="71696" name="Text Box 46"/>
            <p:cNvSpPr txBox="1">
              <a:spLocks noChangeAspect="1" noChangeArrowheads="1"/>
            </p:cNvSpPr>
            <p:nvPr/>
          </p:nvSpPr>
          <p:spPr bwMode="auto">
            <a:xfrm>
              <a:off x="3293" y="650"/>
              <a:ext cx="42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800" b="1" dirty="0">
                  <a:latin typeface="Arial"/>
                  <a:cs typeface="Arial"/>
                </a:rPr>
                <a:t>4 min/unit</a:t>
              </a:r>
            </a:p>
          </p:txBody>
        </p:sp>
        <p:sp>
          <p:nvSpPr>
            <p:cNvPr id="71697" name="Text Box 48"/>
            <p:cNvSpPr txBox="1">
              <a:spLocks noChangeAspect="1" noChangeArrowheads="1"/>
            </p:cNvSpPr>
            <p:nvPr/>
          </p:nvSpPr>
          <p:spPr bwMode="auto">
            <a:xfrm>
              <a:off x="4370" y="642"/>
              <a:ext cx="42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800" b="1" dirty="0">
                  <a:latin typeface="Arial"/>
                  <a:cs typeface="Arial"/>
                </a:rPr>
                <a:t>8 min/unit</a:t>
              </a:r>
            </a:p>
          </p:txBody>
        </p:sp>
        <p:sp>
          <p:nvSpPr>
            <p:cNvPr id="129073" name="Text Box 49"/>
            <p:cNvSpPr txBox="1">
              <a:spLocks noChangeAspect="1" noChangeArrowheads="1"/>
            </p:cNvSpPr>
            <p:nvPr/>
          </p:nvSpPr>
          <p:spPr bwMode="auto">
            <a:xfrm>
              <a:off x="4420" y="376"/>
              <a:ext cx="317" cy="264"/>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800" b="1" dirty="0">
                  <a:latin typeface="Arial"/>
                  <a:ea typeface="+mn-ea"/>
                  <a:cs typeface="Arial"/>
                </a:rPr>
                <a:t>Dentist</a:t>
              </a:r>
            </a:p>
          </p:txBody>
        </p:sp>
        <p:sp>
          <p:nvSpPr>
            <p:cNvPr id="129075" name="Text Box 51"/>
            <p:cNvSpPr txBox="1">
              <a:spLocks noChangeAspect="1" noChangeArrowheads="1"/>
            </p:cNvSpPr>
            <p:nvPr/>
          </p:nvSpPr>
          <p:spPr bwMode="auto">
            <a:xfrm>
              <a:off x="2920" y="376"/>
              <a:ext cx="318" cy="264"/>
            </a:xfrm>
            <a:prstGeom prst="rect">
              <a:avLst/>
            </a:prstGeom>
            <a:solidFill>
              <a:schemeClr val="accent3"/>
            </a:solidFill>
            <a:ln w="19050">
              <a:solidFill>
                <a:schemeClr val="tx1"/>
              </a:solidFill>
              <a:miter lim="800000"/>
              <a:headEnd/>
              <a:tailEnd/>
            </a:ln>
            <a:effectLst/>
            <a:extLst/>
          </p:spPr>
          <p:txBody>
            <a:bodyPr wrap="none" lIns="162000" tIns="118800" rIns="162000" bIns="118800" anchor="ctr" anchorCtr="1"/>
            <a:lstStyle/>
            <a:p>
              <a:pPr algn="ctr" fontAlgn="auto">
                <a:spcBef>
                  <a:spcPts val="0"/>
                </a:spcBef>
                <a:spcAft>
                  <a:spcPts val="0"/>
                </a:spcAft>
                <a:defRPr/>
              </a:pPr>
              <a:r>
                <a:rPr lang="en-US" sz="800" b="1" dirty="0">
                  <a:latin typeface="Arial"/>
                  <a:ea typeface="+mn-ea"/>
                  <a:cs typeface="Arial"/>
                </a:rPr>
                <a:t>Takes</a:t>
              </a:r>
              <a:br>
                <a:rPr lang="en-US" sz="800" b="1" dirty="0">
                  <a:latin typeface="Arial"/>
                  <a:ea typeface="+mn-ea"/>
                  <a:cs typeface="Arial"/>
                </a:rPr>
              </a:br>
              <a:r>
                <a:rPr lang="en-US" sz="800" b="1" dirty="0">
                  <a:latin typeface="Arial"/>
                  <a:ea typeface="+mn-ea"/>
                  <a:cs typeface="Arial"/>
                </a:rPr>
                <a:t>X-ray</a:t>
              </a:r>
            </a:p>
          </p:txBody>
        </p:sp>
        <p:sp>
          <p:nvSpPr>
            <p:cNvPr id="71700" name="Text Box 52"/>
            <p:cNvSpPr txBox="1">
              <a:spLocks noChangeAspect="1" noChangeArrowheads="1"/>
            </p:cNvSpPr>
            <p:nvPr/>
          </p:nvSpPr>
          <p:spPr bwMode="auto">
            <a:xfrm>
              <a:off x="2870" y="650"/>
              <a:ext cx="42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800" b="1" dirty="0">
                  <a:latin typeface="Arial"/>
                  <a:cs typeface="Arial"/>
                </a:rPr>
                <a:t>2 min/unit</a:t>
              </a:r>
            </a:p>
          </p:txBody>
        </p:sp>
        <p:sp>
          <p:nvSpPr>
            <p:cNvPr id="71701" name="Text Box 55"/>
            <p:cNvSpPr txBox="1">
              <a:spLocks noChangeAspect="1" noChangeArrowheads="1"/>
            </p:cNvSpPr>
            <p:nvPr/>
          </p:nvSpPr>
          <p:spPr bwMode="auto">
            <a:xfrm>
              <a:off x="3823" y="861"/>
              <a:ext cx="42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800" b="1" dirty="0">
                  <a:latin typeface="Arial"/>
                  <a:cs typeface="Arial"/>
                </a:rPr>
                <a:t>5 min/unit</a:t>
              </a:r>
            </a:p>
          </p:txBody>
        </p:sp>
        <p:sp>
          <p:nvSpPr>
            <p:cNvPr id="71702" name="Text Box 56"/>
            <p:cNvSpPr txBox="1">
              <a:spLocks noChangeAspect="1" noChangeArrowheads="1"/>
            </p:cNvSpPr>
            <p:nvPr/>
          </p:nvSpPr>
          <p:spPr bwMode="auto">
            <a:xfrm>
              <a:off x="3881" y="603"/>
              <a:ext cx="318" cy="265"/>
            </a:xfrm>
            <a:prstGeom prst="rect">
              <a:avLst/>
            </a:prstGeom>
            <a:solidFill>
              <a:srgbClr val="9FACC7"/>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800" b="1" dirty="0">
                  <a:latin typeface="Arial"/>
                  <a:cs typeface="Arial"/>
                </a:rPr>
                <a:t>X-ray</a:t>
              </a:r>
              <a:br>
                <a:rPr lang="en-US" sz="800" b="1" dirty="0">
                  <a:latin typeface="Arial"/>
                  <a:cs typeface="Arial"/>
                </a:rPr>
              </a:br>
              <a:r>
                <a:rPr lang="en-US" sz="800" b="1" dirty="0">
                  <a:latin typeface="Arial"/>
                  <a:cs typeface="Arial"/>
                </a:rPr>
                <a:t>exam</a:t>
              </a:r>
            </a:p>
          </p:txBody>
        </p:sp>
        <p:sp>
          <p:nvSpPr>
            <p:cNvPr id="71703" name="Text Box 58"/>
            <p:cNvSpPr txBox="1">
              <a:spLocks noChangeAspect="1" noChangeArrowheads="1"/>
            </p:cNvSpPr>
            <p:nvPr/>
          </p:nvSpPr>
          <p:spPr bwMode="auto">
            <a:xfrm>
              <a:off x="3881" y="148"/>
              <a:ext cx="317" cy="265"/>
            </a:xfrm>
            <a:prstGeom prst="rect">
              <a:avLst/>
            </a:prstGeom>
            <a:solidFill>
              <a:srgbClr val="9FACC7"/>
            </a:solidFill>
            <a:ln w="19050">
              <a:solidFill>
                <a:schemeClr val="tx1"/>
              </a:solidFill>
              <a:miter lim="800000"/>
              <a:headEnd/>
              <a:tailEnd/>
            </a:ln>
          </p:spPr>
          <p:txBody>
            <a:bodyPr wrap="none" lIns="162000" tIns="118800" rIns="162000" bIns="118800" anchor="ctr" anchorCtr="1"/>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r>
                <a:rPr lang="en-US" sz="800" b="1" dirty="0">
                  <a:latin typeface="Arial"/>
                  <a:cs typeface="Arial"/>
                </a:rPr>
                <a:t>Hygienist </a:t>
              </a:r>
              <a:br>
                <a:rPr lang="en-US" sz="800" b="1" dirty="0">
                  <a:latin typeface="Arial"/>
                  <a:cs typeface="Arial"/>
                </a:rPr>
              </a:br>
              <a:r>
                <a:rPr lang="en-US" sz="800" b="1" dirty="0">
                  <a:latin typeface="Arial"/>
                  <a:cs typeface="Arial"/>
                </a:rPr>
                <a:t>cleaning</a:t>
              </a:r>
            </a:p>
          </p:txBody>
        </p:sp>
        <p:sp>
          <p:nvSpPr>
            <p:cNvPr id="71704" name="Text Box 59"/>
            <p:cNvSpPr txBox="1">
              <a:spLocks noChangeAspect="1" noChangeArrowheads="1"/>
            </p:cNvSpPr>
            <p:nvPr/>
          </p:nvSpPr>
          <p:spPr bwMode="auto">
            <a:xfrm>
              <a:off x="3808" y="406"/>
              <a:ext cx="46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800" b="1" dirty="0">
                  <a:latin typeface="Arial"/>
                  <a:cs typeface="Arial"/>
                </a:rPr>
                <a:t>24 min/unit</a:t>
              </a:r>
            </a:p>
          </p:txBody>
        </p:sp>
      </p:grpSp>
    </p:spTree>
    <p:extLst>
      <p:ext uri="{BB962C8B-B14F-4D97-AF65-F5344CB8AC3E}">
        <p14:creationId xmlns:p14="http://schemas.microsoft.com/office/powerpoint/2010/main" xmlns="" val="199643705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1000"/>
                                  </p:stCondLst>
                                  <p:childTnLst>
                                    <p:set>
                                      <p:cBhvr>
                                        <p:cTn id="6" dur="1" fill="hold">
                                          <p:stCondLst>
                                            <p:cond delay="0"/>
                                          </p:stCondLst>
                                        </p:cTn>
                                        <p:tgtEl>
                                          <p:spTgt spid="129084"/>
                                        </p:tgtEl>
                                        <p:attrNameLst>
                                          <p:attrName>style.visibility</p:attrName>
                                        </p:attrNameLst>
                                      </p:cBhvr>
                                      <p:to>
                                        <p:strVal val="visible"/>
                                      </p:to>
                                    </p:set>
                                    <p:animEffect transition="in" filter="wipe(left)">
                                      <p:cBhvr>
                                        <p:cTn id="7" dur="1000"/>
                                        <p:tgtEl>
                                          <p:spTgt spid="129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dirty="0">
                <a:latin typeface="Arial" charset="0"/>
                <a:cs typeface="Arial" charset="0"/>
              </a:rPr>
              <a:t>Theory of Constraints</a:t>
            </a:r>
          </a:p>
        </p:txBody>
      </p:sp>
      <p:sp>
        <p:nvSpPr>
          <p:cNvPr id="73730" name="Rectangle 3"/>
          <p:cNvSpPr>
            <a:spLocks noGrp="1" noChangeArrowheads="1"/>
          </p:cNvSpPr>
          <p:nvPr>
            <p:ph type="body" idx="1"/>
          </p:nvPr>
        </p:nvSpPr>
        <p:spPr>
          <a:xfrm>
            <a:off x="469900" y="1455738"/>
            <a:ext cx="7772400" cy="1028700"/>
          </a:xfrm>
        </p:spPr>
        <p:txBody>
          <a:bodyPr/>
          <a:lstStyle/>
          <a:p>
            <a:pPr>
              <a:buClr>
                <a:srgbClr val="BF0922"/>
              </a:buClr>
              <a:buSzPct val="60000"/>
              <a:buFont typeface="Lucida Grande" charset="0"/>
              <a:buChar char="►"/>
            </a:pPr>
            <a:r>
              <a:rPr lang="en-US" dirty="0">
                <a:latin typeface="Arial" charset="0"/>
                <a:cs typeface="Arial" charset="0"/>
              </a:rPr>
              <a:t>Five-step process for recognizing and managing limitations</a:t>
            </a:r>
          </a:p>
        </p:txBody>
      </p:sp>
      <p:sp>
        <p:nvSpPr>
          <p:cNvPr id="114692" name="Text Box 4"/>
          <p:cNvSpPr txBox="1">
            <a:spLocks noChangeArrowheads="1"/>
          </p:cNvSpPr>
          <p:nvPr/>
        </p:nvSpPr>
        <p:spPr bwMode="auto">
          <a:xfrm>
            <a:off x="822325" y="2767013"/>
            <a:ext cx="7762875" cy="304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079500" indent="-1079500">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0000"/>
              </a:lnSpc>
              <a:spcAft>
                <a:spcPts val="1200"/>
              </a:spcAft>
            </a:pPr>
            <a:r>
              <a:rPr lang="en-US" sz="2400" b="1" dirty="0">
                <a:solidFill>
                  <a:srgbClr val="D33320"/>
                </a:solidFill>
                <a:ea typeface="MS PGothic" charset="0"/>
                <a:cs typeface="MS PGothic" charset="0"/>
              </a:rPr>
              <a:t>Step 1:</a:t>
            </a:r>
            <a:r>
              <a:rPr lang="en-US" sz="2400" dirty="0">
                <a:ea typeface="MS PGothic" charset="0"/>
                <a:cs typeface="MS PGothic" charset="0"/>
              </a:rPr>
              <a:t>	Identify the constraints</a:t>
            </a:r>
          </a:p>
          <a:p>
            <a:pPr>
              <a:lnSpc>
                <a:spcPct val="90000"/>
              </a:lnSpc>
              <a:spcAft>
                <a:spcPts val="1200"/>
              </a:spcAft>
            </a:pPr>
            <a:r>
              <a:rPr lang="en-US" sz="2400" b="1" dirty="0">
                <a:solidFill>
                  <a:srgbClr val="D33320"/>
                </a:solidFill>
                <a:ea typeface="MS PGothic" charset="0"/>
                <a:cs typeface="MS PGothic" charset="0"/>
              </a:rPr>
              <a:t>Step 2:</a:t>
            </a:r>
            <a:r>
              <a:rPr lang="en-US" sz="2400" dirty="0">
                <a:ea typeface="MS PGothic" charset="0"/>
                <a:cs typeface="MS PGothic" charset="0"/>
              </a:rPr>
              <a:t>	Develop a plan for overcoming the constraints</a:t>
            </a:r>
          </a:p>
          <a:p>
            <a:pPr>
              <a:lnSpc>
                <a:spcPct val="90000"/>
              </a:lnSpc>
              <a:spcAft>
                <a:spcPts val="1200"/>
              </a:spcAft>
            </a:pPr>
            <a:r>
              <a:rPr lang="en-US" sz="2400" b="1" dirty="0">
                <a:solidFill>
                  <a:srgbClr val="D33320"/>
                </a:solidFill>
                <a:ea typeface="MS PGothic" charset="0"/>
                <a:cs typeface="MS PGothic" charset="0"/>
              </a:rPr>
              <a:t>Step 3:</a:t>
            </a:r>
            <a:r>
              <a:rPr lang="en-US" sz="2400" dirty="0">
                <a:ea typeface="MS PGothic" charset="0"/>
                <a:cs typeface="MS PGothic" charset="0"/>
              </a:rPr>
              <a:t>	Focus resources on accomplishing Step 2</a:t>
            </a:r>
          </a:p>
          <a:p>
            <a:pPr>
              <a:lnSpc>
                <a:spcPct val="90000"/>
              </a:lnSpc>
              <a:spcAft>
                <a:spcPts val="1200"/>
              </a:spcAft>
            </a:pPr>
            <a:r>
              <a:rPr lang="en-US" sz="2400" b="1" dirty="0">
                <a:solidFill>
                  <a:srgbClr val="D33320"/>
                </a:solidFill>
                <a:ea typeface="MS PGothic" charset="0"/>
                <a:cs typeface="MS PGothic" charset="0"/>
              </a:rPr>
              <a:t>Step 4</a:t>
            </a:r>
            <a:r>
              <a:rPr lang="en-US" sz="2400" dirty="0">
                <a:solidFill>
                  <a:srgbClr val="D33320"/>
                </a:solidFill>
                <a:ea typeface="MS PGothic" charset="0"/>
                <a:cs typeface="MS PGothic" charset="0"/>
              </a:rPr>
              <a:t>:</a:t>
            </a:r>
            <a:r>
              <a:rPr lang="en-US" sz="2400" dirty="0">
                <a:ea typeface="MS PGothic" charset="0"/>
                <a:cs typeface="MS PGothic" charset="0"/>
              </a:rPr>
              <a:t>	Reduce the effects of constraints by offloading work or expanding capability</a:t>
            </a:r>
          </a:p>
          <a:p>
            <a:pPr>
              <a:lnSpc>
                <a:spcPct val="90000"/>
              </a:lnSpc>
              <a:spcAft>
                <a:spcPts val="1200"/>
              </a:spcAft>
            </a:pPr>
            <a:r>
              <a:rPr lang="en-US" sz="2400" b="1" dirty="0">
                <a:solidFill>
                  <a:srgbClr val="D33320"/>
                </a:solidFill>
                <a:ea typeface="MS PGothic" charset="0"/>
                <a:cs typeface="MS PGothic" charset="0"/>
              </a:rPr>
              <a:t>Step 5:</a:t>
            </a:r>
            <a:r>
              <a:rPr lang="en-US" sz="2400" dirty="0">
                <a:ea typeface="MS PGothic" charset="0"/>
                <a:cs typeface="MS PGothic" charset="0"/>
              </a:rPr>
              <a:t>	Once overcome, go back to Step 1 and find new constraints</a:t>
            </a:r>
          </a:p>
        </p:txBody>
      </p:sp>
    </p:spTree>
    <p:extLst>
      <p:ext uri="{BB962C8B-B14F-4D97-AF65-F5344CB8AC3E}">
        <p14:creationId xmlns:p14="http://schemas.microsoft.com/office/powerpoint/2010/main" xmlns="" val="199082319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4692"/>
                                        </p:tgtEl>
                                        <p:attrNameLst>
                                          <p:attrName>style.visibility</p:attrName>
                                        </p:attrNameLst>
                                      </p:cBhvr>
                                      <p:to>
                                        <p:strVal val="visible"/>
                                      </p:to>
                                    </p:set>
                                    <p:animEffect transition="in" filter="strips(downRight)">
                                      <p:cBhvr>
                                        <p:cTn id="7" dur="10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r>
              <a:rPr lang="en-US" dirty="0">
                <a:latin typeface="Arial" charset="0"/>
                <a:cs typeface="Arial" charset="0"/>
              </a:rPr>
              <a:t>Bottleneck Management</a:t>
            </a:r>
          </a:p>
        </p:txBody>
      </p:sp>
      <p:sp>
        <p:nvSpPr>
          <p:cNvPr id="75778" name="Rectangle 3"/>
          <p:cNvSpPr>
            <a:spLocks noGrp="1" noChangeArrowheads="1"/>
          </p:cNvSpPr>
          <p:nvPr>
            <p:ph type="body" idx="1"/>
          </p:nvPr>
        </p:nvSpPr>
        <p:spPr>
          <a:xfrm>
            <a:off x="698500" y="1689100"/>
            <a:ext cx="7772400" cy="4114800"/>
          </a:xfrm>
        </p:spPr>
        <p:txBody>
          <a:bodyPr/>
          <a:lstStyle/>
          <a:p>
            <a:pPr marL="533400" indent="-533400">
              <a:buClr>
                <a:srgbClr val="BF0922"/>
              </a:buClr>
              <a:buFont typeface="Arial" charset="0"/>
              <a:buAutoNum type="arabicPeriod"/>
            </a:pPr>
            <a:r>
              <a:rPr lang="en-US" sz="2800" dirty="0">
                <a:latin typeface="Arial" charset="0"/>
                <a:cs typeface="Arial" charset="0"/>
              </a:rPr>
              <a:t>Release work orders to the system at the pace of set by the bottleneck’s capacity</a:t>
            </a:r>
          </a:p>
          <a:p>
            <a:pPr marL="812800" lvl="1" indent="-368300">
              <a:buClr>
                <a:srgbClr val="BF0922"/>
              </a:buClr>
              <a:buSzPct val="60000"/>
              <a:buFont typeface="Lucida Grande" charset="0"/>
              <a:buChar char="►"/>
            </a:pPr>
            <a:r>
              <a:rPr lang="en-US" sz="2400" b="1" i="1" dirty="0">
                <a:solidFill>
                  <a:srgbClr val="255898"/>
                </a:solidFill>
                <a:latin typeface="Arial" charset="0"/>
                <a:cs typeface="Arial" charset="0"/>
              </a:rPr>
              <a:t>Drum, Buffer, Rope</a:t>
            </a:r>
          </a:p>
          <a:p>
            <a:pPr marL="533400" indent="-533400">
              <a:buClr>
                <a:srgbClr val="BF0922"/>
              </a:buClr>
              <a:buFont typeface="Arial" charset="0"/>
              <a:buAutoNum type="arabicPeriod"/>
            </a:pPr>
            <a:r>
              <a:rPr lang="en-US" sz="2800" dirty="0">
                <a:latin typeface="Arial" charset="0"/>
                <a:cs typeface="Arial" charset="0"/>
              </a:rPr>
              <a:t>Lost time at the bottleneck represents lost capacity for the whole system</a:t>
            </a:r>
          </a:p>
          <a:p>
            <a:pPr marL="533400" indent="-533400">
              <a:buClr>
                <a:srgbClr val="BF0922"/>
              </a:buClr>
              <a:buFont typeface="Arial" charset="0"/>
              <a:buAutoNum type="arabicPeriod"/>
            </a:pPr>
            <a:r>
              <a:rPr lang="en-US" sz="2800" dirty="0">
                <a:latin typeface="Arial" charset="0"/>
                <a:cs typeface="Arial" charset="0"/>
              </a:rPr>
              <a:t>Increasing the capacity of a nonbottleneck station is a mirage</a:t>
            </a:r>
          </a:p>
          <a:p>
            <a:pPr marL="533400" indent="-533400">
              <a:buClr>
                <a:srgbClr val="BF0922"/>
              </a:buClr>
              <a:buFont typeface="Arial" charset="0"/>
              <a:buAutoNum type="arabicPeriod"/>
            </a:pPr>
            <a:r>
              <a:rPr lang="en-US" sz="2800" dirty="0">
                <a:latin typeface="Arial" charset="0"/>
                <a:cs typeface="Arial" charset="0"/>
              </a:rPr>
              <a:t>Increasing the capacity of a bottleneck increases the capacity of the whole system</a:t>
            </a:r>
          </a:p>
        </p:txBody>
      </p:sp>
    </p:spTree>
    <p:extLst>
      <p:ext uri="{BB962C8B-B14F-4D97-AF65-F5344CB8AC3E}">
        <p14:creationId xmlns:p14="http://schemas.microsoft.com/office/powerpoint/2010/main" xmlns="" val="502921502"/>
      </p:ext>
    </p:extLst>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85800" y="434975"/>
            <a:ext cx="7772400" cy="863600"/>
          </a:xfrm>
        </p:spPr>
        <p:txBody>
          <a:bodyPr/>
          <a:lstStyle/>
          <a:p>
            <a:r>
              <a:rPr lang="en-US" dirty="0">
                <a:latin typeface="Arial" charset="0"/>
                <a:cs typeface="Arial" charset="0"/>
              </a:rPr>
              <a:t>Break-Even Analysis</a:t>
            </a:r>
          </a:p>
        </p:txBody>
      </p:sp>
      <p:sp>
        <p:nvSpPr>
          <p:cNvPr id="68611" name="Rectangle 3"/>
          <p:cNvSpPr>
            <a:spLocks noChangeArrowheads="1"/>
          </p:cNvSpPr>
          <p:nvPr/>
        </p:nvSpPr>
        <p:spPr bwMode="auto">
          <a:xfrm>
            <a:off x="828675" y="1830388"/>
            <a:ext cx="7486650" cy="369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954" tIns="48608" rIns="98954" bIns="48608"/>
          <a:lstStyle/>
          <a:p>
            <a:pPr marL="444500" indent="-444500" defTabSz="1000125">
              <a:lnSpc>
                <a:spcPct val="90000"/>
              </a:lnSpc>
              <a:spcAft>
                <a:spcPts val="1200"/>
              </a:spcAft>
              <a:buClr>
                <a:srgbClr val="BF0922"/>
              </a:buClr>
              <a:buSzPct val="60000"/>
              <a:buFont typeface="Lucida Grande" charset="0"/>
              <a:buChar char="►"/>
            </a:pPr>
            <a:r>
              <a:rPr lang="en-US" sz="3200" dirty="0"/>
              <a:t>Technique for evaluating process and equipment alternatives</a:t>
            </a:r>
          </a:p>
          <a:p>
            <a:pPr marL="444500" indent="-444500" defTabSz="1000125">
              <a:lnSpc>
                <a:spcPct val="90000"/>
              </a:lnSpc>
              <a:spcAft>
                <a:spcPts val="1200"/>
              </a:spcAft>
              <a:buClr>
                <a:srgbClr val="BF0922"/>
              </a:buClr>
              <a:buSzPct val="60000"/>
              <a:buFont typeface="Lucida Grande" charset="0"/>
              <a:buChar char="►"/>
            </a:pPr>
            <a:r>
              <a:rPr lang="en-US" sz="3200" dirty="0"/>
              <a:t>Objective is to find the point in dollars and units at which cost equals revenue</a:t>
            </a:r>
          </a:p>
          <a:p>
            <a:pPr marL="444500" indent="-444500" defTabSz="1000125">
              <a:lnSpc>
                <a:spcPct val="90000"/>
              </a:lnSpc>
              <a:spcAft>
                <a:spcPts val="1200"/>
              </a:spcAft>
              <a:buClr>
                <a:srgbClr val="BF0922"/>
              </a:buClr>
              <a:buSzPct val="60000"/>
              <a:buFont typeface="Lucida Grande" charset="0"/>
              <a:buChar char="►"/>
            </a:pPr>
            <a:r>
              <a:rPr lang="en-US" sz="3200" dirty="0"/>
              <a:t>Requires estimation of fixed costs, variable costs, and revenue</a:t>
            </a:r>
          </a:p>
        </p:txBody>
      </p:sp>
    </p:spTree>
    <p:extLst>
      <p:ext uri="{BB962C8B-B14F-4D97-AF65-F5344CB8AC3E}">
        <p14:creationId xmlns:p14="http://schemas.microsoft.com/office/powerpoint/2010/main" xmlns="" val="145391692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68611"/>
                                        </p:tgtEl>
                                        <p:attrNameLst>
                                          <p:attrName>style.visibility</p:attrName>
                                        </p:attrNameLst>
                                      </p:cBhvr>
                                      <p:to>
                                        <p:strVal val="visible"/>
                                      </p:to>
                                    </p:set>
                                    <p:animEffect transition="in" filter="strips(downRight)">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685800" y="434975"/>
            <a:ext cx="7772400" cy="863600"/>
          </a:xfrm>
        </p:spPr>
        <p:txBody>
          <a:bodyPr/>
          <a:lstStyle/>
          <a:p>
            <a:r>
              <a:rPr lang="en-US" dirty="0">
                <a:latin typeface="Arial" charset="0"/>
                <a:cs typeface="Arial" charset="0"/>
              </a:rPr>
              <a:t>Break-Even Analysis</a:t>
            </a:r>
          </a:p>
        </p:txBody>
      </p:sp>
      <p:sp>
        <p:nvSpPr>
          <p:cNvPr id="70659" name="Rectangle 3"/>
          <p:cNvSpPr>
            <a:spLocks noChangeArrowheads="1"/>
          </p:cNvSpPr>
          <p:nvPr/>
        </p:nvSpPr>
        <p:spPr bwMode="auto">
          <a:xfrm>
            <a:off x="688975" y="1455738"/>
            <a:ext cx="7931150" cy="461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954" tIns="48608" rIns="98954" bIns="48608"/>
          <a:lstStyle/>
          <a:p>
            <a:pPr marL="444500" indent="-444500" defTabSz="1000125">
              <a:lnSpc>
                <a:spcPct val="90000"/>
              </a:lnSpc>
              <a:spcAft>
                <a:spcPct val="40000"/>
              </a:spcAft>
              <a:buClr>
                <a:srgbClr val="BF0922"/>
              </a:buClr>
              <a:buSzPct val="60000"/>
              <a:buFont typeface="Lucida Grande" charset="0"/>
              <a:buChar char="►"/>
            </a:pPr>
            <a:r>
              <a:rPr lang="en-US" sz="3200" i="1" dirty="0"/>
              <a:t>Fixed costs </a:t>
            </a:r>
            <a:r>
              <a:rPr lang="en-US" sz="3200" dirty="0"/>
              <a:t>are costs that continue even if no units are produced</a:t>
            </a:r>
          </a:p>
          <a:p>
            <a:pPr marL="1079500" lvl="1" indent="-368300" defTabSz="1000125">
              <a:lnSpc>
                <a:spcPct val="90000"/>
              </a:lnSpc>
              <a:spcAft>
                <a:spcPct val="40000"/>
              </a:spcAft>
              <a:buClr>
                <a:srgbClr val="BF0922"/>
              </a:buClr>
              <a:buSzPct val="60000"/>
              <a:buFont typeface="Lucida Grande" charset="0"/>
              <a:buChar char="►"/>
            </a:pPr>
            <a:r>
              <a:rPr lang="en-US" sz="2800" dirty="0"/>
              <a:t>Depreciation, taxes, debt, mortgage payments</a:t>
            </a:r>
          </a:p>
          <a:p>
            <a:pPr marL="444500" indent="-444500" defTabSz="1000125">
              <a:lnSpc>
                <a:spcPct val="90000"/>
              </a:lnSpc>
              <a:spcAft>
                <a:spcPct val="40000"/>
              </a:spcAft>
              <a:buClr>
                <a:srgbClr val="BF0922"/>
              </a:buClr>
              <a:buSzPct val="60000"/>
              <a:buFont typeface="Lucida Grande" charset="0"/>
              <a:buChar char="►"/>
            </a:pPr>
            <a:r>
              <a:rPr lang="en-US" sz="3200" i="1" dirty="0"/>
              <a:t>Variable costs </a:t>
            </a:r>
            <a:r>
              <a:rPr lang="en-US" sz="3200" dirty="0"/>
              <a:t>are costs that vary with the volume of units produced</a:t>
            </a:r>
          </a:p>
          <a:p>
            <a:pPr marL="1079500" lvl="1" indent="-368300" defTabSz="1000125">
              <a:lnSpc>
                <a:spcPct val="90000"/>
              </a:lnSpc>
              <a:spcAft>
                <a:spcPct val="40000"/>
              </a:spcAft>
              <a:buClr>
                <a:srgbClr val="BF0922"/>
              </a:buClr>
              <a:buSzPct val="60000"/>
              <a:buFont typeface="Lucida Grande" charset="0"/>
              <a:buChar char="►"/>
            </a:pPr>
            <a:r>
              <a:rPr lang="en-US" sz="2800" dirty="0"/>
              <a:t>Labor, materials, portion of utilities</a:t>
            </a:r>
          </a:p>
          <a:p>
            <a:pPr marL="1079500" lvl="1" indent="-368300" defTabSz="1000125">
              <a:lnSpc>
                <a:spcPct val="90000"/>
              </a:lnSpc>
              <a:spcAft>
                <a:spcPct val="40000"/>
              </a:spcAft>
              <a:buClr>
                <a:srgbClr val="BF0922"/>
              </a:buClr>
              <a:buSzPct val="60000"/>
              <a:buFont typeface="Lucida Grande" charset="0"/>
              <a:buChar char="►"/>
            </a:pPr>
            <a:r>
              <a:rPr lang="en-US" sz="2800" dirty="0"/>
              <a:t>Contribution is the difference between selling price and variable cost</a:t>
            </a:r>
          </a:p>
        </p:txBody>
      </p:sp>
    </p:spTree>
    <p:extLst>
      <p:ext uri="{BB962C8B-B14F-4D97-AF65-F5344CB8AC3E}">
        <p14:creationId xmlns:p14="http://schemas.microsoft.com/office/powerpoint/2010/main" xmlns="" val="391747546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70659"/>
                                        </p:tgtEl>
                                        <p:attrNameLst>
                                          <p:attrName>style.visibility</p:attrName>
                                        </p:attrNameLst>
                                      </p:cBhvr>
                                      <p:to>
                                        <p:strVal val="visible"/>
                                      </p:to>
                                    </p:set>
                                    <p:animEffect transition="in" filter="strips(downRight)">
                                      <p:cBhvr>
                                        <p:cTn id="7" dur="10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85800" y="434975"/>
            <a:ext cx="7772400" cy="863600"/>
          </a:xfrm>
        </p:spPr>
        <p:txBody>
          <a:bodyPr/>
          <a:lstStyle/>
          <a:p>
            <a:r>
              <a:rPr lang="en-US" dirty="0">
                <a:latin typeface="Arial" charset="0"/>
                <a:cs typeface="Arial" charset="0"/>
              </a:rPr>
              <a:t>Break-Even Analysis</a:t>
            </a:r>
          </a:p>
        </p:txBody>
      </p:sp>
      <p:sp>
        <p:nvSpPr>
          <p:cNvPr id="70659" name="Rectangle 3"/>
          <p:cNvSpPr>
            <a:spLocks noChangeArrowheads="1"/>
          </p:cNvSpPr>
          <p:nvPr/>
        </p:nvSpPr>
        <p:spPr bwMode="auto">
          <a:xfrm>
            <a:off x="803275" y="1582738"/>
            <a:ext cx="7464425" cy="461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954" tIns="48608" rIns="98954" bIns="48608"/>
          <a:lstStyle/>
          <a:p>
            <a:pPr marL="444500" indent="-444500" defTabSz="1000125">
              <a:lnSpc>
                <a:spcPct val="90000"/>
              </a:lnSpc>
              <a:spcAft>
                <a:spcPct val="40000"/>
              </a:spcAft>
              <a:buClr>
                <a:srgbClr val="BF0922"/>
              </a:buClr>
              <a:buSzPct val="60000"/>
              <a:buFont typeface="Lucida Grande" charset="0"/>
              <a:buChar char="►"/>
            </a:pPr>
            <a:r>
              <a:rPr lang="en-US" sz="3200" i="1" dirty="0"/>
              <a:t>Revenue function </a:t>
            </a:r>
            <a:r>
              <a:rPr lang="en-US" sz="3200" dirty="0"/>
              <a:t>begins at the origin and proceeds upward to the right, increasing by the selling price of each unit</a:t>
            </a:r>
          </a:p>
          <a:p>
            <a:pPr marL="444500" indent="-444500" defTabSz="1000125">
              <a:lnSpc>
                <a:spcPct val="90000"/>
              </a:lnSpc>
              <a:spcAft>
                <a:spcPct val="40000"/>
              </a:spcAft>
              <a:buClr>
                <a:srgbClr val="BF0922"/>
              </a:buClr>
              <a:buSzPct val="60000"/>
              <a:buFont typeface="Lucida Grande" charset="0"/>
              <a:buChar char="►"/>
            </a:pPr>
            <a:r>
              <a:rPr lang="en-US" sz="3200" dirty="0"/>
              <a:t>Where the revenue function crosses the total cost line is the break-even point</a:t>
            </a:r>
          </a:p>
        </p:txBody>
      </p:sp>
    </p:spTree>
    <p:extLst>
      <p:ext uri="{BB962C8B-B14F-4D97-AF65-F5344CB8AC3E}">
        <p14:creationId xmlns:p14="http://schemas.microsoft.com/office/powerpoint/2010/main" xmlns="" val="1999790823"/>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70659"/>
                                        </p:tgtEl>
                                        <p:attrNameLst>
                                          <p:attrName>style.visibility</p:attrName>
                                        </p:attrNameLst>
                                      </p:cBhvr>
                                      <p:to>
                                        <p:strVal val="visible"/>
                                      </p:to>
                                    </p:set>
                                    <p:animEffect transition="in" filter="strips(downRight)">
                                      <p:cBhvr>
                                        <p:cTn id="7" dur="10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Line 2"/>
          <p:cNvSpPr>
            <a:spLocks noChangeShapeType="1"/>
          </p:cNvSpPr>
          <p:nvPr/>
        </p:nvSpPr>
        <p:spPr bwMode="auto">
          <a:xfrm>
            <a:off x="2082800" y="4813300"/>
            <a:ext cx="5626100" cy="0"/>
          </a:xfrm>
          <a:prstGeom prst="line">
            <a:avLst/>
          </a:prstGeom>
          <a:noFill/>
          <a:ln w="76200">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rial"/>
              <a:cs typeface="Arial"/>
            </a:endParaRPr>
          </a:p>
        </p:txBody>
      </p:sp>
      <p:grpSp>
        <p:nvGrpSpPr>
          <p:cNvPr id="74755" name="Group 3"/>
          <p:cNvGrpSpPr>
            <a:grpSpLocks/>
          </p:cNvGrpSpPr>
          <p:nvPr/>
        </p:nvGrpSpPr>
        <p:grpSpPr bwMode="auto">
          <a:xfrm>
            <a:off x="2070100" y="1663700"/>
            <a:ext cx="4870450" cy="3994150"/>
            <a:chOff x="1304" y="1248"/>
            <a:chExt cx="3068" cy="2516"/>
          </a:xfrm>
        </p:grpSpPr>
        <p:sp>
          <p:nvSpPr>
            <p:cNvPr id="83994" name="Freeform 4"/>
            <p:cNvSpPr>
              <a:spLocks/>
            </p:cNvSpPr>
            <p:nvPr/>
          </p:nvSpPr>
          <p:spPr bwMode="auto">
            <a:xfrm>
              <a:off x="1304" y="2528"/>
              <a:ext cx="1400" cy="1236"/>
            </a:xfrm>
            <a:custGeom>
              <a:avLst/>
              <a:gdLst>
                <a:gd name="T0" fmla="*/ 4 w 1400"/>
                <a:gd name="T1" fmla="*/ 700 h 1236"/>
                <a:gd name="T2" fmla="*/ 1400 w 1400"/>
                <a:gd name="T3" fmla="*/ 0 h 1236"/>
                <a:gd name="T4" fmla="*/ 0 w 1400"/>
                <a:gd name="T5" fmla="*/ 1236 h 1236"/>
                <a:gd name="T6" fmla="*/ 4 w 1400"/>
                <a:gd name="T7" fmla="*/ 700 h 1236"/>
                <a:gd name="T8" fmla="*/ 0 60000 65536"/>
                <a:gd name="T9" fmla="*/ 0 60000 65536"/>
                <a:gd name="T10" fmla="*/ 0 60000 65536"/>
                <a:gd name="T11" fmla="*/ 0 60000 65536"/>
                <a:gd name="T12" fmla="*/ 0 w 1400"/>
                <a:gd name="T13" fmla="*/ 0 h 1236"/>
                <a:gd name="T14" fmla="*/ 1400 w 1400"/>
                <a:gd name="T15" fmla="*/ 1236 h 1236"/>
              </a:gdLst>
              <a:ahLst/>
              <a:cxnLst>
                <a:cxn ang="T8">
                  <a:pos x="T0" y="T1"/>
                </a:cxn>
                <a:cxn ang="T9">
                  <a:pos x="T2" y="T3"/>
                </a:cxn>
                <a:cxn ang="T10">
                  <a:pos x="T4" y="T5"/>
                </a:cxn>
                <a:cxn ang="T11">
                  <a:pos x="T6" y="T7"/>
                </a:cxn>
              </a:cxnLst>
              <a:rect l="T12" t="T13" r="T14" b="T15"/>
              <a:pathLst>
                <a:path w="1400" h="1236">
                  <a:moveTo>
                    <a:pt x="4" y="700"/>
                  </a:moveTo>
                  <a:lnTo>
                    <a:pt x="1400" y="0"/>
                  </a:lnTo>
                  <a:lnTo>
                    <a:pt x="0" y="1236"/>
                  </a:lnTo>
                  <a:lnTo>
                    <a:pt x="4" y="70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latin typeface="Arial"/>
                <a:cs typeface="Arial"/>
              </a:endParaRPr>
            </a:p>
          </p:txBody>
        </p:sp>
        <p:sp>
          <p:nvSpPr>
            <p:cNvPr id="74757" name="Freeform 5"/>
            <p:cNvSpPr>
              <a:spLocks/>
            </p:cNvSpPr>
            <p:nvPr/>
          </p:nvSpPr>
          <p:spPr bwMode="auto">
            <a:xfrm>
              <a:off x="2700" y="1248"/>
              <a:ext cx="1672" cy="1280"/>
            </a:xfrm>
            <a:custGeom>
              <a:avLst/>
              <a:gdLst>
                <a:gd name="T0" fmla="*/ 1420 w 1672"/>
                <a:gd name="T1" fmla="*/ 0 h 1280"/>
                <a:gd name="T2" fmla="*/ 1672 w 1672"/>
                <a:gd name="T3" fmla="*/ 440 h 1280"/>
                <a:gd name="T4" fmla="*/ 0 w 1672"/>
                <a:gd name="T5" fmla="*/ 1280 h 1280"/>
                <a:gd name="T6" fmla="*/ 1420 w 1672"/>
                <a:gd name="T7" fmla="*/ 0 h 1280"/>
              </a:gdLst>
              <a:ahLst/>
              <a:cxnLst>
                <a:cxn ang="0">
                  <a:pos x="T0" y="T1"/>
                </a:cxn>
                <a:cxn ang="0">
                  <a:pos x="T2" y="T3"/>
                </a:cxn>
                <a:cxn ang="0">
                  <a:pos x="T4" y="T5"/>
                </a:cxn>
                <a:cxn ang="0">
                  <a:pos x="T6" y="T7"/>
                </a:cxn>
              </a:cxnLst>
              <a:rect l="0" t="0" r="r" b="b"/>
              <a:pathLst>
                <a:path w="1672" h="1280">
                  <a:moveTo>
                    <a:pt x="1420" y="0"/>
                  </a:moveTo>
                  <a:lnTo>
                    <a:pt x="1672" y="440"/>
                  </a:lnTo>
                  <a:lnTo>
                    <a:pt x="0" y="1280"/>
                  </a:lnTo>
                  <a:lnTo>
                    <a:pt x="1420" y="0"/>
                  </a:lnTo>
                  <a:close/>
                </a:path>
              </a:pathLst>
            </a:custGeom>
            <a:solidFill>
              <a:schemeClr val="accent3"/>
            </a:solidFill>
            <a:ln>
              <a:noFill/>
            </a:ln>
            <a:effectLst/>
            <a:extLst/>
          </p:spPr>
          <p:txBody>
            <a:bodyPr wrap="none" anchor="ctr"/>
            <a:lstStyle/>
            <a:p>
              <a:pPr fontAlgn="auto">
                <a:spcBef>
                  <a:spcPts val="0"/>
                </a:spcBef>
                <a:spcAft>
                  <a:spcPts val="0"/>
                </a:spcAft>
                <a:defRPr/>
              </a:pPr>
              <a:endParaRPr lang="en-US" dirty="0">
                <a:latin typeface="Arial"/>
                <a:ea typeface="+mn-ea"/>
                <a:cs typeface="Arial"/>
              </a:endParaRPr>
            </a:p>
          </p:txBody>
        </p:sp>
        <p:sp>
          <p:nvSpPr>
            <p:cNvPr id="83996" name="Rectangle 6"/>
            <p:cNvSpPr>
              <a:spLocks noChangeArrowheads="1"/>
            </p:cNvSpPr>
            <p:nvPr/>
          </p:nvSpPr>
          <p:spPr bwMode="auto">
            <a:xfrm rot="-2011544">
              <a:off x="3354" y="1691"/>
              <a:ext cx="89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1600" dirty="0">
                  <a:latin typeface="Arial"/>
                  <a:cs typeface="Arial"/>
                </a:rPr>
                <a:t>Profit corridor</a:t>
              </a:r>
            </a:p>
          </p:txBody>
        </p:sp>
        <p:sp>
          <p:nvSpPr>
            <p:cNvPr id="83997" name="Rectangle 7"/>
            <p:cNvSpPr>
              <a:spLocks noChangeArrowheads="1"/>
            </p:cNvSpPr>
            <p:nvPr/>
          </p:nvSpPr>
          <p:spPr bwMode="auto">
            <a:xfrm rot="-2229297">
              <a:off x="1385" y="3046"/>
              <a:ext cx="645"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600" dirty="0">
                  <a:latin typeface="Arial"/>
                  <a:cs typeface="Arial"/>
                </a:rPr>
                <a:t>Loss corridor</a:t>
              </a:r>
            </a:p>
          </p:txBody>
        </p:sp>
      </p:grpSp>
      <p:sp>
        <p:nvSpPr>
          <p:cNvPr id="83971" name="Rectangle 8"/>
          <p:cNvSpPr>
            <a:spLocks noGrp="1" noChangeArrowheads="1"/>
          </p:cNvSpPr>
          <p:nvPr>
            <p:ph type="title"/>
          </p:nvPr>
        </p:nvSpPr>
        <p:spPr>
          <a:xfrm>
            <a:off x="685800" y="434975"/>
            <a:ext cx="7772400" cy="863600"/>
          </a:xfrm>
        </p:spPr>
        <p:txBody>
          <a:bodyPr/>
          <a:lstStyle/>
          <a:p>
            <a:r>
              <a:rPr lang="en-US" dirty="0"/>
              <a:t>Break-Even Analysis</a:t>
            </a:r>
          </a:p>
        </p:txBody>
      </p:sp>
      <p:grpSp>
        <p:nvGrpSpPr>
          <p:cNvPr id="74761" name="Group 9"/>
          <p:cNvGrpSpPr>
            <a:grpSpLocks/>
          </p:cNvGrpSpPr>
          <p:nvPr/>
        </p:nvGrpSpPr>
        <p:grpSpPr bwMode="auto">
          <a:xfrm>
            <a:off x="2095500" y="1423988"/>
            <a:ext cx="6261100" cy="4240212"/>
            <a:chOff x="1320" y="1097"/>
            <a:chExt cx="3944" cy="2671"/>
          </a:xfrm>
        </p:grpSpPr>
        <p:sp>
          <p:nvSpPr>
            <p:cNvPr id="83992" name="Line 10"/>
            <p:cNvSpPr>
              <a:spLocks noChangeShapeType="1"/>
            </p:cNvSpPr>
            <p:nvPr/>
          </p:nvSpPr>
          <p:spPr bwMode="auto">
            <a:xfrm flipV="1">
              <a:off x="1320" y="1256"/>
              <a:ext cx="2808" cy="2512"/>
            </a:xfrm>
            <a:prstGeom prst="line">
              <a:avLst/>
            </a:prstGeom>
            <a:noFill/>
            <a:ln w="76200">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rial"/>
                <a:cs typeface="Arial"/>
              </a:endParaRPr>
            </a:p>
          </p:txBody>
        </p:sp>
        <p:sp>
          <p:nvSpPr>
            <p:cNvPr id="83993" name="Rectangle 11"/>
            <p:cNvSpPr>
              <a:spLocks noChangeArrowheads="1"/>
            </p:cNvSpPr>
            <p:nvPr/>
          </p:nvSpPr>
          <p:spPr bwMode="auto">
            <a:xfrm>
              <a:off x="4135" y="1097"/>
              <a:ext cx="112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1600" dirty="0">
                  <a:latin typeface="Arial"/>
                  <a:cs typeface="Arial"/>
                </a:rPr>
                <a:t>Total revenue line</a:t>
              </a:r>
            </a:p>
          </p:txBody>
        </p:sp>
      </p:grpSp>
      <p:grpSp>
        <p:nvGrpSpPr>
          <p:cNvPr id="74764" name="Group 12"/>
          <p:cNvGrpSpPr>
            <a:grpSpLocks/>
          </p:cNvGrpSpPr>
          <p:nvPr/>
        </p:nvGrpSpPr>
        <p:grpSpPr bwMode="auto">
          <a:xfrm>
            <a:off x="2108200" y="2274888"/>
            <a:ext cx="6308725" cy="2525712"/>
            <a:chOff x="1328" y="1633"/>
            <a:chExt cx="3974" cy="1591"/>
          </a:xfrm>
        </p:grpSpPr>
        <p:sp>
          <p:nvSpPr>
            <p:cNvPr id="83990" name="Line 13"/>
            <p:cNvSpPr>
              <a:spLocks noChangeShapeType="1"/>
            </p:cNvSpPr>
            <p:nvPr/>
          </p:nvSpPr>
          <p:spPr bwMode="auto">
            <a:xfrm flipV="1">
              <a:off x="1328" y="1688"/>
              <a:ext cx="3048" cy="1536"/>
            </a:xfrm>
            <a:prstGeom prst="line">
              <a:avLst/>
            </a:prstGeom>
            <a:noFill/>
            <a:ln w="762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Arial"/>
                <a:cs typeface="Arial"/>
              </a:endParaRPr>
            </a:p>
          </p:txBody>
        </p:sp>
        <p:sp>
          <p:nvSpPr>
            <p:cNvPr id="83991" name="Rectangle 14"/>
            <p:cNvSpPr>
              <a:spLocks noChangeArrowheads="1"/>
            </p:cNvSpPr>
            <p:nvPr/>
          </p:nvSpPr>
          <p:spPr bwMode="auto">
            <a:xfrm>
              <a:off x="4403" y="1633"/>
              <a:ext cx="89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1600" dirty="0">
                  <a:latin typeface="Arial"/>
                  <a:cs typeface="Arial"/>
                </a:rPr>
                <a:t>Total cost line</a:t>
              </a:r>
            </a:p>
          </p:txBody>
        </p:sp>
      </p:grpSp>
      <p:grpSp>
        <p:nvGrpSpPr>
          <p:cNvPr id="74767" name="Group 15"/>
          <p:cNvGrpSpPr>
            <a:grpSpLocks/>
          </p:cNvGrpSpPr>
          <p:nvPr/>
        </p:nvGrpSpPr>
        <p:grpSpPr bwMode="auto">
          <a:xfrm>
            <a:off x="5962650" y="2895600"/>
            <a:ext cx="1506538" cy="1860550"/>
            <a:chOff x="3756" y="2024"/>
            <a:chExt cx="949" cy="1172"/>
          </a:xfrm>
        </p:grpSpPr>
        <p:sp>
          <p:nvSpPr>
            <p:cNvPr id="83988" name="Line 16"/>
            <p:cNvSpPr>
              <a:spLocks noChangeShapeType="1"/>
            </p:cNvSpPr>
            <p:nvPr/>
          </p:nvSpPr>
          <p:spPr bwMode="auto">
            <a:xfrm>
              <a:off x="3756" y="2024"/>
              <a:ext cx="0" cy="1172"/>
            </a:xfrm>
            <a:prstGeom prst="line">
              <a:avLst/>
            </a:prstGeom>
            <a:noFill/>
            <a:ln w="57150">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latin typeface="Arial"/>
                <a:cs typeface="Arial"/>
              </a:endParaRPr>
            </a:p>
          </p:txBody>
        </p:sp>
        <p:sp>
          <p:nvSpPr>
            <p:cNvPr id="83989" name="Rectangle 17"/>
            <p:cNvSpPr>
              <a:spLocks noChangeArrowheads="1"/>
            </p:cNvSpPr>
            <p:nvPr/>
          </p:nvSpPr>
          <p:spPr bwMode="auto">
            <a:xfrm>
              <a:off x="3851" y="2545"/>
              <a:ext cx="854"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1600" dirty="0">
                  <a:latin typeface="Arial"/>
                  <a:cs typeface="Arial"/>
                </a:rPr>
                <a:t>Variable cost</a:t>
              </a:r>
            </a:p>
          </p:txBody>
        </p:sp>
      </p:grpSp>
      <p:grpSp>
        <p:nvGrpSpPr>
          <p:cNvPr id="74770" name="Group 18"/>
          <p:cNvGrpSpPr>
            <a:grpSpLocks/>
          </p:cNvGrpSpPr>
          <p:nvPr/>
        </p:nvGrpSpPr>
        <p:grpSpPr bwMode="auto">
          <a:xfrm>
            <a:off x="5962650" y="4857750"/>
            <a:ext cx="1257300" cy="806450"/>
            <a:chOff x="3756" y="3260"/>
            <a:chExt cx="792" cy="508"/>
          </a:xfrm>
        </p:grpSpPr>
        <p:sp>
          <p:nvSpPr>
            <p:cNvPr id="83986" name="Line 19"/>
            <p:cNvSpPr>
              <a:spLocks noChangeShapeType="1"/>
            </p:cNvSpPr>
            <p:nvPr/>
          </p:nvSpPr>
          <p:spPr bwMode="auto">
            <a:xfrm>
              <a:off x="3756" y="3260"/>
              <a:ext cx="0" cy="508"/>
            </a:xfrm>
            <a:prstGeom prst="line">
              <a:avLst/>
            </a:prstGeom>
            <a:noFill/>
            <a:ln w="57150">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latin typeface="Arial"/>
                <a:cs typeface="Arial"/>
              </a:endParaRPr>
            </a:p>
          </p:txBody>
        </p:sp>
        <p:sp>
          <p:nvSpPr>
            <p:cNvPr id="83987" name="Rectangle 20"/>
            <p:cNvSpPr>
              <a:spLocks noChangeArrowheads="1"/>
            </p:cNvSpPr>
            <p:nvPr/>
          </p:nvSpPr>
          <p:spPr bwMode="auto">
            <a:xfrm>
              <a:off x="3843" y="3425"/>
              <a:ext cx="705"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1600" dirty="0">
                  <a:latin typeface="Arial"/>
                  <a:cs typeface="Arial"/>
                </a:rPr>
                <a:t>Fixed cost</a:t>
              </a:r>
            </a:p>
          </p:txBody>
        </p:sp>
      </p:grpSp>
      <p:grpSp>
        <p:nvGrpSpPr>
          <p:cNvPr id="74773" name="Group 21"/>
          <p:cNvGrpSpPr>
            <a:grpSpLocks/>
          </p:cNvGrpSpPr>
          <p:nvPr/>
        </p:nvGrpSpPr>
        <p:grpSpPr bwMode="auto">
          <a:xfrm>
            <a:off x="2471738" y="2300288"/>
            <a:ext cx="2513012" cy="1331912"/>
            <a:chOff x="1557" y="1649"/>
            <a:chExt cx="1583" cy="839"/>
          </a:xfrm>
        </p:grpSpPr>
        <p:sp>
          <p:nvSpPr>
            <p:cNvPr id="83984" name="Rectangle 22"/>
            <p:cNvSpPr>
              <a:spLocks noChangeArrowheads="1"/>
            </p:cNvSpPr>
            <p:nvPr/>
          </p:nvSpPr>
          <p:spPr bwMode="auto">
            <a:xfrm>
              <a:off x="1557" y="1649"/>
              <a:ext cx="158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1600" dirty="0">
                  <a:latin typeface="Arial"/>
                  <a:cs typeface="Arial"/>
                </a:rPr>
                <a:t>Break-even point</a:t>
              </a:r>
            </a:p>
            <a:p>
              <a:pPr algn="ctr">
                <a:lnSpc>
                  <a:spcPct val="85000"/>
                </a:lnSpc>
              </a:pPr>
              <a:r>
                <a:rPr lang="en-US" sz="1600" dirty="0">
                  <a:latin typeface="Arial"/>
                  <a:cs typeface="Arial"/>
                </a:rPr>
                <a:t>Total cost = Total revenue</a:t>
              </a:r>
            </a:p>
          </p:txBody>
        </p:sp>
        <p:sp>
          <p:nvSpPr>
            <p:cNvPr id="83985" name="Line 23"/>
            <p:cNvSpPr>
              <a:spLocks noChangeShapeType="1"/>
            </p:cNvSpPr>
            <p:nvPr/>
          </p:nvSpPr>
          <p:spPr bwMode="auto">
            <a:xfrm>
              <a:off x="2328" y="1960"/>
              <a:ext cx="344" cy="528"/>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latin typeface="Arial"/>
                <a:cs typeface="Arial"/>
              </a:endParaRPr>
            </a:p>
          </p:txBody>
        </p:sp>
      </p:grpSp>
      <p:grpSp>
        <p:nvGrpSpPr>
          <p:cNvPr id="74776" name="Group 24"/>
          <p:cNvGrpSpPr>
            <a:grpSpLocks/>
          </p:cNvGrpSpPr>
          <p:nvPr/>
        </p:nvGrpSpPr>
        <p:grpSpPr bwMode="auto">
          <a:xfrm>
            <a:off x="1203325" y="1111250"/>
            <a:ext cx="6594475" cy="5192713"/>
            <a:chOff x="758" y="900"/>
            <a:chExt cx="4154" cy="3271"/>
          </a:xfrm>
        </p:grpSpPr>
        <p:sp>
          <p:nvSpPr>
            <p:cNvPr id="83979" name="Rectangle 25"/>
            <p:cNvSpPr>
              <a:spLocks noChangeArrowheads="1"/>
            </p:cNvSpPr>
            <p:nvPr/>
          </p:nvSpPr>
          <p:spPr bwMode="auto">
            <a:xfrm>
              <a:off x="960" y="900"/>
              <a:ext cx="475" cy="3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lnSpc>
                  <a:spcPct val="175000"/>
                </a:lnSpc>
              </a:pPr>
              <a:r>
                <a:rPr lang="en-US" sz="1600" dirty="0">
                  <a:latin typeface="Arial"/>
                  <a:cs typeface="Arial"/>
                </a:rPr>
                <a:t>–</a:t>
              </a:r>
            </a:p>
            <a:p>
              <a:pPr algn="r">
                <a:lnSpc>
                  <a:spcPct val="175000"/>
                </a:lnSpc>
              </a:pPr>
              <a:r>
                <a:rPr lang="en-US" sz="1600" dirty="0">
                  <a:latin typeface="Arial"/>
                  <a:cs typeface="Arial"/>
                </a:rPr>
                <a:t>900 –</a:t>
              </a:r>
            </a:p>
            <a:p>
              <a:pPr algn="r">
                <a:lnSpc>
                  <a:spcPct val="175000"/>
                </a:lnSpc>
              </a:pPr>
              <a:r>
                <a:rPr lang="en-US" sz="1600" dirty="0">
                  <a:latin typeface="Arial"/>
                  <a:cs typeface="Arial"/>
                </a:rPr>
                <a:t>800 –</a:t>
              </a:r>
            </a:p>
            <a:p>
              <a:pPr algn="r">
                <a:lnSpc>
                  <a:spcPct val="175000"/>
                </a:lnSpc>
              </a:pPr>
              <a:r>
                <a:rPr lang="en-US" sz="1600" dirty="0">
                  <a:latin typeface="Arial"/>
                  <a:cs typeface="Arial"/>
                </a:rPr>
                <a:t>700 –</a:t>
              </a:r>
            </a:p>
            <a:p>
              <a:pPr algn="r">
                <a:lnSpc>
                  <a:spcPct val="175000"/>
                </a:lnSpc>
              </a:pPr>
              <a:r>
                <a:rPr lang="en-US" sz="1600" dirty="0">
                  <a:latin typeface="Arial"/>
                  <a:cs typeface="Arial"/>
                </a:rPr>
                <a:t>600 –</a:t>
              </a:r>
            </a:p>
            <a:p>
              <a:pPr algn="r">
                <a:lnSpc>
                  <a:spcPct val="175000"/>
                </a:lnSpc>
              </a:pPr>
              <a:r>
                <a:rPr lang="en-US" sz="1600" dirty="0">
                  <a:latin typeface="Arial"/>
                  <a:cs typeface="Arial"/>
                </a:rPr>
                <a:t>500 –</a:t>
              </a:r>
            </a:p>
            <a:p>
              <a:pPr algn="r">
                <a:lnSpc>
                  <a:spcPct val="175000"/>
                </a:lnSpc>
              </a:pPr>
              <a:r>
                <a:rPr lang="en-US" sz="1600" dirty="0">
                  <a:latin typeface="Arial"/>
                  <a:cs typeface="Arial"/>
                </a:rPr>
                <a:t>400 –</a:t>
              </a:r>
            </a:p>
            <a:p>
              <a:pPr algn="r">
                <a:lnSpc>
                  <a:spcPct val="175000"/>
                </a:lnSpc>
              </a:pPr>
              <a:r>
                <a:rPr lang="en-US" sz="1600" dirty="0">
                  <a:latin typeface="Arial"/>
                  <a:cs typeface="Arial"/>
                </a:rPr>
                <a:t>300 –</a:t>
              </a:r>
            </a:p>
            <a:p>
              <a:pPr algn="r">
                <a:lnSpc>
                  <a:spcPct val="175000"/>
                </a:lnSpc>
              </a:pPr>
              <a:r>
                <a:rPr lang="en-US" sz="1600" dirty="0">
                  <a:latin typeface="Arial"/>
                  <a:cs typeface="Arial"/>
                </a:rPr>
                <a:t>200 –</a:t>
              </a:r>
            </a:p>
            <a:p>
              <a:pPr algn="r">
                <a:lnSpc>
                  <a:spcPct val="175000"/>
                </a:lnSpc>
              </a:pPr>
              <a:r>
                <a:rPr lang="en-US" sz="1600" dirty="0">
                  <a:latin typeface="Arial"/>
                  <a:cs typeface="Arial"/>
                </a:rPr>
                <a:t>100 –</a:t>
              </a:r>
            </a:p>
            <a:p>
              <a:pPr algn="r">
                <a:lnSpc>
                  <a:spcPct val="175000"/>
                </a:lnSpc>
              </a:pPr>
              <a:endParaRPr lang="en-US" sz="1600" dirty="0">
                <a:latin typeface="Arial"/>
                <a:cs typeface="Arial"/>
              </a:endParaRPr>
            </a:p>
          </p:txBody>
        </p:sp>
        <p:sp>
          <p:nvSpPr>
            <p:cNvPr id="83980" name="Freeform 26"/>
            <p:cNvSpPr>
              <a:spLocks/>
            </p:cNvSpPr>
            <p:nvPr/>
          </p:nvSpPr>
          <p:spPr bwMode="auto">
            <a:xfrm>
              <a:off x="1312" y="1080"/>
              <a:ext cx="3600" cy="2696"/>
            </a:xfrm>
            <a:custGeom>
              <a:avLst/>
              <a:gdLst>
                <a:gd name="T0" fmla="*/ 0 w 3312"/>
                <a:gd name="T1" fmla="*/ 0 h 2696"/>
                <a:gd name="T2" fmla="*/ 0 w 3312"/>
                <a:gd name="T3" fmla="*/ 2696 h 2696"/>
                <a:gd name="T4" fmla="*/ 3600 w 3312"/>
                <a:gd name="T5" fmla="*/ 2696 h 2696"/>
                <a:gd name="T6" fmla="*/ 0 60000 65536"/>
                <a:gd name="T7" fmla="*/ 0 60000 65536"/>
                <a:gd name="T8" fmla="*/ 0 60000 65536"/>
                <a:gd name="T9" fmla="*/ 0 w 3312"/>
                <a:gd name="T10" fmla="*/ 0 h 2696"/>
                <a:gd name="T11" fmla="*/ 3312 w 3312"/>
                <a:gd name="T12" fmla="*/ 2696 h 2696"/>
              </a:gdLst>
              <a:ahLst/>
              <a:cxnLst>
                <a:cxn ang="T6">
                  <a:pos x="T0" y="T1"/>
                </a:cxn>
                <a:cxn ang="T7">
                  <a:pos x="T2" y="T3"/>
                </a:cxn>
                <a:cxn ang="T8">
                  <a:pos x="T4" y="T5"/>
                </a:cxn>
              </a:cxnLst>
              <a:rect l="T9" t="T10" r="T11" b="T12"/>
              <a:pathLst>
                <a:path w="3312" h="2696">
                  <a:moveTo>
                    <a:pt x="0" y="0"/>
                  </a:moveTo>
                  <a:lnTo>
                    <a:pt x="0" y="2696"/>
                  </a:lnTo>
                  <a:lnTo>
                    <a:pt x="3312" y="2696"/>
                  </a:ln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cs typeface="Arial"/>
              </a:endParaRPr>
            </a:p>
          </p:txBody>
        </p:sp>
        <p:sp>
          <p:nvSpPr>
            <p:cNvPr id="83981" name="Rectangle 27"/>
            <p:cNvSpPr>
              <a:spLocks noChangeArrowheads="1"/>
            </p:cNvSpPr>
            <p:nvPr/>
          </p:nvSpPr>
          <p:spPr bwMode="auto">
            <a:xfrm>
              <a:off x="1190" y="3653"/>
              <a:ext cx="3619" cy="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10000"/>
                </a:lnSpc>
                <a:tabLst>
                  <a:tab pos="101600" algn="ctr"/>
                  <a:tab pos="571500" algn="ctr"/>
                  <a:tab pos="1054100" algn="ctr"/>
                  <a:tab pos="1524000" algn="ctr"/>
                  <a:tab pos="2006600" algn="ctr"/>
                  <a:tab pos="2476500" algn="ctr"/>
                  <a:tab pos="2959100" algn="ctr"/>
                  <a:tab pos="3429000" algn="ctr"/>
                  <a:tab pos="3911600" algn="ctr"/>
                  <a:tab pos="4381500" algn="ctr"/>
                  <a:tab pos="4864100" algn="ctr"/>
                  <a:tab pos="5334000" algn="ctr"/>
                </a:tabLst>
              </a:pPr>
              <a:r>
                <a:rPr lang="en-US" sz="1000" dirty="0">
                  <a:latin typeface="Arial"/>
                  <a:cs typeface="Arial"/>
                </a:rPr>
                <a:t>	|	|	|	|	|	|	|	|	|	|	|	|	</a:t>
              </a:r>
              <a:endParaRPr lang="en-US" dirty="0">
                <a:latin typeface="Arial"/>
                <a:cs typeface="Arial"/>
              </a:endParaRPr>
            </a:p>
            <a:p>
              <a:pPr>
                <a:lnSpc>
                  <a:spcPct val="110000"/>
                </a:lnSpc>
                <a:tabLst>
                  <a:tab pos="101600" algn="ctr"/>
                  <a:tab pos="571500" algn="ctr"/>
                  <a:tab pos="1054100" algn="ctr"/>
                  <a:tab pos="1524000" algn="ctr"/>
                  <a:tab pos="2006600" algn="ctr"/>
                  <a:tab pos="2476500" algn="ctr"/>
                  <a:tab pos="2959100" algn="ctr"/>
                  <a:tab pos="3429000" algn="ctr"/>
                  <a:tab pos="3911600" algn="ctr"/>
                  <a:tab pos="4381500" algn="ctr"/>
                  <a:tab pos="4864100" algn="ctr"/>
                  <a:tab pos="5334000" algn="ctr"/>
                </a:tabLst>
              </a:pPr>
              <a:r>
                <a:rPr lang="en-US" sz="1600" dirty="0">
                  <a:latin typeface="Arial"/>
                  <a:cs typeface="Arial"/>
                </a:rPr>
                <a:t>	0	100	200	300	400	500	600	700	800	900	1000	1100</a:t>
              </a:r>
            </a:p>
          </p:txBody>
        </p:sp>
        <p:sp>
          <p:nvSpPr>
            <p:cNvPr id="83982" name="Rectangle 28"/>
            <p:cNvSpPr>
              <a:spLocks noChangeArrowheads="1"/>
            </p:cNvSpPr>
            <p:nvPr/>
          </p:nvSpPr>
          <p:spPr bwMode="auto">
            <a:xfrm rot="-5400000">
              <a:off x="397" y="2283"/>
              <a:ext cx="935"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latin typeface="Arial"/>
                  <a:cs typeface="Arial"/>
                </a:rPr>
                <a:t>Cost in dollars</a:t>
              </a:r>
            </a:p>
          </p:txBody>
        </p:sp>
        <p:sp>
          <p:nvSpPr>
            <p:cNvPr id="83983" name="Rectangle 29"/>
            <p:cNvSpPr>
              <a:spLocks noChangeArrowheads="1"/>
            </p:cNvSpPr>
            <p:nvPr/>
          </p:nvSpPr>
          <p:spPr bwMode="auto">
            <a:xfrm>
              <a:off x="2238" y="3958"/>
              <a:ext cx="156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latin typeface="Arial"/>
                  <a:cs typeface="Arial"/>
                </a:rPr>
                <a:t>Volume (units per period)</a:t>
              </a:r>
            </a:p>
          </p:txBody>
        </p:sp>
      </p:grpSp>
      <p:sp>
        <p:nvSpPr>
          <p:cNvPr id="74782" name="Rectangle 30"/>
          <p:cNvSpPr>
            <a:spLocks noChangeArrowheads="1"/>
          </p:cNvSpPr>
          <p:nvPr/>
        </p:nvSpPr>
        <p:spPr bwMode="auto">
          <a:xfrm>
            <a:off x="288925" y="5775325"/>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latin typeface="Arial"/>
                <a:cs typeface="Arial"/>
              </a:rPr>
              <a:t>Figure </a:t>
            </a:r>
            <a:r>
              <a:rPr lang="en-US" sz="1600" dirty="0">
                <a:solidFill>
                  <a:schemeClr val="tx2"/>
                </a:solidFill>
                <a:latin typeface="Arial"/>
                <a:cs typeface="Arial"/>
              </a:rPr>
              <a:t>S7.5</a:t>
            </a:r>
          </a:p>
        </p:txBody>
      </p:sp>
    </p:spTree>
    <p:extLst>
      <p:ext uri="{BB962C8B-B14F-4D97-AF65-F5344CB8AC3E}">
        <p14:creationId xmlns:p14="http://schemas.microsoft.com/office/powerpoint/2010/main" xmlns="" val="70196132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74776"/>
                                        </p:tgtEl>
                                        <p:attrNameLst>
                                          <p:attrName>style.visibility</p:attrName>
                                        </p:attrNameLst>
                                      </p:cBhvr>
                                      <p:to>
                                        <p:strVal val="visible"/>
                                      </p:to>
                                    </p:set>
                                    <p:animEffect transition="in" filter="wipe(left)">
                                      <p:cBhvr>
                                        <p:cTn id="7" dur="1000"/>
                                        <p:tgtEl>
                                          <p:spTgt spid="74776"/>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74754"/>
                                        </p:tgtEl>
                                        <p:attrNameLst>
                                          <p:attrName>style.visibility</p:attrName>
                                        </p:attrNameLst>
                                      </p:cBhvr>
                                      <p:to>
                                        <p:strVal val="visible"/>
                                      </p:to>
                                    </p:set>
                                    <p:animEffect transition="in" filter="wipe(left)">
                                      <p:cBhvr>
                                        <p:cTn id="11" dur="1000"/>
                                        <p:tgtEl>
                                          <p:spTgt spid="74754"/>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74770"/>
                                        </p:tgtEl>
                                        <p:attrNameLst>
                                          <p:attrName>style.visibility</p:attrName>
                                        </p:attrNameLst>
                                      </p:cBhvr>
                                      <p:to>
                                        <p:strVal val="visible"/>
                                      </p:to>
                                    </p:set>
                                    <p:animEffect transition="in" filter="wipe(left)">
                                      <p:cBhvr>
                                        <p:cTn id="15" dur="1000"/>
                                        <p:tgtEl>
                                          <p:spTgt spid="747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4764"/>
                                        </p:tgtEl>
                                        <p:attrNameLst>
                                          <p:attrName>style.visibility</p:attrName>
                                        </p:attrNameLst>
                                      </p:cBhvr>
                                      <p:to>
                                        <p:strVal val="visible"/>
                                      </p:to>
                                    </p:set>
                                    <p:animEffect transition="in" filter="wipe(left)">
                                      <p:cBhvr>
                                        <p:cTn id="20" dur="1000"/>
                                        <p:tgtEl>
                                          <p:spTgt spid="74764"/>
                                        </p:tgtEl>
                                      </p:cBhvr>
                                    </p:animEffect>
                                  </p:childTnLst>
                                </p:cTn>
                              </p:par>
                            </p:childTnLst>
                          </p:cTn>
                        </p:par>
                        <p:par>
                          <p:cTn id="21" fill="hold" nodeType="afterGroup">
                            <p:stCondLst>
                              <p:cond delay="1000"/>
                            </p:stCondLst>
                            <p:childTnLst>
                              <p:par>
                                <p:cTn id="22" presetID="22" presetClass="entr" presetSubtype="8" fill="hold" nodeType="afterEffect">
                                  <p:stCondLst>
                                    <p:cond delay="1000"/>
                                  </p:stCondLst>
                                  <p:childTnLst>
                                    <p:set>
                                      <p:cBhvr>
                                        <p:cTn id="23" dur="1" fill="hold">
                                          <p:stCondLst>
                                            <p:cond delay="0"/>
                                          </p:stCondLst>
                                        </p:cTn>
                                        <p:tgtEl>
                                          <p:spTgt spid="74767"/>
                                        </p:tgtEl>
                                        <p:attrNameLst>
                                          <p:attrName>style.visibility</p:attrName>
                                        </p:attrNameLst>
                                      </p:cBhvr>
                                      <p:to>
                                        <p:strVal val="visible"/>
                                      </p:to>
                                    </p:set>
                                    <p:animEffect transition="in" filter="wipe(left)">
                                      <p:cBhvr>
                                        <p:cTn id="24" dur="1000"/>
                                        <p:tgtEl>
                                          <p:spTgt spid="747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4761"/>
                                        </p:tgtEl>
                                        <p:attrNameLst>
                                          <p:attrName>style.visibility</p:attrName>
                                        </p:attrNameLst>
                                      </p:cBhvr>
                                      <p:to>
                                        <p:strVal val="visible"/>
                                      </p:to>
                                    </p:set>
                                    <p:animEffect transition="in" filter="wipe(left)">
                                      <p:cBhvr>
                                        <p:cTn id="29" dur="1000"/>
                                        <p:tgtEl>
                                          <p:spTgt spid="74761"/>
                                        </p:tgtEl>
                                      </p:cBhvr>
                                    </p:animEffect>
                                  </p:childTnLst>
                                </p:cTn>
                              </p:par>
                            </p:childTnLst>
                          </p:cTn>
                        </p:par>
                        <p:par>
                          <p:cTn id="30" fill="hold" nodeType="afterGroup">
                            <p:stCondLst>
                              <p:cond delay="1000"/>
                            </p:stCondLst>
                            <p:childTnLst>
                              <p:par>
                                <p:cTn id="31" presetID="22" presetClass="entr" presetSubtype="8" fill="hold" nodeType="afterEffect">
                                  <p:stCondLst>
                                    <p:cond delay="1000"/>
                                  </p:stCondLst>
                                  <p:childTnLst>
                                    <p:set>
                                      <p:cBhvr>
                                        <p:cTn id="32" dur="1" fill="hold">
                                          <p:stCondLst>
                                            <p:cond delay="0"/>
                                          </p:stCondLst>
                                        </p:cTn>
                                        <p:tgtEl>
                                          <p:spTgt spid="74755"/>
                                        </p:tgtEl>
                                        <p:attrNameLst>
                                          <p:attrName>style.visibility</p:attrName>
                                        </p:attrNameLst>
                                      </p:cBhvr>
                                      <p:to>
                                        <p:strVal val="visible"/>
                                      </p:to>
                                    </p:set>
                                    <p:animEffect transition="in" filter="wipe(left)">
                                      <p:cBhvr>
                                        <p:cTn id="33" dur="1000"/>
                                        <p:tgtEl>
                                          <p:spTgt spid="74755"/>
                                        </p:tgtEl>
                                      </p:cBhvr>
                                    </p:animEffect>
                                  </p:childTnLst>
                                </p:cTn>
                              </p:par>
                            </p:childTnLst>
                          </p:cTn>
                        </p:par>
                        <p:par>
                          <p:cTn id="34" fill="hold" nodeType="afterGroup">
                            <p:stCondLst>
                              <p:cond delay="3000"/>
                            </p:stCondLst>
                            <p:childTnLst>
                              <p:par>
                                <p:cTn id="35" presetID="22" presetClass="entr" presetSubtype="8" fill="hold" nodeType="afterEffect">
                                  <p:stCondLst>
                                    <p:cond delay="1000"/>
                                  </p:stCondLst>
                                  <p:childTnLst>
                                    <p:set>
                                      <p:cBhvr>
                                        <p:cTn id="36" dur="1" fill="hold">
                                          <p:stCondLst>
                                            <p:cond delay="0"/>
                                          </p:stCondLst>
                                        </p:cTn>
                                        <p:tgtEl>
                                          <p:spTgt spid="74773"/>
                                        </p:tgtEl>
                                        <p:attrNameLst>
                                          <p:attrName>style.visibility</p:attrName>
                                        </p:attrNameLst>
                                      </p:cBhvr>
                                      <p:to>
                                        <p:strVal val="visible"/>
                                      </p:to>
                                    </p:set>
                                    <p:animEffect transition="in" filter="wipe(left)">
                                      <p:cBhvr>
                                        <p:cTn id="37" dur="1000"/>
                                        <p:tgtEl>
                                          <p:spTgt spid="74773"/>
                                        </p:tgtEl>
                                      </p:cBhvr>
                                    </p:animEffect>
                                  </p:childTnLst>
                                </p:cTn>
                              </p:par>
                            </p:childTnLst>
                          </p:cTn>
                        </p:par>
                        <p:par>
                          <p:cTn id="38" fill="hold" nodeType="afterGroup">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74782"/>
                                        </p:tgtEl>
                                        <p:attrNameLst>
                                          <p:attrName>style.visibility</p:attrName>
                                        </p:attrNameLst>
                                      </p:cBhvr>
                                      <p:to>
                                        <p:strVal val="visible"/>
                                      </p:to>
                                    </p:set>
                                    <p:animEffect transition="in" filter="wipe(left)">
                                      <p:cBhvr>
                                        <p:cTn id="41" dur="1000"/>
                                        <p:tgtEl>
                                          <p:spTgt spid="74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685800" y="533400"/>
            <a:ext cx="7772400" cy="762000"/>
          </a:xfrm>
        </p:spPr>
        <p:txBody>
          <a:bodyPr/>
          <a:lstStyle/>
          <a:p>
            <a:r>
              <a:rPr lang="en-US" dirty="0">
                <a:latin typeface="Arial" charset="0"/>
                <a:cs typeface="Arial" charset="0"/>
              </a:rPr>
              <a:t>Learning Objectives</a:t>
            </a:r>
          </a:p>
        </p:txBody>
      </p:sp>
      <p:sp>
        <p:nvSpPr>
          <p:cNvPr id="26628" name="Rectangle 4"/>
          <p:cNvSpPr>
            <a:spLocks noChangeArrowheads="1"/>
          </p:cNvSpPr>
          <p:nvPr/>
        </p:nvSpPr>
        <p:spPr bwMode="auto">
          <a:xfrm>
            <a:off x="595313" y="1527175"/>
            <a:ext cx="7953375"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spcBef>
                <a:spcPct val="40000"/>
              </a:spcBef>
            </a:pPr>
            <a:r>
              <a:rPr lang="en-US" sz="3200" b="1" dirty="0">
                <a:solidFill>
                  <a:srgbClr val="D33320"/>
                </a:solidFill>
              </a:rPr>
              <a:t>When you complete this supplement you should be able to:</a:t>
            </a:r>
          </a:p>
        </p:txBody>
      </p:sp>
      <p:sp>
        <p:nvSpPr>
          <p:cNvPr id="26627" name="Rectangle 3"/>
          <p:cNvSpPr>
            <a:spLocks noChangeArrowheads="1"/>
          </p:cNvSpPr>
          <p:nvPr/>
        </p:nvSpPr>
        <p:spPr bwMode="auto">
          <a:xfrm>
            <a:off x="766763" y="2720975"/>
            <a:ext cx="7691437" cy="290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990600" indent="-990600">
              <a:lnSpc>
                <a:spcPct val="90000"/>
              </a:lnSpc>
              <a:spcAft>
                <a:spcPct val="40000"/>
              </a:spcAft>
              <a:buClr>
                <a:srgbClr val="BF0922"/>
              </a:buClr>
            </a:pPr>
            <a:r>
              <a:rPr lang="en-US" sz="3200" b="1" dirty="0">
                <a:solidFill>
                  <a:srgbClr val="255898"/>
                </a:solidFill>
              </a:rPr>
              <a:t>S7.1</a:t>
            </a:r>
            <a:r>
              <a:rPr lang="en-US" sz="3200" b="1" dirty="0"/>
              <a:t>	</a:t>
            </a:r>
            <a:r>
              <a:rPr lang="en-US" sz="3200" b="1" i="1" dirty="0"/>
              <a:t>Define</a:t>
            </a:r>
            <a:r>
              <a:rPr lang="en-US" sz="3200" dirty="0"/>
              <a:t> capacity</a:t>
            </a:r>
          </a:p>
          <a:p>
            <a:pPr marL="990600" indent="-990600">
              <a:lnSpc>
                <a:spcPct val="90000"/>
              </a:lnSpc>
              <a:spcAft>
                <a:spcPct val="40000"/>
              </a:spcAft>
              <a:buClr>
                <a:srgbClr val="BF0922"/>
              </a:buClr>
            </a:pPr>
            <a:r>
              <a:rPr lang="en-US" sz="3200" b="1" dirty="0">
                <a:solidFill>
                  <a:srgbClr val="255898"/>
                </a:solidFill>
              </a:rPr>
              <a:t>S7.2</a:t>
            </a:r>
            <a:r>
              <a:rPr lang="en-US" sz="3200" b="1" dirty="0"/>
              <a:t>	</a:t>
            </a:r>
            <a:r>
              <a:rPr lang="en-US" sz="3200" b="1" i="1" dirty="0"/>
              <a:t>Determine</a:t>
            </a:r>
            <a:r>
              <a:rPr lang="en-US" sz="3200" dirty="0"/>
              <a:t> design capacity, effective capacity, and utilization</a:t>
            </a:r>
          </a:p>
          <a:p>
            <a:pPr marL="990600" indent="-990600">
              <a:lnSpc>
                <a:spcPct val="90000"/>
              </a:lnSpc>
              <a:spcAft>
                <a:spcPct val="40000"/>
              </a:spcAft>
              <a:buClr>
                <a:srgbClr val="BF0922"/>
              </a:buClr>
            </a:pPr>
            <a:r>
              <a:rPr lang="en-US" sz="3200" b="1" dirty="0">
                <a:solidFill>
                  <a:srgbClr val="255898"/>
                </a:solidFill>
              </a:rPr>
              <a:t>S7.3</a:t>
            </a:r>
            <a:r>
              <a:rPr lang="en-US" sz="3200" b="1" dirty="0"/>
              <a:t>	</a:t>
            </a:r>
            <a:r>
              <a:rPr lang="en-US" sz="3200" b="1" i="1" dirty="0"/>
              <a:t>Perform</a:t>
            </a:r>
            <a:r>
              <a:rPr lang="en-US" sz="3200" dirty="0"/>
              <a:t> bottleneck analysis</a:t>
            </a:r>
          </a:p>
          <a:p>
            <a:pPr marL="990600" indent="-990600">
              <a:lnSpc>
                <a:spcPct val="90000"/>
              </a:lnSpc>
              <a:spcAft>
                <a:spcPct val="40000"/>
              </a:spcAft>
              <a:buClr>
                <a:srgbClr val="BF0922"/>
              </a:buClr>
            </a:pPr>
            <a:r>
              <a:rPr lang="en-US" sz="3200" b="1" dirty="0">
                <a:solidFill>
                  <a:srgbClr val="255898"/>
                </a:solidFill>
              </a:rPr>
              <a:t>S7.4</a:t>
            </a:r>
            <a:r>
              <a:rPr lang="en-US" sz="3200" b="1" dirty="0"/>
              <a:t>	</a:t>
            </a:r>
            <a:r>
              <a:rPr lang="en-US" sz="3200" b="1" i="1" dirty="0"/>
              <a:t>Compute</a:t>
            </a:r>
            <a:r>
              <a:rPr lang="en-US" sz="3200" dirty="0"/>
              <a:t> break-even</a:t>
            </a:r>
          </a:p>
        </p:txBody>
      </p:sp>
    </p:spTree>
    <p:extLst>
      <p:ext uri="{BB962C8B-B14F-4D97-AF65-F5344CB8AC3E}">
        <p14:creationId xmlns:p14="http://schemas.microsoft.com/office/powerpoint/2010/main" xmlns="" val="179954494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6628"/>
                                        </p:tgtEl>
                                        <p:attrNameLst>
                                          <p:attrName>style.visibility</p:attrName>
                                        </p:attrNameLst>
                                      </p:cBhvr>
                                      <p:to>
                                        <p:strVal val="visible"/>
                                      </p:to>
                                    </p:set>
                                    <p:animEffect transition="in" filter="strips(downRight)">
                                      <p:cBhvr>
                                        <p:cTn id="7" dur="1000"/>
                                        <p:tgtEl>
                                          <p:spTgt spid="26628"/>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6627"/>
                                        </p:tgtEl>
                                        <p:attrNameLst>
                                          <p:attrName>style.visibility</p:attrName>
                                        </p:attrNameLst>
                                      </p:cBhvr>
                                      <p:to>
                                        <p:strVal val="visible"/>
                                      </p:to>
                                    </p:set>
                                    <p:animEffect transition="in" filter="strips(downRight)">
                                      <p:cBhvr>
                                        <p:cTn id="11" dur="10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85800" y="434975"/>
            <a:ext cx="7772400" cy="863600"/>
          </a:xfrm>
        </p:spPr>
        <p:txBody>
          <a:bodyPr/>
          <a:lstStyle/>
          <a:p>
            <a:r>
              <a:rPr lang="en-US" dirty="0">
                <a:latin typeface="Arial" charset="0"/>
                <a:cs typeface="Arial" charset="0"/>
              </a:rPr>
              <a:t>Break-Even Analysis</a:t>
            </a:r>
          </a:p>
        </p:txBody>
      </p:sp>
      <p:sp>
        <p:nvSpPr>
          <p:cNvPr id="72707" name="Rectangle 3"/>
          <p:cNvSpPr>
            <a:spLocks noChangeArrowheads="1"/>
          </p:cNvSpPr>
          <p:nvPr/>
        </p:nvSpPr>
        <p:spPr bwMode="auto">
          <a:xfrm>
            <a:off x="1292225" y="1938338"/>
            <a:ext cx="6750050" cy="4429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8954" tIns="48608" rIns="98954" bIns="48608"/>
          <a:lstStyle/>
          <a:p>
            <a:pPr marL="444500" indent="-444500" defTabSz="1000125">
              <a:lnSpc>
                <a:spcPct val="90000"/>
              </a:lnSpc>
              <a:spcAft>
                <a:spcPct val="40000"/>
              </a:spcAft>
              <a:buClr>
                <a:srgbClr val="BF0922"/>
              </a:buClr>
              <a:buSzPct val="60000"/>
              <a:buFont typeface="Lucida Grande" charset="0"/>
              <a:buChar char="►"/>
            </a:pPr>
            <a:r>
              <a:rPr lang="en-US" sz="3200" dirty="0"/>
              <a:t>Costs and revenue are linear functions</a:t>
            </a:r>
          </a:p>
          <a:p>
            <a:pPr marL="1079500" lvl="1" indent="-368300" defTabSz="1000125">
              <a:lnSpc>
                <a:spcPct val="90000"/>
              </a:lnSpc>
              <a:spcAft>
                <a:spcPct val="40000"/>
              </a:spcAft>
              <a:buClr>
                <a:srgbClr val="BF0922"/>
              </a:buClr>
              <a:buSzPct val="60000"/>
              <a:buFont typeface="Lucida Grande" charset="0"/>
              <a:buChar char="►"/>
            </a:pPr>
            <a:r>
              <a:rPr lang="en-US" sz="2800" dirty="0"/>
              <a:t>Generally not the case in the real world</a:t>
            </a:r>
          </a:p>
          <a:p>
            <a:pPr marL="444500" indent="-444500" defTabSz="1000125">
              <a:lnSpc>
                <a:spcPct val="90000"/>
              </a:lnSpc>
              <a:spcAft>
                <a:spcPct val="40000"/>
              </a:spcAft>
              <a:buClr>
                <a:srgbClr val="BF0922"/>
              </a:buClr>
              <a:buSzPct val="60000"/>
              <a:buFont typeface="Lucida Grande" charset="0"/>
              <a:buChar char="►"/>
            </a:pPr>
            <a:r>
              <a:rPr lang="en-US" sz="3200" dirty="0"/>
              <a:t>We actually know these costs</a:t>
            </a:r>
          </a:p>
          <a:p>
            <a:pPr marL="1079500" lvl="1" indent="-368300" defTabSz="1000125">
              <a:lnSpc>
                <a:spcPct val="90000"/>
              </a:lnSpc>
              <a:spcAft>
                <a:spcPct val="40000"/>
              </a:spcAft>
              <a:buClr>
                <a:srgbClr val="BF0922"/>
              </a:buClr>
              <a:buSzPct val="60000"/>
              <a:buFont typeface="Lucida Grande" charset="0"/>
              <a:buChar char="►"/>
            </a:pPr>
            <a:r>
              <a:rPr lang="en-US" sz="2800" dirty="0"/>
              <a:t>Very difficult to verify</a:t>
            </a:r>
          </a:p>
          <a:p>
            <a:pPr marL="444500" indent="-444500" defTabSz="1000125">
              <a:lnSpc>
                <a:spcPct val="90000"/>
              </a:lnSpc>
              <a:spcAft>
                <a:spcPct val="40000"/>
              </a:spcAft>
              <a:buClr>
                <a:srgbClr val="BF0922"/>
              </a:buClr>
              <a:buSzPct val="60000"/>
              <a:buFont typeface="Lucida Grande" charset="0"/>
              <a:buChar char="►"/>
            </a:pPr>
            <a:r>
              <a:rPr lang="en-US" sz="3200" dirty="0"/>
              <a:t>Time value of money is often ignored</a:t>
            </a:r>
          </a:p>
        </p:txBody>
      </p:sp>
      <p:sp>
        <p:nvSpPr>
          <p:cNvPr id="72708" name="Rectangle 4"/>
          <p:cNvSpPr>
            <a:spLocks noChangeArrowheads="1"/>
          </p:cNvSpPr>
          <p:nvPr/>
        </p:nvSpPr>
        <p:spPr bwMode="auto">
          <a:xfrm>
            <a:off x="720725" y="1311275"/>
            <a:ext cx="278447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200" b="1" dirty="0">
                <a:solidFill>
                  <a:schemeClr val="accent1"/>
                </a:solidFill>
              </a:rPr>
              <a:t>Assumptions</a:t>
            </a:r>
          </a:p>
        </p:txBody>
      </p:sp>
    </p:spTree>
    <p:extLst>
      <p:ext uri="{BB962C8B-B14F-4D97-AF65-F5344CB8AC3E}">
        <p14:creationId xmlns:p14="http://schemas.microsoft.com/office/powerpoint/2010/main" xmlns="" val="254633144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72708"/>
                                        </p:tgtEl>
                                        <p:attrNameLst>
                                          <p:attrName>style.visibility</p:attrName>
                                        </p:attrNameLst>
                                      </p:cBhvr>
                                      <p:to>
                                        <p:strVal val="visible"/>
                                      </p:to>
                                    </p:set>
                                    <p:animEffect transition="in" filter="wipe(left)">
                                      <p:cBhvr>
                                        <p:cTn id="7" dur="1000"/>
                                        <p:tgtEl>
                                          <p:spTgt spid="72708"/>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72707"/>
                                        </p:tgtEl>
                                        <p:attrNameLst>
                                          <p:attrName>style.visibility</p:attrName>
                                        </p:attrNameLst>
                                      </p:cBhvr>
                                      <p:to>
                                        <p:strVal val="visible"/>
                                      </p:to>
                                    </p:set>
                                    <p:animEffect transition="in" filter="strips(downRight)">
                                      <p:cBhvr>
                                        <p:cTn id="11" dur="10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P spid="7270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5800" y="434975"/>
            <a:ext cx="7772400" cy="863600"/>
          </a:xfrm>
        </p:spPr>
        <p:txBody>
          <a:bodyPr/>
          <a:lstStyle/>
          <a:p>
            <a:pPr algn="l"/>
            <a:r>
              <a:rPr lang="en-US" dirty="0">
                <a:latin typeface="Arial" charset="0"/>
                <a:cs typeface="Arial" charset="0"/>
              </a:rPr>
              <a:t>Break-Even Analysis</a:t>
            </a:r>
          </a:p>
        </p:txBody>
      </p:sp>
      <p:grpSp>
        <p:nvGrpSpPr>
          <p:cNvPr id="76803" name="Group 3"/>
          <p:cNvGrpSpPr>
            <a:grpSpLocks/>
          </p:cNvGrpSpPr>
          <p:nvPr/>
        </p:nvGrpSpPr>
        <p:grpSpPr bwMode="auto">
          <a:xfrm>
            <a:off x="644525" y="1404938"/>
            <a:ext cx="8042275" cy="2579687"/>
            <a:chOff x="406" y="1101"/>
            <a:chExt cx="5066" cy="1625"/>
          </a:xfrm>
        </p:grpSpPr>
        <p:sp>
          <p:nvSpPr>
            <p:cNvPr id="88073" name="Rectangle 4"/>
            <p:cNvSpPr>
              <a:spLocks noChangeArrowheads="1"/>
            </p:cNvSpPr>
            <p:nvPr/>
          </p:nvSpPr>
          <p:spPr bwMode="auto">
            <a:xfrm>
              <a:off x="406" y="1101"/>
              <a:ext cx="2402" cy="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1244600" indent="-1244600">
                <a:lnSpc>
                  <a:spcPct val="90000"/>
                </a:lnSpc>
                <a:spcAft>
                  <a:spcPts val="600"/>
                </a:spcAft>
                <a:tabLst>
                  <a:tab pos="723900" algn="r"/>
                  <a:tab pos="952500" algn="l"/>
                </a:tabLst>
              </a:pPr>
              <a:r>
                <a:rPr lang="en-US" sz="2400" dirty="0"/>
                <a:t>	</a:t>
              </a:r>
              <a:r>
                <a:rPr lang="en-US" sz="2400" i="1" dirty="0">
                  <a:latin typeface="Times New Roman" charset="0"/>
                  <a:cs typeface="Times New Roman" charset="0"/>
                </a:rPr>
                <a:t>BEP</a:t>
              </a:r>
              <a:r>
                <a:rPr lang="en-US" sz="2400" i="1" baseline="-25000" dirty="0">
                  <a:latin typeface="Times New Roman" charset="0"/>
                  <a:cs typeface="Times New Roman" charset="0"/>
                </a:rPr>
                <a:t>x</a:t>
              </a:r>
              <a:r>
                <a:rPr lang="en-US" sz="2400" dirty="0">
                  <a:latin typeface="Times New Roman" charset="0"/>
                  <a:cs typeface="Times New Roman" charset="0"/>
                </a:rPr>
                <a:t>	</a:t>
              </a:r>
              <a:r>
                <a:rPr lang="en-US" sz="2400" dirty="0"/>
                <a:t>=	break-even point in units</a:t>
              </a:r>
            </a:p>
            <a:p>
              <a:pPr marL="1244600" indent="-1244600">
                <a:lnSpc>
                  <a:spcPct val="90000"/>
                </a:lnSpc>
                <a:spcAft>
                  <a:spcPts val="600"/>
                </a:spcAft>
                <a:tabLst>
                  <a:tab pos="723900" algn="r"/>
                  <a:tab pos="952500" algn="l"/>
                </a:tabLst>
              </a:pPr>
              <a:r>
                <a:rPr lang="en-US" sz="2400" dirty="0"/>
                <a:t>	</a:t>
              </a:r>
              <a:r>
                <a:rPr lang="en-US" sz="2400" i="1" dirty="0">
                  <a:latin typeface="Times New Roman" charset="0"/>
                  <a:cs typeface="Times New Roman" charset="0"/>
                </a:rPr>
                <a:t>BEP</a:t>
              </a:r>
              <a:r>
                <a:rPr lang="en-US" sz="2400" baseline="-25000" dirty="0">
                  <a:latin typeface="Times New Roman" charset="0"/>
                  <a:cs typeface="Times New Roman" charset="0"/>
                </a:rPr>
                <a:t>$</a:t>
              </a:r>
              <a:r>
                <a:rPr lang="en-US" sz="2400" dirty="0"/>
                <a:t>	=	break-even point in dollars</a:t>
              </a:r>
            </a:p>
            <a:p>
              <a:pPr marL="1244600" indent="-1244600">
                <a:lnSpc>
                  <a:spcPct val="90000"/>
                </a:lnSpc>
                <a:spcAft>
                  <a:spcPts val="600"/>
                </a:spcAft>
                <a:tabLst>
                  <a:tab pos="723900" algn="r"/>
                  <a:tab pos="952500" algn="l"/>
                </a:tabLst>
              </a:pPr>
              <a:r>
                <a:rPr lang="en-US" sz="2400" dirty="0"/>
                <a:t>	</a:t>
              </a:r>
              <a:r>
                <a:rPr lang="en-US" sz="2400" i="1" dirty="0">
                  <a:latin typeface="Times New Roman" charset="0"/>
                  <a:cs typeface="Times New Roman" charset="0"/>
                </a:rPr>
                <a:t>P</a:t>
              </a:r>
              <a:r>
                <a:rPr lang="en-US" sz="2400" dirty="0"/>
                <a:t>	=	price per unit (after all discounts)</a:t>
              </a:r>
            </a:p>
          </p:txBody>
        </p:sp>
        <p:sp>
          <p:nvSpPr>
            <p:cNvPr id="88074" name="Rectangle 5"/>
            <p:cNvSpPr>
              <a:spLocks noChangeArrowheads="1"/>
            </p:cNvSpPr>
            <p:nvPr/>
          </p:nvSpPr>
          <p:spPr bwMode="auto">
            <a:xfrm>
              <a:off x="2974" y="1101"/>
              <a:ext cx="2498" cy="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x</a:t>
              </a:r>
              <a:r>
                <a:rPr lang="en-US" sz="2400" dirty="0"/>
                <a:t>	=	number of units produced	</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TR</a:t>
              </a:r>
              <a:r>
                <a:rPr lang="en-US" sz="2400" dirty="0"/>
                <a:t>	=	total revenue = </a:t>
              </a:r>
              <a:r>
                <a:rPr lang="en-US" sz="2400" i="1" dirty="0">
                  <a:latin typeface="Times New Roman" charset="0"/>
                  <a:cs typeface="Times New Roman" charset="0"/>
                </a:rPr>
                <a:t>Px</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F</a:t>
              </a:r>
              <a:r>
                <a:rPr lang="en-US" sz="2400" dirty="0"/>
                <a:t>	=	fixed costs</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V</a:t>
              </a:r>
              <a:r>
                <a:rPr lang="en-US" sz="2400" dirty="0"/>
                <a:t>	=	variable cost per unit</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TC</a:t>
              </a:r>
              <a:r>
                <a:rPr lang="en-US" sz="2400" dirty="0"/>
                <a:t>	=	total costs = </a:t>
              </a:r>
              <a:r>
                <a:rPr lang="en-US" sz="2400" i="1" dirty="0">
                  <a:latin typeface="Times New Roman" charset="0"/>
                  <a:cs typeface="Times New Roman" charset="0"/>
                </a:rPr>
                <a:t>F</a:t>
              </a:r>
              <a:r>
                <a:rPr lang="en-US" sz="2400" dirty="0"/>
                <a:t> + </a:t>
              </a:r>
              <a:r>
                <a:rPr lang="en-US" sz="2400" i="1" dirty="0">
                  <a:latin typeface="Times New Roman" charset="0"/>
                  <a:cs typeface="Times New Roman" charset="0"/>
                </a:rPr>
                <a:t>Vx</a:t>
              </a:r>
            </a:p>
          </p:txBody>
        </p:sp>
      </p:grpSp>
      <p:sp>
        <p:nvSpPr>
          <p:cNvPr id="76806" name="Rectangle 6"/>
          <p:cNvSpPr>
            <a:spLocks noChangeArrowheads="1"/>
          </p:cNvSpPr>
          <p:nvPr/>
        </p:nvSpPr>
        <p:spPr bwMode="auto">
          <a:xfrm>
            <a:off x="1482725" y="4743450"/>
            <a:ext cx="1827213"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i="1" dirty="0">
                <a:latin typeface="Times New Roman" charset="0"/>
                <a:cs typeface="Times New Roman" charset="0"/>
              </a:rPr>
              <a:t>TR</a:t>
            </a:r>
            <a:r>
              <a:rPr lang="en-US" sz="2400" dirty="0"/>
              <a:t> = </a:t>
            </a:r>
            <a:r>
              <a:rPr lang="en-US" sz="2400" i="1" dirty="0">
                <a:latin typeface="Times New Roman" charset="0"/>
                <a:cs typeface="Times New Roman" charset="0"/>
              </a:rPr>
              <a:t>TC</a:t>
            </a:r>
          </a:p>
          <a:p>
            <a:pPr algn="ctr"/>
            <a:r>
              <a:rPr lang="en-US" sz="2400" dirty="0"/>
              <a:t>or</a:t>
            </a:r>
          </a:p>
          <a:p>
            <a:pPr algn="ctr"/>
            <a:r>
              <a:rPr lang="en-US" sz="2400" i="1" dirty="0">
                <a:latin typeface="Times New Roman" charset="0"/>
                <a:cs typeface="Times New Roman" charset="0"/>
              </a:rPr>
              <a:t>Px</a:t>
            </a:r>
            <a:r>
              <a:rPr lang="en-US" sz="2400" dirty="0"/>
              <a:t> = </a:t>
            </a:r>
            <a:r>
              <a:rPr lang="en-US" sz="2400" i="1" dirty="0">
                <a:latin typeface="Times New Roman" charset="0"/>
                <a:cs typeface="Times New Roman" charset="0"/>
              </a:rPr>
              <a:t>F</a:t>
            </a:r>
            <a:r>
              <a:rPr lang="en-US" sz="2400" dirty="0"/>
              <a:t> + </a:t>
            </a:r>
            <a:r>
              <a:rPr lang="en-US" sz="2400" i="1" dirty="0">
                <a:latin typeface="Times New Roman" charset="0"/>
                <a:cs typeface="Times New Roman" charset="0"/>
              </a:rPr>
              <a:t>Vx</a:t>
            </a:r>
          </a:p>
        </p:txBody>
      </p:sp>
      <p:sp>
        <p:nvSpPr>
          <p:cNvPr id="76807" name="Rectangle 7"/>
          <p:cNvSpPr>
            <a:spLocks noChangeArrowheads="1"/>
          </p:cNvSpPr>
          <p:nvPr/>
        </p:nvSpPr>
        <p:spPr bwMode="auto">
          <a:xfrm>
            <a:off x="708025" y="4065588"/>
            <a:ext cx="5138738"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pPr>
            <a:r>
              <a:rPr lang="en-US" sz="2400" b="1" dirty="0">
                <a:solidFill>
                  <a:srgbClr val="D33320"/>
                </a:solidFill>
              </a:rPr>
              <a:t>Break-even point occurs when</a:t>
            </a:r>
          </a:p>
        </p:txBody>
      </p:sp>
      <p:grpSp>
        <p:nvGrpSpPr>
          <p:cNvPr id="76808" name="Group 8"/>
          <p:cNvGrpSpPr>
            <a:grpSpLocks/>
          </p:cNvGrpSpPr>
          <p:nvPr/>
        </p:nvGrpSpPr>
        <p:grpSpPr bwMode="auto">
          <a:xfrm>
            <a:off x="5381625" y="4852988"/>
            <a:ext cx="2138363" cy="830262"/>
            <a:chOff x="630" y="2433"/>
            <a:chExt cx="1347" cy="523"/>
          </a:xfrm>
        </p:grpSpPr>
        <p:sp>
          <p:nvSpPr>
            <p:cNvPr id="88070" name="Rectangle 9"/>
            <p:cNvSpPr>
              <a:spLocks noChangeArrowheads="1"/>
            </p:cNvSpPr>
            <p:nvPr/>
          </p:nvSpPr>
          <p:spPr bwMode="auto">
            <a:xfrm>
              <a:off x="630" y="2529"/>
              <a:ext cx="72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i="1" dirty="0">
                  <a:latin typeface="Times New Roman" charset="0"/>
                  <a:cs typeface="Times New Roman" charset="0"/>
                </a:rPr>
                <a:t>BEP</a:t>
              </a:r>
              <a:r>
                <a:rPr lang="en-US" sz="2400" i="1" baseline="-25000" dirty="0">
                  <a:latin typeface="Times New Roman" charset="0"/>
                  <a:cs typeface="Times New Roman" charset="0"/>
                </a:rPr>
                <a:t>x</a:t>
              </a:r>
              <a:r>
                <a:rPr lang="en-US" sz="2400" dirty="0"/>
                <a:t> =</a:t>
              </a:r>
            </a:p>
          </p:txBody>
        </p:sp>
        <p:sp>
          <p:nvSpPr>
            <p:cNvPr id="88071" name="Rectangle 10"/>
            <p:cNvSpPr>
              <a:spLocks noChangeArrowheads="1"/>
            </p:cNvSpPr>
            <p:nvPr/>
          </p:nvSpPr>
          <p:spPr bwMode="auto">
            <a:xfrm>
              <a:off x="1346" y="2433"/>
              <a:ext cx="631"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i="1" dirty="0">
                  <a:latin typeface="Times New Roman" charset="0"/>
                  <a:cs typeface="Times New Roman" charset="0"/>
                </a:rPr>
                <a:t>F</a:t>
              </a:r>
            </a:p>
            <a:p>
              <a:pPr algn="ctr"/>
              <a:r>
                <a:rPr lang="en-US" sz="2400" i="1" dirty="0">
                  <a:latin typeface="Times New Roman" charset="0"/>
                  <a:cs typeface="Times New Roman" charset="0"/>
                </a:rPr>
                <a:t>P</a:t>
              </a:r>
              <a:r>
                <a:rPr lang="en-US" sz="2400" dirty="0"/>
                <a:t> – </a:t>
              </a:r>
              <a:r>
                <a:rPr lang="en-US" sz="2400" i="1" dirty="0">
                  <a:latin typeface="Times New Roman" charset="0"/>
                  <a:cs typeface="Times New Roman" charset="0"/>
                </a:rPr>
                <a:t>V</a:t>
              </a:r>
            </a:p>
          </p:txBody>
        </p:sp>
        <p:sp>
          <p:nvSpPr>
            <p:cNvPr id="88072" name="Line 11"/>
            <p:cNvSpPr>
              <a:spLocks noChangeShapeType="1"/>
            </p:cNvSpPr>
            <p:nvPr/>
          </p:nvSpPr>
          <p:spPr bwMode="auto">
            <a:xfrm>
              <a:off x="1384" y="2704"/>
              <a:ext cx="52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2" name="TextBox 1"/>
          <p:cNvSpPr txBox="1"/>
          <p:nvPr/>
        </p:nvSpPr>
        <p:spPr>
          <a:xfrm>
            <a:off x="6358943" y="520145"/>
            <a:ext cx="2607258" cy="830997"/>
          </a:xfrm>
          <a:prstGeom prst="rect">
            <a:avLst/>
          </a:prstGeom>
          <a:noFill/>
        </p:spPr>
        <p:txBody>
          <a:bodyPr wrap="square" rtlCol="0">
            <a:spAutoFit/>
          </a:bodyPr>
          <a:lstStyle/>
          <a:p>
            <a:pPr algn="ctr"/>
            <a:r>
              <a:rPr lang="en-US" sz="2400" b="1" dirty="0">
                <a:solidFill>
                  <a:schemeClr val="accent1"/>
                </a:solidFill>
              </a:rPr>
              <a:t>Single-Product Case</a:t>
            </a:r>
          </a:p>
        </p:txBody>
      </p:sp>
    </p:spTree>
    <p:extLst>
      <p:ext uri="{BB962C8B-B14F-4D97-AF65-F5344CB8AC3E}">
        <p14:creationId xmlns:p14="http://schemas.microsoft.com/office/powerpoint/2010/main" xmlns="" val="4184492877"/>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1000"/>
                                        <p:tgtEl>
                                          <p:spTgt spid="2"/>
                                        </p:tgtEl>
                                      </p:cBhvr>
                                    </p:animEffect>
                                  </p:childTnLst>
                                </p:cTn>
                              </p:par>
                            </p:childTnLst>
                          </p:cTn>
                        </p:par>
                        <p:par>
                          <p:cTn id="8" fill="hold">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76803"/>
                                        </p:tgtEl>
                                        <p:attrNameLst>
                                          <p:attrName>style.visibility</p:attrName>
                                        </p:attrNameLst>
                                      </p:cBhvr>
                                      <p:to>
                                        <p:strVal val="visible"/>
                                      </p:to>
                                    </p:set>
                                    <p:animEffect transition="in" filter="strips(downRight)">
                                      <p:cBhvr>
                                        <p:cTn id="11" dur="1000"/>
                                        <p:tgtEl>
                                          <p:spTgt spid="76803"/>
                                        </p:tgtEl>
                                      </p:cBhvr>
                                    </p:animEffect>
                                  </p:childTnLst>
                                </p:cTn>
                              </p:par>
                            </p:childTnLst>
                          </p:cTn>
                        </p:par>
                        <p:par>
                          <p:cTn id="12" fill="hold">
                            <p:stCondLst>
                              <p:cond delay="4000"/>
                            </p:stCondLst>
                            <p:childTnLst>
                              <p:par>
                                <p:cTn id="13" presetID="22" presetClass="entr" presetSubtype="8" fill="hold" grpId="0" nodeType="afterEffect">
                                  <p:stCondLst>
                                    <p:cond delay="1000"/>
                                  </p:stCondLst>
                                  <p:childTnLst>
                                    <p:set>
                                      <p:cBhvr>
                                        <p:cTn id="14" dur="1" fill="hold">
                                          <p:stCondLst>
                                            <p:cond delay="0"/>
                                          </p:stCondLst>
                                        </p:cTn>
                                        <p:tgtEl>
                                          <p:spTgt spid="76807"/>
                                        </p:tgtEl>
                                        <p:attrNameLst>
                                          <p:attrName>style.visibility</p:attrName>
                                        </p:attrNameLst>
                                      </p:cBhvr>
                                      <p:to>
                                        <p:strVal val="visible"/>
                                      </p:to>
                                    </p:set>
                                    <p:animEffect transition="in" filter="wipe(left)">
                                      <p:cBhvr>
                                        <p:cTn id="15" dur="1000"/>
                                        <p:tgtEl>
                                          <p:spTgt spid="76807"/>
                                        </p:tgtEl>
                                      </p:cBhvr>
                                    </p:animEffect>
                                  </p:childTnLst>
                                </p:cTn>
                              </p:par>
                            </p:childTnLst>
                          </p:cTn>
                        </p:par>
                        <p:par>
                          <p:cTn id="16" fill="hold">
                            <p:stCondLst>
                              <p:cond delay="6000"/>
                            </p:stCondLst>
                            <p:childTnLst>
                              <p:par>
                                <p:cTn id="17" presetID="22" presetClass="entr" presetSubtype="8" fill="hold" grpId="0" nodeType="afterEffect">
                                  <p:stCondLst>
                                    <p:cond delay="1000"/>
                                  </p:stCondLst>
                                  <p:childTnLst>
                                    <p:set>
                                      <p:cBhvr>
                                        <p:cTn id="18" dur="1" fill="hold">
                                          <p:stCondLst>
                                            <p:cond delay="0"/>
                                          </p:stCondLst>
                                        </p:cTn>
                                        <p:tgtEl>
                                          <p:spTgt spid="76806"/>
                                        </p:tgtEl>
                                        <p:attrNameLst>
                                          <p:attrName>style.visibility</p:attrName>
                                        </p:attrNameLst>
                                      </p:cBhvr>
                                      <p:to>
                                        <p:strVal val="visible"/>
                                      </p:to>
                                    </p:set>
                                    <p:animEffect transition="in" filter="wipe(left)">
                                      <p:cBhvr>
                                        <p:cTn id="19" dur="1000"/>
                                        <p:tgtEl>
                                          <p:spTgt spid="7680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6808"/>
                                        </p:tgtEl>
                                        <p:attrNameLst>
                                          <p:attrName>style.visibility</p:attrName>
                                        </p:attrNameLst>
                                      </p:cBhvr>
                                      <p:to>
                                        <p:strVal val="visible"/>
                                      </p:to>
                                    </p:set>
                                    <p:animEffect transition="in" filter="wipe(left)">
                                      <p:cBhvr>
                                        <p:cTn id="24" dur="10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utoUpdateAnimBg="0"/>
      <p:bldP spid="76807" grpId="0" autoUpdateAnimBg="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85800" y="434975"/>
            <a:ext cx="7772400" cy="863600"/>
          </a:xfrm>
        </p:spPr>
        <p:txBody>
          <a:bodyPr/>
          <a:lstStyle/>
          <a:p>
            <a:pPr algn="l"/>
            <a:r>
              <a:rPr lang="en-US" dirty="0">
                <a:latin typeface="Arial" charset="0"/>
                <a:cs typeface="Arial" charset="0"/>
              </a:rPr>
              <a:t>Break-Even Analysis</a:t>
            </a:r>
          </a:p>
        </p:txBody>
      </p:sp>
      <p:grpSp>
        <p:nvGrpSpPr>
          <p:cNvPr id="90114" name="Group 3"/>
          <p:cNvGrpSpPr>
            <a:grpSpLocks/>
          </p:cNvGrpSpPr>
          <p:nvPr/>
        </p:nvGrpSpPr>
        <p:grpSpPr bwMode="auto">
          <a:xfrm>
            <a:off x="644525" y="1404938"/>
            <a:ext cx="8042275" cy="2579687"/>
            <a:chOff x="406" y="1101"/>
            <a:chExt cx="5066" cy="1625"/>
          </a:xfrm>
        </p:grpSpPr>
        <p:sp>
          <p:nvSpPr>
            <p:cNvPr id="90127" name="Rectangle 4"/>
            <p:cNvSpPr>
              <a:spLocks noChangeArrowheads="1"/>
            </p:cNvSpPr>
            <p:nvPr/>
          </p:nvSpPr>
          <p:spPr bwMode="auto">
            <a:xfrm>
              <a:off x="406" y="1101"/>
              <a:ext cx="2402" cy="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1244600" indent="-1244600">
                <a:lnSpc>
                  <a:spcPct val="90000"/>
                </a:lnSpc>
                <a:spcAft>
                  <a:spcPts val="600"/>
                </a:spcAft>
                <a:tabLst>
                  <a:tab pos="723900" algn="r"/>
                  <a:tab pos="952500" algn="l"/>
                </a:tabLst>
              </a:pPr>
              <a:r>
                <a:rPr lang="en-US" sz="2400" dirty="0"/>
                <a:t>	</a:t>
              </a:r>
              <a:r>
                <a:rPr lang="en-US" sz="2400" i="1" dirty="0">
                  <a:latin typeface="Times New Roman" charset="0"/>
                  <a:cs typeface="Times New Roman" charset="0"/>
                </a:rPr>
                <a:t>BEP</a:t>
              </a:r>
              <a:r>
                <a:rPr lang="en-US" sz="2400" i="1" baseline="-25000" dirty="0">
                  <a:latin typeface="Times New Roman" charset="0"/>
                  <a:cs typeface="Times New Roman" charset="0"/>
                </a:rPr>
                <a:t>x</a:t>
              </a:r>
              <a:r>
                <a:rPr lang="en-US" sz="2400" dirty="0">
                  <a:latin typeface="Times New Roman" charset="0"/>
                  <a:cs typeface="Times New Roman" charset="0"/>
                </a:rPr>
                <a:t>	</a:t>
              </a:r>
              <a:r>
                <a:rPr lang="en-US" sz="2400" dirty="0"/>
                <a:t>=	break-even point in units</a:t>
              </a:r>
            </a:p>
            <a:p>
              <a:pPr marL="1244600" indent="-1244600">
                <a:lnSpc>
                  <a:spcPct val="90000"/>
                </a:lnSpc>
                <a:spcAft>
                  <a:spcPts val="600"/>
                </a:spcAft>
                <a:tabLst>
                  <a:tab pos="723900" algn="r"/>
                  <a:tab pos="952500" algn="l"/>
                </a:tabLst>
              </a:pPr>
              <a:r>
                <a:rPr lang="en-US" sz="2400" dirty="0"/>
                <a:t>	</a:t>
              </a:r>
              <a:r>
                <a:rPr lang="en-US" sz="2400" i="1" dirty="0">
                  <a:latin typeface="Times New Roman" charset="0"/>
                  <a:cs typeface="Times New Roman" charset="0"/>
                </a:rPr>
                <a:t>BEP</a:t>
              </a:r>
              <a:r>
                <a:rPr lang="en-US" sz="2400" baseline="-25000" dirty="0">
                  <a:latin typeface="Times New Roman" charset="0"/>
                  <a:cs typeface="Times New Roman" charset="0"/>
                </a:rPr>
                <a:t>$</a:t>
              </a:r>
              <a:r>
                <a:rPr lang="en-US" sz="2400" dirty="0"/>
                <a:t>	=	break-even point in dollars</a:t>
              </a:r>
            </a:p>
            <a:p>
              <a:pPr marL="1244600" indent="-1244600">
                <a:lnSpc>
                  <a:spcPct val="90000"/>
                </a:lnSpc>
                <a:spcAft>
                  <a:spcPts val="600"/>
                </a:spcAft>
                <a:tabLst>
                  <a:tab pos="723900" algn="r"/>
                  <a:tab pos="952500" algn="l"/>
                </a:tabLst>
              </a:pPr>
              <a:r>
                <a:rPr lang="en-US" sz="2400" dirty="0"/>
                <a:t>	</a:t>
              </a:r>
              <a:r>
                <a:rPr lang="en-US" sz="2400" i="1" dirty="0">
                  <a:latin typeface="Times New Roman" charset="0"/>
                  <a:cs typeface="Times New Roman" charset="0"/>
                </a:rPr>
                <a:t>P</a:t>
              </a:r>
              <a:r>
                <a:rPr lang="en-US" sz="2400" dirty="0"/>
                <a:t>	=	price per unit (after all discounts)</a:t>
              </a:r>
            </a:p>
          </p:txBody>
        </p:sp>
        <p:sp>
          <p:nvSpPr>
            <p:cNvPr id="90128" name="Rectangle 5"/>
            <p:cNvSpPr>
              <a:spLocks noChangeArrowheads="1"/>
            </p:cNvSpPr>
            <p:nvPr/>
          </p:nvSpPr>
          <p:spPr bwMode="auto">
            <a:xfrm>
              <a:off x="2974" y="1101"/>
              <a:ext cx="2498" cy="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x</a:t>
              </a:r>
              <a:r>
                <a:rPr lang="en-US" sz="2400" dirty="0"/>
                <a:t>	=	number of units produced	</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TR</a:t>
              </a:r>
              <a:r>
                <a:rPr lang="en-US" sz="2400" dirty="0"/>
                <a:t>	=	total revenue = </a:t>
              </a:r>
              <a:r>
                <a:rPr lang="en-US" sz="2400" i="1" dirty="0">
                  <a:latin typeface="Times New Roman" charset="0"/>
                  <a:cs typeface="Times New Roman" charset="0"/>
                </a:rPr>
                <a:t>Px</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F</a:t>
              </a:r>
              <a:r>
                <a:rPr lang="en-US" sz="2400" dirty="0"/>
                <a:t>	=	fixed costs</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V</a:t>
              </a:r>
              <a:r>
                <a:rPr lang="en-US" sz="2400" dirty="0"/>
                <a:t>	=	variable cost per unit</a:t>
              </a:r>
            </a:p>
            <a:p>
              <a:pPr marL="762000" indent="-762000">
                <a:lnSpc>
                  <a:spcPct val="90000"/>
                </a:lnSpc>
                <a:spcAft>
                  <a:spcPts val="600"/>
                </a:spcAft>
                <a:tabLst>
                  <a:tab pos="266700" algn="r"/>
                  <a:tab pos="482600" algn="l"/>
                </a:tabLst>
              </a:pPr>
              <a:r>
                <a:rPr lang="en-US" sz="2400" dirty="0"/>
                <a:t>	</a:t>
              </a:r>
              <a:r>
                <a:rPr lang="en-US" sz="2400" i="1" dirty="0">
                  <a:latin typeface="Times New Roman" charset="0"/>
                  <a:cs typeface="Times New Roman" charset="0"/>
                </a:rPr>
                <a:t>TC</a:t>
              </a:r>
              <a:r>
                <a:rPr lang="en-US" sz="2400" dirty="0"/>
                <a:t>	=	total costs = </a:t>
              </a:r>
              <a:r>
                <a:rPr lang="en-US" sz="2400" i="1" dirty="0">
                  <a:latin typeface="Times New Roman" charset="0"/>
                  <a:cs typeface="Times New Roman" charset="0"/>
                </a:rPr>
                <a:t>F</a:t>
              </a:r>
              <a:r>
                <a:rPr lang="en-US" sz="2400" dirty="0"/>
                <a:t> + </a:t>
              </a:r>
              <a:r>
                <a:rPr lang="en-US" sz="2400" i="1" dirty="0">
                  <a:latin typeface="Times New Roman" charset="0"/>
                  <a:cs typeface="Times New Roman" charset="0"/>
                </a:rPr>
                <a:t>Vx</a:t>
              </a:r>
            </a:p>
          </p:txBody>
        </p:sp>
      </p:grpSp>
      <p:grpSp>
        <p:nvGrpSpPr>
          <p:cNvPr id="2" name="Group 1"/>
          <p:cNvGrpSpPr>
            <a:grpSpLocks/>
          </p:cNvGrpSpPr>
          <p:nvPr/>
        </p:nvGrpSpPr>
        <p:grpSpPr bwMode="auto">
          <a:xfrm>
            <a:off x="647700" y="3875088"/>
            <a:ext cx="3838575" cy="2463800"/>
            <a:chOff x="0" y="3861595"/>
            <a:chExt cx="3838227" cy="2463805"/>
          </a:xfrm>
        </p:grpSpPr>
        <p:sp>
          <p:nvSpPr>
            <p:cNvPr id="90117" name="Rectangle 7"/>
            <p:cNvSpPr>
              <a:spLocks noChangeArrowheads="1"/>
            </p:cNvSpPr>
            <p:nvPr/>
          </p:nvSpPr>
          <p:spPr bwMode="auto">
            <a:xfrm>
              <a:off x="0" y="4039395"/>
              <a:ext cx="3838227"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Aft>
                  <a:spcPts val="3600"/>
                </a:spcAft>
              </a:pPr>
              <a:r>
                <a:rPr lang="en-US" sz="2400" i="1" dirty="0">
                  <a:latin typeface="Times New Roman" charset="0"/>
                  <a:cs typeface="Times New Roman" charset="0"/>
                </a:rPr>
                <a:t>BEP</a:t>
              </a:r>
              <a:r>
                <a:rPr lang="en-US" sz="2400" baseline="-25000" dirty="0">
                  <a:latin typeface="Times New Roman" charset="0"/>
                  <a:cs typeface="Times New Roman" charset="0"/>
                </a:rPr>
                <a:t>$</a:t>
              </a:r>
              <a:r>
                <a:rPr lang="en-US" sz="2400" dirty="0"/>
                <a:t> = </a:t>
              </a:r>
              <a:r>
                <a:rPr lang="en-US" sz="2400" i="1" dirty="0">
                  <a:latin typeface="Times New Roman" charset="0"/>
                  <a:cs typeface="Times New Roman" charset="0"/>
                </a:rPr>
                <a:t>BEP</a:t>
              </a:r>
              <a:r>
                <a:rPr lang="en-US" sz="2400" i="1" baseline="-25000" dirty="0">
                  <a:latin typeface="Times New Roman" charset="0"/>
                  <a:cs typeface="Times New Roman" charset="0"/>
                </a:rPr>
                <a:t>x</a:t>
              </a:r>
              <a:r>
                <a:rPr lang="en-US" sz="2400" baseline="-25000" dirty="0">
                  <a:latin typeface="Times New Roman" charset="0"/>
                  <a:cs typeface="Times New Roman" charset="0"/>
                </a:rPr>
                <a:t> </a:t>
              </a:r>
              <a:r>
                <a:rPr lang="en-US" sz="2400" i="1" dirty="0">
                  <a:latin typeface="Times New Roman" charset="0"/>
                  <a:cs typeface="Times New Roman" charset="0"/>
                </a:rPr>
                <a:t>P  </a:t>
              </a:r>
              <a:r>
                <a:rPr lang="en-US" sz="2400" i="1" dirty="0">
                  <a:cs typeface="Times New Roman" charset="0"/>
                </a:rPr>
                <a:t>=             </a:t>
              </a:r>
              <a:r>
                <a:rPr lang="en-US" sz="2400" i="1" dirty="0">
                  <a:latin typeface="Times New Roman" charset="0"/>
                  <a:cs typeface="Times New Roman" charset="0"/>
                </a:rPr>
                <a:t>P</a:t>
              </a:r>
            </a:p>
            <a:p>
              <a:pPr>
                <a:spcAft>
                  <a:spcPts val="3600"/>
                </a:spcAft>
              </a:pPr>
              <a:r>
                <a:rPr lang="en-US" sz="2400" dirty="0"/>
                <a:t>         =</a:t>
              </a:r>
            </a:p>
            <a:p>
              <a:pPr>
                <a:spcAft>
                  <a:spcPts val="3600"/>
                </a:spcAft>
              </a:pPr>
              <a:r>
                <a:rPr lang="en-US" sz="2400" dirty="0"/>
                <a:t>         = </a:t>
              </a:r>
            </a:p>
          </p:txBody>
        </p:sp>
        <p:grpSp>
          <p:nvGrpSpPr>
            <p:cNvPr id="90118" name="Group 8"/>
            <p:cNvGrpSpPr>
              <a:grpSpLocks/>
            </p:cNvGrpSpPr>
            <p:nvPr/>
          </p:nvGrpSpPr>
          <p:grpSpPr bwMode="auto">
            <a:xfrm>
              <a:off x="1133475" y="4643441"/>
              <a:ext cx="1422400" cy="830263"/>
              <a:chOff x="3532" y="3369"/>
              <a:chExt cx="896" cy="523"/>
            </a:xfrm>
          </p:grpSpPr>
          <p:sp>
            <p:nvSpPr>
              <p:cNvPr id="90125" name="Rectangle 9"/>
              <p:cNvSpPr>
                <a:spLocks noChangeArrowheads="1"/>
              </p:cNvSpPr>
              <p:nvPr/>
            </p:nvSpPr>
            <p:spPr bwMode="auto">
              <a:xfrm>
                <a:off x="3534" y="3369"/>
                <a:ext cx="894"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i="1" dirty="0">
                    <a:latin typeface="Times New Roman" charset="0"/>
                    <a:cs typeface="Times New Roman" charset="0"/>
                  </a:rPr>
                  <a:t>F</a:t>
                </a:r>
              </a:p>
              <a:p>
                <a:pPr algn="ctr"/>
                <a:r>
                  <a:rPr lang="en-US" sz="2400" dirty="0">
                    <a:latin typeface="Times New Roman" charset="0"/>
                    <a:cs typeface="Times New Roman" charset="0"/>
                  </a:rPr>
                  <a:t>(</a:t>
                </a:r>
                <a:r>
                  <a:rPr lang="en-US" sz="2400" i="1" dirty="0">
                    <a:latin typeface="Times New Roman" charset="0"/>
                    <a:cs typeface="Times New Roman" charset="0"/>
                  </a:rPr>
                  <a:t>P</a:t>
                </a:r>
                <a:r>
                  <a:rPr lang="en-US" sz="2400" dirty="0">
                    <a:latin typeface="Times New Roman" charset="0"/>
                    <a:cs typeface="Times New Roman" charset="0"/>
                  </a:rPr>
                  <a:t> – </a:t>
                </a:r>
                <a:r>
                  <a:rPr lang="en-US" sz="2400" i="1" dirty="0">
                    <a:latin typeface="Times New Roman" charset="0"/>
                    <a:cs typeface="Times New Roman" charset="0"/>
                  </a:rPr>
                  <a:t>V</a:t>
                </a:r>
                <a:r>
                  <a:rPr lang="en-US" sz="2400" dirty="0">
                    <a:latin typeface="Times New Roman" charset="0"/>
                    <a:cs typeface="Times New Roman" charset="0"/>
                  </a:rPr>
                  <a:t>)/</a:t>
                </a:r>
                <a:r>
                  <a:rPr lang="en-US" sz="2400" i="1" dirty="0">
                    <a:latin typeface="Times New Roman" charset="0"/>
                    <a:cs typeface="Times New Roman" charset="0"/>
                  </a:rPr>
                  <a:t>P</a:t>
                </a:r>
              </a:p>
            </p:txBody>
          </p:sp>
          <p:sp>
            <p:nvSpPr>
              <p:cNvPr id="90126" name="Line 10"/>
              <p:cNvSpPr>
                <a:spLocks noChangeShapeType="1"/>
              </p:cNvSpPr>
              <p:nvPr/>
            </p:nvSpPr>
            <p:spPr bwMode="auto">
              <a:xfrm>
                <a:off x="3532" y="3648"/>
                <a:ext cx="89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90119" name="Group 11"/>
            <p:cNvGrpSpPr>
              <a:grpSpLocks/>
            </p:cNvGrpSpPr>
            <p:nvPr/>
          </p:nvGrpSpPr>
          <p:grpSpPr bwMode="auto">
            <a:xfrm>
              <a:off x="2435225" y="3861595"/>
              <a:ext cx="963613" cy="830263"/>
              <a:chOff x="3488" y="2753"/>
              <a:chExt cx="607" cy="523"/>
            </a:xfrm>
          </p:grpSpPr>
          <p:sp>
            <p:nvSpPr>
              <p:cNvPr id="90123" name="Rectangle 12"/>
              <p:cNvSpPr>
                <a:spLocks noChangeArrowheads="1"/>
              </p:cNvSpPr>
              <p:nvPr/>
            </p:nvSpPr>
            <p:spPr bwMode="auto">
              <a:xfrm>
                <a:off x="3488" y="2753"/>
                <a:ext cx="607"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i="1" dirty="0">
                    <a:latin typeface="Times New Roman" charset="0"/>
                    <a:cs typeface="Times New Roman" charset="0"/>
                  </a:rPr>
                  <a:t>F</a:t>
                </a:r>
              </a:p>
              <a:p>
                <a:pPr algn="ctr"/>
                <a:r>
                  <a:rPr lang="en-US" sz="2400" i="1" dirty="0">
                    <a:latin typeface="Times New Roman" charset="0"/>
                    <a:cs typeface="Times New Roman" charset="0"/>
                  </a:rPr>
                  <a:t>P</a:t>
                </a:r>
                <a:r>
                  <a:rPr lang="en-US" sz="2400" dirty="0">
                    <a:latin typeface="Times New Roman" charset="0"/>
                    <a:cs typeface="Times New Roman" charset="0"/>
                  </a:rPr>
                  <a:t> – </a:t>
                </a:r>
                <a:r>
                  <a:rPr lang="en-US" sz="2400" i="1" dirty="0">
                    <a:latin typeface="Times New Roman" charset="0"/>
                    <a:cs typeface="Times New Roman" charset="0"/>
                  </a:rPr>
                  <a:t>V</a:t>
                </a:r>
              </a:p>
            </p:txBody>
          </p:sp>
          <p:sp>
            <p:nvSpPr>
              <p:cNvPr id="90124" name="Line 13"/>
              <p:cNvSpPr>
                <a:spLocks noChangeShapeType="1"/>
              </p:cNvSpPr>
              <p:nvPr/>
            </p:nvSpPr>
            <p:spPr bwMode="auto">
              <a:xfrm>
                <a:off x="3510" y="3024"/>
                <a:ext cx="56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90120" name="Group 14"/>
            <p:cNvGrpSpPr>
              <a:grpSpLocks/>
            </p:cNvGrpSpPr>
            <p:nvPr/>
          </p:nvGrpSpPr>
          <p:grpSpPr bwMode="auto">
            <a:xfrm>
              <a:off x="1146175" y="5495137"/>
              <a:ext cx="1231900" cy="830263"/>
              <a:chOff x="4635" y="3361"/>
              <a:chExt cx="776" cy="523"/>
            </a:xfrm>
          </p:grpSpPr>
          <p:sp>
            <p:nvSpPr>
              <p:cNvPr id="90121" name="Rectangle 15"/>
              <p:cNvSpPr>
                <a:spLocks noChangeArrowheads="1"/>
              </p:cNvSpPr>
              <p:nvPr/>
            </p:nvSpPr>
            <p:spPr bwMode="auto">
              <a:xfrm>
                <a:off x="4651" y="3361"/>
                <a:ext cx="744"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i="1" dirty="0">
                    <a:latin typeface="Times New Roman" charset="0"/>
                    <a:cs typeface="Times New Roman" charset="0"/>
                  </a:rPr>
                  <a:t>F</a:t>
                </a:r>
              </a:p>
              <a:p>
                <a:pPr algn="ctr"/>
                <a:r>
                  <a:rPr lang="en-US" sz="2400" dirty="0">
                    <a:latin typeface="Times New Roman" charset="0"/>
                    <a:cs typeface="Times New Roman" charset="0"/>
                  </a:rPr>
                  <a:t>1 – </a:t>
                </a:r>
                <a:r>
                  <a:rPr lang="en-US" sz="2400" i="1" dirty="0">
                    <a:latin typeface="Times New Roman" charset="0"/>
                    <a:cs typeface="Times New Roman" charset="0"/>
                  </a:rPr>
                  <a:t>V</a:t>
                </a:r>
                <a:r>
                  <a:rPr lang="en-US" sz="2400" dirty="0">
                    <a:latin typeface="Times New Roman" charset="0"/>
                    <a:cs typeface="Times New Roman" charset="0"/>
                  </a:rPr>
                  <a:t>/</a:t>
                </a:r>
                <a:r>
                  <a:rPr lang="en-US" sz="2400" i="1" dirty="0">
                    <a:latin typeface="Times New Roman" charset="0"/>
                    <a:cs typeface="Times New Roman" charset="0"/>
                  </a:rPr>
                  <a:t>P</a:t>
                </a:r>
              </a:p>
            </p:txBody>
          </p:sp>
          <p:sp>
            <p:nvSpPr>
              <p:cNvPr id="90122" name="Line 16"/>
              <p:cNvSpPr>
                <a:spLocks noChangeShapeType="1"/>
              </p:cNvSpPr>
              <p:nvPr/>
            </p:nvSpPr>
            <p:spPr bwMode="auto">
              <a:xfrm>
                <a:off x="4635" y="3632"/>
                <a:ext cx="77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
        <p:nvSpPr>
          <p:cNvPr id="23" name="Rectangle 17"/>
          <p:cNvSpPr>
            <a:spLocks noChangeArrowheads="1"/>
          </p:cNvSpPr>
          <p:nvPr/>
        </p:nvSpPr>
        <p:spPr bwMode="auto">
          <a:xfrm>
            <a:off x="4848225" y="3943350"/>
            <a:ext cx="3249613" cy="178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1054100" indent="-1054100">
              <a:lnSpc>
                <a:spcPct val="115000"/>
              </a:lnSpc>
            </a:pPr>
            <a:r>
              <a:rPr lang="en-US" sz="2400" dirty="0"/>
              <a:t>Profit	= </a:t>
            </a:r>
            <a:r>
              <a:rPr lang="en-US" sz="2400" i="1" dirty="0">
                <a:latin typeface="Times New Roman" charset="0"/>
                <a:cs typeface="Times New Roman" charset="0"/>
              </a:rPr>
              <a:t>TR</a:t>
            </a:r>
            <a:r>
              <a:rPr lang="en-US" sz="2400" dirty="0"/>
              <a:t> - </a:t>
            </a:r>
            <a:r>
              <a:rPr lang="en-US" sz="2400" i="1" dirty="0">
                <a:latin typeface="Times New Roman" charset="0"/>
                <a:cs typeface="Times New Roman" charset="0"/>
              </a:rPr>
              <a:t>TC</a:t>
            </a:r>
          </a:p>
          <a:p>
            <a:pPr marL="1054100" indent="-1054100">
              <a:lnSpc>
                <a:spcPct val="115000"/>
              </a:lnSpc>
            </a:pPr>
            <a:r>
              <a:rPr lang="en-US" sz="2400" dirty="0"/>
              <a:t>	= </a:t>
            </a:r>
            <a:r>
              <a:rPr lang="en-US" sz="2400" i="1" dirty="0">
                <a:latin typeface="Times New Roman" charset="0"/>
                <a:cs typeface="Times New Roman" charset="0"/>
              </a:rPr>
              <a:t>Px</a:t>
            </a:r>
            <a:r>
              <a:rPr lang="en-US" sz="2400" dirty="0"/>
              <a:t> – (</a:t>
            </a:r>
            <a:r>
              <a:rPr lang="en-US" sz="2400" i="1" dirty="0">
                <a:latin typeface="Times New Roman" charset="0"/>
                <a:cs typeface="Times New Roman" charset="0"/>
              </a:rPr>
              <a:t>F</a:t>
            </a:r>
            <a:r>
              <a:rPr lang="en-US" sz="2400" dirty="0"/>
              <a:t> + </a:t>
            </a:r>
            <a:r>
              <a:rPr lang="en-US" sz="2400" i="1" dirty="0">
                <a:latin typeface="Times New Roman" charset="0"/>
                <a:cs typeface="Times New Roman" charset="0"/>
              </a:rPr>
              <a:t>Vx</a:t>
            </a:r>
            <a:r>
              <a:rPr lang="en-US" sz="2400" dirty="0"/>
              <a:t>)</a:t>
            </a:r>
          </a:p>
          <a:p>
            <a:pPr marL="1054100" indent="-1054100">
              <a:lnSpc>
                <a:spcPct val="115000"/>
              </a:lnSpc>
            </a:pPr>
            <a:r>
              <a:rPr lang="en-US" sz="2400" dirty="0"/>
              <a:t>	= </a:t>
            </a:r>
            <a:r>
              <a:rPr lang="en-US" sz="2400" i="1" dirty="0">
                <a:latin typeface="Times New Roman" charset="0"/>
                <a:cs typeface="Times New Roman" charset="0"/>
              </a:rPr>
              <a:t>Px</a:t>
            </a:r>
            <a:r>
              <a:rPr lang="en-US" sz="2400" dirty="0"/>
              <a:t> – </a:t>
            </a:r>
            <a:r>
              <a:rPr lang="en-US" sz="2400" i="1" dirty="0">
                <a:latin typeface="Times New Roman" charset="0"/>
                <a:cs typeface="Times New Roman" charset="0"/>
              </a:rPr>
              <a:t>F</a:t>
            </a:r>
            <a:r>
              <a:rPr lang="en-US" sz="2400" dirty="0"/>
              <a:t> – </a:t>
            </a:r>
            <a:r>
              <a:rPr lang="en-US" sz="2400" i="1" dirty="0">
                <a:latin typeface="Times New Roman" charset="0"/>
                <a:cs typeface="Times New Roman" charset="0"/>
              </a:rPr>
              <a:t>Vx</a:t>
            </a:r>
          </a:p>
          <a:p>
            <a:pPr marL="1054100" indent="-1054100">
              <a:lnSpc>
                <a:spcPct val="115000"/>
              </a:lnSpc>
            </a:pPr>
            <a:r>
              <a:rPr lang="en-US" sz="2400" dirty="0"/>
              <a:t>	= (</a:t>
            </a:r>
            <a:r>
              <a:rPr lang="en-US" sz="2400" i="1" dirty="0">
                <a:latin typeface="Times New Roman" charset="0"/>
                <a:cs typeface="Times New Roman" charset="0"/>
              </a:rPr>
              <a:t>P</a:t>
            </a:r>
            <a:r>
              <a:rPr lang="en-US" sz="2400" dirty="0"/>
              <a:t> - </a:t>
            </a:r>
            <a:r>
              <a:rPr lang="en-US" sz="2400" i="1" dirty="0">
                <a:latin typeface="Times New Roman" charset="0"/>
                <a:cs typeface="Times New Roman" charset="0"/>
              </a:rPr>
              <a:t>V</a:t>
            </a:r>
            <a:r>
              <a:rPr lang="en-US" sz="2400" dirty="0"/>
              <a:t>)</a:t>
            </a:r>
            <a:r>
              <a:rPr lang="en-US" sz="2400" i="1" dirty="0">
                <a:latin typeface="Times New Roman" charset="0"/>
                <a:cs typeface="Times New Roman" charset="0"/>
              </a:rPr>
              <a:t>x</a:t>
            </a:r>
            <a:r>
              <a:rPr lang="en-US" sz="2400" dirty="0"/>
              <a:t> – </a:t>
            </a:r>
            <a:r>
              <a:rPr lang="en-US" sz="2400" i="1" dirty="0">
                <a:latin typeface="Times New Roman" charset="0"/>
                <a:cs typeface="Times New Roman" charset="0"/>
              </a:rPr>
              <a:t>F</a:t>
            </a:r>
          </a:p>
        </p:txBody>
      </p:sp>
      <p:sp>
        <p:nvSpPr>
          <p:cNvPr id="18" name="TextBox 17"/>
          <p:cNvSpPr txBox="1"/>
          <p:nvPr/>
        </p:nvSpPr>
        <p:spPr>
          <a:xfrm>
            <a:off x="6358943" y="520145"/>
            <a:ext cx="2607258" cy="830997"/>
          </a:xfrm>
          <a:prstGeom prst="rect">
            <a:avLst/>
          </a:prstGeom>
          <a:noFill/>
        </p:spPr>
        <p:txBody>
          <a:bodyPr wrap="square" rtlCol="0">
            <a:spAutoFit/>
          </a:bodyPr>
          <a:lstStyle/>
          <a:p>
            <a:pPr algn="ctr"/>
            <a:r>
              <a:rPr lang="en-US" sz="2400" b="1" dirty="0">
                <a:solidFill>
                  <a:schemeClr val="accent1"/>
                </a:solidFill>
              </a:rPr>
              <a:t>Single-Product Case</a:t>
            </a:r>
          </a:p>
        </p:txBody>
      </p:sp>
    </p:spTree>
    <p:extLst>
      <p:ext uri="{BB962C8B-B14F-4D97-AF65-F5344CB8AC3E}">
        <p14:creationId xmlns:p14="http://schemas.microsoft.com/office/powerpoint/2010/main" xmlns="" val="340820732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Right)">
                                      <p:cBhvr>
                                        <p:cTn id="1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Break-Even Example</a:t>
            </a:r>
          </a:p>
        </p:txBody>
      </p:sp>
      <p:sp>
        <p:nvSpPr>
          <p:cNvPr id="81923" name="Rectangle 3"/>
          <p:cNvSpPr>
            <a:spLocks noChangeArrowheads="1"/>
          </p:cNvSpPr>
          <p:nvPr/>
        </p:nvSpPr>
        <p:spPr bwMode="auto">
          <a:xfrm>
            <a:off x="409575" y="1584325"/>
            <a:ext cx="81359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911600" algn="l"/>
              </a:tabLst>
            </a:pPr>
            <a:r>
              <a:rPr lang="en-US" sz="2400" dirty="0"/>
              <a:t>Fixed costs = $10,000	 Material = $.75/unit</a:t>
            </a:r>
          </a:p>
          <a:p>
            <a:pPr>
              <a:tabLst>
                <a:tab pos="3911600" algn="l"/>
              </a:tabLst>
            </a:pPr>
            <a:r>
              <a:rPr lang="en-US" sz="2400" dirty="0"/>
              <a:t>Direct labor = $1.50/unit	 Selling price = $4.00 per unit</a:t>
            </a:r>
          </a:p>
        </p:txBody>
      </p:sp>
      <p:grpSp>
        <p:nvGrpSpPr>
          <p:cNvPr id="2" name="Group 1"/>
          <p:cNvGrpSpPr>
            <a:grpSpLocks/>
          </p:cNvGrpSpPr>
          <p:nvPr/>
        </p:nvGrpSpPr>
        <p:grpSpPr bwMode="auto">
          <a:xfrm>
            <a:off x="1409700" y="2808288"/>
            <a:ext cx="6254750" cy="1860550"/>
            <a:chOff x="1409700" y="2808291"/>
            <a:chExt cx="6254750" cy="1860552"/>
          </a:xfrm>
        </p:grpSpPr>
        <p:grpSp>
          <p:nvGrpSpPr>
            <p:cNvPr id="92169" name="Group 4"/>
            <p:cNvGrpSpPr>
              <a:grpSpLocks/>
            </p:cNvGrpSpPr>
            <p:nvPr/>
          </p:nvGrpSpPr>
          <p:grpSpPr bwMode="auto">
            <a:xfrm>
              <a:off x="1409700" y="2808291"/>
              <a:ext cx="6254750" cy="920751"/>
              <a:chOff x="590" y="2072"/>
              <a:chExt cx="3940" cy="580"/>
            </a:xfrm>
          </p:grpSpPr>
          <p:sp>
            <p:nvSpPr>
              <p:cNvPr id="92175" name="Rectangle 5"/>
              <p:cNvSpPr>
                <a:spLocks noChangeArrowheads="1"/>
              </p:cNvSpPr>
              <p:nvPr/>
            </p:nvSpPr>
            <p:spPr bwMode="auto">
              <a:xfrm>
                <a:off x="590" y="2200"/>
                <a:ext cx="187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Aft>
                    <a:spcPts val="600"/>
                  </a:spcAft>
                </a:pPr>
                <a:r>
                  <a:rPr lang="en-US" sz="2400" i="1" dirty="0">
                    <a:latin typeface="Times New Roman" charset="0"/>
                    <a:cs typeface="Times New Roman" charset="0"/>
                  </a:rPr>
                  <a:t>BEP</a:t>
                </a:r>
                <a:r>
                  <a:rPr lang="en-US" sz="2400" baseline="-25000" dirty="0"/>
                  <a:t>$</a:t>
                </a:r>
                <a:r>
                  <a:rPr lang="en-US" sz="2400" dirty="0"/>
                  <a:t> =                   =</a:t>
                </a:r>
              </a:p>
            </p:txBody>
          </p:sp>
          <p:grpSp>
            <p:nvGrpSpPr>
              <p:cNvPr id="92176" name="Group 6"/>
              <p:cNvGrpSpPr>
                <a:grpSpLocks/>
              </p:cNvGrpSpPr>
              <p:nvPr/>
            </p:nvGrpSpPr>
            <p:grpSpPr bwMode="auto">
              <a:xfrm>
                <a:off x="1328" y="2080"/>
                <a:ext cx="860" cy="572"/>
                <a:chOff x="3552" y="2201"/>
                <a:chExt cx="860" cy="572"/>
              </a:xfrm>
            </p:grpSpPr>
            <p:sp>
              <p:nvSpPr>
                <p:cNvPr id="92180" name="Rectangle 7"/>
                <p:cNvSpPr>
                  <a:spLocks noChangeArrowheads="1"/>
                </p:cNvSpPr>
                <p:nvPr/>
              </p:nvSpPr>
              <p:spPr bwMode="auto">
                <a:xfrm>
                  <a:off x="3552" y="2201"/>
                  <a:ext cx="860"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i="1" dirty="0">
                      <a:latin typeface="Times New Roman" charset="0"/>
                      <a:cs typeface="Times New Roman" charset="0"/>
                    </a:rPr>
                    <a:t>F</a:t>
                  </a:r>
                </a:p>
                <a:p>
                  <a:pPr algn="ctr">
                    <a:spcAft>
                      <a:spcPts val="600"/>
                    </a:spcAft>
                  </a:pPr>
                  <a:r>
                    <a:rPr lang="en-US" sz="2400" dirty="0"/>
                    <a:t>1 – (</a:t>
                  </a:r>
                  <a:r>
                    <a:rPr lang="en-US" sz="2400" i="1" dirty="0">
                      <a:latin typeface="Times New Roman" charset="0"/>
                      <a:cs typeface="Times New Roman" charset="0"/>
                    </a:rPr>
                    <a:t>V</a:t>
                  </a:r>
                  <a:r>
                    <a:rPr lang="en-US" sz="2400" dirty="0"/>
                    <a:t>/</a:t>
                  </a:r>
                  <a:r>
                    <a:rPr lang="en-US" sz="2400" i="1" dirty="0">
                      <a:latin typeface="Times New Roman" charset="0"/>
                      <a:cs typeface="Times New Roman" charset="0"/>
                    </a:rPr>
                    <a:t>P</a:t>
                  </a:r>
                  <a:r>
                    <a:rPr lang="en-US" sz="2400" dirty="0"/>
                    <a:t>)</a:t>
                  </a:r>
                </a:p>
              </p:txBody>
            </p:sp>
            <p:sp>
              <p:nvSpPr>
                <p:cNvPr id="92181" name="Line 8"/>
                <p:cNvSpPr>
                  <a:spLocks noChangeShapeType="1"/>
                </p:cNvSpPr>
                <p:nvPr/>
              </p:nvSpPr>
              <p:spPr bwMode="auto">
                <a:xfrm>
                  <a:off x="3584" y="2480"/>
                  <a:ext cx="79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92177" name="Group 9"/>
              <p:cNvGrpSpPr>
                <a:grpSpLocks/>
              </p:cNvGrpSpPr>
              <p:nvPr/>
            </p:nvGrpSpPr>
            <p:grpSpPr bwMode="auto">
              <a:xfrm>
                <a:off x="2425" y="2072"/>
                <a:ext cx="2105" cy="572"/>
                <a:chOff x="3473" y="3457"/>
                <a:chExt cx="2105" cy="572"/>
              </a:xfrm>
            </p:grpSpPr>
            <p:sp>
              <p:nvSpPr>
                <p:cNvPr id="92178" name="Rectangle 10"/>
                <p:cNvSpPr>
                  <a:spLocks noChangeArrowheads="1"/>
                </p:cNvSpPr>
                <p:nvPr/>
              </p:nvSpPr>
              <p:spPr bwMode="auto">
                <a:xfrm>
                  <a:off x="3473" y="3457"/>
                  <a:ext cx="2105"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dirty="0"/>
                    <a:t>$10,000</a:t>
                  </a:r>
                </a:p>
                <a:p>
                  <a:pPr algn="ctr">
                    <a:spcAft>
                      <a:spcPts val="600"/>
                    </a:spcAft>
                  </a:pPr>
                  <a:r>
                    <a:rPr lang="en-US" sz="2400" dirty="0"/>
                    <a:t>1 – [(1.50 + .75)/(4.00)]</a:t>
                  </a:r>
                </a:p>
              </p:txBody>
            </p:sp>
            <p:sp>
              <p:nvSpPr>
                <p:cNvPr id="92179" name="Line 11"/>
                <p:cNvSpPr>
                  <a:spLocks noChangeShapeType="1"/>
                </p:cNvSpPr>
                <p:nvPr/>
              </p:nvSpPr>
              <p:spPr bwMode="auto">
                <a:xfrm>
                  <a:off x="3512" y="3744"/>
                  <a:ext cx="201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92170" name="Group 12"/>
            <p:cNvGrpSpPr>
              <a:grpSpLocks/>
            </p:cNvGrpSpPr>
            <p:nvPr/>
          </p:nvGrpSpPr>
          <p:grpSpPr bwMode="auto">
            <a:xfrm>
              <a:off x="2247900" y="3760792"/>
              <a:ext cx="3709988" cy="908051"/>
              <a:chOff x="1198" y="2641"/>
              <a:chExt cx="2337" cy="572"/>
            </a:xfrm>
          </p:grpSpPr>
          <p:sp>
            <p:nvSpPr>
              <p:cNvPr id="92171" name="Rectangle 13"/>
              <p:cNvSpPr>
                <a:spLocks noChangeArrowheads="1"/>
              </p:cNvSpPr>
              <p:nvPr/>
            </p:nvSpPr>
            <p:spPr bwMode="auto">
              <a:xfrm>
                <a:off x="1198" y="2769"/>
                <a:ext cx="233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Aft>
                    <a:spcPts val="600"/>
                  </a:spcAft>
                </a:pPr>
                <a:r>
                  <a:rPr lang="en-US" sz="2400" dirty="0"/>
                  <a:t>=                  = $22,857.14</a:t>
                </a:r>
              </a:p>
            </p:txBody>
          </p:sp>
          <p:grpSp>
            <p:nvGrpSpPr>
              <p:cNvPr id="92172" name="Group 14"/>
              <p:cNvGrpSpPr>
                <a:grpSpLocks/>
              </p:cNvGrpSpPr>
              <p:nvPr/>
            </p:nvGrpSpPr>
            <p:grpSpPr bwMode="auto">
              <a:xfrm>
                <a:off x="1443" y="2641"/>
                <a:ext cx="817" cy="572"/>
                <a:chOff x="1971" y="3489"/>
                <a:chExt cx="817" cy="572"/>
              </a:xfrm>
            </p:grpSpPr>
            <p:sp>
              <p:nvSpPr>
                <p:cNvPr id="92173" name="Rectangle 15"/>
                <p:cNvSpPr>
                  <a:spLocks noChangeArrowheads="1"/>
                </p:cNvSpPr>
                <p:nvPr/>
              </p:nvSpPr>
              <p:spPr bwMode="auto">
                <a:xfrm>
                  <a:off x="1971" y="3489"/>
                  <a:ext cx="817"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dirty="0"/>
                    <a:t>$10,000</a:t>
                  </a:r>
                </a:p>
                <a:p>
                  <a:pPr algn="ctr">
                    <a:spcAft>
                      <a:spcPts val="600"/>
                    </a:spcAft>
                  </a:pPr>
                  <a:r>
                    <a:rPr lang="en-US" sz="2400" dirty="0"/>
                    <a:t>.4375</a:t>
                  </a:r>
                </a:p>
              </p:txBody>
            </p:sp>
            <p:sp>
              <p:nvSpPr>
                <p:cNvPr id="92174" name="Line 16"/>
                <p:cNvSpPr>
                  <a:spLocks noChangeShapeType="1"/>
                </p:cNvSpPr>
                <p:nvPr/>
              </p:nvSpPr>
              <p:spPr bwMode="auto">
                <a:xfrm>
                  <a:off x="2008" y="3776"/>
                  <a:ext cx="7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grpSp>
        <p:nvGrpSpPr>
          <p:cNvPr id="25" name="Group 12"/>
          <p:cNvGrpSpPr>
            <a:grpSpLocks/>
          </p:cNvGrpSpPr>
          <p:nvPr/>
        </p:nvGrpSpPr>
        <p:grpSpPr bwMode="auto">
          <a:xfrm>
            <a:off x="3162300" y="1892300"/>
            <a:ext cx="3898900" cy="1524000"/>
            <a:chOff x="1992" y="1256"/>
            <a:chExt cx="2456" cy="960"/>
          </a:xfrm>
        </p:grpSpPr>
        <p:sp>
          <p:nvSpPr>
            <p:cNvPr id="92165" name="Line 13"/>
            <p:cNvSpPr>
              <a:spLocks noChangeShapeType="1"/>
            </p:cNvSpPr>
            <p:nvPr/>
          </p:nvSpPr>
          <p:spPr bwMode="auto">
            <a:xfrm>
              <a:off x="2272" y="1256"/>
              <a:ext cx="1136" cy="728"/>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6" name="Line 14"/>
            <p:cNvSpPr>
              <a:spLocks noChangeShapeType="1"/>
            </p:cNvSpPr>
            <p:nvPr/>
          </p:nvSpPr>
          <p:spPr bwMode="auto">
            <a:xfrm flipH="1">
              <a:off x="4400" y="1585"/>
              <a:ext cx="48" cy="575"/>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7" name="Line 15"/>
            <p:cNvSpPr>
              <a:spLocks noChangeShapeType="1"/>
            </p:cNvSpPr>
            <p:nvPr/>
          </p:nvSpPr>
          <p:spPr bwMode="auto">
            <a:xfrm>
              <a:off x="1992" y="1585"/>
              <a:ext cx="1176" cy="631"/>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8" name="Freeform 16"/>
            <p:cNvSpPr>
              <a:spLocks/>
            </p:cNvSpPr>
            <p:nvPr/>
          </p:nvSpPr>
          <p:spPr bwMode="auto">
            <a:xfrm>
              <a:off x="4048" y="1328"/>
              <a:ext cx="266" cy="848"/>
            </a:xfrm>
            <a:custGeom>
              <a:avLst/>
              <a:gdLst>
                <a:gd name="T0" fmla="*/ 23 w 106"/>
                <a:gd name="T1" fmla="*/ 0 h 712"/>
                <a:gd name="T2" fmla="*/ 261 w 106"/>
                <a:gd name="T3" fmla="*/ 534 h 712"/>
                <a:gd name="T4" fmla="*/ 0 w 106"/>
                <a:gd name="T5" fmla="*/ 848 h 712"/>
                <a:gd name="T6" fmla="*/ 0 60000 65536"/>
                <a:gd name="T7" fmla="*/ 0 60000 65536"/>
                <a:gd name="T8" fmla="*/ 0 60000 65536"/>
                <a:gd name="T9" fmla="*/ 0 w 106"/>
                <a:gd name="T10" fmla="*/ 0 h 712"/>
                <a:gd name="T11" fmla="*/ 106 w 106"/>
                <a:gd name="T12" fmla="*/ 712 h 712"/>
              </a:gdLst>
              <a:ahLst/>
              <a:cxnLst>
                <a:cxn ang="T6">
                  <a:pos x="T0" y="T1"/>
                </a:cxn>
                <a:cxn ang="T7">
                  <a:pos x="T2" y="T3"/>
                </a:cxn>
                <a:cxn ang="T8">
                  <a:pos x="T4" y="T5"/>
                </a:cxn>
              </a:cxnLst>
              <a:rect l="T9" t="T10" r="T11" b="T12"/>
              <a:pathLst>
                <a:path w="106" h="712">
                  <a:moveTo>
                    <a:pt x="9" y="0"/>
                  </a:moveTo>
                  <a:cubicBezTo>
                    <a:pt x="25" y="75"/>
                    <a:pt x="106" y="329"/>
                    <a:pt x="104" y="448"/>
                  </a:cubicBezTo>
                  <a:cubicBezTo>
                    <a:pt x="102" y="567"/>
                    <a:pt x="22" y="657"/>
                    <a:pt x="0" y="712"/>
                  </a:cubicBezTo>
                </a:path>
              </a:pathLst>
            </a:custGeom>
            <a:noFill/>
            <a:ln w="57150">
              <a:solidFill>
                <a:schemeClr val="accent1"/>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Tree>
    <p:extLst>
      <p:ext uri="{BB962C8B-B14F-4D97-AF65-F5344CB8AC3E}">
        <p14:creationId xmlns:p14="http://schemas.microsoft.com/office/powerpoint/2010/main" xmlns="" val="3622525885"/>
      </p:ext>
    </p:extLst>
  </p:cSld>
  <p:clrMapOvr>
    <a:masterClrMapping/>
  </p:clrMapOvr>
  <p:transition spd="slow" advClick="0" advTm="4000">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1923"/>
                                        </p:tgtEl>
                                        <p:attrNameLst>
                                          <p:attrName>style.visibility</p:attrName>
                                        </p:attrNameLst>
                                      </p:cBhvr>
                                      <p:to>
                                        <p:strVal val="visible"/>
                                      </p:to>
                                    </p:set>
                                    <p:animEffect transition="in" filter="strips(downRight)">
                                      <p:cBhvr>
                                        <p:cTn id="7" dur="1000"/>
                                        <p:tgtEl>
                                          <p:spTgt spid="81923"/>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1000"/>
                                        <p:tgtEl>
                                          <p:spTgt spid="2"/>
                                        </p:tgtEl>
                                      </p:cBhvr>
                                    </p:animEffect>
                                  </p:childTnLst>
                                </p:cTn>
                              </p:par>
                              <p:par>
                                <p:cTn id="12" presetID="22" presetClass="entr" presetSubtype="1" fill="hold" nodeType="withEffect">
                                  <p:stCondLst>
                                    <p:cond delay="100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1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Break-Even Example</a:t>
            </a:r>
          </a:p>
        </p:txBody>
      </p:sp>
      <p:sp>
        <p:nvSpPr>
          <p:cNvPr id="94210" name="Rectangle 3"/>
          <p:cNvSpPr>
            <a:spLocks noChangeArrowheads="1"/>
          </p:cNvSpPr>
          <p:nvPr/>
        </p:nvSpPr>
        <p:spPr bwMode="auto">
          <a:xfrm>
            <a:off x="409575" y="1584325"/>
            <a:ext cx="81359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3911600" algn="l"/>
              </a:tabLst>
            </a:pPr>
            <a:r>
              <a:rPr lang="en-US" sz="2400" dirty="0"/>
              <a:t>Fixed costs = $10,000	 Material = $.75/unit</a:t>
            </a:r>
          </a:p>
          <a:p>
            <a:pPr>
              <a:tabLst>
                <a:tab pos="3911600" algn="l"/>
              </a:tabLst>
            </a:pPr>
            <a:r>
              <a:rPr lang="en-US" sz="2400" dirty="0"/>
              <a:t>Direct labor = $1.50/unit	 Selling price = $4.00 per unit</a:t>
            </a:r>
          </a:p>
        </p:txBody>
      </p:sp>
      <p:grpSp>
        <p:nvGrpSpPr>
          <p:cNvPr id="94211" name="Group 4"/>
          <p:cNvGrpSpPr>
            <a:grpSpLocks/>
          </p:cNvGrpSpPr>
          <p:nvPr/>
        </p:nvGrpSpPr>
        <p:grpSpPr bwMode="auto">
          <a:xfrm>
            <a:off x="1409700" y="2808288"/>
            <a:ext cx="6254750" cy="920750"/>
            <a:chOff x="590" y="2072"/>
            <a:chExt cx="3940" cy="580"/>
          </a:xfrm>
        </p:grpSpPr>
        <p:sp>
          <p:nvSpPr>
            <p:cNvPr id="94225" name="Rectangle 5"/>
            <p:cNvSpPr>
              <a:spLocks noChangeArrowheads="1"/>
            </p:cNvSpPr>
            <p:nvPr/>
          </p:nvSpPr>
          <p:spPr bwMode="auto">
            <a:xfrm>
              <a:off x="590" y="2200"/>
              <a:ext cx="187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Aft>
                  <a:spcPts val="600"/>
                </a:spcAft>
              </a:pPr>
              <a:r>
                <a:rPr lang="en-US" sz="2400" i="1" dirty="0">
                  <a:latin typeface="Times New Roman" charset="0"/>
                  <a:cs typeface="Times New Roman" charset="0"/>
                </a:rPr>
                <a:t>BEP</a:t>
              </a:r>
              <a:r>
                <a:rPr lang="en-US" sz="2400" baseline="-25000" dirty="0"/>
                <a:t>$</a:t>
              </a:r>
              <a:r>
                <a:rPr lang="en-US" sz="2400" dirty="0"/>
                <a:t> =                   =</a:t>
              </a:r>
            </a:p>
          </p:txBody>
        </p:sp>
        <p:grpSp>
          <p:nvGrpSpPr>
            <p:cNvPr id="94226" name="Group 6"/>
            <p:cNvGrpSpPr>
              <a:grpSpLocks/>
            </p:cNvGrpSpPr>
            <p:nvPr/>
          </p:nvGrpSpPr>
          <p:grpSpPr bwMode="auto">
            <a:xfrm>
              <a:off x="1328" y="2080"/>
              <a:ext cx="860" cy="572"/>
              <a:chOff x="3552" y="2201"/>
              <a:chExt cx="860" cy="572"/>
            </a:xfrm>
          </p:grpSpPr>
          <p:sp>
            <p:nvSpPr>
              <p:cNvPr id="94230" name="Rectangle 7"/>
              <p:cNvSpPr>
                <a:spLocks noChangeArrowheads="1"/>
              </p:cNvSpPr>
              <p:nvPr/>
            </p:nvSpPr>
            <p:spPr bwMode="auto">
              <a:xfrm>
                <a:off x="3552" y="2201"/>
                <a:ext cx="860"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i="1" dirty="0">
                    <a:latin typeface="Times New Roman" charset="0"/>
                    <a:cs typeface="Times New Roman" charset="0"/>
                  </a:rPr>
                  <a:t>F</a:t>
                </a:r>
              </a:p>
              <a:p>
                <a:pPr algn="ctr">
                  <a:spcAft>
                    <a:spcPts val="600"/>
                  </a:spcAft>
                </a:pPr>
                <a:r>
                  <a:rPr lang="en-US" sz="2400" dirty="0"/>
                  <a:t>1 – (</a:t>
                </a:r>
                <a:r>
                  <a:rPr lang="en-US" sz="2400" i="1" dirty="0">
                    <a:latin typeface="Times New Roman" charset="0"/>
                    <a:cs typeface="Times New Roman" charset="0"/>
                  </a:rPr>
                  <a:t>V</a:t>
                </a:r>
                <a:r>
                  <a:rPr lang="en-US" sz="2400" dirty="0"/>
                  <a:t>/</a:t>
                </a:r>
                <a:r>
                  <a:rPr lang="en-US" sz="2400" i="1" dirty="0">
                    <a:latin typeface="Times New Roman" charset="0"/>
                    <a:cs typeface="Times New Roman" charset="0"/>
                  </a:rPr>
                  <a:t>P</a:t>
                </a:r>
                <a:r>
                  <a:rPr lang="en-US" sz="2400" dirty="0"/>
                  <a:t>)</a:t>
                </a:r>
              </a:p>
            </p:txBody>
          </p:sp>
          <p:sp>
            <p:nvSpPr>
              <p:cNvPr id="94231" name="Line 8"/>
              <p:cNvSpPr>
                <a:spLocks noChangeShapeType="1"/>
              </p:cNvSpPr>
              <p:nvPr/>
            </p:nvSpPr>
            <p:spPr bwMode="auto">
              <a:xfrm>
                <a:off x="3584" y="2480"/>
                <a:ext cx="79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94227" name="Group 9"/>
            <p:cNvGrpSpPr>
              <a:grpSpLocks/>
            </p:cNvGrpSpPr>
            <p:nvPr/>
          </p:nvGrpSpPr>
          <p:grpSpPr bwMode="auto">
            <a:xfrm>
              <a:off x="2425" y="2072"/>
              <a:ext cx="2105" cy="572"/>
              <a:chOff x="3473" y="3457"/>
              <a:chExt cx="2105" cy="572"/>
            </a:xfrm>
          </p:grpSpPr>
          <p:sp>
            <p:nvSpPr>
              <p:cNvPr id="94228" name="Rectangle 10"/>
              <p:cNvSpPr>
                <a:spLocks noChangeArrowheads="1"/>
              </p:cNvSpPr>
              <p:nvPr/>
            </p:nvSpPr>
            <p:spPr bwMode="auto">
              <a:xfrm>
                <a:off x="3473" y="3457"/>
                <a:ext cx="2105"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dirty="0"/>
                  <a:t>$10,000</a:t>
                </a:r>
              </a:p>
              <a:p>
                <a:pPr algn="ctr">
                  <a:spcAft>
                    <a:spcPts val="600"/>
                  </a:spcAft>
                </a:pPr>
                <a:r>
                  <a:rPr lang="en-US" sz="2400" dirty="0"/>
                  <a:t>1 – [(1.50 + .75)/(4.00)]</a:t>
                </a:r>
              </a:p>
            </p:txBody>
          </p:sp>
          <p:sp>
            <p:nvSpPr>
              <p:cNvPr id="94229" name="Line 11"/>
              <p:cNvSpPr>
                <a:spLocks noChangeShapeType="1"/>
              </p:cNvSpPr>
              <p:nvPr/>
            </p:nvSpPr>
            <p:spPr bwMode="auto">
              <a:xfrm>
                <a:off x="3512" y="3744"/>
                <a:ext cx="201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94212" name="Group 12"/>
          <p:cNvGrpSpPr>
            <a:grpSpLocks/>
          </p:cNvGrpSpPr>
          <p:nvPr/>
        </p:nvGrpSpPr>
        <p:grpSpPr bwMode="auto">
          <a:xfrm>
            <a:off x="2247900" y="3760788"/>
            <a:ext cx="3709988" cy="908050"/>
            <a:chOff x="1198" y="2641"/>
            <a:chExt cx="2337" cy="572"/>
          </a:xfrm>
        </p:grpSpPr>
        <p:sp>
          <p:nvSpPr>
            <p:cNvPr id="94221" name="Rectangle 13"/>
            <p:cNvSpPr>
              <a:spLocks noChangeArrowheads="1"/>
            </p:cNvSpPr>
            <p:nvPr/>
          </p:nvSpPr>
          <p:spPr bwMode="auto">
            <a:xfrm>
              <a:off x="1198" y="2769"/>
              <a:ext cx="233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Aft>
                  <a:spcPts val="600"/>
                </a:spcAft>
              </a:pPr>
              <a:r>
                <a:rPr lang="en-US" sz="2400" dirty="0"/>
                <a:t>=                  = $22,857.14</a:t>
              </a:r>
            </a:p>
          </p:txBody>
        </p:sp>
        <p:grpSp>
          <p:nvGrpSpPr>
            <p:cNvPr id="94222" name="Group 14"/>
            <p:cNvGrpSpPr>
              <a:grpSpLocks/>
            </p:cNvGrpSpPr>
            <p:nvPr/>
          </p:nvGrpSpPr>
          <p:grpSpPr bwMode="auto">
            <a:xfrm>
              <a:off x="1443" y="2641"/>
              <a:ext cx="817" cy="572"/>
              <a:chOff x="1971" y="3489"/>
              <a:chExt cx="817" cy="572"/>
            </a:xfrm>
          </p:grpSpPr>
          <p:sp>
            <p:nvSpPr>
              <p:cNvPr id="94223" name="Rectangle 15"/>
              <p:cNvSpPr>
                <a:spLocks noChangeArrowheads="1"/>
              </p:cNvSpPr>
              <p:nvPr/>
            </p:nvSpPr>
            <p:spPr bwMode="auto">
              <a:xfrm>
                <a:off x="1971" y="3489"/>
                <a:ext cx="817"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dirty="0"/>
                  <a:t>$10,000</a:t>
                </a:r>
              </a:p>
              <a:p>
                <a:pPr algn="ctr">
                  <a:spcAft>
                    <a:spcPts val="600"/>
                  </a:spcAft>
                </a:pPr>
                <a:r>
                  <a:rPr lang="en-US" sz="2400" dirty="0"/>
                  <a:t>.4375</a:t>
                </a:r>
              </a:p>
            </p:txBody>
          </p:sp>
          <p:sp>
            <p:nvSpPr>
              <p:cNvPr id="94224" name="Line 16"/>
              <p:cNvSpPr>
                <a:spLocks noChangeShapeType="1"/>
              </p:cNvSpPr>
              <p:nvPr/>
            </p:nvSpPr>
            <p:spPr bwMode="auto">
              <a:xfrm>
                <a:off x="2008" y="3776"/>
                <a:ext cx="7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81937" name="Group 17"/>
          <p:cNvGrpSpPr>
            <a:grpSpLocks/>
          </p:cNvGrpSpPr>
          <p:nvPr/>
        </p:nvGrpSpPr>
        <p:grpSpPr bwMode="auto">
          <a:xfrm>
            <a:off x="1428750" y="5005388"/>
            <a:ext cx="6343650" cy="920750"/>
            <a:chOff x="646" y="3137"/>
            <a:chExt cx="3996" cy="580"/>
          </a:xfrm>
        </p:grpSpPr>
        <p:sp>
          <p:nvSpPr>
            <p:cNvPr id="94214" name="Rectangle 18"/>
            <p:cNvSpPr>
              <a:spLocks noChangeArrowheads="1"/>
            </p:cNvSpPr>
            <p:nvPr/>
          </p:nvSpPr>
          <p:spPr bwMode="auto">
            <a:xfrm>
              <a:off x="646" y="3265"/>
              <a:ext cx="399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Aft>
                  <a:spcPts val="600"/>
                </a:spcAft>
              </a:pPr>
              <a:r>
                <a:rPr lang="en-US" sz="2400" i="1" dirty="0">
                  <a:latin typeface="Times New Roman" charset="0"/>
                  <a:cs typeface="Times New Roman" charset="0"/>
                </a:rPr>
                <a:t>BEP</a:t>
              </a:r>
              <a:r>
                <a:rPr lang="en-US" sz="2400" i="1" baseline="-25000" dirty="0">
                  <a:latin typeface="Times New Roman" charset="0"/>
                  <a:cs typeface="Times New Roman" charset="0"/>
                </a:rPr>
                <a:t>x</a:t>
              </a:r>
              <a:r>
                <a:rPr lang="en-US" sz="2400" dirty="0"/>
                <a:t> =              =                                 = 5,714</a:t>
              </a:r>
            </a:p>
          </p:txBody>
        </p:sp>
        <p:grpSp>
          <p:nvGrpSpPr>
            <p:cNvPr id="94215" name="Group 19"/>
            <p:cNvGrpSpPr>
              <a:grpSpLocks/>
            </p:cNvGrpSpPr>
            <p:nvPr/>
          </p:nvGrpSpPr>
          <p:grpSpPr bwMode="auto">
            <a:xfrm>
              <a:off x="1362" y="3145"/>
              <a:ext cx="631" cy="572"/>
              <a:chOff x="1874" y="3697"/>
              <a:chExt cx="631" cy="572"/>
            </a:xfrm>
          </p:grpSpPr>
          <p:sp>
            <p:nvSpPr>
              <p:cNvPr id="94219" name="Rectangle 20"/>
              <p:cNvSpPr>
                <a:spLocks noChangeArrowheads="1"/>
              </p:cNvSpPr>
              <p:nvPr/>
            </p:nvSpPr>
            <p:spPr bwMode="auto">
              <a:xfrm>
                <a:off x="1874" y="3697"/>
                <a:ext cx="631"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i="1" dirty="0">
                    <a:latin typeface="Times New Roman" charset="0"/>
                    <a:cs typeface="Times New Roman" charset="0"/>
                  </a:rPr>
                  <a:t>F</a:t>
                </a:r>
              </a:p>
              <a:p>
                <a:pPr algn="ctr">
                  <a:spcAft>
                    <a:spcPts val="600"/>
                  </a:spcAft>
                </a:pPr>
                <a:r>
                  <a:rPr lang="en-US" sz="2400" i="1" dirty="0">
                    <a:latin typeface="Times New Roman" charset="0"/>
                    <a:cs typeface="Times New Roman" charset="0"/>
                  </a:rPr>
                  <a:t>P</a:t>
                </a:r>
                <a:r>
                  <a:rPr lang="en-US" sz="2400" dirty="0"/>
                  <a:t> – </a:t>
                </a:r>
                <a:r>
                  <a:rPr lang="en-US" sz="2400" i="1" dirty="0">
                    <a:latin typeface="Times New Roman" charset="0"/>
                    <a:cs typeface="Times New Roman" charset="0"/>
                  </a:rPr>
                  <a:t>V</a:t>
                </a:r>
              </a:p>
            </p:txBody>
          </p:sp>
          <p:sp>
            <p:nvSpPr>
              <p:cNvPr id="94220" name="Line 21"/>
              <p:cNvSpPr>
                <a:spLocks noChangeShapeType="1"/>
              </p:cNvSpPr>
              <p:nvPr/>
            </p:nvSpPr>
            <p:spPr bwMode="auto">
              <a:xfrm>
                <a:off x="1936" y="3984"/>
                <a:ext cx="51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94216" name="Group 22"/>
            <p:cNvGrpSpPr>
              <a:grpSpLocks/>
            </p:cNvGrpSpPr>
            <p:nvPr/>
          </p:nvGrpSpPr>
          <p:grpSpPr bwMode="auto">
            <a:xfrm>
              <a:off x="2169" y="3137"/>
              <a:ext cx="1706" cy="572"/>
              <a:chOff x="2593" y="3489"/>
              <a:chExt cx="1706" cy="572"/>
            </a:xfrm>
          </p:grpSpPr>
          <p:sp>
            <p:nvSpPr>
              <p:cNvPr id="94217" name="Rectangle 23"/>
              <p:cNvSpPr>
                <a:spLocks noChangeArrowheads="1"/>
              </p:cNvSpPr>
              <p:nvPr/>
            </p:nvSpPr>
            <p:spPr bwMode="auto">
              <a:xfrm>
                <a:off x="2593" y="3489"/>
                <a:ext cx="1706"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dirty="0"/>
                  <a:t>$10,000</a:t>
                </a:r>
              </a:p>
              <a:p>
                <a:pPr algn="ctr">
                  <a:spcAft>
                    <a:spcPts val="600"/>
                  </a:spcAft>
                </a:pPr>
                <a:r>
                  <a:rPr lang="en-US" sz="2400" dirty="0"/>
                  <a:t>4.00 – (1.50 + .75)</a:t>
                </a:r>
              </a:p>
            </p:txBody>
          </p:sp>
          <p:sp>
            <p:nvSpPr>
              <p:cNvPr id="94218" name="Line 24"/>
              <p:cNvSpPr>
                <a:spLocks noChangeShapeType="1"/>
              </p:cNvSpPr>
              <p:nvPr/>
            </p:nvSpPr>
            <p:spPr bwMode="auto">
              <a:xfrm>
                <a:off x="2653" y="3776"/>
                <a:ext cx="1584"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Tree>
    <p:extLst>
      <p:ext uri="{BB962C8B-B14F-4D97-AF65-F5344CB8AC3E}">
        <p14:creationId xmlns:p14="http://schemas.microsoft.com/office/powerpoint/2010/main" xmlns="" val="34488118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81937"/>
                                        </p:tgtEl>
                                        <p:attrNameLst>
                                          <p:attrName>style.visibility</p:attrName>
                                        </p:attrNameLst>
                                      </p:cBhvr>
                                      <p:to>
                                        <p:strVal val="visible"/>
                                      </p:to>
                                    </p:set>
                                    <p:animEffect transition="in" filter="wipe(left)">
                                      <p:cBhvr>
                                        <p:cTn id="7" dur="1000"/>
                                        <p:tgtEl>
                                          <p:spTgt spid="81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2"/>
          <p:cNvSpPr>
            <a:spLocks/>
          </p:cNvSpPr>
          <p:nvPr/>
        </p:nvSpPr>
        <p:spPr bwMode="auto">
          <a:xfrm>
            <a:off x="1955800" y="3886200"/>
            <a:ext cx="3035300" cy="1612900"/>
          </a:xfrm>
          <a:custGeom>
            <a:avLst/>
            <a:gdLst>
              <a:gd name="T0" fmla="*/ 0 w 1912"/>
              <a:gd name="T1" fmla="*/ 0 h 1016"/>
              <a:gd name="T2" fmla="*/ 3035300 w 1912"/>
              <a:gd name="T3" fmla="*/ 0 h 1016"/>
              <a:gd name="T4" fmla="*/ 3035300 w 1912"/>
              <a:gd name="T5" fmla="*/ 1612900 h 1016"/>
              <a:gd name="T6" fmla="*/ 0 60000 65536"/>
              <a:gd name="T7" fmla="*/ 0 60000 65536"/>
              <a:gd name="T8" fmla="*/ 0 60000 65536"/>
              <a:gd name="T9" fmla="*/ 0 w 1912"/>
              <a:gd name="T10" fmla="*/ 0 h 1016"/>
              <a:gd name="T11" fmla="*/ 1912 w 1912"/>
              <a:gd name="T12" fmla="*/ 1016 h 1016"/>
            </a:gdLst>
            <a:ahLst/>
            <a:cxnLst>
              <a:cxn ang="T6">
                <a:pos x="T0" y="T1"/>
              </a:cxn>
              <a:cxn ang="T7">
                <a:pos x="T2" y="T3"/>
              </a:cxn>
              <a:cxn ang="T8">
                <a:pos x="T4" y="T5"/>
              </a:cxn>
            </a:cxnLst>
            <a:rect l="T9" t="T10" r="T11" b="T12"/>
            <a:pathLst>
              <a:path w="1912" h="1016">
                <a:moveTo>
                  <a:pt x="0" y="0"/>
                </a:moveTo>
                <a:lnTo>
                  <a:pt x="1912" y="0"/>
                </a:lnTo>
                <a:lnTo>
                  <a:pt x="1912" y="1016"/>
                </a:lnTo>
              </a:path>
            </a:pathLst>
          </a:custGeom>
          <a:noFill/>
          <a:ln w="5715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6258" name="Rectangle 3"/>
          <p:cNvSpPr>
            <a:spLocks noGrp="1" noChangeArrowheads="1"/>
          </p:cNvSpPr>
          <p:nvPr>
            <p:ph type="title"/>
          </p:nvPr>
        </p:nvSpPr>
        <p:spPr>
          <a:xfrm>
            <a:off x="685800" y="434975"/>
            <a:ext cx="7772400" cy="914400"/>
          </a:xfrm>
        </p:spPr>
        <p:txBody>
          <a:bodyPr/>
          <a:lstStyle/>
          <a:p>
            <a:r>
              <a:rPr lang="en-US" dirty="0">
                <a:latin typeface="Arial" charset="0"/>
                <a:cs typeface="Arial" charset="0"/>
              </a:rPr>
              <a:t>Break-Even Example</a:t>
            </a:r>
          </a:p>
        </p:txBody>
      </p:sp>
      <p:grpSp>
        <p:nvGrpSpPr>
          <p:cNvPr id="82948" name="Group 4"/>
          <p:cNvGrpSpPr>
            <a:grpSpLocks/>
          </p:cNvGrpSpPr>
          <p:nvPr/>
        </p:nvGrpSpPr>
        <p:grpSpPr bwMode="auto">
          <a:xfrm>
            <a:off x="741363" y="1468437"/>
            <a:ext cx="7005637" cy="4619625"/>
            <a:chOff x="467" y="1109"/>
            <a:chExt cx="4413" cy="2910"/>
          </a:xfrm>
        </p:grpSpPr>
        <p:grpSp>
          <p:nvGrpSpPr>
            <p:cNvPr id="96272" name="Group 5"/>
            <p:cNvGrpSpPr>
              <a:grpSpLocks/>
            </p:cNvGrpSpPr>
            <p:nvPr/>
          </p:nvGrpSpPr>
          <p:grpSpPr bwMode="auto">
            <a:xfrm>
              <a:off x="670" y="1109"/>
              <a:ext cx="4210" cy="2739"/>
              <a:chOff x="750" y="1149"/>
              <a:chExt cx="4210" cy="2739"/>
            </a:xfrm>
          </p:grpSpPr>
          <p:sp>
            <p:nvSpPr>
              <p:cNvPr id="96276" name="Freeform 6"/>
              <p:cNvSpPr>
                <a:spLocks/>
              </p:cNvSpPr>
              <p:nvPr/>
            </p:nvSpPr>
            <p:spPr bwMode="auto">
              <a:xfrm>
                <a:off x="1320" y="1320"/>
                <a:ext cx="3640" cy="2376"/>
              </a:xfrm>
              <a:custGeom>
                <a:avLst/>
                <a:gdLst>
                  <a:gd name="T0" fmla="*/ 0 w 3640"/>
                  <a:gd name="T1" fmla="*/ 0 h 2376"/>
                  <a:gd name="T2" fmla="*/ 0 w 3640"/>
                  <a:gd name="T3" fmla="*/ 2376 h 2376"/>
                  <a:gd name="T4" fmla="*/ 3640 w 3640"/>
                  <a:gd name="T5" fmla="*/ 2376 h 2376"/>
                  <a:gd name="T6" fmla="*/ 0 60000 65536"/>
                  <a:gd name="T7" fmla="*/ 0 60000 65536"/>
                  <a:gd name="T8" fmla="*/ 0 60000 65536"/>
                  <a:gd name="T9" fmla="*/ 0 w 3640"/>
                  <a:gd name="T10" fmla="*/ 0 h 2376"/>
                  <a:gd name="T11" fmla="*/ 3640 w 3640"/>
                  <a:gd name="T12" fmla="*/ 2376 h 2376"/>
                </a:gdLst>
                <a:ahLst/>
                <a:cxnLst>
                  <a:cxn ang="T6">
                    <a:pos x="T0" y="T1"/>
                  </a:cxn>
                  <a:cxn ang="T7">
                    <a:pos x="T2" y="T3"/>
                  </a:cxn>
                  <a:cxn ang="T8">
                    <a:pos x="T4" y="T5"/>
                  </a:cxn>
                </a:cxnLst>
                <a:rect l="T9" t="T10" r="T11" b="T12"/>
                <a:pathLst>
                  <a:path w="3640" h="2376">
                    <a:moveTo>
                      <a:pt x="0" y="0"/>
                    </a:moveTo>
                    <a:lnTo>
                      <a:pt x="0" y="2376"/>
                    </a:lnTo>
                    <a:lnTo>
                      <a:pt x="3640" y="2376"/>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6277" name="Rectangle 7"/>
              <p:cNvSpPr>
                <a:spLocks noChangeArrowheads="1"/>
              </p:cNvSpPr>
              <p:nvPr/>
            </p:nvSpPr>
            <p:spPr bwMode="auto">
              <a:xfrm>
                <a:off x="750" y="1149"/>
                <a:ext cx="693" cy="2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a:lnSpc>
                    <a:spcPct val="290000"/>
                  </a:lnSpc>
                </a:pPr>
                <a:r>
                  <a:rPr lang="en-US" sz="1600" dirty="0"/>
                  <a:t>50,000  –</a:t>
                </a:r>
              </a:p>
              <a:p>
                <a:pPr algn="r">
                  <a:lnSpc>
                    <a:spcPct val="290000"/>
                  </a:lnSpc>
                </a:pPr>
                <a:r>
                  <a:rPr lang="en-US" sz="1600" dirty="0"/>
                  <a:t>40,000  –</a:t>
                </a:r>
              </a:p>
              <a:p>
                <a:pPr algn="r">
                  <a:lnSpc>
                    <a:spcPct val="290000"/>
                  </a:lnSpc>
                </a:pPr>
                <a:r>
                  <a:rPr lang="en-US" sz="1600" dirty="0"/>
                  <a:t>30,000  –</a:t>
                </a:r>
              </a:p>
              <a:p>
                <a:pPr algn="r">
                  <a:lnSpc>
                    <a:spcPct val="290000"/>
                  </a:lnSpc>
                </a:pPr>
                <a:r>
                  <a:rPr lang="en-US" sz="1600" dirty="0"/>
                  <a:t>20,000  –</a:t>
                </a:r>
              </a:p>
              <a:p>
                <a:pPr algn="r">
                  <a:lnSpc>
                    <a:spcPct val="290000"/>
                  </a:lnSpc>
                </a:pPr>
                <a:r>
                  <a:rPr lang="en-US" sz="1600" dirty="0"/>
                  <a:t>10,000  –</a:t>
                </a:r>
              </a:p>
              <a:p>
                <a:pPr algn="r">
                  <a:lnSpc>
                    <a:spcPct val="290000"/>
                  </a:lnSpc>
                </a:pPr>
                <a:endParaRPr lang="en-US" sz="1600" dirty="0"/>
              </a:p>
            </p:txBody>
          </p:sp>
          <p:sp>
            <p:nvSpPr>
              <p:cNvPr id="96278" name="Rectangle 8"/>
              <p:cNvSpPr>
                <a:spLocks noChangeArrowheads="1"/>
              </p:cNvSpPr>
              <p:nvPr/>
            </p:nvSpPr>
            <p:spPr bwMode="auto">
              <a:xfrm>
                <a:off x="1150" y="3561"/>
                <a:ext cx="373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tabLst>
                    <a:tab pos="190500" algn="ctr"/>
                    <a:tab pos="1244600" algn="ctr"/>
                    <a:tab pos="2286000" algn="ctr"/>
                    <a:tab pos="3340100" algn="ctr"/>
                    <a:tab pos="4381500" algn="ctr"/>
                    <a:tab pos="5435600" algn="ctr"/>
                  </a:tabLst>
                </a:pPr>
                <a:r>
                  <a:rPr lang="en-US" sz="1200" dirty="0"/>
                  <a:t>	|	|	|	|	|	|</a:t>
                </a:r>
              </a:p>
              <a:p>
                <a:pPr>
                  <a:tabLst>
                    <a:tab pos="190500" algn="ctr"/>
                    <a:tab pos="1244600" algn="ctr"/>
                    <a:tab pos="2286000" algn="ctr"/>
                    <a:tab pos="3340100" algn="ctr"/>
                    <a:tab pos="4381500" algn="ctr"/>
                    <a:tab pos="5435600" algn="ctr"/>
                  </a:tabLst>
                </a:pPr>
                <a:r>
                  <a:rPr lang="en-US" sz="1600" dirty="0"/>
                  <a:t>	0	2,000	4,000	6,000	8,000	10,000</a:t>
                </a:r>
              </a:p>
            </p:txBody>
          </p:sp>
        </p:grpSp>
        <p:grpSp>
          <p:nvGrpSpPr>
            <p:cNvPr id="96273" name="Group 9"/>
            <p:cNvGrpSpPr>
              <a:grpSpLocks/>
            </p:cNvGrpSpPr>
            <p:nvPr/>
          </p:nvGrpSpPr>
          <p:grpSpPr bwMode="auto">
            <a:xfrm>
              <a:off x="467" y="2260"/>
              <a:ext cx="2654" cy="1759"/>
              <a:chOff x="547" y="2300"/>
              <a:chExt cx="2654" cy="1759"/>
            </a:xfrm>
          </p:grpSpPr>
          <p:sp>
            <p:nvSpPr>
              <p:cNvPr id="96274" name="Rectangle 10"/>
              <p:cNvSpPr>
                <a:spLocks noChangeArrowheads="1"/>
              </p:cNvSpPr>
              <p:nvPr/>
            </p:nvSpPr>
            <p:spPr bwMode="auto">
              <a:xfrm rot="-5400000">
                <a:off x="394" y="2453"/>
                <a:ext cx="519"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Dollars</a:t>
                </a:r>
              </a:p>
            </p:txBody>
          </p:sp>
          <p:sp>
            <p:nvSpPr>
              <p:cNvPr id="96275" name="Rectangle 11"/>
              <p:cNvSpPr>
                <a:spLocks noChangeArrowheads="1"/>
              </p:cNvSpPr>
              <p:nvPr/>
            </p:nvSpPr>
            <p:spPr bwMode="auto">
              <a:xfrm>
                <a:off x="2790" y="3846"/>
                <a:ext cx="41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Units</a:t>
                </a:r>
              </a:p>
            </p:txBody>
          </p:sp>
        </p:grpSp>
      </p:grpSp>
      <p:grpSp>
        <p:nvGrpSpPr>
          <p:cNvPr id="82956" name="Group 12"/>
          <p:cNvGrpSpPr>
            <a:grpSpLocks/>
          </p:cNvGrpSpPr>
          <p:nvPr/>
        </p:nvGrpSpPr>
        <p:grpSpPr bwMode="auto">
          <a:xfrm>
            <a:off x="1993900" y="4400550"/>
            <a:ext cx="5635625" cy="400050"/>
            <a:chOff x="1336" y="2996"/>
            <a:chExt cx="3550" cy="252"/>
          </a:xfrm>
        </p:grpSpPr>
        <p:sp>
          <p:nvSpPr>
            <p:cNvPr id="96270" name="Line 13"/>
            <p:cNvSpPr>
              <a:spLocks noChangeShapeType="1"/>
            </p:cNvSpPr>
            <p:nvPr/>
          </p:nvSpPr>
          <p:spPr bwMode="auto">
            <a:xfrm>
              <a:off x="1336" y="3248"/>
              <a:ext cx="3456" cy="0"/>
            </a:xfrm>
            <a:prstGeom prst="line">
              <a:avLst/>
            </a:prstGeom>
            <a:noFill/>
            <a:ln w="76200">
              <a:solidFill>
                <a:schemeClr val="accent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6271" name="Rectangle 14"/>
            <p:cNvSpPr>
              <a:spLocks noChangeArrowheads="1"/>
            </p:cNvSpPr>
            <p:nvPr/>
          </p:nvSpPr>
          <p:spPr bwMode="auto">
            <a:xfrm>
              <a:off x="4034" y="2996"/>
              <a:ext cx="852"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dirty="0"/>
                <a:t>Fixed costs</a:t>
              </a:r>
            </a:p>
          </p:txBody>
        </p:sp>
      </p:grpSp>
      <p:grpSp>
        <p:nvGrpSpPr>
          <p:cNvPr id="82959" name="Group 15"/>
          <p:cNvGrpSpPr>
            <a:grpSpLocks/>
          </p:cNvGrpSpPr>
          <p:nvPr/>
        </p:nvGrpSpPr>
        <p:grpSpPr bwMode="auto">
          <a:xfrm>
            <a:off x="1974850" y="3073400"/>
            <a:ext cx="6232525" cy="1727200"/>
            <a:chOff x="1324" y="2160"/>
            <a:chExt cx="3926" cy="1088"/>
          </a:xfrm>
        </p:grpSpPr>
        <p:sp>
          <p:nvSpPr>
            <p:cNvPr id="96268" name="Line 16"/>
            <p:cNvSpPr>
              <a:spLocks noChangeShapeType="1"/>
            </p:cNvSpPr>
            <p:nvPr/>
          </p:nvSpPr>
          <p:spPr bwMode="auto">
            <a:xfrm flipV="1">
              <a:off x="1324" y="2160"/>
              <a:ext cx="3549" cy="1088"/>
            </a:xfrm>
            <a:prstGeom prst="line">
              <a:avLst/>
            </a:prstGeom>
            <a:noFill/>
            <a:ln w="7620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6269" name="Rectangle 17"/>
            <p:cNvSpPr>
              <a:spLocks noChangeArrowheads="1"/>
            </p:cNvSpPr>
            <p:nvPr/>
          </p:nvSpPr>
          <p:spPr bwMode="auto">
            <a:xfrm>
              <a:off x="4686" y="2188"/>
              <a:ext cx="564"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Total costs</a:t>
              </a:r>
            </a:p>
          </p:txBody>
        </p:sp>
      </p:grpSp>
      <p:grpSp>
        <p:nvGrpSpPr>
          <p:cNvPr id="82962" name="Group 18"/>
          <p:cNvGrpSpPr>
            <a:grpSpLocks/>
          </p:cNvGrpSpPr>
          <p:nvPr/>
        </p:nvGrpSpPr>
        <p:grpSpPr bwMode="auto">
          <a:xfrm>
            <a:off x="1968500" y="2317750"/>
            <a:ext cx="5673725" cy="3181350"/>
            <a:chOff x="1320" y="1684"/>
            <a:chExt cx="3574" cy="2004"/>
          </a:xfrm>
        </p:grpSpPr>
        <p:sp>
          <p:nvSpPr>
            <p:cNvPr id="96266" name="Line 19"/>
            <p:cNvSpPr>
              <a:spLocks noChangeShapeType="1"/>
            </p:cNvSpPr>
            <p:nvPr/>
          </p:nvSpPr>
          <p:spPr bwMode="auto">
            <a:xfrm flipV="1">
              <a:off x="1320" y="1754"/>
              <a:ext cx="3574" cy="1934"/>
            </a:xfrm>
            <a:prstGeom prst="line">
              <a:avLst/>
            </a:prstGeom>
            <a:noFill/>
            <a:ln w="76200">
              <a:solidFill>
                <a:srgbClr val="24BDB2"/>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6267" name="Rectangle 20"/>
            <p:cNvSpPr>
              <a:spLocks noChangeArrowheads="1"/>
            </p:cNvSpPr>
            <p:nvPr/>
          </p:nvSpPr>
          <p:spPr bwMode="auto">
            <a:xfrm>
              <a:off x="3939" y="1684"/>
              <a:ext cx="722"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dirty="0"/>
                <a:t>Revenue</a:t>
              </a:r>
            </a:p>
          </p:txBody>
        </p:sp>
      </p:grpSp>
      <p:grpSp>
        <p:nvGrpSpPr>
          <p:cNvPr id="82965" name="Group 21"/>
          <p:cNvGrpSpPr>
            <a:grpSpLocks/>
          </p:cNvGrpSpPr>
          <p:nvPr/>
        </p:nvGrpSpPr>
        <p:grpSpPr bwMode="auto">
          <a:xfrm>
            <a:off x="3514725" y="2800350"/>
            <a:ext cx="1555750" cy="996950"/>
            <a:chOff x="2294" y="1988"/>
            <a:chExt cx="980" cy="628"/>
          </a:xfrm>
        </p:grpSpPr>
        <p:sp>
          <p:nvSpPr>
            <p:cNvPr id="96264" name="Rectangle 22"/>
            <p:cNvSpPr>
              <a:spLocks noChangeArrowheads="1"/>
            </p:cNvSpPr>
            <p:nvPr/>
          </p:nvSpPr>
          <p:spPr bwMode="auto">
            <a:xfrm>
              <a:off x="2294" y="1988"/>
              <a:ext cx="980"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Break-even point</a:t>
              </a:r>
            </a:p>
          </p:txBody>
        </p:sp>
        <p:sp>
          <p:nvSpPr>
            <p:cNvPr id="96265" name="Line 23"/>
            <p:cNvSpPr>
              <a:spLocks noChangeShapeType="1"/>
            </p:cNvSpPr>
            <p:nvPr/>
          </p:nvSpPr>
          <p:spPr bwMode="auto">
            <a:xfrm>
              <a:off x="2992" y="2344"/>
              <a:ext cx="176" cy="272"/>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Tree>
    <p:extLst>
      <p:ext uri="{BB962C8B-B14F-4D97-AF65-F5344CB8AC3E}">
        <p14:creationId xmlns:p14="http://schemas.microsoft.com/office/powerpoint/2010/main" xmlns="" val="3862800718"/>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82948"/>
                                        </p:tgtEl>
                                        <p:attrNameLst>
                                          <p:attrName>style.visibility</p:attrName>
                                        </p:attrNameLst>
                                      </p:cBhvr>
                                      <p:to>
                                        <p:strVal val="visible"/>
                                      </p:to>
                                    </p:set>
                                    <p:animEffect transition="in" filter="wipe(left)">
                                      <p:cBhvr>
                                        <p:cTn id="7" dur="1000"/>
                                        <p:tgtEl>
                                          <p:spTgt spid="82948"/>
                                        </p:tgtEl>
                                      </p:cBhvr>
                                    </p:animEffect>
                                  </p:childTnLst>
                                </p:cTn>
                              </p:par>
                            </p:childTnLst>
                          </p:cTn>
                        </p:par>
                        <p:par>
                          <p:cTn id="8" fill="hold" nodeType="afterGroup">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82956"/>
                                        </p:tgtEl>
                                        <p:attrNameLst>
                                          <p:attrName>style.visibility</p:attrName>
                                        </p:attrNameLst>
                                      </p:cBhvr>
                                      <p:to>
                                        <p:strVal val="visible"/>
                                      </p:to>
                                    </p:set>
                                    <p:animEffect transition="in" filter="wipe(left)">
                                      <p:cBhvr>
                                        <p:cTn id="11" dur="1000"/>
                                        <p:tgtEl>
                                          <p:spTgt spid="82956"/>
                                        </p:tgtEl>
                                      </p:cBhvr>
                                    </p:animEffect>
                                  </p:childTnLst>
                                </p:cTn>
                              </p:par>
                            </p:childTnLst>
                          </p:cTn>
                        </p:par>
                        <p:par>
                          <p:cTn id="12" fill="hold" nodeType="afterGroup">
                            <p:stCondLst>
                              <p:cond delay="4000"/>
                            </p:stCondLst>
                            <p:childTnLst>
                              <p:par>
                                <p:cTn id="13" presetID="22" presetClass="entr" presetSubtype="8" fill="hold" nodeType="afterEffect">
                                  <p:stCondLst>
                                    <p:cond delay="1000"/>
                                  </p:stCondLst>
                                  <p:childTnLst>
                                    <p:set>
                                      <p:cBhvr>
                                        <p:cTn id="14" dur="1" fill="hold">
                                          <p:stCondLst>
                                            <p:cond delay="0"/>
                                          </p:stCondLst>
                                        </p:cTn>
                                        <p:tgtEl>
                                          <p:spTgt spid="82959"/>
                                        </p:tgtEl>
                                        <p:attrNameLst>
                                          <p:attrName>style.visibility</p:attrName>
                                        </p:attrNameLst>
                                      </p:cBhvr>
                                      <p:to>
                                        <p:strVal val="visible"/>
                                      </p:to>
                                    </p:set>
                                    <p:animEffect transition="in" filter="wipe(left)">
                                      <p:cBhvr>
                                        <p:cTn id="15" dur="1000"/>
                                        <p:tgtEl>
                                          <p:spTgt spid="82959"/>
                                        </p:tgtEl>
                                      </p:cBhvr>
                                    </p:animEffect>
                                  </p:childTnLst>
                                </p:cTn>
                              </p:par>
                            </p:childTnLst>
                          </p:cTn>
                        </p:par>
                        <p:par>
                          <p:cTn id="16" fill="hold" nodeType="afterGroup">
                            <p:stCondLst>
                              <p:cond delay="6000"/>
                            </p:stCondLst>
                            <p:childTnLst>
                              <p:par>
                                <p:cTn id="17" presetID="22" presetClass="entr" presetSubtype="8" fill="hold" nodeType="afterEffect">
                                  <p:stCondLst>
                                    <p:cond delay="1000"/>
                                  </p:stCondLst>
                                  <p:childTnLst>
                                    <p:set>
                                      <p:cBhvr>
                                        <p:cTn id="18" dur="1" fill="hold">
                                          <p:stCondLst>
                                            <p:cond delay="0"/>
                                          </p:stCondLst>
                                        </p:cTn>
                                        <p:tgtEl>
                                          <p:spTgt spid="82962"/>
                                        </p:tgtEl>
                                        <p:attrNameLst>
                                          <p:attrName>style.visibility</p:attrName>
                                        </p:attrNameLst>
                                      </p:cBhvr>
                                      <p:to>
                                        <p:strVal val="visible"/>
                                      </p:to>
                                    </p:set>
                                    <p:animEffect transition="in" filter="wipe(left)">
                                      <p:cBhvr>
                                        <p:cTn id="19" dur="1000"/>
                                        <p:tgtEl>
                                          <p:spTgt spid="82962"/>
                                        </p:tgtEl>
                                      </p:cBhvr>
                                    </p:animEffect>
                                  </p:childTnLst>
                                </p:cTn>
                              </p:par>
                            </p:childTnLst>
                          </p:cTn>
                        </p:par>
                        <p:par>
                          <p:cTn id="20" fill="hold" nodeType="afterGroup">
                            <p:stCondLst>
                              <p:cond delay="8000"/>
                            </p:stCondLst>
                            <p:childTnLst>
                              <p:par>
                                <p:cTn id="21" presetID="22" presetClass="entr" presetSubtype="1" fill="hold" nodeType="afterEffect">
                                  <p:stCondLst>
                                    <p:cond delay="1000"/>
                                  </p:stCondLst>
                                  <p:childTnLst>
                                    <p:set>
                                      <p:cBhvr>
                                        <p:cTn id="22" dur="1" fill="hold">
                                          <p:stCondLst>
                                            <p:cond delay="0"/>
                                          </p:stCondLst>
                                        </p:cTn>
                                        <p:tgtEl>
                                          <p:spTgt spid="82965"/>
                                        </p:tgtEl>
                                        <p:attrNameLst>
                                          <p:attrName>style.visibility</p:attrName>
                                        </p:attrNameLst>
                                      </p:cBhvr>
                                      <p:to>
                                        <p:strVal val="visible"/>
                                      </p:to>
                                    </p:set>
                                    <p:animEffect transition="in" filter="wipe(up)">
                                      <p:cBhvr>
                                        <p:cTn id="23" dur="1000"/>
                                        <p:tgtEl>
                                          <p:spTgt spid="82965"/>
                                        </p:tgtEl>
                                      </p:cBhvr>
                                    </p:animEffect>
                                  </p:childTnLst>
                                </p:cTn>
                              </p:par>
                            </p:childTnLst>
                          </p:cTn>
                        </p:par>
                        <p:par>
                          <p:cTn id="24" fill="hold" nodeType="afterGroup">
                            <p:stCondLst>
                              <p:cond delay="10000"/>
                            </p:stCondLst>
                            <p:childTnLst>
                              <p:par>
                                <p:cTn id="25" presetID="18" presetClass="entr" presetSubtype="12" fill="hold" grpId="0" nodeType="afterEffect">
                                  <p:stCondLst>
                                    <p:cond delay="0"/>
                                  </p:stCondLst>
                                  <p:childTnLst>
                                    <p:set>
                                      <p:cBhvr>
                                        <p:cTn id="26" dur="1" fill="hold">
                                          <p:stCondLst>
                                            <p:cond delay="0"/>
                                          </p:stCondLst>
                                        </p:cTn>
                                        <p:tgtEl>
                                          <p:spTgt spid="82946"/>
                                        </p:tgtEl>
                                        <p:attrNameLst>
                                          <p:attrName>style.visibility</p:attrName>
                                        </p:attrNameLst>
                                      </p:cBhvr>
                                      <p:to>
                                        <p:strVal val="visible"/>
                                      </p:to>
                                    </p:set>
                                    <p:animEffect transition="in" filter="strips(downLeft)">
                                      <p:cBhvr>
                                        <p:cTn id="27" dur="10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Break-Even Example</a:t>
            </a:r>
          </a:p>
        </p:txBody>
      </p:sp>
      <p:sp>
        <p:nvSpPr>
          <p:cNvPr id="83985" name="Rectangle 17"/>
          <p:cNvSpPr>
            <a:spLocks noChangeArrowheads="1"/>
          </p:cNvSpPr>
          <p:nvPr/>
        </p:nvSpPr>
        <p:spPr bwMode="auto">
          <a:xfrm>
            <a:off x="682625" y="1603375"/>
            <a:ext cx="372903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200" b="1" dirty="0">
                <a:solidFill>
                  <a:srgbClr val="D33320"/>
                </a:solidFill>
              </a:rPr>
              <a:t>Multiproduct Case</a:t>
            </a:r>
          </a:p>
        </p:txBody>
      </p:sp>
      <p:sp>
        <p:nvSpPr>
          <p:cNvPr id="83986" name="Rectangle 18"/>
          <p:cNvSpPr>
            <a:spLocks noChangeArrowheads="1"/>
          </p:cNvSpPr>
          <p:nvPr/>
        </p:nvSpPr>
        <p:spPr bwMode="auto">
          <a:xfrm>
            <a:off x="962025" y="4193794"/>
            <a:ext cx="7496175" cy="1200329"/>
          </a:xfrm>
          <a:prstGeom prst="rect">
            <a:avLst/>
          </a:prstGeom>
          <a:noFill/>
          <a:ln>
            <a:noFill/>
          </a:ln>
          <a:effectLst/>
          <a:extLst/>
        </p:spPr>
        <p:txBody>
          <a:bodyPr>
            <a:spAutoFit/>
          </a:bodyPr>
          <a:lstStyle/>
          <a:p>
            <a:pPr fontAlgn="auto">
              <a:spcBef>
                <a:spcPts val="0"/>
              </a:spcBef>
              <a:spcAft>
                <a:spcPts val="0"/>
              </a:spcAft>
              <a:tabLst>
                <a:tab pos="1333500" algn="r"/>
                <a:tab pos="1524000" algn="l"/>
              </a:tabLst>
              <a:defRPr/>
            </a:pPr>
            <a:r>
              <a:rPr lang="en-US" dirty="0">
                <a:latin typeface="+mn-lt"/>
                <a:ea typeface="+mn-ea"/>
                <a:cs typeface="+mn-cs"/>
              </a:rPr>
              <a:t>Where	</a:t>
            </a:r>
            <a:r>
              <a:rPr lang="en-US" i="1" dirty="0">
                <a:latin typeface="Times New Roman"/>
                <a:ea typeface="+mn-ea"/>
                <a:cs typeface="Times New Roman"/>
              </a:rPr>
              <a:t>F</a:t>
            </a:r>
            <a:r>
              <a:rPr lang="en-US" dirty="0">
                <a:latin typeface="+mn-lt"/>
                <a:ea typeface="+mn-ea"/>
                <a:cs typeface="+mn-cs"/>
              </a:rPr>
              <a:t>	= fixed costs</a:t>
            </a:r>
          </a:p>
          <a:p>
            <a:pPr fontAlgn="auto">
              <a:spcBef>
                <a:spcPts val="0"/>
              </a:spcBef>
              <a:spcAft>
                <a:spcPts val="0"/>
              </a:spcAft>
              <a:tabLst>
                <a:tab pos="1333500" algn="r"/>
                <a:tab pos="1524000" algn="l"/>
              </a:tabLst>
              <a:defRPr/>
            </a:pPr>
            <a:r>
              <a:rPr lang="en-US" i="1" dirty="0">
                <a:latin typeface="+mn-lt"/>
                <a:ea typeface="+mn-ea"/>
                <a:cs typeface="+mn-cs"/>
              </a:rPr>
              <a:t>	</a:t>
            </a:r>
            <a:r>
              <a:rPr lang="en-US" i="1" dirty="0">
                <a:latin typeface="Times New Roman"/>
                <a:ea typeface="+mn-ea"/>
                <a:cs typeface="Times New Roman"/>
              </a:rPr>
              <a:t>V</a:t>
            </a:r>
            <a:r>
              <a:rPr lang="en-US" i="1" baseline="-25000" dirty="0">
                <a:latin typeface="Times New Roman"/>
                <a:ea typeface="+mn-ea"/>
                <a:cs typeface="Times New Roman"/>
              </a:rPr>
              <a:t>i</a:t>
            </a:r>
            <a:r>
              <a:rPr lang="en-US" dirty="0">
                <a:latin typeface="+mn-lt"/>
                <a:ea typeface="+mn-ea"/>
                <a:cs typeface="+mn-cs"/>
              </a:rPr>
              <a:t>	= variable cost per unit for product</a:t>
            </a:r>
            <a:r>
              <a:rPr lang="en-US" i="1" dirty="0">
                <a:latin typeface="Times New Roman"/>
                <a:ea typeface="+mn-ea"/>
                <a:cs typeface="Times New Roman"/>
              </a:rPr>
              <a:t> </a:t>
            </a:r>
            <a:r>
              <a:rPr lang="en-US" i="1" dirty="0" err="1">
                <a:latin typeface="Times New Roman"/>
                <a:ea typeface="+mn-ea"/>
                <a:cs typeface="Times New Roman"/>
              </a:rPr>
              <a:t>i</a:t>
            </a:r>
            <a:endParaRPr lang="en-US" i="1" dirty="0">
              <a:latin typeface="Times New Roman"/>
              <a:ea typeface="+mn-ea"/>
              <a:cs typeface="Times New Roman"/>
            </a:endParaRPr>
          </a:p>
          <a:p>
            <a:pPr fontAlgn="auto">
              <a:spcBef>
                <a:spcPts val="0"/>
              </a:spcBef>
              <a:spcAft>
                <a:spcPts val="0"/>
              </a:spcAft>
              <a:tabLst>
                <a:tab pos="1333500" algn="r"/>
                <a:tab pos="1524000" algn="l"/>
              </a:tabLst>
              <a:defRPr/>
            </a:pPr>
            <a:r>
              <a:rPr lang="en-US" dirty="0">
                <a:latin typeface="+mn-lt"/>
                <a:ea typeface="+mn-ea"/>
                <a:cs typeface="+mn-cs"/>
              </a:rPr>
              <a:t>	</a:t>
            </a:r>
            <a:r>
              <a:rPr lang="en-US" i="1" dirty="0">
                <a:latin typeface="Times New Roman"/>
                <a:ea typeface="+mn-ea"/>
                <a:cs typeface="Times New Roman"/>
              </a:rPr>
              <a:t>P</a:t>
            </a:r>
            <a:r>
              <a:rPr lang="en-US" i="1" baseline="-25000" dirty="0">
                <a:latin typeface="Times New Roman"/>
                <a:ea typeface="+mn-ea"/>
                <a:cs typeface="Times New Roman"/>
              </a:rPr>
              <a:t>i</a:t>
            </a:r>
            <a:r>
              <a:rPr lang="en-US" dirty="0">
                <a:latin typeface="+mn-lt"/>
                <a:ea typeface="+mn-ea"/>
                <a:cs typeface="+mn-cs"/>
              </a:rPr>
              <a:t>	= price per unit for product</a:t>
            </a:r>
            <a:r>
              <a:rPr lang="en-US" i="1" dirty="0">
                <a:latin typeface="Times New Roman"/>
                <a:ea typeface="+mn-ea"/>
                <a:cs typeface="Times New Roman"/>
              </a:rPr>
              <a:t> </a:t>
            </a:r>
            <a:r>
              <a:rPr lang="en-US" i="1" dirty="0" err="1">
                <a:latin typeface="Times New Roman"/>
                <a:ea typeface="+mn-ea"/>
                <a:cs typeface="Times New Roman"/>
              </a:rPr>
              <a:t>i</a:t>
            </a:r>
            <a:endParaRPr lang="en-US" i="1" dirty="0">
              <a:latin typeface="Times New Roman"/>
              <a:ea typeface="+mn-ea"/>
              <a:cs typeface="Times New Roman"/>
            </a:endParaRPr>
          </a:p>
          <a:p>
            <a:pPr marL="1701800" indent="-1701800" fontAlgn="auto">
              <a:spcBef>
                <a:spcPts val="0"/>
              </a:spcBef>
              <a:spcAft>
                <a:spcPts val="0"/>
              </a:spcAft>
              <a:tabLst>
                <a:tab pos="1333500" algn="r"/>
                <a:tab pos="1524000" algn="l"/>
              </a:tabLst>
              <a:defRPr/>
            </a:pPr>
            <a:r>
              <a:rPr lang="en-US" dirty="0">
                <a:latin typeface="+mn-lt"/>
                <a:ea typeface="+mn-ea"/>
                <a:cs typeface="+mn-cs"/>
              </a:rPr>
              <a:t>	</a:t>
            </a:r>
            <a:r>
              <a:rPr lang="en-US" i="1" dirty="0">
                <a:latin typeface="Times New Roman"/>
                <a:ea typeface="+mn-ea"/>
                <a:cs typeface="Times New Roman"/>
              </a:rPr>
              <a:t>W</a:t>
            </a:r>
            <a:r>
              <a:rPr lang="en-US" i="1" baseline="-25000" dirty="0">
                <a:latin typeface="Times New Roman"/>
                <a:ea typeface="+mn-ea"/>
                <a:cs typeface="Times New Roman"/>
              </a:rPr>
              <a:t>i</a:t>
            </a:r>
            <a:r>
              <a:rPr lang="en-US" dirty="0">
                <a:latin typeface="+mn-lt"/>
                <a:ea typeface="+mn-ea"/>
                <a:cs typeface="+mn-cs"/>
              </a:rPr>
              <a:t>	= percentage of total dollar sales for product </a:t>
            </a:r>
            <a:r>
              <a:rPr lang="en-US" i="1" dirty="0" err="1">
                <a:latin typeface="Times New Roman"/>
                <a:ea typeface="+mn-ea"/>
                <a:cs typeface="Times New Roman"/>
              </a:rPr>
              <a:t>i</a:t>
            </a:r>
            <a:endParaRPr lang="en-US" i="1" dirty="0">
              <a:latin typeface="Times New Roman"/>
              <a:ea typeface="+mn-ea"/>
              <a:cs typeface="Times New Roman"/>
            </a:endParaRPr>
          </a:p>
        </p:txBody>
      </p:sp>
      <p:pic>
        <p:nvPicPr>
          <p:cNvPr id="2" name="Picture 1" descr="7s-46.pdf"/>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68513" y="2431963"/>
            <a:ext cx="4686300" cy="1587500"/>
          </a:xfrm>
          <a:prstGeom prst="rect">
            <a:avLst/>
          </a:prstGeom>
        </p:spPr>
      </p:pic>
    </p:spTree>
    <p:extLst>
      <p:ext uri="{BB962C8B-B14F-4D97-AF65-F5344CB8AC3E}">
        <p14:creationId xmlns:p14="http://schemas.microsoft.com/office/powerpoint/2010/main" xmlns="" val="75980273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83985"/>
                                        </p:tgtEl>
                                        <p:attrNameLst>
                                          <p:attrName>style.visibility</p:attrName>
                                        </p:attrNameLst>
                                      </p:cBhvr>
                                      <p:to>
                                        <p:strVal val="visible"/>
                                      </p:to>
                                    </p:set>
                                    <p:animEffect transition="in" filter="wipe(left)">
                                      <p:cBhvr>
                                        <p:cTn id="7" dur="1000"/>
                                        <p:tgtEl>
                                          <p:spTgt spid="83985"/>
                                        </p:tgtEl>
                                      </p:cBhvr>
                                    </p:animEffect>
                                  </p:childTnLst>
                                </p:cTn>
                              </p:par>
                            </p:childTnLst>
                          </p:cTn>
                        </p:par>
                        <p:par>
                          <p:cTn id="8" fill="hold">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1000"/>
                                        <p:tgtEl>
                                          <p:spTgt spid="2"/>
                                        </p:tgtEl>
                                      </p:cBhvr>
                                    </p:animEffect>
                                  </p:childTnLst>
                                </p:cTn>
                              </p:par>
                            </p:childTnLst>
                          </p:cTn>
                        </p:par>
                        <p:par>
                          <p:cTn id="12" fill="hold">
                            <p:stCondLst>
                              <p:cond delay="4000"/>
                            </p:stCondLst>
                            <p:childTnLst>
                              <p:par>
                                <p:cTn id="13" presetID="22" presetClass="entr" presetSubtype="8" fill="hold" grpId="0" nodeType="afterEffect">
                                  <p:stCondLst>
                                    <p:cond delay="1000"/>
                                  </p:stCondLst>
                                  <p:childTnLst>
                                    <p:set>
                                      <p:cBhvr>
                                        <p:cTn id="14" dur="1" fill="hold">
                                          <p:stCondLst>
                                            <p:cond delay="0"/>
                                          </p:stCondLst>
                                        </p:cTn>
                                        <p:tgtEl>
                                          <p:spTgt spid="83986"/>
                                        </p:tgtEl>
                                        <p:attrNameLst>
                                          <p:attrName>style.visibility</p:attrName>
                                        </p:attrNameLst>
                                      </p:cBhvr>
                                      <p:to>
                                        <p:strVal val="visible"/>
                                      </p:to>
                                    </p:set>
                                    <p:animEffect transition="in" filter="wipe(left)">
                                      <p:cBhvr>
                                        <p:cTn id="15" dur="1000"/>
                                        <p:tgtEl>
                                          <p:spTgt spid="8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5" grpId="0" autoUpdateAnimBg="0"/>
      <p:bldP spid="8398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Multiproduct Example</a:t>
            </a:r>
          </a:p>
        </p:txBody>
      </p:sp>
      <p:sp>
        <p:nvSpPr>
          <p:cNvPr id="84998" name="Rectangle 6"/>
          <p:cNvSpPr>
            <a:spLocks noChangeArrowheads="1"/>
          </p:cNvSpPr>
          <p:nvPr/>
        </p:nvSpPr>
        <p:spPr bwMode="auto">
          <a:xfrm>
            <a:off x="1066800" y="1295400"/>
            <a:ext cx="45037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Fixed costs = $3,000 per month</a:t>
            </a:r>
          </a:p>
        </p:txBody>
      </p:sp>
      <p:graphicFrame>
        <p:nvGraphicFramePr>
          <p:cNvPr id="2" name="Table 1"/>
          <p:cNvGraphicFramePr>
            <a:graphicFrameLocks noGrp="1"/>
          </p:cNvGraphicFramePr>
          <p:nvPr>
            <p:extLst>
              <p:ext uri="{D42A27DB-BD31-4B8C-83A1-F6EECF244321}">
                <p14:modId xmlns:p14="http://schemas.microsoft.com/office/powerpoint/2010/main" xmlns="" val="1717351570"/>
              </p:ext>
            </p:extLst>
          </p:nvPr>
        </p:nvGraphicFramePr>
        <p:xfrm>
          <a:off x="749300" y="1905000"/>
          <a:ext cx="7594600" cy="1691123"/>
        </p:xfrm>
        <a:graphic>
          <a:graphicData uri="http://schemas.openxmlformats.org/drawingml/2006/table">
            <a:tbl>
              <a:tblPr firstRow="1" bandRow="1">
                <a:tableStyleId>{2D5ABB26-0587-4C30-8999-92F81FD0307C}</a:tableStyleId>
              </a:tblPr>
              <a:tblGrid>
                <a:gridCol w="1607602">
                  <a:extLst>
                    <a:ext uri="{9D8B030D-6E8A-4147-A177-3AD203B41FA5}">
                      <a16:colId xmlns:a16="http://schemas.microsoft.com/office/drawing/2014/main" xmlns="" val="20000"/>
                    </a:ext>
                  </a:extLst>
                </a:gridCol>
                <a:gridCol w="2875498">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gridCol w="1485900">
                  <a:extLst>
                    <a:ext uri="{9D8B030D-6E8A-4147-A177-3AD203B41FA5}">
                      <a16:colId xmlns:a16="http://schemas.microsoft.com/office/drawing/2014/main" xmlns="" val="20003"/>
                    </a:ext>
                  </a:extLst>
                </a:gridCol>
              </a:tblGrid>
              <a:tr h="370681">
                <a:tc>
                  <a:txBody>
                    <a:bodyPr/>
                    <a:lstStyle/>
                    <a:p>
                      <a:r>
                        <a:rPr lang="en-US" sz="1600" b="1" dirty="0">
                          <a:solidFill>
                            <a:schemeClr val="bg1"/>
                          </a:solidFill>
                          <a:latin typeface="Arial"/>
                          <a:cs typeface="Arial"/>
                        </a:rPr>
                        <a:t>ITEM</a:t>
                      </a:r>
                    </a:p>
                  </a:txBody>
                  <a:tcPr marT="45700" marB="4570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a:cs typeface="Arial"/>
                        </a:rPr>
                        <a:t>ANNUAL FORECASTED SALES UNITS</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PRICE</a:t>
                      </a:r>
                    </a:p>
                  </a:txBody>
                  <a:tcPr marT="45700" marB="4570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COST</a:t>
                      </a:r>
                    </a:p>
                  </a:txBody>
                  <a:tcPr marT="45700" marB="4570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370681">
                <a:tc>
                  <a:txBody>
                    <a:bodyPr/>
                    <a:lstStyle/>
                    <a:p>
                      <a:r>
                        <a:rPr lang="en-US" sz="1600" dirty="0">
                          <a:latin typeface="Arial"/>
                          <a:cs typeface="Arial"/>
                        </a:rPr>
                        <a:t>Sandwich</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$5.00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$3.00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1"/>
                  </a:ext>
                </a:extLst>
              </a:tr>
              <a:tr h="370681">
                <a:tc>
                  <a:txBody>
                    <a:bodyPr/>
                    <a:lstStyle/>
                    <a:p>
                      <a:r>
                        <a:rPr lang="en-US" sz="1600" dirty="0">
                          <a:latin typeface="Arial"/>
                          <a:cs typeface="Arial"/>
                        </a:rPr>
                        <a:t>Drink</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1.50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.50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2"/>
                  </a:ext>
                </a:extLst>
              </a:tr>
              <a:tr h="370681">
                <a:tc>
                  <a:txBody>
                    <a:bodyPr/>
                    <a:lstStyle/>
                    <a:p>
                      <a:r>
                        <a:rPr lang="en-US" sz="1600" dirty="0">
                          <a:latin typeface="Arial"/>
                          <a:cs typeface="Arial"/>
                        </a:rPr>
                        <a:t>Baked potato</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2.00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1.00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269145228"/>
              </p:ext>
            </p:extLst>
          </p:nvPr>
        </p:nvGraphicFramePr>
        <p:xfrm>
          <a:off x="122830" y="3767138"/>
          <a:ext cx="8925636" cy="2570221"/>
        </p:xfrm>
        <a:graphic>
          <a:graphicData uri="http://schemas.openxmlformats.org/drawingml/2006/table">
            <a:tbl>
              <a:tblPr firstRow="1" bandRow="1">
                <a:tableStyleId>{5C22544A-7EE6-4342-B048-85BDC9FD1C3A}</a:tableStyleId>
              </a:tblPr>
              <a:tblGrid>
                <a:gridCol w="88047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815264">
                  <a:extLst>
                    <a:ext uri="{9D8B030D-6E8A-4147-A177-3AD203B41FA5}">
                      <a16:colId xmlns:a16="http://schemas.microsoft.com/office/drawing/2014/main" xmlns="" val="20002"/>
                    </a:ext>
                  </a:extLst>
                </a:gridCol>
                <a:gridCol w="955343">
                  <a:extLst>
                    <a:ext uri="{9D8B030D-6E8A-4147-A177-3AD203B41FA5}">
                      <a16:colId xmlns:a16="http://schemas.microsoft.com/office/drawing/2014/main" xmlns="" val="20003"/>
                    </a:ext>
                  </a:extLst>
                </a:gridCol>
                <a:gridCol w="559559">
                  <a:extLst>
                    <a:ext uri="{9D8B030D-6E8A-4147-A177-3AD203B41FA5}">
                      <a16:colId xmlns:a16="http://schemas.microsoft.com/office/drawing/2014/main" xmlns="" val="20004"/>
                    </a:ext>
                  </a:extLst>
                </a:gridCol>
                <a:gridCol w="750627">
                  <a:extLst>
                    <a:ext uri="{9D8B030D-6E8A-4147-A177-3AD203B41FA5}">
                      <a16:colId xmlns:a16="http://schemas.microsoft.com/office/drawing/2014/main" xmlns="" val="20005"/>
                    </a:ext>
                  </a:extLst>
                </a:gridCol>
                <a:gridCol w="208274">
                  <a:extLst>
                    <a:ext uri="{9D8B030D-6E8A-4147-A177-3AD203B41FA5}">
                      <a16:colId xmlns:a16="http://schemas.microsoft.com/office/drawing/2014/main" xmlns="" val="20006"/>
                    </a:ext>
                  </a:extLst>
                </a:gridCol>
                <a:gridCol w="828955">
                  <a:extLst>
                    <a:ext uri="{9D8B030D-6E8A-4147-A177-3AD203B41FA5}">
                      <a16:colId xmlns:a16="http://schemas.microsoft.com/office/drawing/2014/main" xmlns="" val="20007"/>
                    </a:ext>
                  </a:extLst>
                </a:gridCol>
                <a:gridCol w="208274">
                  <a:extLst>
                    <a:ext uri="{9D8B030D-6E8A-4147-A177-3AD203B41FA5}">
                      <a16:colId xmlns:a16="http://schemas.microsoft.com/office/drawing/2014/main" xmlns="" val="20008"/>
                    </a:ext>
                  </a:extLst>
                </a:gridCol>
                <a:gridCol w="208274">
                  <a:extLst>
                    <a:ext uri="{9D8B030D-6E8A-4147-A177-3AD203B41FA5}">
                      <a16:colId xmlns:a16="http://schemas.microsoft.com/office/drawing/2014/main" xmlns="" val="20009"/>
                    </a:ext>
                  </a:extLst>
                </a:gridCol>
                <a:gridCol w="673144">
                  <a:extLst>
                    <a:ext uri="{9D8B030D-6E8A-4147-A177-3AD203B41FA5}">
                      <a16:colId xmlns:a16="http://schemas.microsoft.com/office/drawing/2014/main" xmlns="" val="20010"/>
                    </a:ext>
                  </a:extLst>
                </a:gridCol>
                <a:gridCol w="211179">
                  <a:extLst>
                    <a:ext uri="{9D8B030D-6E8A-4147-A177-3AD203B41FA5}">
                      <a16:colId xmlns:a16="http://schemas.microsoft.com/office/drawing/2014/main" xmlns="" val="20011"/>
                    </a:ext>
                  </a:extLst>
                </a:gridCol>
                <a:gridCol w="208274">
                  <a:extLst>
                    <a:ext uri="{9D8B030D-6E8A-4147-A177-3AD203B41FA5}">
                      <a16:colId xmlns:a16="http://schemas.microsoft.com/office/drawing/2014/main" xmlns="" val="20012"/>
                    </a:ext>
                  </a:extLst>
                </a:gridCol>
                <a:gridCol w="919650">
                  <a:extLst>
                    <a:ext uri="{9D8B030D-6E8A-4147-A177-3AD203B41FA5}">
                      <a16:colId xmlns:a16="http://schemas.microsoft.com/office/drawing/2014/main" xmlns="" val="20013"/>
                    </a:ext>
                  </a:extLst>
                </a:gridCol>
                <a:gridCol w="355349">
                  <a:extLst>
                    <a:ext uri="{9D8B030D-6E8A-4147-A177-3AD203B41FA5}">
                      <a16:colId xmlns:a16="http://schemas.microsoft.com/office/drawing/2014/main" xmlns="" val="20014"/>
                    </a:ext>
                  </a:extLst>
                </a:gridCol>
              </a:tblGrid>
              <a:tr h="304762">
                <a:tc>
                  <a:txBody>
                    <a:bodyPr/>
                    <a:lstStyle/>
                    <a:p>
                      <a:pPr algn="ctr"/>
                      <a:r>
                        <a:rPr lang="en-US" sz="1400" b="1" dirty="0">
                          <a:latin typeface="Arial"/>
                          <a:cs typeface="Arial"/>
                        </a:rPr>
                        <a:t>1</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2</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3</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4</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5</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6</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gridSpan="3">
                  <a:txBody>
                    <a:bodyPr/>
                    <a:lstStyle/>
                    <a:p>
                      <a:pPr algn="ctr"/>
                      <a:r>
                        <a:rPr lang="en-US" sz="1400" b="1" dirty="0">
                          <a:latin typeface="Arial"/>
                          <a:cs typeface="Arial"/>
                        </a:rPr>
                        <a:t>7</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sz="1400" b="1" dirty="0"/>
                    </a:p>
                  </a:txBody>
                  <a:tcPr/>
                </a:tc>
                <a:tc hMerge="1">
                  <a:txBody>
                    <a:bodyPr/>
                    <a:lstStyle/>
                    <a:p>
                      <a:endParaRPr lang="en-US" dirty="0"/>
                    </a:p>
                  </a:txBody>
                  <a:tcPr/>
                </a:tc>
                <a:tc gridSpan="3">
                  <a:txBody>
                    <a:bodyPr/>
                    <a:lstStyle/>
                    <a:p>
                      <a:pPr algn="ctr"/>
                      <a:r>
                        <a:rPr lang="en-US" sz="1400" b="1" dirty="0">
                          <a:latin typeface="Arial"/>
                          <a:cs typeface="Arial"/>
                        </a:rPr>
                        <a:t>8</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dirty="0"/>
                    </a:p>
                  </a:txBody>
                  <a:tcPr/>
                </a:tc>
                <a:tc gridSpan="3">
                  <a:txBody>
                    <a:bodyPr/>
                    <a:lstStyle/>
                    <a:p>
                      <a:pPr algn="ctr"/>
                      <a:r>
                        <a:rPr lang="en-US" sz="1400" b="1" dirty="0">
                          <a:latin typeface="Arial"/>
                          <a:cs typeface="Arial"/>
                        </a:rPr>
                        <a:t>9</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640001">
                <a:tc>
                  <a:txBody>
                    <a:bodyPr/>
                    <a:lstStyle/>
                    <a:p>
                      <a:pPr algn="ctr"/>
                      <a:r>
                        <a:rPr lang="en-US" sz="1000" b="1" dirty="0">
                          <a:solidFill>
                            <a:schemeClr val="bg1"/>
                          </a:solidFill>
                          <a:latin typeface="Arial"/>
                          <a:cs typeface="Arial"/>
                        </a:rPr>
                        <a:t>ITEM (</a:t>
                      </a:r>
                      <a:r>
                        <a:rPr lang="en-US" sz="1000" b="1" i="1" dirty="0">
                          <a:solidFill>
                            <a:schemeClr val="bg1"/>
                          </a:solidFill>
                          <a:latin typeface="Arial"/>
                          <a:cs typeface="Arial"/>
                        </a:rPr>
                        <a:t>i</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a:solidFill>
                            <a:schemeClr val="bg1"/>
                          </a:solidFill>
                          <a:latin typeface="Arial"/>
                          <a:cs typeface="Arial"/>
                        </a:rPr>
                        <a:t>ANNUAL FORECASTED SALES UNITS</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a:solidFill>
                            <a:schemeClr val="bg1"/>
                          </a:solidFill>
                          <a:latin typeface="Arial"/>
                          <a:cs typeface="Arial"/>
                        </a:rPr>
                        <a:t>SELLING PRICE (</a:t>
                      </a:r>
                      <a:r>
                        <a:rPr lang="en-US" sz="1000" b="1" i="1" dirty="0">
                          <a:solidFill>
                            <a:schemeClr val="bg1"/>
                          </a:solidFill>
                          <a:latin typeface="Arial"/>
                          <a:cs typeface="Arial"/>
                        </a:rPr>
                        <a:t>P</a:t>
                      </a:r>
                      <a:r>
                        <a:rPr lang="en-US" sz="1000" b="1" i="1" baseline="-25000" dirty="0">
                          <a:solidFill>
                            <a:schemeClr val="bg1"/>
                          </a:solidFill>
                          <a:latin typeface="Arial"/>
                          <a:cs typeface="Arial"/>
                        </a:rPr>
                        <a:t>i</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a:solidFill>
                            <a:schemeClr val="bg1"/>
                          </a:solidFill>
                          <a:latin typeface="Arial"/>
                          <a:cs typeface="Arial"/>
                        </a:rPr>
                        <a:t>VARIABLE COST (</a:t>
                      </a:r>
                      <a:r>
                        <a:rPr lang="en-US" sz="1000" b="1" i="1" dirty="0">
                          <a:solidFill>
                            <a:schemeClr val="bg1"/>
                          </a:solidFill>
                          <a:latin typeface="Arial"/>
                          <a:cs typeface="Arial"/>
                        </a:rPr>
                        <a:t>V</a:t>
                      </a:r>
                      <a:r>
                        <a:rPr lang="en-US" sz="1000" b="1" i="1" baseline="-25000" dirty="0">
                          <a:solidFill>
                            <a:schemeClr val="bg1"/>
                          </a:solidFill>
                          <a:latin typeface="Arial"/>
                          <a:cs typeface="Arial"/>
                        </a:rPr>
                        <a:t>i</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a:solidFill>
                            <a:schemeClr val="bg1"/>
                          </a:solidFill>
                          <a:latin typeface="Arial"/>
                          <a:cs typeface="Arial"/>
                        </a:rPr>
                        <a:t>(</a:t>
                      </a:r>
                      <a:r>
                        <a:rPr lang="en-US" sz="1000" b="1" i="1" dirty="0">
                          <a:solidFill>
                            <a:schemeClr val="bg1"/>
                          </a:solidFill>
                          <a:latin typeface="Arial"/>
                          <a:cs typeface="Arial"/>
                        </a:rPr>
                        <a:t>V</a:t>
                      </a:r>
                      <a:r>
                        <a:rPr lang="en-US" sz="1000" b="1" i="1" baseline="-25000" dirty="0">
                          <a:solidFill>
                            <a:schemeClr val="bg1"/>
                          </a:solidFill>
                          <a:latin typeface="Arial"/>
                          <a:cs typeface="Arial"/>
                        </a:rPr>
                        <a:t>i</a:t>
                      </a:r>
                      <a:r>
                        <a:rPr lang="en-US" sz="1000" b="1" dirty="0">
                          <a:solidFill>
                            <a:schemeClr val="bg1"/>
                          </a:solidFill>
                          <a:latin typeface="Arial"/>
                          <a:cs typeface="Arial"/>
                        </a:rPr>
                        <a:t>/</a:t>
                      </a:r>
                      <a:r>
                        <a:rPr lang="en-US" sz="1000" b="1" i="1" dirty="0">
                          <a:solidFill>
                            <a:schemeClr val="bg1"/>
                          </a:solidFill>
                          <a:latin typeface="Arial"/>
                          <a:cs typeface="Arial"/>
                        </a:rPr>
                        <a:t>P</a:t>
                      </a:r>
                      <a:r>
                        <a:rPr lang="en-US" sz="1000" b="1" i="1" baseline="-25000" dirty="0">
                          <a:solidFill>
                            <a:schemeClr val="bg1"/>
                          </a:solidFill>
                          <a:latin typeface="Arial"/>
                          <a:cs typeface="Arial"/>
                        </a:rPr>
                        <a:t>i</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err="1">
                          <a:solidFill>
                            <a:schemeClr val="bg1"/>
                          </a:solidFill>
                          <a:latin typeface="Arial"/>
                          <a:cs typeface="Arial"/>
                        </a:rPr>
                        <a:t>CONTRI</a:t>
                      </a:r>
                      <a:r>
                        <a:rPr lang="en-US" sz="1000" b="1" dirty="0">
                          <a:solidFill>
                            <a:schemeClr val="bg1"/>
                          </a:solidFill>
                          <a:latin typeface="Arial"/>
                          <a:cs typeface="Arial"/>
                        </a:rPr>
                        <a:t>-</a:t>
                      </a:r>
                      <a:br>
                        <a:rPr lang="en-US" sz="1000" b="1" dirty="0">
                          <a:solidFill>
                            <a:schemeClr val="bg1"/>
                          </a:solidFill>
                          <a:latin typeface="Arial"/>
                          <a:cs typeface="Arial"/>
                        </a:rPr>
                      </a:br>
                      <a:r>
                        <a:rPr lang="en-US" sz="1000" b="1" dirty="0" err="1">
                          <a:solidFill>
                            <a:schemeClr val="bg1"/>
                          </a:solidFill>
                          <a:latin typeface="Arial"/>
                          <a:cs typeface="Arial"/>
                        </a:rPr>
                        <a:t>BUTION</a:t>
                      </a:r>
                      <a:r>
                        <a:rPr lang="en-US" sz="1000" b="1" dirty="0">
                          <a:solidFill>
                            <a:schemeClr val="bg1"/>
                          </a:solidFill>
                          <a:latin typeface="Arial"/>
                          <a:cs typeface="Arial"/>
                        </a:rPr>
                        <a:t/>
                      </a:r>
                      <a:br>
                        <a:rPr lang="en-US" sz="1000" b="1" dirty="0">
                          <a:solidFill>
                            <a:schemeClr val="bg1"/>
                          </a:solidFill>
                          <a:latin typeface="Arial"/>
                          <a:cs typeface="Arial"/>
                        </a:rPr>
                      </a:br>
                      <a:r>
                        <a:rPr lang="en-US" sz="1000" b="1" dirty="0">
                          <a:solidFill>
                            <a:schemeClr val="bg1"/>
                          </a:solidFill>
                          <a:latin typeface="Arial"/>
                          <a:cs typeface="Arial"/>
                        </a:rPr>
                        <a:t>1 - (</a:t>
                      </a:r>
                      <a:r>
                        <a:rPr lang="en-US" sz="1000" b="1" i="1" dirty="0">
                          <a:solidFill>
                            <a:schemeClr val="bg1"/>
                          </a:solidFill>
                          <a:latin typeface="Arial"/>
                          <a:cs typeface="Arial"/>
                        </a:rPr>
                        <a:t>V</a:t>
                      </a:r>
                      <a:r>
                        <a:rPr lang="en-US" sz="1000" b="1" i="1" baseline="-25000" dirty="0">
                          <a:solidFill>
                            <a:schemeClr val="bg1"/>
                          </a:solidFill>
                          <a:latin typeface="Arial"/>
                          <a:cs typeface="Arial"/>
                        </a:rPr>
                        <a:t>i</a:t>
                      </a:r>
                      <a:r>
                        <a:rPr lang="en-US" sz="1000" b="1" dirty="0">
                          <a:solidFill>
                            <a:schemeClr val="bg1"/>
                          </a:solidFill>
                          <a:latin typeface="Arial"/>
                          <a:cs typeface="Arial"/>
                        </a:rPr>
                        <a:t>/</a:t>
                      </a:r>
                      <a:r>
                        <a:rPr lang="en-US" sz="1000" b="1" i="1" dirty="0">
                          <a:solidFill>
                            <a:schemeClr val="bg1"/>
                          </a:solidFill>
                          <a:latin typeface="Arial"/>
                          <a:cs typeface="Arial"/>
                        </a:rPr>
                        <a:t>P</a:t>
                      </a:r>
                      <a:r>
                        <a:rPr lang="en-US" sz="1000" b="1" i="1" baseline="-25000" dirty="0">
                          <a:solidFill>
                            <a:schemeClr val="bg1"/>
                          </a:solidFill>
                          <a:latin typeface="Arial"/>
                          <a:cs typeface="Arial"/>
                        </a:rPr>
                        <a:t>i</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gridSpan="3">
                  <a:txBody>
                    <a:bodyPr/>
                    <a:lstStyle/>
                    <a:p>
                      <a:pPr algn="ctr"/>
                      <a:r>
                        <a:rPr lang="en-US" sz="1000" b="1" dirty="0">
                          <a:solidFill>
                            <a:schemeClr val="bg1"/>
                          </a:solidFill>
                          <a:latin typeface="Arial"/>
                          <a:cs typeface="Arial"/>
                        </a:rPr>
                        <a:t>ANNUAL FORECASTED SALES $</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a:p>
                  </a:txBody>
                  <a:tcPr/>
                </a:tc>
                <a:tc gridSpan="3">
                  <a:txBody>
                    <a:bodyPr/>
                    <a:lstStyle/>
                    <a:p>
                      <a:pPr algn="ctr"/>
                      <a:r>
                        <a:rPr lang="en-US" sz="1000" b="1" dirty="0">
                          <a:solidFill>
                            <a:schemeClr val="bg1"/>
                          </a:solidFill>
                          <a:latin typeface="Arial"/>
                          <a:cs typeface="Arial"/>
                        </a:rPr>
                        <a:t>% OF SALES (</a:t>
                      </a:r>
                      <a:r>
                        <a:rPr lang="en-US" sz="1000" b="1" i="1" dirty="0">
                          <a:solidFill>
                            <a:schemeClr val="bg1"/>
                          </a:solidFill>
                          <a:latin typeface="Arial"/>
                          <a:cs typeface="Arial"/>
                        </a:rPr>
                        <a:t>W</a:t>
                      </a:r>
                      <a:r>
                        <a:rPr lang="en-US" sz="1100" b="1" i="1" baseline="-25000" dirty="0">
                          <a:solidFill>
                            <a:schemeClr val="bg1"/>
                          </a:solidFill>
                          <a:latin typeface="Arial"/>
                          <a:cs typeface="Arial"/>
                        </a:rPr>
                        <a:t>i</a:t>
                      </a:r>
                      <a:r>
                        <a:rPr lang="en-US" sz="1100" b="1" dirty="0">
                          <a:solidFill>
                            <a:schemeClr val="bg1"/>
                          </a:solidFill>
                          <a:latin typeface="Arial"/>
                          <a:cs typeface="Arial"/>
                        </a:rPr>
                        <a:t>)</a:t>
                      </a:r>
                      <a:endParaRPr lang="en-US" sz="1000" b="1" dirty="0">
                        <a:solidFill>
                          <a:schemeClr val="bg1"/>
                        </a:solidFill>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a:p>
                  </a:txBody>
                  <a:tcPr/>
                </a:tc>
                <a:tc gridSpan="3">
                  <a:txBody>
                    <a:bodyPr/>
                    <a:lstStyle/>
                    <a:p>
                      <a:pPr algn="ctr"/>
                      <a:r>
                        <a:rPr lang="en-US" sz="1000" b="1" dirty="0">
                          <a:solidFill>
                            <a:schemeClr val="bg1"/>
                          </a:solidFill>
                          <a:latin typeface="Arial"/>
                          <a:cs typeface="Arial"/>
                        </a:rPr>
                        <a:t>WEIGHTED CONTRIBUTION (COL 6 X COL 8)</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370794">
                <a:tc>
                  <a:txBody>
                    <a:bodyPr/>
                    <a:lstStyle/>
                    <a:p>
                      <a:r>
                        <a:rPr lang="en-US" sz="1200" dirty="0">
                          <a:latin typeface="Arial"/>
                          <a:cs typeface="Arial"/>
                        </a:rPr>
                        <a:t>Sandwich</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$5.00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$3.00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.60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.40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$45,000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.621</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.248</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2"/>
                  </a:ext>
                </a:extLst>
              </a:tr>
              <a:tr h="370794">
                <a:tc>
                  <a:txBody>
                    <a:bodyPr/>
                    <a:lstStyle/>
                    <a:p>
                      <a:r>
                        <a:rPr lang="en-US" sz="1200" dirty="0">
                          <a:latin typeface="Arial"/>
                          <a:cs typeface="Arial"/>
                        </a:rPr>
                        <a:t>Drinks</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1.50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0.50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.33</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.67</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13,500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.186</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.125</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3"/>
                  </a:ext>
                </a:extLst>
              </a:tr>
              <a:tr h="518096">
                <a:tc>
                  <a:txBody>
                    <a:bodyPr/>
                    <a:lstStyle/>
                    <a:p>
                      <a:r>
                        <a:rPr lang="en-US" sz="1200" dirty="0">
                          <a:latin typeface="Arial"/>
                          <a:cs typeface="Arial"/>
                        </a:rPr>
                        <a:t>Baked potato</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7,000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2.00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1.00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14,000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.193</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.097</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4"/>
                  </a:ext>
                </a:extLst>
              </a:tr>
              <a:tr h="365715">
                <a:tc>
                  <a:txBody>
                    <a:bodyPr/>
                    <a:lstStyle/>
                    <a:p>
                      <a:endParaRPr lang="en-US" sz="12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$72,500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1.000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.470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401169302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84998"/>
                                        </p:tgtEl>
                                        <p:attrNameLst>
                                          <p:attrName>style.visibility</p:attrName>
                                        </p:attrNameLst>
                                      </p:cBhvr>
                                      <p:to>
                                        <p:strVal val="visible"/>
                                      </p:to>
                                    </p:set>
                                    <p:animEffect transition="in" filter="wipe(left)">
                                      <p:cBhvr>
                                        <p:cTn id="7" dur="1000"/>
                                        <p:tgtEl>
                                          <p:spTgt spid="84998"/>
                                        </p:tgtEl>
                                      </p:cBhvr>
                                    </p:animEffect>
                                  </p:childTnLst>
                                </p:cTn>
                              </p:par>
                            </p:childTnLst>
                          </p:cTn>
                        </p:par>
                        <p:par>
                          <p:cTn id="8" fill="hold" nodeType="afterGroup">
                            <p:stCondLst>
                              <p:cond delay="2000"/>
                            </p:stCondLst>
                            <p:childTnLst>
                              <p:par>
                                <p:cTn id="9" presetID="23" presetClass="entr" presetSubtype="272"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2/3*#ppt_w"/>
                                          </p:val>
                                        </p:tav>
                                        <p:tav tm="100000">
                                          <p:val>
                                            <p:strVal val="#ppt_w"/>
                                          </p:val>
                                        </p:tav>
                                      </p:tavLst>
                                    </p:anim>
                                    <p:anim calcmode="lin" valueType="num">
                                      <p:cBhvr>
                                        <p:cTn id="12" dur="10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7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2/3*#ppt_w"/>
                                          </p:val>
                                        </p:tav>
                                        <p:tav tm="100000">
                                          <p:val>
                                            <p:strVal val="#ppt_w"/>
                                          </p:val>
                                        </p:tav>
                                      </p:tavLst>
                                    </p:anim>
                                    <p:anim calcmode="lin" valueType="num">
                                      <p:cBhvr>
                                        <p:cTn id="18" dur="1000" fill="hold"/>
                                        <p:tgtEl>
                                          <p:spTgt spid="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Multiproduct Example</a:t>
            </a:r>
          </a:p>
        </p:txBody>
      </p:sp>
      <p:sp>
        <p:nvSpPr>
          <p:cNvPr id="84998" name="Rectangle 6"/>
          <p:cNvSpPr>
            <a:spLocks noChangeArrowheads="1"/>
          </p:cNvSpPr>
          <p:nvPr/>
        </p:nvSpPr>
        <p:spPr bwMode="auto">
          <a:xfrm>
            <a:off x="1066800" y="1295400"/>
            <a:ext cx="45037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Fixed costs = $3,000 per month</a:t>
            </a:r>
          </a:p>
        </p:txBody>
      </p:sp>
      <p:graphicFrame>
        <p:nvGraphicFramePr>
          <p:cNvPr id="2" name="Table 1"/>
          <p:cNvGraphicFramePr>
            <a:graphicFrameLocks noGrp="1"/>
          </p:cNvGraphicFramePr>
          <p:nvPr>
            <p:extLst>
              <p:ext uri="{D42A27DB-BD31-4B8C-83A1-F6EECF244321}">
                <p14:modId xmlns:p14="http://schemas.microsoft.com/office/powerpoint/2010/main" xmlns="" val="3326746199"/>
              </p:ext>
            </p:extLst>
          </p:nvPr>
        </p:nvGraphicFramePr>
        <p:xfrm>
          <a:off x="749300" y="1905000"/>
          <a:ext cx="7594600" cy="1691123"/>
        </p:xfrm>
        <a:graphic>
          <a:graphicData uri="http://schemas.openxmlformats.org/drawingml/2006/table">
            <a:tbl>
              <a:tblPr firstRow="1" bandRow="1">
                <a:tableStyleId>{2D5ABB26-0587-4C30-8999-92F81FD0307C}</a:tableStyleId>
              </a:tblPr>
              <a:tblGrid>
                <a:gridCol w="1607602">
                  <a:extLst>
                    <a:ext uri="{9D8B030D-6E8A-4147-A177-3AD203B41FA5}">
                      <a16:colId xmlns:a16="http://schemas.microsoft.com/office/drawing/2014/main" xmlns="" val="20000"/>
                    </a:ext>
                  </a:extLst>
                </a:gridCol>
                <a:gridCol w="2875498">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gridCol w="1485900">
                  <a:extLst>
                    <a:ext uri="{9D8B030D-6E8A-4147-A177-3AD203B41FA5}">
                      <a16:colId xmlns:a16="http://schemas.microsoft.com/office/drawing/2014/main" xmlns="" val="20003"/>
                    </a:ext>
                  </a:extLst>
                </a:gridCol>
              </a:tblGrid>
              <a:tr h="370681">
                <a:tc>
                  <a:txBody>
                    <a:bodyPr/>
                    <a:lstStyle/>
                    <a:p>
                      <a:r>
                        <a:rPr lang="en-US" sz="1600" b="1" dirty="0">
                          <a:solidFill>
                            <a:schemeClr val="bg1"/>
                          </a:solidFill>
                          <a:latin typeface="Arial"/>
                          <a:cs typeface="Arial"/>
                        </a:rPr>
                        <a:t>ITEM</a:t>
                      </a:r>
                    </a:p>
                  </a:txBody>
                  <a:tcPr marT="45700" marB="4570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a:cs typeface="Arial"/>
                        </a:rPr>
                        <a:t>ANNUAL FORECASTED SALES UNITS</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PRICE</a:t>
                      </a:r>
                    </a:p>
                  </a:txBody>
                  <a:tcPr marT="45700" marB="4570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COST</a:t>
                      </a:r>
                    </a:p>
                  </a:txBody>
                  <a:tcPr marT="45700" marB="4570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370681">
                <a:tc>
                  <a:txBody>
                    <a:bodyPr/>
                    <a:lstStyle/>
                    <a:p>
                      <a:r>
                        <a:rPr lang="en-US" sz="1600" dirty="0">
                          <a:latin typeface="Arial"/>
                          <a:cs typeface="Arial"/>
                        </a:rPr>
                        <a:t>Sandwich</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$5.00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$3.00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1"/>
                  </a:ext>
                </a:extLst>
              </a:tr>
              <a:tr h="370681">
                <a:tc>
                  <a:txBody>
                    <a:bodyPr/>
                    <a:lstStyle/>
                    <a:p>
                      <a:r>
                        <a:rPr lang="en-US" sz="1600" dirty="0">
                          <a:latin typeface="Arial"/>
                          <a:cs typeface="Arial"/>
                        </a:rPr>
                        <a:t>Drink</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1.50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.50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2"/>
                  </a:ext>
                </a:extLst>
              </a:tr>
              <a:tr h="370681">
                <a:tc>
                  <a:txBody>
                    <a:bodyPr/>
                    <a:lstStyle/>
                    <a:p>
                      <a:r>
                        <a:rPr lang="en-US" sz="1600" dirty="0">
                          <a:latin typeface="Arial"/>
                          <a:cs typeface="Arial"/>
                        </a:rPr>
                        <a:t>Baked potato</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2.00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tabLst>
                          <a:tab pos="990600" algn="r"/>
                        </a:tabLst>
                      </a:pPr>
                      <a:r>
                        <a:rPr lang="en-US" sz="1600" dirty="0">
                          <a:latin typeface="Arial"/>
                          <a:cs typeface="Arial"/>
                        </a:rPr>
                        <a:t>	1.00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712443816"/>
              </p:ext>
            </p:extLst>
          </p:nvPr>
        </p:nvGraphicFramePr>
        <p:xfrm>
          <a:off x="122830" y="3767138"/>
          <a:ext cx="8925636" cy="2570221"/>
        </p:xfrm>
        <a:graphic>
          <a:graphicData uri="http://schemas.openxmlformats.org/drawingml/2006/table">
            <a:tbl>
              <a:tblPr firstRow="1" bandRow="1">
                <a:tableStyleId>{5C22544A-7EE6-4342-B048-85BDC9FD1C3A}</a:tableStyleId>
              </a:tblPr>
              <a:tblGrid>
                <a:gridCol w="88047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815264">
                  <a:extLst>
                    <a:ext uri="{9D8B030D-6E8A-4147-A177-3AD203B41FA5}">
                      <a16:colId xmlns:a16="http://schemas.microsoft.com/office/drawing/2014/main" xmlns="" val="20002"/>
                    </a:ext>
                  </a:extLst>
                </a:gridCol>
                <a:gridCol w="955343">
                  <a:extLst>
                    <a:ext uri="{9D8B030D-6E8A-4147-A177-3AD203B41FA5}">
                      <a16:colId xmlns:a16="http://schemas.microsoft.com/office/drawing/2014/main" xmlns="" val="20003"/>
                    </a:ext>
                  </a:extLst>
                </a:gridCol>
                <a:gridCol w="559559">
                  <a:extLst>
                    <a:ext uri="{9D8B030D-6E8A-4147-A177-3AD203B41FA5}">
                      <a16:colId xmlns:a16="http://schemas.microsoft.com/office/drawing/2014/main" xmlns="" val="20004"/>
                    </a:ext>
                  </a:extLst>
                </a:gridCol>
                <a:gridCol w="750627">
                  <a:extLst>
                    <a:ext uri="{9D8B030D-6E8A-4147-A177-3AD203B41FA5}">
                      <a16:colId xmlns:a16="http://schemas.microsoft.com/office/drawing/2014/main" xmlns="" val="20005"/>
                    </a:ext>
                  </a:extLst>
                </a:gridCol>
                <a:gridCol w="208274">
                  <a:extLst>
                    <a:ext uri="{9D8B030D-6E8A-4147-A177-3AD203B41FA5}">
                      <a16:colId xmlns:a16="http://schemas.microsoft.com/office/drawing/2014/main" xmlns="" val="20006"/>
                    </a:ext>
                  </a:extLst>
                </a:gridCol>
                <a:gridCol w="828955">
                  <a:extLst>
                    <a:ext uri="{9D8B030D-6E8A-4147-A177-3AD203B41FA5}">
                      <a16:colId xmlns:a16="http://schemas.microsoft.com/office/drawing/2014/main" xmlns="" val="20007"/>
                    </a:ext>
                  </a:extLst>
                </a:gridCol>
                <a:gridCol w="208274">
                  <a:extLst>
                    <a:ext uri="{9D8B030D-6E8A-4147-A177-3AD203B41FA5}">
                      <a16:colId xmlns:a16="http://schemas.microsoft.com/office/drawing/2014/main" xmlns="" val="20008"/>
                    </a:ext>
                  </a:extLst>
                </a:gridCol>
                <a:gridCol w="208274">
                  <a:extLst>
                    <a:ext uri="{9D8B030D-6E8A-4147-A177-3AD203B41FA5}">
                      <a16:colId xmlns:a16="http://schemas.microsoft.com/office/drawing/2014/main" xmlns="" val="20009"/>
                    </a:ext>
                  </a:extLst>
                </a:gridCol>
                <a:gridCol w="673144">
                  <a:extLst>
                    <a:ext uri="{9D8B030D-6E8A-4147-A177-3AD203B41FA5}">
                      <a16:colId xmlns:a16="http://schemas.microsoft.com/office/drawing/2014/main" xmlns="" val="20010"/>
                    </a:ext>
                  </a:extLst>
                </a:gridCol>
                <a:gridCol w="211179">
                  <a:extLst>
                    <a:ext uri="{9D8B030D-6E8A-4147-A177-3AD203B41FA5}">
                      <a16:colId xmlns:a16="http://schemas.microsoft.com/office/drawing/2014/main" xmlns="" val="20011"/>
                    </a:ext>
                  </a:extLst>
                </a:gridCol>
                <a:gridCol w="208274">
                  <a:extLst>
                    <a:ext uri="{9D8B030D-6E8A-4147-A177-3AD203B41FA5}">
                      <a16:colId xmlns:a16="http://schemas.microsoft.com/office/drawing/2014/main" xmlns="" val="20012"/>
                    </a:ext>
                  </a:extLst>
                </a:gridCol>
                <a:gridCol w="919650">
                  <a:extLst>
                    <a:ext uri="{9D8B030D-6E8A-4147-A177-3AD203B41FA5}">
                      <a16:colId xmlns:a16="http://schemas.microsoft.com/office/drawing/2014/main" xmlns="" val="20013"/>
                    </a:ext>
                  </a:extLst>
                </a:gridCol>
                <a:gridCol w="355349">
                  <a:extLst>
                    <a:ext uri="{9D8B030D-6E8A-4147-A177-3AD203B41FA5}">
                      <a16:colId xmlns:a16="http://schemas.microsoft.com/office/drawing/2014/main" xmlns="" val="20014"/>
                    </a:ext>
                  </a:extLst>
                </a:gridCol>
              </a:tblGrid>
              <a:tr h="304762">
                <a:tc>
                  <a:txBody>
                    <a:bodyPr/>
                    <a:lstStyle/>
                    <a:p>
                      <a:pPr algn="ctr"/>
                      <a:r>
                        <a:rPr lang="en-US" sz="1400" b="1" dirty="0">
                          <a:latin typeface="Arial"/>
                          <a:cs typeface="Arial"/>
                        </a:rPr>
                        <a:t>1</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2</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3</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4</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5</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400" b="1" dirty="0">
                          <a:latin typeface="Arial"/>
                          <a:cs typeface="Arial"/>
                        </a:rPr>
                        <a:t>6</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gridSpan="3">
                  <a:txBody>
                    <a:bodyPr/>
                    <a:lstStyle/>
                    <a:p>
                      <a:pPr algn="ctr"/>
                      <a:r>
                        <a:rPr lang="en-US" sz="1400" b="1" dirty="0">
                          <a:latin typeface="Arial"/>
                          <a:cs typeface="Arial"/>
                        </a:rPr>
                        <a:t>7</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sz="1400" b="1" dirty="0"/>
                    </a:p>
                  </a:txBody>
                  <a:tcPr/>
                </a:tc>
                <a:tc hMerge="1">
                  <a:txBody>
                    <a:bodyPr/>
                    <a:lstStyle/>
                    <a:p>
                      <a:endParaRPr lang="en-US" dirty="0"/>
                    </a:p>
                  </a:txBody>
                  <a:tcPr/>
                </a:tc>
                <a:tc gridSpan="3">
                  <a:txBody>
                    <a:bodyPr/>
                    <a:lstStyle/>
                    <a:p>
                      <a:pPr algn="ctr"/>
                      <a:r>
                        <a:rPr lang="en-US" sz="1400" b="1" dirty="0">
                          <a:latin typeface="Arial"/>
                          <a:cs typeface="Arial"/>
                        </a:rPr>
                        <a:t>8</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dirty="0"/>
                    </a:p>
                  </a:txBody>
                  <a:tcPr/>
                </a:tc>
                <a:tc gridSpan="3">
                  <a:txBody>
                    <a:bodyPr/>
                    <a:lstStyle/>
                    <a:p>
                      <a:pPr algn="ctr"/>
                      <a:r>
                        <a:rPr lang="en-US" sz="1400" b="1" dirty="0">
                          <a:latin typeface="Arial"/>
                          <a:cs typeface="Arial"/>
                        </a:rPr>
                        <a:t>9</a:t>
                      </a:r>
                    </a:p>
                  </a:txBody>
                  <a:tcPr marL="91437" marR="91437" marT="45714" marB="45714"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640001">
                <a:tc>
                  <a:txBody>
                    <a:bodyPr/>
                    <a:lstStyle/>
                    <a:p>
                      <a:pPr algn="ctr"/>
                      <a:r>
                        <a:rPr lang="en-US" sz="1000" b="1" dirty="0">
                          <a:solidFill>
                            <a:schemeClr val="bg1"/>
                          </a:solidFill>
                          <a:latin typeface="Arial"/>
                          <a:cs typeface="Arial"/>
                        </a:rPr>
                        <a:t>ITEM (</a:t>
                      </a:r>
                      <a:r>
                        <a:rPr lang="en-US" sz="1000" b="1" i="1" dirty="0">
                          <a:solidFill>
                            <a:schemeClr val="bg1"/>
                          </a:solidFill>
                          <a:latin typeface="Arial"/>
                          <a:cs typeface="Arial"/>
                        </a:rPr>
                        <a:t>i</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a:solidFill>
                            <a:schemeClr val="bg1"/>
                          </a:solidFill>
                          <a:latin typeface="Arial"/>
                          <a:cs typeface="Arial"/>
                        </a:rPr>
                        <a:t>ANNUAL FORECASTED SALES UNITS</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a:solidFill>
                            <a:schemeClr val="bg1"/>
                          </a:solidFill>
                          <a:latin typeface="Arial"/>
                          <a:cs typeface="Arial"/>
                        </a:rPr>
                        <a:t>SELLING PRICE (</a:t>
                      </a:r>
                      <a:r>
                        <a:rPr lang="en-US" sz="1000" b="1" i="1" dirty="0">
                          <a:solidFill>
                            <a:schemeClr val="bg1"/>
                          </a:solidFill>
                          <a:latin typeface="Arial"/>
                          <a:cs typeface="Arial"/>
                        </a:rPr>
                        <a:t>P</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a:solidFill>
                            <a:schemeClr val="bg1"/>
                          </a:solidFill>
                          <a:latin typeface="Arial"/>
                          <a:cs typeface="Arial"/>
                        </a:rPr>
                        <a:t>VARIABLE COST (</a:t>
                      </a:r>
                      <a:r>
                        <a:rPr lang="en-US" sz="1000" b="1" i="1" dirty="0">
                          <a:solidFill>
                            <a:schemeClr val="bg1"/>
                          </a:solidFill>
                          <a:latin typeface="Arial"/>
                          <a:cs typeface="Arial"/>
                        </a:rPr>
                        <a:t>V</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a:solidFill>
                            <a:schemeClr val="bg1"/>
                          </a:solidFill>
                          <a:latin typeface="Arial"/>
                          <a:cs typeface="Arial"/>
                        </a:rPr>
                        <a:t>(</a:t>
                      </a:r>
                      <a:r>
                        <a:rPr lang="en-US" sz="1000" b="1" i="1" dirty="0">
                          <a:solidFill>
                            <a:schemeClr val="bg1"/>
                          </a:solidFill>
                          <a:latin typeface="Arial"/>
                          <a:cs typeface="Arial"/>
                        </a:rPr>
                        <a:t>V</a:t>
                      </a:r>
                      <a:r>
                        <a:rPr lang="en-US" sz="1000" b="1" dirty="0">
                          <a:solidFill>
                            <a:schemeClr val="bg1"/>
                          </a:solidFill>
                          <a:latin typeface="Arial"/>
                          <a:cs typeface="Arial"/>
                        </a:rPr>
                        <a:t>/</a:t>
                      </a:r>
                      <a:r>
                        <a:rPr lang="en-US" sz="1000" b="1" i="1" dirty="0">
                          <a:solidFill>
                            <a:schemeClr val="bg1"/>
                          </a:solidFill>
                          <a:latin typeface="Arial"/>
                          <a:cs typeface="Arial"/>
                        </a:rPr>
                        <a:t>P</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a:txBody>
                    <a:bodyPr/>
                    <a:lstStyle/>
                    <a:p>
                      <a:pPr algn="ctr"/>
                      <a:r>
                        <a:rPr lang="en-US" sz="1000" b="1" dirty="0">
                          <a:solidFill>
                            <a:schemeClr val="bg1"/>
                          </a:solidFill>
                          <a:latin typeface="Arial"/>
                          <a:cs typeface="Arial"/>
                        </a:rPr>
                        <a:t>1 - (</a:t>
                      </a:r>
                      <a:r>
                        <a:rPr lang="en-US" sz="1000" b="1" i="1" dirty="0">
                          <a:solidFill>
                            <a:schemeClr val="bg1"/>
                          </a:solidFill>
                          <a:latin typeface="Arial"/>
                          <a:cs typeface="Arial"/>
                        </a:rPr>
                        <a:t>V</a:t>
                      </a:r>
                      <a:r>
                        <a:rPr lang="en-US" sz="1000" b="1" dirty="0">
                          <a:solidFill>
                            <a:schemeClr val="bg1"/>
                          </a:solidFill>
                          <a:latin typeface="Arial"/>
                          <a:cs typeface="Arial"/>
                        </a:rPr>
                        <a:t>/</a:t>
                      </a:r>
                      <a:r>
                        <a:rPr lang="en-US" sz="1000" b="1" i="1" dirty="0">
                          <a:solidFill>
                            <a:schemeClr val="bg1"/>
                          </a:solidFill>
                          <a:latin typeface="Arial"/>
                          <a:cs typeface="Arial"/>
                        </a:rPr>
                        <a:t>P</a:t>
                      </a:r>
                      <a:r>
                        <a:rPr lang="en-US" sz="1000" b="1" dirty="0">
                          <a:solidFill>
                            <a:schemeClr val="bg1"/>
                          </a:solidFill>
                          <a:latin typeface="Arial"/>
                          <a:cs typeface="Arial"/>
                        </a:rPr>
                        <a:t>)</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gridSpan="3">
                  <a:txBody>
                    <a:bodyPr/>
                    <a:lstStyle/>
                    <a:p>
                      <a:pPr algn="ctr"/>
                      <a:r>
                        <a:rPr lang="en-US" sz="1000" b="1" dirty="0">
                          <a:solidFill>
                            <a:schemeClr val="bg1"/>
                          </a:solidFill>
                          <a:latin typeface="Arial"/>
                          <a:cs typeface="Arial"/>
                        </a:rPr>
                        <a:t>ANNUAL FORECASTED SALES $</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a:p>
                  </a:txBody>
                  <a:tcPr/>
                </a:tc>
                <a:tc gridSpan="3">
                  <a:txBody>
                    <a:bodyPr/>
                    <a:lstStyle/>
                    <a:p>
                      <a:pPr algn="ctr"/>
                      <a:r>
                        <a:rPr lang="en-US" sz="1000" b="1" dirty="0">
                          <a:solidFill>
                            <a:schemeClr val="bg1"/>
                          </a:solidFill>
                          <a:latin typeface="Arial"/>
                          <a:cs typeface="Arial"/>
                        </a:rPr>
                        <a:t>% OF SALES</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a:p>
                  </a:txBody>
                  <a:tcPr/>
                </a:tc>
                <a:tc gridSpan="3">
                  <a:txBody>
                    <a:bodyPr/>
                    <a:lstStyle/>
                    <a:p>
                      <a:pPr algn="ctr"/>
                      <a:r>
                        <a:rPr lang="en-US" sz="1000" b="1" dirty="0">
                          <a:solidFill>
                            <a:schemeClr val="bg1"/>
                          </a:solidFill>
                          <a:latin typeface="Arial"/>
                          <a:cs typeface="Arial"/>
                        </a:rPr>
                        <a:t>WEIGHTED CONTRIBUTION (COL 5 X COL 7)</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rgbClr val="D3332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370794">
                <a:tc>
                  <a:txBody>
                    <a:bodyPr/>
                    <a:lstStyle/>
                    <a:p>
                      <a:r>
                        <a:rPr lang="en-US" sz="1200" dirty="0">
                          <a:latin typeface="Arial"/>
                          <a:cs typeface="Arial"/>
                        </a:rPr>
                        <a:t>Sandwich</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$5.00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$3.00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.60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.40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$45,000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.621</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.248</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2"/>
                  </a:ext>
                </a:extLst>
              </a:tr>
              <a:tr h="370794">
                <a:tc>
                  <a:txBody>
                    <a:bodyPr/>
                    <a:lstStyle/>
                    <a:p>
                      <a:r>
                        <a:rPr lang="en-US" sz="1200" dirty="0">
                          <a:latin typeface="Arial"/>
                          <a:cs typeface="Arial"/>
                        </a:rPr>
                        <a:t>Drinks</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9,000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1.50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0.50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.33</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.67</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13,500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.186</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.125</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3"/>
                  </a:ext>
                </a:extLst>
              </a:tr>
              <a:tr h="518096">
                <a:tc>
                  <a:txBody>
                    <a:bodyPr/>
                    <a:lstStyle/>
                    <a:p>
                      <a:r>
                        <a:rPr lang="en-US" sz="1200" dirty="0">
                          <a:latin typeface="Arial"/>
                          <a:cs typeface="Arial"/>
                        </a:rPr>
                        <a:t>Baked potato</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7,000</a:t>
                      </a:r>
                    </a:p>
                  </a:txBody>
                  <a:tcPr marT="45700" marB="4570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2.00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tabLst>
                          <a:tab pos="622300" algn="r"/>
                        </a:tabLst>
                      </a:pPr>
                      <a:r>
                        <a:rPr lang="en-US" sz="1400" dirty="0">
                          <a:latin typeface="Arial"/>
                          <a:cs typeface="Arial"/>
                        </a:rPr>
                        <a:t>	1.00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.50</a:t>
                      </a: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14,000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.193</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.097</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4"/>
                  </a:ext>
                </a:extLst>
              </a:tr>
              <a:tr h="365715">
                <a:tc>
                  <a:txBody>
                    <a:bodyPr/>
                    <a:lstStyle/>
                    <a:p>
                      <a:endParaRPr lang="en-US" sz="12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$72,500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r"/>
                      <a:r>
                        <a:rPr lang="en-US" sz="1400" dirty="0">
                          <a:latin typeface="Arial"/>
                          <a:cs typeface="Arial"/>
                        </a:rPr>
                        <a:t>1.000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nchor="b">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400" dirty="0">
                        <a:latin typeface="Arial"/>
                        <a:cs typeface="Arial"/>
                      </a:endParaRPr>
                    </a:p>
                  </a:txBody>
                  <a:tcPr marL="91437" marR="91437" marT="45714" marB="45714" anchor="b">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pPr algn="ctr"/>
                      <a:r>
                        <a:rPr lang="en-US" sz="1400" dirty="0">
                          <a:latin typeface="Arial"/>
                          <a:cs typeface="Arial"/>
                        </a:rPr>
                        <a:t>.470</a:t>
                      </a:r>
                    </a:p>
                  </a:txBody>
                  <a:tcPr marL="91437" marR="91437" marT="45714" marB="4571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tc>
                  <a:txBody>
                    <a:bodyPr/>
                    <a:lstStyle/>
                    <a:p>
                      <a:endParaRPr lang="en-US" sz="1800" dirty="0">
                        <a:latin typeface="Arial"/>
                        <a:cs typeface="Arial"/>
                      </a:endParaRPr>
                    </a:p>
                  </a:txBody>
                  <a:tcPr marL="91437" marR="91437" marT="45714" marB="45714">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6" name="Rectangle 7"/>
          <p:cNvSpPr>
            <a:spLocks noChangeArrowheads="1"/>
          </p:cNvSpPr>
          <p:nvPr/>
        </p:nvSpPr>
        <p:spPr bwMode="auto">
          <a:xfrm>
            <a:off x="4216400" y="495300"/>
            <a:ext cx="4559300" cy="3908534"/>
          </a:xfrm>
          <a:prstGeom prst="rect">
            <a:avLst/>
          </a:prstGeom>
          <a:solidFill>
            <a:schemeClr val="accent4"/>
          </a:solidFill>
          <a:ln w="9525">
            <a:solidFill>
              <a:schemeClr val="tx1"/>
            </a:solidFill>
            <a:miter lim="800000"/>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grpSp>
        <p:nvGrpSpPr>
          <p:cNvPr id="7" name="Group 6"/>
          <p:cNvGrpSpPr>
            <a:grpSpLocks/>
          </p:cNvGrpSpPr>
          <p:nvPr/>
        </p:nvGrpSpPr>
        <p:grpSpPr bwMode="auto">
          <a:xfrm>
            <a:off x="5216525" y="2157413"/>
            <a:ext cx="3163888" cy="784225"/>
            <a:chOff x="5216525" y="2157413"/>
            <a:chExt cx="3163888" cy="784830"/>
          </a:xfrm>
        </p:grpSpPr>
        <p:sp>
          <p:nvSpPr>
            <p:cNvPr id="8" name="Rectangle 22"/>
            <p:cNvSpPr>
              <a:spLocks noChangeArrowheads="1"/>
            </p:cNvSpPr>
            <p:nvPr/>
          </p:nvSpPr>
          <p:spPr bwMode="auto">
            <a:xfrm>
              <a:off x="5216525" y="2373313"/>
              <a:ext cx="31638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                        = $76,596</a:t>
              </a:r>
            </a:p>
          </p:txBody>
        </p:sp>
        <p:sp>
          <p:nvSpPr>
            <p:cNvPr id="9" name="Rectangle 24"/>
            <p:cNvSpPr>
              <a:spLocks noChangeArrowheads="1"/>
            </p:cNvSpPr>
            <p:nvPr/>
          </p:nvSpPr>
          <p:spPr bwMode="auto">
            <a:xfrm>
              <a:off x="5534230" y="2157413"/>
              <a:ext cx="1525177"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000" dirty="0"/>
                <a:t>$3,000 x 12</a:t>
              </a:r>
            </a:p>
            <a:p>
              <a:pPr algn="ctr">
                <a:spcAft>
                  <a:spcPts val="600"/>
                </a:spcAft>
              </a:pPr>
              <a:r>
                <a:rPr lang="en-US" sz="2000" dirty="0"/>
                <a:t>.47</a:t>
              </a:r>
            </a:p>
          </p:txBody>
        </p:sp>
        <p:sp>
          <p:nvSpPr>
            <p:cNvPr id="10" name="Line 25"/>
            <p:cNvSpPr>
              <a:spLocks noChangeShapeType="1"/>
            </p:cNvSpPr>
            <p:nvPr/>
          </p:nvSpPr>
          <p:spPr bwMode="auto">
            <a:xfrm>
              <a:off x="5588000" y="2565401"/>
              <a:ext cx="1422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11" name="Group 26"/>
          <p:cNvGrpSpPr>
            <a:grpSpLocks/>
          </p:cNvGrpSpPr>
          <p:nvPr/>
        </p:nvGrpSpPr>
        <p:grpSpPr bwMode="auto">
          <a:xfrm>
            <a:off x="4757738" y="3027363"/>
            <a:ext cx="3554412" cy="784225"/>
            <a:chOff x="3045" y="1915"/>
            <a:chExt cx="2239" cy="494"/>
          </a:xfrm>
        </p:grpSpPr>
        <p:sp>
          <p:nvSpPr>
            <p:cNvPr id="12" name="Rectangle 27"/>
            <p:cNvSpPr>
              <a:spLocks noChangeArrowheads="1"/>
            </p:cNvSpPr>
            <p:nvPr/>
          </p:nvSpPr>
          <p:spPr bwMode="auto">
            <a:xfrm>
              <a:off x="3045" y="1976"/>
              <a:ext cx="566"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dirty="0"/>
                <a:t>Daily sales</a:t>
              </a:r>
            </a:p>
          </p:txBody>
        </p:sp>
        <p:grpSp>
          <p:nvGrpSpPr>
            <p:cNvPr id="13" name="Group 28"/>
            <p:cNvGrpSpPr>
              <a:grpSpLocks/>
            </p:cNvGrpSpPr>
            <p:nvPr/>
          </p:nvGrpSpPr>
          <p:grpSpPr bwMode="auto">
            <a:xfrm>
              <a:off x="3542" y="1915"/>
              <a:ext cx="1742" cy="494"/>
              <a:chOff x="3542" y="1915"/>
              <a:chExt cx="1742" cy="494"/>
            </a:xfrm>
          </p:grpSpPr>
          <p:sp>
            <p:nvSpPr>
              <p:cNvPr id="14" name="Rectangle 29"/>
              <p:cNvSpPr>
                <a:spLocks noChangeArrowheads="1"/>
              </p:cNvSpPr>
              <p:nvPr/>
            </p:nvSpPr>
            <p:spPr bwMode="auto">
              <a:xfrm>
                <a:off x="3542" y="2047"/>
                <a:ext cx="174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                  = $245.50</a:t>
                </a:r>
              </a:p>
            </p:txBody>
          </p:sp>
          <p:grpSp>
            <p:nvGrpSpPr>
              <p:cNvPr id="15" name="Group 30"/>
              <p:cNvGrpSpPr>
                <a:grpSpLocks/>
              </p:cNvGrpSpPr>
              <p:nvPr/>
            </p:nvGrpSpPr>
            <p:grpSpPr bwMode="auto">
              <a:xfrm>
                <a:off x="3688" y="1915"/>
                <a:ext cx="772" cy="494"/>
                <a:chOff x="3276" y="1915"/>
                <a:chExt cx="772" cy="494"/>
              </a:xfrm>
            </p:grpSpPr>
            <p:sp>
              <p:nvSpPr>
                <p:cNvPr id="16" name="Rectangle 31"/>
                <p:cNvSpPr>
                  <a:spLocks noChangeArrowheads="1"/>
                </p:cNvSpPr>
                <p:nvPr/>
              </p:nvSpPr>
              <p:spPr bwMode="auto">
                <a:xfrm>
                  <a:off x="3276" y="1915"/>
                  <a:ext cx="772" cy="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000" dirty="0"/>
                    <a:t>$76,596</a:t>
                  </a:r>
                </a:p>
                <a:p>
                  <a:pPr algn="ctr">
                    <a:spcAft>
                      <a:spcPts val="600"/>
                    </a:spcAft>
                  </a:pPr>
                  <a:r>
                    <a:rPr lang="en-US" sz="2000" dirty="0"/>
                    <a:t>312 days</a:t>
                  </a:r>
                </a:p>
              </p:txBody>
            </p:sp>
            <p:sp>
              <p:nvSpPr>
                <p:cNvPr id="17" name="Line 32"/>
                <p:cNvSpPr>
                  <a:spLocks noChangeShapeType="1"/>
                </p:cNvSpPr>
                <p:nvPr/>
              </p:nvSpPr>
              <p:spPr bwMode="auto">
                <a:xfrm>
                  <a:off x="3328" y="2172"/>
                  <a:ext cx="68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pic>
        <p:nvPicPr>
          <p:cNvPr id="3" name="Picture 2" descr="7s-48.pdf"/>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88205" y="655304"/>
            <a:ext cx="3187700" cy="1397000"/>
          </a:xfrm>
          <a:prstGeom prst="rect">
            <a:avLst/>
          </a:prstGeom>
        </p:spPr>
      </p:pic>
    </p:spTree>
    <p:extLst>
      <p:ext uri="{BB962C8B-B14F-4D97-AF65-F5344CB8AC3E}">
        <p14:creationId xmlns:p14="http://schemas.microsoft.com/office/powerpoint/2010/main" xmlns="" val="310027306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685800" y="254000"/>
            <a:ext cx="7772400" cy="1511300"/>
          </a:xfrm>
        </p:spPr>
        <p:txBody>
          <a:bodyPr/>
          <a:lstStyle/>
          <a:p>
            <a:r>
              <a:rPr lang="en-US" dirty="0">
                <a:latin typeface="Arial" charset="0"/>
                <a:cs typeface="Arial" charset="0"/>
              </a:rPr>
              <a:t>Reducing Risk with Incremental Changes</a:t>
            </a:r>
          </a:p>
        </p:txBody>
      </p:sp>
      <p:sp>
        <p:nvSpPr>
          <p:cNvPr id="58442" name="Rectangle 74"/>
          <p:cNvSpPr>
            <a:spLocks noChangeArrowheads="1"/>
          </p:cNvSpPr>
          <p:nvPr/>
        </p:nvSpPr>
        <p:spPr bwMode="auto">
          <a:xfrm>
            <a:off x="225425" y="1384300"/>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S7.6</a:t>
            </a:r>
          </a:p>
        </p:txBody>
      </p:sp>
      <p:grpSp>
        <p:nvGrpSpPr>
          <p:cNvPr id="6" name="Group 5"/>
          <p:cNvGrpSpPr/>
          <p:nvPr/>
        </p:nvGrpSpPr>
        <p:grpSpPr>
          <a:xfrm>
            <a:off x="1117600" y="1792288"/>
            <a:ext cx="3284538" cy="2292350"/>
            <a:chOff x="1117600" y="1792288"/>
            <a:chExt cx="3284538" cy="2292350"/>
          </a:xfrm>
        </p:grpSpPr>
        <p:grpSp>
          <p:nvGrpSpPr>
            <p:cNvPr id="58371" name="Group 3"/>
            <p:cNvGrpSpPr>
              <a:grpSpLocks/>
            </p:cNvGrpSpPr>
            <p:nvPr/>
          </p:nvGrpSpPr>
          <p:grpSpPr bwMode="auto">
            <a:xfrm>
              <a:off x="1117600" y="1792288"/>
              <a:ext cx="3284538" cy="2005012"/>
              <a:chOff x="648" y="1057"/>
              <a:chExt cx="2069" cy="1263"/>
            </a:xfrm>
          </p:grpSpPr>
          <p:grpSp>
            <p:nvGrpSpPr>
              <p:cNvPr id="106556" name="Group 4"/>
              <p:cNvGrpSpPr>
                <a:grpSpLocks/>
              </p:cNvGrpSpPr>
              <p:nvPr/>
            </p:nvGrpSpPr>
            <p:grpSpPr bwMode="auto">
              <a:xfrm>
                <a:off x="835" y="1291"/>
                <a:ext cx="1443" cy="1029"/>
                <a:chOff x="693" y="1080"/>
                <a:chExt cx="1443" cy="1029"/>
              </a:xfrm>
            </p:grpSpPr>
            <p:sp>
              <p:nvSpPr>
                <p:cNvPr id="58373" name="Freeform 5"/>
                <p:cNvSpPr>
                  <a:spLocks/>
                </p:cNvSpPr>
                <p:nvPr/>
              </p:nvSpPr>
              <p:spPr bwMode="auto">
                <a:xfrm>
                  <a:off x="1390" y="1433"/>
                  <a:ext cx="276" cy="197"/>
                </a:xfrm>
                <a:custGeom>
                  <a:avLst/>
                  <a:gdLst>
                    <a:gd name="T0" fmla="*/ 0 w 236"/>
                    <a:gd name="T1" fmla="*/ 151 h 151"/>
                    <a:gd name="T2" fmla="*/ 0 w 236"/>
                    <a:gd name="T3" fmla="*/ 0 h 151"/>
                    <a:gd name="T4" fmla="*/ 236 w 236"/>
                    <a:gd name="T5" fmla="*/ 0 h 151"/>
                    <a:gd name="T6" fmla="*/ 0 w 236"/>
                    <a:gd name="T7" fmla="*/ 151 h 151"/>
                  </a:gdLst>
                  <a:ahLst/>
                  <a:cxnLst>
                    <a:cxn ang="0">
                      <a:pos x="T0" y="T1"/>
                    </a:cxn>
                    <a:cxn ang="0">
                      <a:pos x="T2" y="T3"/>
                    </a:cxn>
                    <a:cxn ang="0">
                      <a:pos x="T4" y="T5"/>
                    </a:cxn>
                    <a:cxn ang="0">
                      <a:pos x="T6" y="T7"/>
                    </a:cxn>
                  </a:cxnLst>
                  <a:rect l="0" t="0" r="r" b="b"/>
                  <a:pathLst>
                    <a:path w="236" h="151">
                      <a:moveTo>
                        <a:pt x="0" y="151"/>
                      </a:moveTo>
                      <a:lnTo>
                        <a:pt x="0" y="0"/>
                      </a:lnTo>
                      <a:lnTo>
                        <a:pt x="236" y="0"/>
                      </a:lnTo>
                      <a:lnTo>
                        <a:pt x="0" y="151"/>
                      </a:lnTo>
                      <a:close/>
                    </a:path>
                  </a:pathLst>
                </a:custGeom>
                <a:solidFill>
                  <a:schemeClr val="accent3"/>
                </a:solidFill>
                <a:ln>
                  <a:noFill/>
                </a:ln>
                <a:effectLst/>
                <a:extLst/>
              </p:spPr>
              <p:txBody>
                <a:bodyPr lIns="548322" tIns="274164" rIns="548322" bIns="274164">
                  <a:spAutoFit/>
                </a:bodyPr>
                <a:lstStyle/>
                <a:p>
                  <a:pPr fontAlgn="auto">
                    <a:spcBef>
                      <a:spcPts val="0"/>
                    </a:spcBef>
                    <a:spcAft>
                      <a:spcPts val="0"/>
                    </a:spcAft>
                    <a:defRPr/>
                  </a:pPr>
                  <a:endParaRPr lang="en-US" dirty="0">
                    <a:latin typeface="+mn-lt"/>
                    <a:ea typeface="+mn-ea"/>
                    <a:cs typeface="+mn-cs"/>
                  </a:endParaRPr>
                </a:p>
              </p:txBody>
            </p:sp>
            <p:sp>
              <p:nvSpPr>
                <p:cNvPr id="58374" name="Freeform 6"/>
                <p:cNvSpPr>
                  <a:spLocks/>
                </p:cNvSpPr>
                <p:nvPr/>
              </p:nvSpPr>
              <p:spPr bwMode="auto">
                <a:xfrm>
                  <a:off x="1122" y="1596"/>
                  <a:ext cx="317" cy="156"/>
                </a:xfrm>
                <a:custGeom>
                  <a:avLst/>
                  <a:gdLst>
                    <a:gd name="T0" fmla="*/ 0 w 236"/>
                    <a:gd name="T1" fmla="*/ 151 h 151"/>
                    <a:gd name="T2" fmla="*/ 0 w 236"/>
                    <a:gd name="T3" fmla="*/ 0 h 151"/>
                    <a:gd name="T4" fmla="*/ 236 w 236"/>
                    <a:gd name="T5" fmla="*/ 0 h 151"/>
                    <a:gd name="T6" fmla="*/ 0 w 236"/>
                    <a:gd name="T7" fmla="*/ 151 h 151"/>
                  </a:gdLst>
                  <a:ahLst/>
                  <a:cxnLst>
                    <a:cxn ang="0">
                      <a:pos x="T0" y="T1"/>
                    </a:cxn>
                    <a:cxn ang="0">
                      <a:pos x="T2" y="T3"/>
                    </a:cxn>
                    <a:cxn ang="0">
                      <a:pos x="T4" y="T5"/>
                    </a:cxn>
                    <a:cxn ang="0">
                      <a:pos x="T6" y="T7"/>
                    </a:cxn>
                  </a:cxnLst>
                  <a:rect l="0" t="0" r="r" b="b"/>
                  <a:pathLst>
                    <a:path w="236" h="151">
                      <a:moveTo>
                        <a:pt x="0" y="151"/>
                      </a:moveTo>
                      <a:lnTo>
                        <a:pt x="0" y="0"/>
                      </a:lnTo>
                      <a:lnTo>
                        <a:pt x="236" y="0"/>
                      </a:lnTo>
                      <a:lnTo>
                        <a:pt x="0" y="151"/>
                      </a:lnTo>
                      <a:close/>
                    </a:path>
                  </a:pathLst>
                </a:custGeom>
                <a:solidFill>
                  <a:schemeClr val="accent3"/>
                </a:solidFill>
                <a:ln>
                  <a:noFill/>
                </a:ln>
                <a:effectLst/>
                <a:extLst/>
              </p:spPr>
              <p:txBody>
                <a:bodyPr lIns="548322" tIns="274164" rIns="548322" bIns="274164">
                  <a:spAutoFit/>
                </a:bodyPr>
                <a:lstStyle/>
                <a:p>
                  <a:pPr fontAlgn="auto">
                    <a:spcBef>
                      <a:spcPts val="0"/>
                    </a:spcBef>
                    <a:spcAft>
                      <a:spcPts val="0"/>
                    </a:spcAft>
                    <a:defRPr/>
                  </a:pPr>
                  <a:endParaRPr lang="en-US" dirty="0">
                    <a:latin typeface="+mn-lt"/>
                    <a:ea typeface="+mn-ea"/>
                    <a:cs typeface="+mn-cs"/>
                  </a:endParaRPr>
                </a:p>
              </p:txBody>
            </p:sp>
            <p:sp>
              <p:nvSpPr>
                <p:cNvPr id="106566" name="Freeform 7"/>
                <p:cNvSpPr>
                  <a:spLocks/>
                </p:cNvSpPr>
                <p:nvPr/>
              </p:nvSpPr>
              <p:spPr bwMode="auto">
                <a:xfrm>
                  <a:off x="1122" y="1597"/>
                  <a:ext cx="262" cy="510"/>
                </a:xfrm>
                <a:custGeom>
                  <a:avLst/>
                  <a:gdLst>
                    <a:gd name="T0" fmla="*/ 0 w 262"/>
                    <a:gd name="T1" fmla="*/ 510 h 510"/>
                    <a:gd name="T2" fmla="*/ 0 w 262"/>
                    <a:gd name="T3" fmla="*/ 0 h 510"/>
                    <a:gd name="T4" fmla="*/ 262 w 262"/>
                    <a:gd name="T5" fmla="*/ 0 h 510"/>
                    <a:gd name="T6" fmla="*/ 0 60000 65536"/>
                    <a:gd name="T7" fmla="*/ 0 60000 65536"/>
                    <a:gd name="T8" fmla="*/ 0 60000 65536"/>
                    <a:gd name="T9" fmla="*/ 0 w 262"/>
                    <a:gd name="T10" fmla="*/ 0 h 510"/>
                    <a:gd name="T11" fmla="*/ 262 w 262"/>
                    <a:gd name="T12" fmla="*/ 510 h 510"/>
                  </a:gdLst>
                  <a:ahLst/>
                  <a:cxnLst>
                    <a:cxn ang="T6">
                      <a:pos x="T0" y="T1"/>
                    </a:cxn>
                    <a:cxn ang="T7">
                      <a:pos x="T2" y="T3"/>
                    </a:cxn>
                    <a:cxn ang="T8">
                      <a:pos x="T4" y="T5"/>
                    </a:cxn>
                  </a:cxnLst>
                  <a:rect l="T9" t="T10" r="T11" b="T12"/>
                  <a:pathLst>
                    <a:path w="262" h="510">
                      <a:moveTo>
                        <a:pt x="0" y="510"/>
                      </a:moveTo>
                      <a:lnTo>
                        <a:pt x="0" y="0"/>
                      </a:lnTo>
                      <a:lnTo>
                        <a:pt x="262" y="0"/>
                      </a:lnTo>
                    </a:path>
                  </a:pathLst>
                </a:custGeom>
                <a:noFill/>
                <a:ln w="3810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67" name="Freeform 8"/>
                <p:cNvSpPr>
                  <a:spLocks/>
                </p:cNvSpPr>
                <p:nvPr/>
              </p:nvSpPr>
              <p:spPr bwMode="auto">
                <a:xfrm>
                  <a:off x="1389" y="1427"/>
                  <a:ext cx="277" cy="682"/>
                </a:xfrm>
                <a:custGeom>
                  <a:avLst/>
                  <a:gdLst>
                    <a:gd name="T0" fmla="*/ 0 w 277"/>
                    <a:gd name="T1" fmla="*/ 682 h 682"/>
                    <a:gd name="T2" fmla="*/ 0 w 277"/>
                    <a:gd name="T3" fmla="*/ 0 h 682"/>
                    <a:gd name="T4" fmla="*/ 277 w 277"/>
                    <a:gd name="T5" fmla="*/ 0 h 682"/>
                    <a:gd name="T6" fmla="*/ 277 w 277"/>
                    <a:gd name="T7" fmla="*/ 680 h 682"/>
                    <a:gd name="T8" fmla="*/ 0 60000 65536"/>
                    <a:gd name="T9" fmla="*/ 0 60000 65536"/>
                    <a:gd name="T10" fmla="*/ 0 60000 65536"/>
                    <a:gd name="T11" fmla="*/ 0 60000 65536"/>
                    <a:gd name="T12" fmla="*/ 0 w 277"/>
                    <a:gd name="T13" fmla="*/ 0 h 682"/>
                    <a:gd name="T14" fmla="*/ 277 w 277"/>
                    <a:gd name="T15" fmla="*/ 682 h 682"/>
                  </a:gdLst>
                  <a:ahLst/>
                  <a:cxnLst>
                    <a:cxn ang="T8">
                      <a:pos x="T0" y="T1"/>
                    </a:cxn>
                    <a:cxn ang="T9">
                      <a:pos x="T2" y="T3"/>
                    </a:cxn>
                    <a:cxn ang="T10">
                      <a:pos x="T4" y="T5"/>
                    </a:cxn>
                    <a:cxn ang="T11">
                      <a:pos x="T6" y="T7"/>
                    </a:cxn>
                  </a:cxnLst>
                  <a:rect l="T12" t="T13" r="T14" b="T15"/>
                  <a:pathLst>
                    <a:path w="277" h="682">
                      <a:moveTo>
                        <a:pt x="0" y="682"/>
                      </a:moveTo>
                      <a:lnTo>
                        <a:pt x="0" y="0"/>
                      </a:lnTo>
                      <a:lnTo>
                        <a:pt x="277" y="0"/>
                      </a:lnTo>
                      <a:lnTo>
                        <a:pt x="277" y="680"/>
                      </a:lnTo>
                    </a:path>
                  </a:pathLst>
                </a:custGeom>
                <a:noFill/>
                <a:ln w="3810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68" name="Freeform 9"/>
                <p:cNvSpPr>
                  <a:spLocks/>
                </p:cNvSpPr>
                <p:nvPr/>
              </p:nvSpPr>
              <p:spPr bwMode="auto">
                <a:xfrm>
                  <a:off x="693" y="1080"/>
                  <a:ext cx="1443" cy="1029"/>
                </a:xfrm>
                <a:custGeom>
                  <a:avLst/>
                  <a:gdLst>
                    <a:gd name="T0" fmla="*/ 0 w 1443"/>
                    <a:gd name="T1" fmla="*/ 0 h 1029"/>
                    <a:gd name="T2" fmla="*/ 0 w 1443"/>
                    <a:gd name="T3" fmla="*/ 1029 h 1029"/>
                    <a:gd name="T4" fmla="*/ 1443 w 1443"/>
                    <a:gd name="T5" fmla="*/ 1029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69" name="Line 10"/>
                <p:cNvSpPr>
                  <a:spLocks noChangeShapeType="1"/>
                </p:cNvSpPr>
                <p:nvPr/>
              </p:nvSpPr>
              <p:spPr bwMode="auto">
                <a:xfrm flipV="1">
                  <a:off x="907" y="1234"/>
                  <a:ext cx="1067" cy="669"/>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wrap="none" lIns="548322" tIns="274164" rIns="548322" bIns="274164">
                  <a:spAutoFit/>
                </a:bodyPr>
                <a:lstStyle/>
                <a:p>
                  <a:endParaRPr lang="en-US" dirty="0"/>
                </a:p>
              </p:txBody>
            </p:sp>
          </p:grpSp>
          <p:sp>
            <p:nvSpPr>
              <p:cNvPr id="106557" name="Rectangle 11"/>
              <p:cNvSpPr>
                <a:spLocks noChangeArrowheads="1"/>
              </p:cNvSpPr>
              <p:nvPr/>
            </p:nvSpPr>
            <p:spPr bwMode="auto">
              <a:xfrm>
                <a:off x="718" y="1057"/>
                <a:ext cx="1808"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81000" indent="-381000">
                  <a:lnSpc>
                    <a:spcPct val="85000"/>
                  </a:lnSpc>
                </a:pPr>
                <a:r>
                  <a:rPr lang="en-US" sz="1600" dirty="0"/>
                  <a:t>(a)	Leading demand with incremental expansion</a:t>
                </a:r>
              </a:p>
            </p:txBody>
          </p:sp>
          <p:sp>
            <p:nvSpPr>
              <p:cNvPr id="106558" name="Rectangle 12"/>
              <p:cNvSpPr>
                <a:spLocks noChangeArrowheads="1"/>
              </p:cNvSpPr>
              <p:nvPr/>
            </p:nvSpPr>
            <p:spPr bwMode="auto">
              <a:xfrm rot="-5400000">
                <a:off x="465" y="1735"/>
                <a:ext cx="55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400" dirty="0"/>
                  <a:t>Demand</a:t>
                </a:r>
              </a:p>
            </p:txBody>
          </p:sp>
          <p:sp>
            <p:nvSpPr>
              <p:cNvPr id="106559" name="Rectangle 13"/>
              <p:cNvSpPr>
                <a:spLocks noChangeArrowheads="1"/>
              </p:cNvSpPr>
              <p:nvPr/>
            </p:nvSpPr>
            <p:spPr bwMode="auto">
              <a:xfrm>
                <a:off x="2030" y="1671"/>
                <a:ext cx="68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Expected demand</a:t>
                </a:r>
              </a:p>
            </p:txBody>
          </p:sp>
          <p:sp>
            <p:nvSpPr>
              <p:cNvPr id="106560" name="Rectangle 14"/>
              <p:cNvSpPr>
                <a:spLocks noChangeArrowheads="1"/>
              </p:cNvSpPr>
              <p:nvPr/>
            </p:nvSpPr>
            <p:spPr bwMode="auto">
              <a:xfrm>
                <a:off x="912" y="1407"/>
                <a:ext cx="575"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New capacity</a:t>
                </a:r>
              </a:p>
            </p:txBody>
          </p:sp>
          <p:sp>
            <p:nvSpPr>
              <p:cNvPr id="106561" name="Line 15"/>
              <p:cNvSpPr>
                <a:spLocks noChangeShapeType="1"/>
              </p:cNvSpPr>
              <p:nvPr/>
            </p:nvSpPr>
            <p:spPr bwMode="auto">
              <a:xfrm>
                <a:off x="1211" y="1688"/>
                <a:ext cx="96" cy="157"/>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62" name="Line 16"/>
              <p:cNvSpPr>
                <a:spLocks noChangeShapeType="1"/>
              </p:cNvSpPr>
              <p:nvPr/>
            </p:nvSpPr>
            <p:spPr bwMode="auto">
              <a:xfrm>
                <a:off x="1406" y="1539"/>
                <a:ext cx="203" cy="135"/>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63" name="Line 17"/>
              <p:cNvSpPr>
                <a:spLocks noChangeShapeType="1"/>
              </p:cNvSpPr>
              <p:nvPr/>
            </p:nvSpPr>
            <p:spPr bwMode="auto">
              <a:xfrm flipH="1" flipV="1">
                <a:off x="1942" y="1606"/>
                <a:ext cx="171" cy="111"/>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2" name="TextBox 1"/>
            <p:cNvSpPr txBox="1"/>
            <p:nvPr/>
          </p:nvSpPr>
          <p:spPr>
            <a:xfrm>
              <a:off x="1928230" y="3776861"/>
              <a:ext cx="1185441" cy="307777"/>
            </a:xfrm>
            <a:prstGeom prst="rect">
              <a:avLst/>
            </a:prstGeom>
            <a:noFill/>
          </p:spPr>
          <p:txBody>
            <a:bodyPr wrap="none" rtlCol="0">
              <a:spAutoFit/>
            </a:bodyPr>
            <a:lstStyle/>
            <a:p>
              <a:r>
                <a:rPr lang="en-US" sz="1400" dirty="0"/>
                <a:t>Time (years)</a:t>
              </a:r>
            </a:p>
          </p:txBody>
        </p:sp>
      </p:grpSp>
      <p:grpSp>
        <p:nvGrpSpPr>
          <p:cNvPr id="4" name="Group 3"/>
          <p:cNvGrpSpPr/>
          <p:nvPr/>
        </p:nvGrpSpPr>
        <p:grpSpPr>
          <a:xfrm>
            <a:off x="1122363" y="4135438"/>
            <a:ext cx="3419475" cy="2319337"/>
            <a:chOff x="1122363" y="4135438"/>
            <a:chExt cx="3419475" cy="2319337"/>
          </a:xfrm>
        </p:grpSpPr>
        <p:grpSp>
          <p:nvGrpSpPr>
            <p:cNvPr id="58419" name="Group 51"/>
            <p:cNvGrpSpPr>
              <a:grpSpLocks/>
            </p:cNvGrpSpPr>
            <p:nvPr/>
          </p:nvGrpSpPr>
          <p:grpSpPr bwMode="auto">
            <a:xfrm>
              <a:off x="1122363" y="4135438"/>
              <a:ext cx="3419475" cy="2306637"/>
              <a:chOff x="646" y="2585"/>
              <a:chExt cx="2154" cy="1453"/>
            </a:xfrm>
          </p:grpSpPr>
          <p:sp>
            <p:nvSpPr>
              <p:cNvPr id="106515" name="Rectangle 52"/>
              <p:cNvSpPr>
                <a:spLocks noChangeArrowheads="1"/>
              </p:cNvSpPr>
              <p:nvPr/>
            </p:nvSpPr>
            <p:spPr bwMode="auto">
              <a:xfrm>
                <a:off x="718" y="2585"/>
                <a:ext cx="2031"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81000" indent="-381000">
                  <a:lnSpc>
                    <a:spcPct val="85000"/>
                  </a:lnSpc>
                </a:pPr>
                <a:r>
                  <a:rPr lang="en-US" sz="1600" dirty="0"/>
                  <a:t>(c)	Lagging demand with incremental expansion</a:t>
                </a:r>
              </a:p>
            </p:txBody>
          </p:sp>
          <p:grpSp>
            <p:nvGrpSpPr>
              <p:cNvPr id="106516" name="Group 53"/>
              <p:cNvGrpSpPr>
                <a:grpSpLocks/>
              </p:cNvGrpSpPr>
              <p:nvPr/>
            </p:nvGrpSpPr>
            <p:grpSpPr bwMode="auto">
              <a:xfrm>
                <a:off x="646" y="2839"/>
                <a:ext cx="1632" cy="1199"/>
                <a:chOff x="646" y="2839"/>
                <a:chExt cx="1632" cy="1199"/>
              </a:xfrm>
            </p:grpSpPr>
            <p:sp>
              <p:nvSpPr>
                <p:cNvPr id="106522" name="Rectangle 54"/>
                <p:cNvSpPr>
                  <a:spLocks noChangeArrowheads="1"/>
                </p:cNvSpPr>
                <p:nvPr/>
              </p:nvSpPr>
              <p:spPr bwMode="auto">
                <a:xfrm>
                  <a:off x="835" y="3256"/>
                  <a:ext cx="698"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548322" tIns="274164" rIns="548322" bIns="274164">
                  <a:spAutoFit/>
                </a:bodyPr>
                <a:lstStyle/>
                <a:p>
                  <a:endParaRPr lang="en-US" dirty="0"/>
                </a:p>
              </p:txBody>
            </p:sp>
            <p:sp>
              <p:nvSpPr>
                <p:cNvPr id="106523" name="Freeform 55"/>
                <p:cNvSpPr>
                  <a:spLocks/>
                </p:cNvSpPr>
                <p:nvPr/>
              </p:nvSpPr>
              <p:spPr bwMode="auto">
                <a:xfrm>
                  <a:off x="1473" y="3236"/>
                  <a:ext cx="264" cy="165"/>
                </a:xfrm>
                <a:custGeom>
                  <a:avLst/>
                  <a:gdLst>
                    <a:gd name="T0" fmla="*/ 0 w 229"/>
                    <a:gd name="T1" fmla="*/ 165 h 153"/>
                    <a:gd name="T2" fmla="*/ 264 w 229"/>
                    <a:gd name="T3" fmla="*/ 0 h 153"/>
                    <a:gd name="T4" fmla="*/ 264 w 229"/>
                    <a:gd name="T5" fmla="*/ 165 h 153"/>
                    <a:gd name="T6" fmla="*/ 0 w 229"/>
                    <a:gd name="T7" fmla="*/ 165 h 153"/>
                    <a:gd name="T8" fmla="*/ 0 60000 65536"/>
                    <a:gd name="T9" fmla="*/ 0 60000 65536"/>
                    <a:gd name="T10" fmla="*/ 0 60000 65536"/>
                    <a:gd name="T11" fmla="*/ 0 60000 65536"/>
                    <a:gd name="T12" fmla="*/ 0 w 229"/>
                    <a:gd name="T13" fmla="*/ 0 h 153"/>
                    <a:gd name="T14" fmla="*/ 229 w 229"/>
                    <a:gd name="T15" fmla="*/ 153 h 153"/>
                  </a:gdLst>
                  <a:ahLst/>
                  <a:cxnLst>
                    <a:cxn ang="T8">
                      <a:pos x="T0" y="T1"/>
                    </a:cxn>
                    <a:cxn ang="T9">
                      <a:pos x="T2" y="T3"/>
                    </a:cxn>
                    <a:cxn ang="T10">
                      <a:pos x="T4" y="T5"/>
                    </a:cxn>
                    <a:cxn ang="T11">
                      <a:pos x="T6" y="T7"/>
                    </a:cxn>
                  </a:cxnLst>
                  <a:rect l="T12" t="T13" r="T14" b="T15"/>
                  <a:pathLst>
                    <a:path w="229" h="153">
                      <a:moveTo>
                        <a:pt x="0" y="153"/>
                      </a:moveTo>
                      <a:lnTo>
                        <a:pt x="229" y="0"/>
                      </a:lnTo>
                      <a:lnTo>
                        <a:pt x="229" y="153"/>
                      </a:lnTo>
                      <a:lnTo>
                        <a:pt x="0" y="153"/>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6524" name="Freeform 56"/>
                <p:cNvSpPr>
                  <a:spLocks/>
                </p:cNvSpPr>
                <p:nvPr/>
              </p:nvSpPr>
              <p:spPr bwMode="auto">
                <a:xfrm>
                  <a:off x="1195" y="3401"/>
                  <a:ext cx="253" cy="164"/>
                </a:xfrm>
                <a:custGeom>
                  <a:avLst/>
                  <a:gdLst>
                    <a:gd name="T0" fmla="*/ 0 w 229"/>
                    <a:gd name="T1" fmla="*/ 164 h 149"/>
                    <a:gd name="T2" fmla="*/ 252 w 229"/>
                    <a:gd name="T3" fmla="*/ 0 h 149"/>
                    <a:gd name="T4" fmla="*/ 253 w 229"/>
                    <a:gd name="T5" fmla="*/ 164 h 149"/>
                    <a:gd name="T6" fmla="*/ 0 w 229"/>
                    <a:gd name="T7" fmla="*/ 164 h 149"/>
                    <a:gd name="T8" fmla="*/ 0 60000 65536"/>
                    <a:gd name="T9" fmla="*/ 0 60000 65536"/>
                    <a:gd name="T10" fmla="*/ 0 60000 65536"/>
                    <a:gd name="T11" fmla="*/ 0 60000 65536"/>
                    <a:gd name="T12" fmla="*/ 0 w 229"/>
                    <a:gd name="T13" fmla="*/ 0 h 149"/>
                    <a:gd name="T14" fmla="*/ 229 w 229"/>
                    <a:gd name="T15" fmla="*/ 149 h 149"/>
                  </a:gdLst>
                  <a:ahLst/>
                  <a:cxnLst>
                    <a:cxn ang="T8">
                      <a:pos x="T0" y="T1"/>
                    </a:cxn>
                    <a:cxn ang="T9">
                      <a:pos x="T2" y="T3"/>
                    </a:cxn>
                    <a:cxn ang="T10">
                      <a:pos x="T4" y="T5"/>
                    </a:cxn>
                    <a:cxn ang="T11">
                      <a:pos x="T6" y="T7"/>
                    </a:cxn>
                  </a:cxnLst>
                  <a:rect l="T12" t="T13" r="T14" b="T15"/>
                  <a:pathLst>
                    <a:path w="229" h="149">
                      <a:moveTo>
                        <a:pt x="0" y="149"/>
                      </a:moveTo>
                      <a:lnTo>
                        <a:pt x="228" y="0"/>
                      </a:lnTo>
                      <a:lnTo>
                        <a:pt x="229" y="149"/>
                      </a:lnTo>
                      <a:lnTo>
                        <a:pt x="0" y="149"/>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6525" name="Freeform 57"/>
                <p:cNvSpPr>
                  <a:spLocks/>
                </p:cNvSpPr>
                <p:nvPr/>
              </p:nvSpPr>
              <p:spPr bwMode="auto">
                <a:xfrm>
                  <a:off x="1755" y="3067"/>
                  <a:ext cx="235" cy="160"/>
                </a:xfrm>
                <a:custGeom>
                  <a:avLst/>
                  <a:gdLst>
                    <a:gd name="T0" fmla="*/ 0 w 229"/>
                    <a:gd name="T1" fmla="*/ 160 h 149"/>
                    <a:gd name="T2" fmla="*/ 234 w 229"/>
                    <a:gd name="T3" fmla="*/ 0 h 149"/>
                    <a:gd name="T4" fmla="*/ 235 w 229"/>
                    <a:gd name="T5" fmla="*/ 160 h 149"/>
                    <a:gd name="T6" fmla="*/ 0 w 229"/>
                    <a:gd name="T7" fmla="*/ 160 h 149"/>
                    <a:gd name="T8" fmla="*/ 0 60000 65536"/>
                    <a:gd name="T9" fmla="*/ 0 60000 65536"/>
                    <a:gd name="T10" fmla="*/ 0 60000 65536"/>
                    <a:gd name="T11" fmla="*/ 0 60000 65536"/>
                    <a:gd name="T12" fmla="*/ 0 w 229"/>
                    <a:gd name="T13" fmla="*/ 0 h 149"/>
                    <a:gd name="T14" fmla="*/ 229 w 229"/>
                    <a:gd name="T15" fmla="*/ 149 h 149"/>
                  </a:gdLst>
                  <a:ahLst/>
                  <a:cxnLst>
                    <a:cxn ang="T8">
                      <a:pos x="T0" y="T1"/>
                    </a:cxn>
                    <a:cxn ang="T9">
                      <a:pos x="T2" y="T3"/>
                    </a:cxn>
                    <a:cxn ang="T10">
                      <a:pos x="T4" y="T5"/>
                    </a:cxn>
                    <a:cxn ang="T11">
                      <a:pos x="T6" y="T7"/>
                    </a:cxn>
                  </a:cxnLst>
                  <a:rect l="T12" t="T13" r="T14" b="T15"/>
                  <a:pathLst>
                    <a:path w="229" h="149">
                      <a:moveTo>
                        <a:pt x="0" y="149"/>
                      </a:moveTo>
                      <a:lnTo>
                        <a:pt x="228" y="0"/>
                      </a:lnTo>
                      <a:lnTo>
                        <a:pt x="229" y="149"/>
                      </a:lnTo>
                      <a:lnTo>
                        <a:pt x="0" y="149"/>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6526" name="Freeform 58"/>
                <p:cNvSpPr>
                  <a:spLocks/>
                </p:cNvSpPr>
                <p:nvPr/>
              </p:nvSpPr>
              <p:spPr bwMode="auto">
                <a:xfrm>
                  <a:off x="1456" y="3396"/>
                  <a:ext cx="266" cy="163"/>
                </a:xfrm>
                <a:custGeom>
                  <a:avLst/>
                  <a:gdLst>
                    <a:gd name="T0" fmla="*/ 0 w 266"/>
                    <a:gd name="T1" fmla="*/ 163 h 168"/>
                    <a:gd name="T2" fmla="*/ 0 w 266"/>
                    <a:gd name="T3" fmla="*/ 0 h 168"/>
                    <a:gd name="T4" fmla="*/ 266 w 266"/>
                    <a:gd name="T5" fmla="*/ 0 h 168"/>
                    <a:gd name="T6" fmla="*/ 0 60000 65536"/>
                    <a:gd name="T7" fmla="*/ 0 60000 65536"/>
                    <a:gd name="T8" fmla="*/ 0 60000 65536"/>
                    <a:gd name="T9" fmla="*/ 0 w 266"/>
                    <a:gd name="T10" fmla="*/ 0 h 168"/>
                    <a:gd name="T11" fmla="*/ 266 w 266"/>
                    <a:gd name="T12" fmla="*/ 168 h 168"/>
                  </a:gdLst>
                  <a:ahLst/>
                  <a:cxnLst>
                    <a:cxn ang="T6">
                      <a:pos x="T0" y="T1"/>
                    </a:cxn>
                    <a:cxn ang="T7">
                      <a:pos x="T2" y="T3"/>
                    </a:cxn>
                    <a:cxn ang="T8">
                      <a:pos x="T4" y="T5"/>
                    </a:cxn>
                  </a:cxnLst>
                  <a:rect l="T9" t="T10" r="T11" b="T12"/>
                  <a:pathLst>
                    <a:path w="266" h="168">
                      <a:moveTo>
                        <a:pt x="0" y="168"/>
                      </a:moveTo>
                      <a:lnTo>
                        <a:pt x="0" y="0"/>
                      </a:lnTo>
                      <a:lnTo>
                        <a:pt x="266" y="0"/>
                      </a:lnTo>
                    </a:path>
                  </a:pathLst>
                </a:custGeom>
                <a:noFill/>
                <a:ln w="381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27" name="Freeform 59"/>
                <p:cNvSpPr>
                  <a:spLocks/>
                </p:cNvSpPr>
                <p:nvPr/>
              </p:nvSpPr>
              <p:spPr bwMode="auto">
                <a:xfrm>
                  <a:off x="1724" y="3226"/>
                  <a:ext cx="266" cy="165"/>
                </a:xfrm>
                <a:custGeom>
                  <a:avLst/>
                  <a:gdLst>
                    <a:gd name="T0" fmla="*/ 0 w 266"/>
                    <a:gd name="T1" fmla="*/ 165 h 168"/>
                    <a:gd name="T2" fmla="*/ 0 w 266"/>
                    <a:gd name="T3" fmla="*/ 0 h 168"/>
                    <a:gd name="T4" fmla="*/ 266 w 266"/>
                    <a:gd name="T5" fmla="*/ 0 h 168"/>
                    <a:gd name="T6" fmla="*/ 0 60000 65536"/>
                    <a:gd name="T7" fmla="*/ 0 60000 65536"/>
                    <a:gd name="T8" fmla="*/ 0 60000 65536"/>
                    <a:gd name="T9" fmla="*/ 0 w 266"/>
                    <a:gd name="T10" fmla="*/ 0 h 168"/>
                    <a:gd name="T11" fmla="*/ 266 w 266"/>
                    <a:gd name="T12" fmla="*/ 168 h 168"/>
                  </a:gdLst>
                  <a:ahLst/>
                  <a:cxnLst>
                    <a:cxn ang="T6">
                      <a:pos x="T0" y="T1"/>
                    </a:cxn>
                    <a:cxn ang="T7">
                      <a:pos x="T2" y="T3"/>
                    </a:cxn>
                    <a:cxn ang="T8">
                      <a:pos x="T4" y="T5"/>
                    </a:cxn>
                  </a:cxnLst>
                  <a:rect l="T9" t="T10" r="T11" b="T12"/>
                  <a:pathLst>
                    <a:path w="266" h="168">
                      <a:moveTo>
                        <a:pt x="0" y="168"/>
                      </a:moveTo>
                      <a:lnTo>
                        <a:pt x="0" y="0"/>
                      </a:lnTo>
                      <a:lnTo>
                        <a:pt x="266" y="0"/>
                      </a:lnTo>
                    </a:path>
                  </a:pathLst>
                </a:custGeom>
                <a:noFill/>
                <a:ln w="381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28" name="Freeform 60"/>
                <p:cNvSpPr>
                  <a:spLocks/>
                </p:cNvSpPr>
                <p:nvPr/>
              </p:nvSpPr>
              <p:spPr bwMode="auto">
                <a:xfrm>
                  <a:off x="1388" y="3515"/>
                  <a:ext cx="698" cy="523"/>
                </a:xfrm>
                <a:custGeom>
                  <a:avLst/>
                  <a:gdLst>
                    <a:gd name="T0" fmla="*/ 698 w 122"/>
                    <a:gd name="T1" fmla="*/ 174 h 12"/>
                    <a:gd name="T2" fmla="*/ 423 w 122"/>
                    <a:gd name="T3" fmla="*/ 174 h 12"/>
                    <a:gd name="T4" fmla="*/ 0 w 122"/>
                    <a:gd name="T5" fmla="*/ 479 h 12"/>
                    <a:gd name="T6" fmla="*/ 0 60000 65536"/>
                    <a:gd name="T7" fmla="*/ 0 60000 65536"/>
                    <a:gd name="T8" fmla="*/ 0 60000 65536"/>
                    <a:gd name="T9" fmla="*/ 0 w 122"/>
                    <a:gd name="T10" fmla="*/ 0 h 12"/>
                    <a:gd name="T11" fmla="*/ 122 w 122"/>
                    <a:gd name="T12" fmla="*/ 12 h 12"/>
                  </a:gdLst>
                  <a:ahLst/>
                  <a:cxnLst>
                    <a:cxn ang="T6">
                      <a:pos x="T0" y="T1"/>
                    </a:cxn>
                    <a:cxn ang="T7">
                      <a:pos x="T2" y="T3"/>
                    </a:cxn>
                    <a:cxn ang="T8">
                      <a:pos x="T4" y="T5"/>
                    </a:cxn>
                  </a:cxnLst>
                  <a:rect l="T9" t="T10" r="T11" b="T12"/>
                  <a:pathLst>
                    <a:path w="122" h="12">
                      <a:moveTo>
                        <a:pt x="122" y="4"/>
                      </a:moveTo>
                      <a:cubicBezTo>
                        <a:pt x="106" y="0"/>
                        <a:pt x="90" y="2"/>
                        <a:pt x="74" y="4"/>
                      </a:cubicBezTo>
                      <a:cubicBezTo>
                        <a:pt x="56" y="12"/>
                        <a:pt x="22" y="11"/>
                        <a:pt x="0" y="11"/>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548322" tIns="274164" rIns="548322" bIns="274164">
                  <a:spAutoFit/>
                </a:bodyPr>
                <a:lstStyle/>
                <a:p>
                  <a:endParaRPr lang="en-US" dirty="0"/>
                </a:p>
              </p:txBody>
            </p:sp>
            <p:sp>
              <p:nvSpPr>
                <p:cNvPr id="106529" name="Freeform 61"/>
                <p:cNvSpPr>
                  <a:spLocks/>
                </p:cNvSpPr>
                <p:nvPr/>
              </p:nvSpPr>
              <p:spPr bwMode="auto">
                <a:xfrm>
                  <a:off x="1283" y="3369"/>
                  <a:ext cx="698" cy="523"/>
                </a:xfrm>
                <a:custGeom>
                  <a:avLst/>
                  <a:gdLst>
                    <a:gd name="T0" fmla="*/ 0 w 226"/>
                    <a:gd name="T1" fmla="*/ 523 h 146"/>
                    <a:gd name="T2" fmla="*/ 698 w 226"/>
                    <a:gd name="T3" fmla="*/ 0 h 146"/>
                    <a:gd name="T4" fmla="*/ 698 w 226"/>
                    <a:gd name="T5" fmla="*/ 523 h 146"/>
                    <a:gd name="T6" fmla="*/ 0 w 226"/>
                    <a:gd name="T7" fmla="*/ 523 h 146"/>
                    <a:gd name="T8" fmla="*/ 0 60000 65536"/>
                    <a:gd name="T9" fmla="*/ 0 60000 65536"/>
                    <a:gd name="T10" fmla="*/ 0 60000 65536"/>
                    <a:gd name="T11" fmla="*/ 0 60000 65536"/>
                    <a:gd name="T12" fmla="*/ 0 w 226"/>
                    <a:gd name="T13" fmla="*/ 0 h 146"/>
                    <a:gd name="T14" fmla="*/ 226 w 226"/>
                    <a:gd name="T15" fmla="*/ 146 h 146"/>
                  </a:gdLst>
                  <a:ahLst/>
                  <a:cxnLst>
                    <a:cxn ang="T8">
                      <a:pos x="T0" y="T1"/>
                    </a:cxn>
                    <a:cxn ang="T9">
                      <a:pos x="T2" y="T3"/>
                    </a:cxn>
                    <a:cxn ang="T10">
                      <a:pos x="T4" y="T5"/>
                    </a:cxn>
                    <a:cxn ang="T11">
                      <a:pos x="T6" y="T7"/>
                    </a:cxn>
                  </a:cxnLst>
                  <a:rect l="T12" t="T13" r="T14" b="T15"/>
                  <a:pathLst>
                    <a:path w="226" h="146">
                      <a:moveTo>
                        <a:pt x="0" y="146"/>
                      </a:moveTo>
                      <a:lnTo>
                        <a:pt x="226" y="0"/>
                      </a:lnTo>
                      <a:lnTo>
                        <a:pt x="226" y="146"/>
                      </a:lnTo>
                      <a:lnTo>
                        <a:pt x="0" y="146"/>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548322" tIns="274164" rIns="548322" bIns="274164">
                  <a:spAutoFit/>
                </a:bodyPr>
                <a:lstStyle/>
                <a:p>
                  <a:endParaRPr lang="en-US" dirty="0"/>
                </a:p>
              </p:txBody>
            </p:sp>
            <p:sp>
              <p:nvSpPr>
                <p:cNvPr id="106530" name="Freeform 62"/>
                <p:cNvSpPr>
                  <a:spLocks/>
                </p:cNvSpPr>
                <p:nvPr/>
              </p:nvSpPr>
              <p:spPr bwMode="auto">
                <a:xfrm>
                  <a:off x="835" y="2839"/>
                  <a:ext cx="1443" cy="1029"/>
                </a:xfrm>
                <a:custGeom>
                  <a:avLst/>
                  <a:gdLst>
                    <a:gd name="T0" fmla="*/ 0 w 1443"/>
                    <a:gd name="T1" fmla="*/ 0 h 1029"/>
                    <a:gd name="T2" fmla="*/ 0 w 1443"/>
                    <a:gd name="T3" fmla="*/ 1029 h 1029"/>
                    <a:gd name="T4" fmla="*/ 1443 w 1443"/>
                    <a:gd name="T5" fmla="*/ 1029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31" name="Rectangle 63"/>
                <p:cNvSpPr>
                  <a:spLocks noChangeArrowheads="1"/>
                </p:cNvSpPr>
                <p:nvPr/>
              </p:nvSpPr>
              <p:spPr bwMode="auto">
                <a:xfrm rot="-5400000">
                  <a:off x="463" y="3279"/>
                  <a:ext cx="55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400" dirty="0"/>
                    <a:t>Demand</a:t>
                  </a:r>
                </a:p>
              </p:txBody>
            </p:sp>
            <p:sp>
              <p:nvSpPr>
                <p:cNvPr id="106532" name="Line 64"/>
                <p:cNvSpPr>
                  <a:spLocks noChangeShapeType="1"/>
                </p:cNvSpPr>
                <p:nvPr/>
              </p:nvSpPr>
              <p:spPr bwMode="auto">
                <a:xfrm>
                  <a:off x="1195" y="3555"/>
                  <a:ext cx="0" cy="314"/>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33" name="Line 65"/>
                <p:cNvSpPr>
                  <a:spLocks noChangeShapeType="1"/>
                </p:cNvSpPr>
                <p:nvPr/>
              </p:nvSpPr>
              <p:spPr bwMode="auto">
                <a:xfrm>
                  <a:off x="1454" y="3553"/>
                  <a:ext cx="0" cy="311"/>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34" name="Line 66"/>
                <p:cNvSpPr>
                  <a:spLocks noChangeShapeType="1"/>
                </p:cNvSpPr>
                <p:nvPr/>
              </p:nvSpPr>
              <p:spPr bwMode="auto">
                <a:xfrm>
                  <a:off x="1726" y="3398"/>
                  <a:ext cx="0" cy="463"/>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35" name="Line 67"/>
                <p:cNvSpPr>
                  <a:spLocks noChangeShapeType="1"/>
                </p:cNvSpPr>
                <p:nvPr/>
              </p:nvSpPr>
              <p:spPr bwMode="auto">
                <a:xfrm>
                  <a:off x="1198" y="3565"/>
                  <a:ext cx="25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36" name="Line 68"/>
                <p:cNvSpPr>
                  <a:spLocks noChangeShapeType="1"/>
                </p:cNvSpPr>
                <p:nvPr/>
              </p:nvSpPr>
              <p:spPr bwMode="auto">
                <a:xfrm flipV="1">
                  <a:off x="955" y="2991"/>
                  <a:ext cx="1160" cy="715"/>
                </a:xfrm>
                <a:prstGeom prst="line">
                  <a:avLst/>
                </a:prstGeom>
                <a:noFill/>
                <a:ln w="57150">
                  <a:solidFill>
                    <a:srgbClr val="D33320"/>
                  </a:solidFill>
                  <a:round/>
                  <a:headEnd/>
                  <a:tailEnd/>
                </a:ln>
                <a:extLst>
                  <a:ext uri="{909E8E84-426E-40dd-AFC4-6F175D3DCCD1}">
                    <a14:hiddenFill xmlns:a14="http://schemas.microsoft.com/office/drawing/2010/main" xmlns="">
                      <a:noFill/>
                    </a14:hiddenFill>
                  </a:ext>
                </a:extLst>
              </p:spPr>
              <p:txBody>
                <a:bodyPr lIns="548322" tIns="274164" rIns="548322" bIns="274164">
                  <a:spAutoFit/>
                </a:bodyPr>
                <a:lstStyle/>
                <a:p>
                  <a:endParaRPr lang="en-US" dirty="0"/>
                </a:p>
              </p:txBody>
            </p:sp>
          </p:grpSp>
          <p:sp>
            <p:nvSpPr>
              <p:cNvPr id="106517" name="Rectangle 69"/>
              <p:cNvSpPr>
                <a:spLocks noChangeArrowheads="1"/>
              </p:cNvSpPr>
              <p:nvPr/>
            </p:nvSpPr>
            <p:spPr bwMode="auto">
              <a:xfrm>
                <a:off x="944" y="2919"/>
                <a:ext cx="575"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New capacity</a:t>
                </a:r>
              </a:p>
            </p:txBody>
          </p:sp>
          <p:sp>
            <p:nvSpPr>
              <p:cNvPr id="106518" name="Rectangle 70"/>
              <p:cNvSpPr>
                <a:spLocks noChangeArrowheads="1"/>
              </p:cNvSpPr>
              <p:nvPr/>
            </p:nvSpPr>
            <p:spPr bwMode="auto">
              <a:xfrm>
                <a:off x="2113" y="3151"/>
                <a:ext cx="68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Expected demand</a:t>
                </a:r>
              </a:p>
            </p:txBody>
          </p:sp>
          <p:sp>
            <p:nvSpPr>
              <p:cNvPr id="106519" name="Line 71"/>
              <p:cNvSpPr>
                <a:spLocks noChangeShapeType="1"/>
              </p:cNvSpPr>
              <p:nvPr/>
            </p:nvSpPr>
            <p:spPr bwMode="auto">
              <a:xfrm>
                <a:off x="1248" y="3193"/>
                <a:ext cx="293" cy="285"/>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20" name="Line 72"/>
              <p:cNvSpPr>
                <a:spLocks noChangeShapeType="1"/>
              </p:cNvSpPr>
              <p:nvPr/>
            </p:nvSpPr>
            <p:spPr bwMode="auto">
              <a:xfrm>
                <a:off x="1448" y="3044"/>
                <a:ext cx="381" cy="266"/>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21" name="Line 73"/>
              <p:cNvSpPr>
                <a:spLocks noChangeShapeType="1"/>
              </p:cNvSpPr>
              <p:nvPr/>
            </p:nvSpPr>
            <p:spPr bwMode="auto">
              <a:xfrm flipH="1" flipV="1">
                <a:off x="2023" y="3084"/>
                <a:ext cx="156" cy="133"/>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77" name="TextBox 76"/>
            <p:cNvSpPr txBox="1"/>
            <p:nvPr/>
          </p:nvSpPr>
          <p:spPr>
            <a:xfrm>
              <a:off x="1817105" y="6146998"/>
              <a:ext cx="1185441" cy="307777"/>
            </a:xfrm>
            <a:prstGeom prst="rect">
              <a:avLst/>
            </a:prstGeom>
            <a:noFill/>
          </p:spPr>
          <p:txBody>
            <a:bodyPr wrap="none" rtlCol="0">
              <a:spAutoFit/>
            </a:bodyPr>
            <a:lstStyle/>
            <a:p>
              <a:r>
                <a:rPr lang="en-US" sz="1400" dirty="0"/>
                <a:t>Time (years)</a:t>
              </a:r>
            </a:p>
          </p:txBody>
        </p:sp>
      </p:grpSp>
      <p:grpSp>
        <p:nvGrpSpPr>
          <p:cNvPr id="5" name="Group 4"/>
          <p:cNvGrpSpPr/>
          <p:nvPr/>
        </p:nvGrpSpPr>
        <p:grpSpPr>
          <a:xfrm>
            <a:off x="5081588" y="4160838"/>
            <a:ext cx="3511550" cy="2298898"/>
            <a:chOff x="5081588" y="4160838"/>
            <a:chExt cx="3511550" cy="2298898"/>
          </a:xfrm>
        </p:grpSpPr>
        <p:grpSp>
          <p:nvGrpSpPr>
            <p:cNvPr id="58399" name="Group 31"/>
            <p:cNvGrpSpPr>
              <a:grpSpLocks/>
            </p:cNvGrpSpPr>
            <p:nvPr/>
          </p:nvGrpSpPr>
          <p:grpSpPr bwMode="auto">
            <a:xfrm>
              <a:off x="5081588" y="4160838"/>
              <a:ext cx="3511550" cy="2038350"/>
              <a:chOff x="3333" y="2585"/>
              <a:chExt cx="2212" cy="1284"/>
            </a:xfrm>
          </p:grpSpPr>
          <p:sp>
            <p:nvSpPr>
              <p:cNvPr id="106537" name="Rectangle 32"/>
              <p:cNvSpPr>
                <a:spLocks noChangeArrowheads="1"/>
              </p:cNvSpPr>
              <p:nvPr/>
            </p:nvSpPr>
            <p:spPr bwMode="auto">
              <a:xfrm>
                <a:off x="3390" y="2585"/>
                <a:ext cx="2155" cy="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81000" indent="-381000">
                  <a:lnSpc>
                    <a:spcPct val="85000"/>
                  </a:lnSpc>
                </a:pPr>
                <a:r>
                  <a:rPr lang="en-US" sz="1600" dirty="0"/>
                  <a:t>(d)	Attempts to have an average capacity with incremental expansion</a:t>
                </a:r>
              </a:p>
            </p:txBody>
          </p:sp>
          <p:grpSp>
            <p:nvGrpSpPr>
              <p:cNvPr id="106538" name="Group 33"/>
              <p:cNvGrpSpPr>
                <a:grpSpLocks/>
              </p:cNvGrpSpPr>
              <p:nvPr/>
            </p:nvGrpSpPr>
            <p:grpSpPr bwMode="auto">
              <a:xfrm>
                <a:off x="3333" y="2840"/>
                <a:ext cx="1629" cy="1029"/>
                <a:chOff x="3333" y="2840"/>
                <a:chExt cx="1629" cy="1029"/>
              </a:xfrm>
            </p:grpSpPr>
            <p:sp>
              <p:nvSpPr>
                <p:cNvPr id="106544" name="Freeform 34"/>
                <p:cNvSpPr>
                  <a:spLocks/>
                </p:cNvSpPr>
                <p:nvPr/>
              </p:nvSpPr>
              <p:spPr bwMode="auto">
                <a:xfrm>
                  <a:off x="3900" y="3450"/>
                  <a:ext cx="126" cy="81"/>
                </a:xfrm>
                <a:custGeom>
                  <a:avLst/>
                  <a:gdLst>
                    <a:gd name="T0" fmla="*/ 0 w 106"/>
                    <a:gd name="T1" fmla="*/ 0 h 67"/>
                    <a:gd name="T2" fmla="*/ 126 w 106"/>
                    <a:gd name="T3" fmla="*/ 0 h 67"/>
                    <a:gd name="T4" fmla="*/ 0 w 106"/>
                    <a:gd name="T5" fmla="*/ 81 h 67"/>
                    <a:gd name="T6" fmla="*/ 0 w 106"/>
                    <a:gd name="T7" fmla="*/ 0 h 67"/>
                    <a:gd name="T8" fmla="*/ 0 60000 65536"/>
                    <a:gd name="T9" fmla="*/ 0 60000 65536"/>
                    <a:gd name="T10" fmla="*/ 0 60000 65536"/>
                    <a:gd name="T11" fmla="*/ 0 60000 65536"/>
                    <a:gd name="T12" fmla="*/ 0 w 106"/>
                    <a:gd name="T13" fmla="*/ 0 h 67"/>
                    <a:gd name="T14" fmla="*/ 106 w 106"/>
                    <a:gd name="T15" fmla="*/ 67 h 67"/>
                  </a:gdLst>
                  <a:ahLst/>
                  <a:cxnLst>
                    <a:cxn ang="T8">
                      <a:pos x="T0" y="T1"/>
                    </a:cxn>
                    <a:cxn ang="T9">
                      <a:pos x="T2" y="T3"/>
                    </a:cxn>
                    <a:cxn ang="T10">
                      <a:pos x="T4" y="T5"/>
                    </a:cxn>
                    <a:cxn ang="T11">
                      <a:pos x="T6" y="T7"/>
                    </a:cxn>
                  </a:cxnLst>
                  <a:rect l="T12" t="T13" r="T14" b="T15"/>
                  <a:pathLst>
                    <a:path w="106" h="67">
                      <a:moveTo>
                        <a:pt x="0" y="0"/>
                      </a:moveTo>
                      <a:lnTo>
                        <a:pt x="106" y="0"/>
                      </a:lnTo>
                      <a:lnTo>
                        <a:pt x="0" y="67"/>
                      </a:lnTo>
                      <a:lnTo>
                        <a:pt x="0" y="0"/>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6545" name="Freeform 35"/>
                <p:cNvSpPr>
                  <a:spLocks/>
                </p:cNvSpPr>
                <p:nvPr/>
              </p:nvSpPr>
              <p:spPr bwMode="auto">
                <a:xfrm>
                  <a:off x="4216" y="3241"/>
                  <a:ext cx="149" cy="90"/>
                </a:xfrm>
                <a:custGeom>
                  <a:avLst/>
                  <a:gdLst>
                    <a:gd name="T0" fmla="*/ 1 w 107"/>
                    <a:gd name="T1" fmla="*/ 0 h 70"/>
                    <a:gd name="T2" fmla="*/ 149 w 107"/>
                    <a:gd name="T3" fmla="*/ 0 h 70"/>
                    <a:gd name="T4" fmla="*/ 0 w 107"/>
                    <a:gd name="T5" fmla="*/ 90 h 70"/>
                    <a:gd name="T6" fmla="*/ 1 w 107"/>
                    <a:gd name="T7" fmla="*/ 0 h 70"/>
                    <a:gd name="T8" fmla="*/ 0 60000 65536"/>
                    <a:gd name="T9" fmla="*/ 0 60000 65536"/>
                    <a:gd name="T10" fmla="*/ 0 60000 65536"/>
                    <a:gd name="T11" fmla="*/ 0 60000 65536"/>
                    <a:gd name="T12" fmla="*/ 0 w 107"/>
                    <a:gd name="T13" fmla="*/ 0 h 70"/>
                    <a:gd name="T14" fmla="*/ 107 w 107"/>
                    <a:gd name="T15" fmla="*/ 70 h 70"/>
                  </a:gdLst>
                  <a:ahLst/>
                  <a:cxnLst>
                    <a:cxn ang="T8">
                      <a:pos x="T0" y="T1"/>
                    </a:cxn>
                    <a:cxn ang="T9">
                      <a:pos x="T2" y="T3"/>
                    </a:cxn>
                    <a:cxn ang="T10">
                      <a:pos x="T4" y="T5"/>
                    </a:cxn>
                    <a:cxn ang="T11">
                      <a:pos x="T6" y="T7"/>
                    </a:cxn>
                  </a:cxnLst>
                  <a:rect l="T12" t="T13" r="T14" b="T15"/>
                  <a:pathLst>
                    <a:path w="107" h="70">
                      <a:moveTo>
                        <a:pt x="1" y="0"/>
                      </a:moveTo>
                      <a:lnTo>
                        <a:pt x="107" y="0"/>
                      </a:lnTo>
                      <a:lnTo>
                        <a:pt x="0" y="70"/>
                      </a:lnTo>
                      <a:lnTo>
                        <a:pt x="1" y="0"/>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6546" name="Freeform 36"/>
                <p:cNvSpPr>
                  <a:spLocks/>
                </p:cNvSpPr>
                <p:nvPr/>
              </p:nvSpPr>
              <p:spPr bwMode="auto">
                <a:xfrm>
                  <a:off x="4537" y="3047"/>
                  <a:ext cx="138" cy="77"/>
                </a:xfrm>
                <a:custGeom>
                  <a:avLst/>
                  <a:gdLst>
                    <a:gd name="T0" fmla="*/ 0 w 106"/>
                    <a:gd name="T1" fmla="*/ 0 h 67"/>
                    <a:gd name="T2" fmla="*/ 138 w 106"/>
                    <a:gd name="T3" fmla="*/ 0 h 67"/>
                    <a:gd name="T4" fmla="*/ 0 w 106"/>
                    <a:gd name="T5" fmla="*/ 77 h 67"/>
                    <a:gd name="T6" fmla="*/ 0 w 106"/>
                    <a:gd name="T7" fmla="*/ 0 h 67"/>
                    <a:gd name="T8" fmla="*/ 0 60000 65536"/>
                    <a:gd name="T9" fmla="*/ 0 60000 65536"/>
                    <a:gd name="T10" fmla="*/ 0 60000 65536"/>
                    <a:gd name="T11" fmla="*/ 0 60000 65536"/>
                    <a:gd name="T12" fmla="*/ 0 w 106"/>
                    <a:gd name="T13" fmla="*/ 0 h 67"/>
                    <a:gd name="T14" fmla="*/ 106 w 106"/>
                    <a:gd name="T15" fmla="*/ 67 h 67"/>
                  </a:gdLst>
                  <a:ahLst/>
                  <a:cxnLst>
                    <a:cxn ang="T8">
                      <a:pos x="T0" y="T1"/>
                    </a:cxn>
                    <a:cxn ang="T9">
                      <a:pos x="T2" y="T3"/>
                    </a:cxn>
                    <a:cxn ang="T10">
                      <a:pos x="T4" y="T5"/>
                    </a:cxn>
                    <a:cxn ang="T11">
                      <a:pos x="T6" y="T7"/>
                    </a:cxn>
                  </a:cxnLst>
                  <a:rect l="T12" t="T13" r="T14" b="T15"/>
                  <a:pathLst>
                    <a:path w="106" h="67">
                      <a:moveTo>
                        <a:pt x="0" y="0"/>
                      </a:moveTo>
                      <a:lnTo>
                        <a:pt x="106" y="0"/>
                      </a:lnTo>
                      <a:lnTo>
                        <a:pt x="0" y="67"/>
                      </a:lnTo>
                      <a:lnTo>
                        <a:pt x="0" y="0"/>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6547" name="Freeform 37"/>
                <p:cNvSpPr>
                  <a:spLocks/>
                </p:cNvSpPr>
                <p:nvPr/>
              </p:nvSpPr>
              <p:spPr bwMode="auto">
                <a:xfrm>
                  <a:off x="3899" y="3443"/>
                  <a:ext cx="306" cy="78"/>
                </a:xfrm>
                <a:custGeom>
                  <a:avLst/>
                  <a:gdLst>
                    <a:gd name="T0" fmla="*/ 0 w 264"/>
                    <a:gd name="T1" fmla="*/ 78 h 422"/>
                    <a:gd name="T2" fmla="*/ 0 w 264"/>
                    <a:gd name="T3" fmla="*/ 0 h 422"/>
                    <a:gd name="T4" fmla="*/ 306 w 264"/>
                    <a:gd name="T5" fmla="*/ 0 h 422"/>
                    <a:gd name="T6" fmla="*/ 0 60000 65536"/>
                    <a:gd name="T7" fmla="*/ 0 60000 65536"/>
                    <a:gd name="T8" fmla="*/ 0 60000 65536"/>
                    <a:gd name="T9" fmla="*/ 0 w 264"/>
                    <a:gd name="T10" fmla="*/ 0 h 422"/>
                    <a:gd name="T11" fmla="*/ 264 w 264"/>
                    <a:gd name="T12" fmla="*/ 422 h 422"/>
                  </a:gdLst>
                  <a:ahLst/>
                  <a:cxnLst>
                    <a:cxn ang="T6">
                      <a:pos x="T0" y="T1"/>
                    </a:cxn>
                    <a:cxn ang="T7">
                      <a:pos x="T2" y="T3"/>
                    </a:cxn>
                    <a:cxn ang="T8">
                      <a:pos x="T4" y="T5"/>
                    </a:cxn>
                  </a:cxnLst>
                  <a:rect l="T9" t="T10" r="T11" b="T12"/>
                  <a:pathLst>
                    <a:path w="264" h="422">
                      <a:moveTo>
                        <a:pt x="0" y="422"/>
                      </a:moveTo>
                      <a:lnTo>
                        <a:pt x="0" y="0"/>
                      </a:lnTo>
                      <a:lnTo>
                        <a:pt x="264" y="0"/>
                      </a:lnTo>
                    </a:path>
                  </a:pathLst>
                </a:custGeom>
                <a:noFill/>
                <a:ln w="381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48" name="Freeform 38"/>
                <p:cNvSpPr>
                  <a:spLocks/>
                </p:cNvSpPr>
                <p:nvPr/>
              </p:nvSpPr>
              <p:spPr bwMode="auto">
                <a:xfrm>
                  <a:off x="3519" y="2840"/>
                  <a:ext cx="1443" cy="1029"/>
                </a:xfrm>
                <a:custGeom>
                  <a:avLst/>
                  <a:gdLst>
                    <a:gd name="T0" fmla="*/ 0 w 1443"/>
                    <a:gd name="T1" fmla="*/ 0 h 1029"/>
                    <a:gd name="T2" fmla="*/ 0 w 1443"/>
                    <a:gd name="T3" fmla="*/ 1029 h 1029"/>
                    <a:gd name="T4" fmla="*/ 1443 w 1443"/>
                    <a:gd name="T5" fmla="*/ 1029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49" name="Rectangle 39"/>
                <p:cNvSpPr>
                  <a:spLocks noChangeArrowheads="1"/>
                </p:cNvSpPr>
                <p:nvPr/>
              </p:nvSpPr>
              <p:spPr bwMode="auto">
                <a:xfrm rot="-5400000">
                  <a:off x="3150" y="3279"/>
                  <a:ext cx="55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400" dirty="0"/>
                    <a:t>Demand</a:t>
                  </a:r>
                </a:p>
              </p:txBody>
            </p:sp>
            <p:sp>
              <p:nvSpPr>
                <p:cNvPr id="106550" name="Freeform 40"/>
                <p:cNvSpPr>
                  <a:spLocks/>
                </p:cNvSpPr>
                <p:nvPr/>
              </p:nvSpPr>
              <p:spPr bwMode="auto">
                <a:xfrm>
                  <a:off x="4214" y="3246"/>
                  <a:ext cx="306" cy="193"/>
                </a:xfrm>
                <a:custGeom>
                  <a:avLst/>
                  <a:gdLst>
                    <a:gd name="T0" fmla="*/ 0 w 264"/>
                    <a:gd name="T1" fmla="*/ 193 h 422"/>
                    <a:gd name="T2" fmla="*/ 0 w 264"/>
                    <a:gd name="T3" fmla="*/ 0 h 422"/>
                    <a:gd name="T4" fmla="*/ 306 w 264"/>
                    <a:gd name="T5" fmla="*/ 0 h 422"/>
                    <a:gd name="T6" fmla="*/ 0 60000 65536"/>
                    <a:gd name="T7" fmla="*/ 0 60000 65536"/>
                    <a:gd name="T8" fmla="*/ 0 60000 65536"/>
                    <a:gd name="T9" fmla="*/ 0 w 264"/>
                    <a:gd name="T10" fmla="*/ 0 h 422"/>
                    <a:gd name="T11" fmla="*/ 264 w 264"/>
                    <a:gd name="T12" fmla="*/ 422 h 422"/>
                  </a:gdLst>
                  <a:ahLst/>
                  <a:cxnLst>
                    <a:cxn ang="T6">
                      <a:pos x="T0" y="T1"/>
                    </a:cxn>
                    <a:cxn ang="T7">
                      <a:pos x="T2" y="T3"/>
                    </a:cxn>
                    <a:cxn ang="T8">
                      <a:pos x="T4" y="T5"/>
                    </a:cxn>
                  </a:cxnLst>
                  <a:rect l="T9" t="T10" r="T11" b="T12"/>
                  <a:pathLst>
                    <a:path w="264" h="422">
                      <a:moveTo>
                        <a:pt x="0" y="422"/>
                      </a:moveTo>
                      <a:lnTo>
                        <a:pt x="0" y="0"/>
                      </a:lnTo>
                      <a:lnTo>
                        <a:pt x="264" y="0"/>
                      </a:lnTo>
                    </a:path>
                  </a:pathLst>
                </a:custGeom>
                <a:noFill/>
                <a:ln w="381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51" name="Freeform 41"/>
                <p:cNvSpPr>
                  <a:spLocks/>
                </p:cNvSpPr>
                <p:nvPr/>
              </p:nvSpPr>
              <p:spPr bwMode="auto">
                <a:xfrm>
                  <a:off x="4524" y="3045"/>
                  <a:ext cx="151" cy="196"/>
                </a:xfrm>
                <a:custGeom>
                  <a:avLst/>
                  <a:gdLst>
                    <a:gd name="T0" fmla="*/ 0 w 264"/>
                    <a:gd name="T1" fmla="*/ 196 h 422"/>
                    <a:gd name="T2" fmla="*/ 0 w 264"/>
                    <a:gd name="T3" fmla="*/ 0 h 422"/>
                    <a:gd name="T4" fmla="*/ 151 w 264"/>
                    <a:gd name="T5" fmla="*/ 0 h 422"/>
                    <a:gd name="T6" fmla="*/ 0 60000 65536"/>
                    <a:gd name="T7" fmla="*/ 0 60000 65536"/>
                    <a:gd name="T8" fmla="*/ 0 60000 65536"/>
                    <a:gd name="T9" fmla="*/ 0 w 264"/>
                    <a:gd name="T10" fmla="*/ 0 h 422"/>
                    <a:gd name="T11" fmla="*/ 264 w 264"/>
                    <a:gd name="T12" fmla="*/ 422 h 422"/>
                  </a:gdLst>
                  <a:ahLst/>
                  <a:cxnLst>
                    <a:cxn ang="T6">
                      <a:pos x="T0" y="T1"/>
                    </a:cxn>
                    <a:cxn ang="T7">
                      <a:pos x="T2" y="T3"/>
                    </a:cxn>
                    <a:cxn ang="T8">
                      <a:pos x="T4" y="T5"/>
                    </a:cxn>
                  </a:cxnLst>
                  <a:rect l="T9" t="T10" r="T11" b="T12"/>
                  <a:pathLst>
                    <a:path w="264" h="422">
                      <a:moveTo>
                        <a:pt x="0" y="422"/>
                      </a:moveTo>
                      <a:lnTo>
                        <a:pt x="0" y="0"/>
                      </a:lnTo>
                      <a:lnTo>
                        <a:pt x="264" y="0"/>
                      </a:lnTo>
                    </a:path>
                  </a:pathLst>
                </a:custGeom>
                <a:noFill/>
                <a:ln w="381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52" name="Line 42"/>
                <p:cNvSpPr>
                  <a:spLocks noChangeShapeType="1"/>
                </p:cNvSpPr>
                <p:nvPr/>
              </p:nvSpPr>
              <p:spPr bwMode="auto">
                <a:xfrm>
                  <a:off x="3899" y="3531"/>
                  <a:ext cx="0" cy="338"/>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53" name="Line 43"/>
                <p:cNvSpPr>
                  <a:spLocks noChangeShapeType="1"/>
                </p:cNvSpPr>
                <p:nvPr/>
              </p:nvSpPr>
              <p:spPr bwMode="auto">
                <a:xfrm flipH="1">
                  <a:off x="4214" y="3449"/>
                  <a:ext cx="8" cy="415"/>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54" name="Line 44"/>
                <p:cNvSpPr>
                  <a:spLocks noChangeShapeType="1"/>
                </p:cNvSpPr>
                <p:nvPr/>
              </p:nvSpPr>
              <p:spPr bwMode="auto">
                <a:xfrm flipH="1">
                  <a:off x="4526" y="3242"/>
                  <a:ext cx="2" cy="621"/>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55" name="Line 45"/>
                <p:cNvSpPr>
                  <a:spLocks noChangeShapeType="1"/>
                </p:cNvSpPr>
                <p:nvPr/>
              </p:nvSpPr>
              <p:spPr bwMode="auto">
                <a:xfrm flipV="1">
                  <a:off x="3686" y="2996"/>
                  <a:ext cx="1066" cy="668"/>
                </a:xfrm>
                <a:prstGeom prst="line">
                  <a:avLst/>
                </a:prstGeom>
                <a:noFill/>
                <a:ln w="57150">
                  <a:solidFill>
                    <a:srgbClr val="D33320"/>
                  </a:solidFill>
                  <a:round/>
                  <a:headEnd/>
                  <a:tailEnd/>
                </a:ln>
                <a:extLst>
                  <a:ext uri="{909E8E84-426E-40dd-AFC4-6F175D3DCCD1}">
                    <a14:hiddenFill xmlns:a14="http://schemas.microsoft.com/office/drawing/2010/main" xmlns="">
                      <a:noFill/>
                    </a14:hiddenFill>
                  </a:ext>
                </a:extLst>
              </p:spPr>
              <p:txBody>
                <a:bodyPr wrap="none" lIns="548322" tIns="274164" rIns="548322" bIns="274164">
                  <a:spAutoFit/>
                </a:bodyPr>
                <a:lstStyle/>
                <a:p>
                  <a:endParaRPr lang="en-US" dirty="0"/>
                </a:p>
              </p:txBody>
            </p:sp>
          </p:grpSp>
          <p:sp>
            <p:nvSpPr>
              <p:cNvPr id="106539" name="Rectangle 46"/>
              <p:cNvSpPr>
                <a:spLocks noChangeArrowheads="1"/>
              </p:cNvSpPr>
              <p:nvPr/>
            </p:nvSpPr>
            <p:spPr bwMode="auto">
              <a:xfrm>
                <a:off x="3504" y="3039"/>
                <a:ext cx="575"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New capacity</a:t>
                </a:r>
              </a:p>
            </p:txBody>
          </p:sp>
          <p:sp>
            <p:nvSpPr>
              <p:cNvPr id="106540" name="Rectangle 47"/>
              <p:cNvSpPr>
                <a:spLocks noChangeArrowheads="1"/>
              </p:cNvSpPr>
              <p:nvPr/>
            </p:nvSpPr>
            <p:spPr bwMode="auto">
              <a:xfrm>
                <a:off x="4670" y="3151"/>
                <a:ext cx="68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Expected demand</a:t>
                </a:r>
              </a:p>
            </p:txBody>
          </p:sp>
          <p:sp>
            <p:nvSpPr>
              <p:cNvPr id="106541" name="Line 48"/>
              <p:cNvSpPr>
                <a:spLocks noChangeShapeType="1"/>
              </p:cNvSpPr>
              <p:nvPr/>
            </p:nvSpPr>
            <p:spPr bwMode="auto">
              <a:xfrm flipH="1" flipV="1">
                <a:off x="4594" y="3124"/>
                <a:ext cx="147" cy="107"/>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42" name="Line 49"/>
              <p:cNvSpPr>
                <a:spLocks noChangeShapeType="1"/>
              </p:cNvSpPr>
              <p:nvPr/>
            </p:nvSpPr>
            <p:spPr bwMode="auto">
              <a:xfrm>
                <a:off x="3974" y="3150"/>
                <a:ext cx="220" cy="81"/>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43" name="Line 50"/>
              <p:cNvSpPr>
                <a:spLocks noChangeShapeType="1"/>
              </p:cNvSpPr>
              <p:nvPr/>
            </p:nvSpPr>
            <p:spPr bwMode="auto">
              <a:xfrm>
                <a:off x="3816" y="3294"/>
                <a:ext cx="82" cy="117"/>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76" name="TextBox 75"/>
            <p:cNvSpPr txBox="1"/>
            <p:nvPr/>
          </p:nvSpPr>
          <p:spPr>
            <a:xfrm>
              <a:off x="5891214" y="6151959"/>
              <a:ext cx="1185441" cy="307777"/>
            </a:xfrm>
            <a:prstGeom prst="rect">
              <a:avLst/>
            </a:prstGeom>
            <a:noFill/>
          </p:spPr>
          <p:txBody>
            <a:bodyPr wrap="none" rtlCol="0">
              <a:spAutoFit/>
            </a:bodyPr>
            <a:lstStyle/>
            <a:p>
              <a:r>
                <a:rPr lang="en-US" sz="1400" dirty="0"/>
                <a:t>Time (years)</a:t>
              </a:r>
            </a:p>
          </p:txBody>
        </p:sp>
      </p:grpSp>
      <p:grpSp>
        <p:nvGrpSpPr>
          <p:cNvPr id="7" name="Group 6"/>
          <p:cNvGrpSpPr/>
          <p:nvPr/>
        </p:nvGrpSpPr>
        <p:grpSpPr>
          <a:xfrm>
            <a:off x="5173663" y="1785938"/>
            <a:ext cx="3284537" cy="2295723"/>
            <a:chOff x="5173663" y="1785938"/>
            <a:chExt cx="3284537" cy="2295723"/>
          </a:xfrm>
        </p:grpSpPr>
        <p:grpSp>
          <p:nvGrpSpPr>
            <p:cNvPr id="62" name="Group 3"/>
            <p:cNvGrpSpPr>
              <a:grpSpLocks/>
            </p:cNvGrpSpPr>
            <p:nvPr/>
          </p:nvGrpSpPr>
          <p:grpSpPr bwMode="auto">
            <a:xfrm>
              <a:off x="5173663" y="1785938"/>
              <a:ext cx="3284537" cy="2005012"/>
              <a:chOff x="648" y="1057"/>
              <a:chExt cx="2069" cy="1263"/>
            </a:xfrm>
          </p:grpSpPr>
          <p:grpSp>
            <p:nvGrpSpPr>
              <p:cNvPr id="106503" name="Group 4"/>
              <p:cNvGrpSpPr>
                <a:grpSpLocks/>
              </p:cNvGrpSpPr>
              <p:nvPr/>
            </p:nvGrpSpPr>
            <p:grpSpPr bwMode="auto">
              <a:xfrm>
                <a:off x="835" y="1291"/>
                <a:ext cx="1443" cy="1029"/>
                <a:chOff x="693" y="1080"/>
                <a:chExt cx="1443" cy="1029"/>
              </a:xfrm>
            </p:grpSpPr>
            <p:sp>
              <p:nvSpPr>
                <p:cNvPr id="71" name="Freeform 5"/>
                <p:cNvSpPr>
                  <a:spLocks/>
                </p:cNvSpPr>
                <p:nvPr/>
              </p:nvSpPr>
              <p:spPr bwMode="auto">
                <a:xfrm>
                  <a:off x="1127" y="1433"/>
                  <a:ext cx="539" cy="329"/>
                </a:xfrm>
                <a:custGeom>
                  <a:avLst/>
                  <a:gdLst>
                    <a:gd name="T0" fmla="*/ 0 w 236"/>
                    <a:gd name="T1" fmla="*/ 151 h 151"/>
                    <a:gd name="T2" fmla="*/ 0 w 236"/>
                    <a:gd name="T3" fmla="*/ 0 h 151"/>
                    <a:gd name="T4" fmla="*/ 236 w 236"/>
                    <a:gd name="T5" fmla="*/ 0 h 151"/>
                    <a:gd name="T6" fmla="*/ 0 w 236"/>
                    <a:gd name="T7" fmla="*/ 151 h 151"/>
                  </a:gdLst>
                  <a:ahLst/>
                  <a:cxnLst>
                    <a:cxn ang="0">
                      <a:pos x="T0" y="T1"/>
                    </a:cxn>
                    <a:cxn ang="0">
                      <a:pos x="T2" y="T3"/>
                    </a:cxn>
                    <a:cxn ang="0">
                      <a:pos x="T4" y="T5"/>
                    </a:cxn>
                    <a:cxn ang="0">
                      <a:pos x="T6" y="T7"/>
                    </a:cxn>
                  </a:cxnLst>
                  <a:rect l="0" t="0" r="r" b="b"/>
                  <a:pathLst>
                    <a:path w="236" h="151">
                      <a:moveTo>
                        <a:pt x="0" y="151"/>
                      </a:moveTo>
                      <a:lnTo>
                        <a:pt x="0" y="0"/>
                      </a:lnTo>
                      <a:lnTo>
                        <a:pt x="236" y="0"/>
                      </a:lnTo>
                      <a:lnTo>
                        <a:pt x="0" y="151"/>
                      </a:lnTo>
                      <a:close/>
                    </a:path>
                  </a:pathLst>
                </a:custGeom>
                <a:solidFill>
                  <a:schemeClr val="accent3"/>
                </a:solidFill>
                <a:ln>
                  <a:noFill/>
                </a:ln>
                <a:effectLst/>
                <a:extLst/>
              </p:spPr>
              <p:txBody>
                <a:bodyPr lIns="548322" tIns="274164" rIns="548322" bIns="274164">
                  <a:spAutoFit/>
                </a:bodyPr>
                <a:lstStyle/>
                <a:p>
                  <a:pPr fontAlgn="auto">
                    <a:spcBef>
                      <a:spcPts val="0"/>
                    </a:spcBef>
                    <a:spcAft>
                      <a:spcPts val="0"/>
                    </a:spcAft>
                    <a:defRPr/>
                  </a:pPr>
                  <a:endParaRPr lang="en-US" dirty="0">
                    <a:latin typeface="+mn-lt"/>
                    <a:ea typeface="+mn-ea"/>
                    <a:cs typeface="+mn-cs"/>
                  </a:endParaRPr>
                </a:p>
              </p:txBody>
            </p:sp>
            <p:sp>
              <p:nvSpPr>
                <p:cNvPr id="106511" name="Freeform 7"/>
                <p:cNvSpPr>
                  <a:spLocks/>
                </p:cNvSpPr>
                <p:nvPr/>
              </p:nvSpPr>
              <p:spPr bwMode="auto">
                <a:xfrm>
                  <a:off x="1390" y="1596"/>
                  <a:ext cx="29" cy="511"/>
                </a:xfrm>
                <a:custGeom>
                  <a:avLst/>
                  <a:gdLst>
                    <a:gd name="T0" fmla="*/ 29 w 29"/>
                    <a:gd name="T1" fmla="*/ 511 h 10000"/>
                    <a:gd name="T2" fmla="*/ 29 w 29"/>
                    <a:gd name="T3" fmla="*/ 0 h 10000"/>
                    <a:gd name="T4" fmla="*/ 0 60000 65536"/>
                    <a:gd name="T5" fmla="*/ 0 60000 65536"/>
                  </a:gdLst>
                  <a:ahLst/>
                  <a:cxnLst>
                    <a:cxn ang="T4">
                      <a:pos x="T0" y="T1"/>
                    </a:cxn>
                    <a:cxn ang="T5">
                      <a:pos x="T2" y="T3"/>
                    </a:cxn>
                  </a:cxnLst>
                  <a:rect l="0" t="0" r="r" b="b"/>
                  <a:pathLst>
                    <a:path w="29" h="10000">
                      <a:moveTo>
                        <a:pt x="0" y="10000"/>
                      </a:moveTo>
                      <a:lnTo>
                        <a:pt x="0" y="0"/>
                      </a:lnTo>
                    </a:path>
                  </a:pathLst>
                </a:custGeom>
                <a:noFill/>
                <a:ln w="3810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12" name="Freeform 9"/>
                <p:cNvSpPr>
                  <a:spLocks/>
                </p:cNvSpPr>
                <p:nvPr/>
              </p:nvSpPr>
              <p:spPr bwMode="auto">
                <a:xfrm>
                  <a:off x="693" y="1080"/>
                  <a:ext cx="1443" cy="1029"/>
                </a:xfrm>
                <a:custGeom>
                  <a:avLst/>
                  <a:gdLst>
                    <a:gd name="T0" fmla="*/ 0 w 1443"/>
                    <a:gd name="T1" fmla="*/ 0 h 1029"/>
                    <a:gd name="T2" fmla="*/ 0 w 1443"/>
                    <a:gd name="T3" fmla="*/ 1029 h 1029"/>
                    <a:gd name="T4" fmla="*/ 1443 w 1443"/>
                    <a:gd name="T5" fmla="*/ 1029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13" name="Freeform 8"/>
                <p:cNvSpPr>
                  <a:spLocks/>
                </p:cNvSpPr>
                <p:nvPr/>
              </p:nvSpPr>
              <p:spPr bwMode="auto">
                <a:xfrm>
                  <a:off x="1127" y="1427"/>
                  <a:ext cx="539" cy="682"/>
                </a:xfrm>
                <a:custGeom>
                  <a:avLst/>
                  <a:gdLst>
                    <a:gd name="T0" fmla="*/ 0 w 277"/>
                    <a:gd name="T1" fmla="*/ 682 h 682"/>
                    <a:gd name="T2" fmla="*/ 0 w 277"/>
                    <a:gd name="T3" fmla="*/ 0 h 682"/>
                    <a:gd name="T4" fmla="*/ 539 w 277"/>
                    <a:gd name="T5" fmla="*/ 0 h 682"/>
                    <a:gd name="T6" fmla="*/ 539 w 277"/>
                    <a:gd name="T7" fmla="*/ 680 h 682"/>
                    <a:gd name="T8" fmla="*/ 0 60000 65536"/>
                    <a:gd name="T9" fmla="*/ 0 60000 65536"/>
                    <a:gd name="T10" fmla="*/ 0 60000 65536"/>
                    <a:gd name="T11" fmla="*/ 0 60000 65536"/>
                    <a:gd name="T12" fmla="*/ 0 w 277"/>
                    <a:gd name="T13" fmla="*/ 0 h 682"/>
                    <a:gd name="T14" fmla="*/ 277 w 277"/>
                    <a:gd name="T15" fmla="*/ 682 h 682"/>
                  </a:gdLst>
                  <a:ahLst/>
                  <a:cxnLst>
                    <a:cxn ang="T8">
                      <a:pos x="T0" y="T1"/>
                    </a:cxn>
                    <a:cxn ang="T9">
                      <a:pos x="T2" y="T3"/>
                    </a:cxn>
                    <a:cxn ang="T10">
                      <a:pos x="T4" y="T5"/>
                    </a:cxn>
                    <a:cxn ang="T11">
                      <a:pos x="T6" y="T7"/>
                    </a:cxn>
                  </a:cxnLst>
                  <a:rect l="T12" t="T13" r="T14" b="T15"/>
                  <a:pathLst>
                    <a:path w="277" h="682">
                      <a:moveTo>
                        <a:pt x="0" y="682"/>
                      </a:moveTo>
                      <a:lnTo>
                        <a:pt x="0" y="0"/>
                      </a:lnTo>
                      <a:lnTo>
                        <a:pt x="277" y="0"/>
                      </a:lnTo>
                      <a:lnTo>
                        <a:pt x="277" y="680"/>
                      </a:lnTo>
                    </a:path>
                  </a:pathLst>
                </a:custGeom>
                <a:noFill/>
                <a:ln w="3810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6514" name="Line 10"/>
                <p:cNvSpPr>
                  <a:spLocks noChangeShapeType="1"/>
                </p:cNvSpPr>
                <p:nvPr/>
              </p:nvSpPr>
              <p:spPr bwMode="auto">
                <a:xfrm flipV="1">
                  <a:off x="907" y="1234"/>
                  <a:ext cx="1067" cy="669"/>
                </a:xfrm>
                <a:prstGeom prst="line">
                  <a:avLst/>
                </a:prstGeom>
                <a:noFill/>
                <a:ln w="57150">
                  <a:solidFill>
                    <a:schemeClr val="accent1"/>
                  </a:solidFill>
                  <a:round/>
                  <a:headEnd/>
                  <a:tailEnd/>
                </a:ln>
                <a:extLst>
                  <a:ext uri="{909E8E84-426E-40dd-AFC4-6F175D3DCCD1}">
                    <a14:hiddenFill xmlns:a14="http://schemas.microsoft.com/office/drawing/2010/main" xmlns="">
                      <a:noFill/>
                    </a14:hiddenFill>
                  </a:ext>
                </a:extLst>
              </p:spPr>
              <p:txBody>
                <a:bodyPr wrap="none" lIns="548322" tIns="274164" rIns="548322" bIns="274164">
                  <a:spAutoFit/>
                </a:bodyPr>
                <a:lstStyle/>
                <a:p>
                  <a:endParaRPr lang="en-US" dirty="0"/>
                </a:p>
              </p:txBody>
            </p:sp>
          </p:grpSp>
          <p:sp>
            <p:nvSpPr>
              <p:cNvPr id="106504" name="Rectangle 11"/>
              <p:cNvSpPr>
                <a:spLocks noChangeArrowheads="1"/>
              </p:cNvSpPr>
              <p:nvPr/>
            </p:nvSpPr>
            <p:spPr bwMode="auto">
              <a:xfrm>
                <a:off x="718" y="1057"/>
                <a:ext cx="1808"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81000" indent="-381000">
                  <a:lnSpc>
                    <a:spcPct val="85000"/>
                  </a:lnSpc>
                </a:pPr>
                <a:r>
                  <a:rPr lang="en-US" sz="1600" dirty="0"/>
                  <a:t>(b)	Leading demand with a one-step expansion</a:t>
                </a:r>
              </a:p>
            </p:txBody>
          </p:sp>
          <p:sp>
            <p:nvSpPr>
              <p:cNvPr id="106505" name="Rectangle 12"/>
              <p:cNvSpPr>
                <a:spLocks noChangeArrowheads="1"/>
              </p:cNvSpPr>
              <p:nvPr/>
            </p:nvSpPr>
            <p:spPr bwMode="auto">
              <a:xfrm rot="-5400000">
                <a:off x="465" y="1735"/>
                <a:ext cx="55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400" dirty="0"/>
                  <a:t>Demand</a:t>
                </a:r>
              </a:p>
            </p:txBody>
          </p:sp>
          <p:sp>
            <p:nvSpPr>
              <p:cNvPr id="106506" name="Rectangle 13"/>
              <p:cNvSpPr>
                <a:spLocks noChangeArrowheads="1"/>
              </p:cNvSpPr>
              <p:nvPr/>
            </p:nvSpPr>
            <p:spPr bwMode="auto">
              <a:xfrm>
                <a:off x="2030" y="1671"/>
                <a:ext cx="68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Expected demand</a:t>
                </a:r>
              </a:p>
            </p:txBody>
          </p:sp>
          <p:sp>
            <p:nvSpPr>
              <p:cNvPr id="106507" name="Rectangle 14"/>
              <p:cNvSpPr>
                <a:spLocks noChangeArrowheads="1"/>
              </p:cNvSpPr>
              <p:nvPr/>
            </p:nvSpPr>
            <p:spPr bwMode="auto">
              <a:xfrm>
                <a:off x="789" y="1344"/>
                <a:ext cx="575"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dirty="0"/>
                  <a:t>New capacity</a:t>
                </a:r>
              </a:p>
            </p:txBody>
          </p:sp>
          <p:sp>
            <p:nvSpPr>
              <p:cNvPr id="106508" name="Line 15"/>
              <p:cNvSpPr>
                <a:spLocks noChangeShapeType="1"/>
              </p:cNvSpPr>
              <p:nvPr/>
            </p:nvSpPr>
            <p:spPr bwMode="auto">
              <a:xfrm>
                <a:off x="1083" y="1636"/>
                <a:ext cx="281" cy="152"/>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6509" name="Line 17"/>
              <p:cNvSpPr>
                <a:spLocks noChangeShapeType="1"/>
              </p:cNvSpPr>
              <p:nvPr/>
            </p:nvSpPr>
            <p:spPr bwMode="auto">
              <a:xfrm flipH="1" flipV="1">
                <a:off x="1942" y="1606"/>
                <a:ext cx="171" cy="111"/>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78" name="TextBox 77"/>
            <p:cNvSpPr txBox="1"/>
            <p:nvPr/>
          </p:nvSpPr>
          <p:spPr>
            <a:xfrm>
              <a:off x="5991647" y="3773884"/>
              <a:ext cx="1185441" cy="307777"/>
            </a:xfrm>
            <a:prstGeom prst="rect">
              <a:avLst/>
            </a:prstGeom>
            <a:noFill/>
          </p:spPr>
          <p:txBody>
            <a:bodyPr wrap="none" rtlCol="0">
              <a:spAutoFit/>
            </a:bodyPr>
            <a:lstStyle/>
            <a:p>
              <a:r>
                <a:rPr lang="en-US" sz="1400" dirty="0"/>
                <a:t>Time (years)</a:t>
              </a:r>
            </a:p>
          </p:txBody>
        </p:sp>
      </p:grpSp>
    </p:spTree>
    <p:extLst>
      <p:ext uri="{BB962C8B-B14F-4D97-AF65-F5344CB8AC3E}">
        <p14:creationId xmlns:p14="http://schemas.microsoft.com/office/powerpoint/2010/main" xmlns="" val="179641820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8" presetClass="entr" presetSubtype="3"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par>
                          <p:cTn id="8" fill="hold">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strips(upRight)">
                                      <p:cBhvr>
                                        <p:cTn id="11" dur="1000"/>
                                        <p:tgtEl>
                                          <p:spTgt spid="7"/>
                                        </p:tgtEl>
                                      </p:cBhvr>
                                    </p:animEffect>
                                  </p:childTnLst>
                                </p:cTn>
                              </p:par>
                            </p:childTnLst>
                          </p:cTn>
                        </p:par>
                        <p:par>
                          <p:cTn id="12" fill="hold">
                            <p:stCondLst>
                              <p:cond delay="4000"/>
                            </p:stCondLst>
                            <p:childTnLst>
                              <p:par>
                                <p:cTn id="13" presetID="18" presetClass="entr" presetSubtype="3" fill="hold" nodeType="after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strips(upRight)">
                                      <p:cBhvr>
                                        <p:cTn id="15" dur="1000"/>
                                        <p:tgtEl>
                                          <p:spTgt spid="4"/>
                                        </p:tgtEl>
                                      </p:cBhvr>
                                    </p:animEffect>
                                  </p:childTnLst>
                                </p:cTn>
                              </p:par>
                            </p:childTnLst>
                          </p:cTn>
                        </p:par>
                        <p:par>
                          <p:cTn id="16" fill="hold">
                            <p:stCondLst>
                              <p:cond delay="6000"/>
                            </p:stCondLst>
                            <p:childTnLst>
                              <p:par>
                                <p:cTn id="17" presetID="18" presetClass="entr" presetSubtype="3" fill="hold" nodeType="after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strips(upRight)">
                                      <p:cBhvr>
                                        <p:cTn id="19" dur="1000"/>
                                        <p:tgtEl>
                                          <p:spTgt spid="5"/>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58442"/>
                                        </p:tgtEl>
                                        <p:attrNameLst>
                                          <p:attrName>style.visibility</p:attrName>
                                        </p:attrNameLst>
                                      </p:cBhvr>
                                      <p:to>
                                        <p:strVal val="visible"/>
                                      </p:to>
                                    </p:set>
                                    <p:animEffect transition="in" filter="wipe(left)">
                                      <p:cBhvr>
                                        <p:cTn id="23" dur="1000"/>
                                        <p:tgtEl>
                                          <p:spTgt spid="5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4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85800" y="533400"/>
            <a:ext cx="7772400" cy="762000"/>
          </a:xfrm>
        </p:spPr>
        <p:txBody>
          <a:bodyPr/>
          <a:lstStyle/>
          <a:p>
            <a:r>
              <a:rPr lang="en-US" dirty="0">
                <a:latin typeface="Arial" charset="0"/>
                <a:cs typeface="Arial" charset="0"/>
              </a:rPr>
              <a:t>Learning Objectives</a:t>
            </a:r>
          </a:p>
        </p:txBody>
      </p:sp>
      <p:sp>
        <p:nvSpPr>
          <p:cNvPr id="22530" name="Rectangle 4"/>
          <p:cNvSpPr>
            <a:spLocks noChangeArrowheads="1"/>
          </p:cNvSpPr>
          <p:nvPr/>
        </p:nvSpPr>
        <p:spPr bwMode="auto">
          <a:xfrm>
            <a:off x="595313" y="1527175"/>
            <a:ext cx="7953375"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spcBef>
                <a:spcPct val="40000"/>
              </a:spcBef>
            </a:pPr>
            <a:r>
              <a:rPr lang="en-US" sz="3200" b="1" dirty="0">
                <a:solidFill>
                  <a:srgbClr val="D33320"/>
                </a:solidFill>
              </a:rPr>
              <a:t>When you complete this supplement you should be able to:</a:t>
            </a:r>
          </a:p>
        </p:txBody>
      </p:sp>
      <p:sp>
        <p:nvSpPr>
          <p:cNvPr id="26627" name="Rectangle 3"/>
          <p:cNvSpPr>
            <a:spLocks noChangeArrowheads="1"/>
          </p:cNvSpPr>
          <p:nvPr/>
        </p:nvSpPr>
        <p:spPr bwMode="auto">
          <a:xfrm>
            <a:off x="766763" y="2720975"/>
            <a:ext cx="7691437" cy="162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990600" indent="-990600">
              <a:lnSpc>
                <a:spcPct val="90000"/>
              </a:lnSpc>
              <a:spcAft>
                <a:spcPct val="40000"/>
              </a:spcAft>
              <a:buClr>
                <a:srgbClr val="BF0922"/>
              </a:buClr>
            </a:pPr>
            <a:r>
              <a:rPr lang="en-US" sz="3200" b="1" dirty="0">
                <a:solidFill>
                  <a:srgbClr val="255898"/>
                </a:solidFill>
              </a:rPr>
              <a:t>S7.5</a:t>
            </a:r>
            <a:r>
              <a:rPr lang="en-US" sz="3200" b="1" dirty="0"/>
              <a:t>	</a:t>
            </a:r>
            <a:r>
              <a:rPr lang="en-US" sz="3200" b="1" i="1" dirty="0"/>
              <a:t>Determine</a:t>
            </a:r>
            <a:r>
              <a:rPr lang="en-US" sz="3200" dirty="0"/>
              <a:t> the expected monetary value of a capacity decision</a:t>
            </a:r>
          </a:p>
          <a:p>
            <a:pPr marL="990600" indent="-990600">
              <a:lnSpc>
                <a:spcPct val="90000"/>
              </a:lnSpc>
              <a:spcAft>
                <a:spcPct val="40000"/>
              </a:spcAft>
              <a:buClr>
                <a:srgbClr val="BF0922"/>
              </a:buClr>
            </a:pPr>
            <a:r>
              <a:rPr lang="en-US" sz="3200" b="1" dirty="0">
                <a:solidFill>
                  <a:srgbClr val="255898"/>
                </a:solidFill>
              </a:rPr>
              <a:t>S7.6</a:t>
            </a:r>
            <a:r>
              <a:rPr lang="en-US" sz="3200" b="1" dirty="0"/>
              <a:t>	</a:t>
            </a:r>
            <a:r>
              <a:rPr lang="en-US" sz="3200" b="1" i="1" dirty="0"/>
              <a:t>Compute</a:t>
            </a:r>
            <a:r>
              <a:rPr lang="en-US" sz="3200" dirty="0"/>
              <a:t> net present value</a:t>
            </a:r>
          </a:p>
        </p:txBody>
      </p:sp>
    </p:spTree>
    <p:extLst>
      <p:ext uri="{BB962C8B-B14F-4D97-AF65-F5344CB8AC3E}">
        <p14:creationId xmlns:p14="http://schemas.microsoft.com/office/powerpoint/2010/main" xmlns="" val="3279725722"/>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6627"/>
                                        </p:tgtEl>
                                        <p:attrNameLst>
                                          <p:attrName>style.visibility</p:attrName>
                                        </p:attrNameLst>
                                      </p:cBhvr>
                                      <p:to>
                                        <p:strVal val="visible"/>
                                      </p:to>
                                    </p:set>
                                    <p:animEffect transition="in" filter="strips(downRight)">
                                      <p:cBhvr>
                                        <p:cTn id="7" dur="10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685800" y="254000"/>
            <a:ext cx="7772400" cy="1511300"/>
          </a:xfrm>
        </p:spPr>
        <p:txBody>
          <a:bodyPr/>
          <a:lstStyle/>
          <a:p>
            <a:r>
              <a:rPr lang="en-US" dirty="0">
                <a:latin typeface="Arial" charset="0"/>
                <a:cs typeface="Arial" charset="0"/>
              </a:rPr>
              <a:t>Reducing Risk with Incremental Changes</a:t>
            </a:r>
          </a:p>
        </p:txBody>
      </p:sp>
      <p:grpSp>
        <p:nvGrpSpPr>
          <p:cNvPr id="116811" name="Group 75"/>
          <p:cNvGrpSpPr>
            <a:grpSpLocks/>
          </p:cNvGrpSpPr>
          <p:nvPr/>
        </p:nvGrpSpPr>
        <p:grpSpPr bwMode="auto">
          <a:xfrm>
            <a:off x="3690938" y="3656013"/>
            <a:ext cx="1751012" cy="2182812"/>
            <a:chOff x="2325" y="2303"/>
            <a:chExt cx="1103" cy="1375"/>
          </a:xfrm>
        </p:grpSpPr>
        <p:sp>
          <p:nvSpPr>
            <p:cNvPr id="108566" name="Freeform 76"/>
            <p:cNvSpPr>
              <a:spLocks noChangeAspect="1"/>
            </p:cNvSpPr>
            <p:nvPr/>
          </p:nvSpPr>
          <p:spPr bwMode="auto">
            <a:xfrm>
              <a:off x="2864" y="2303"/>
              <a:ext cx="564" cy="390"/>
            </a:xfrm>
            <a:custGeom>
              <a:avLst/>
              <a:gdLst>
                <a:gd name="T0" fmla="*/ 0 w 236"/>
                <a:gd name="T1" fmla="*/ 390 h 151"/>
                <a:gd name="T2" fmla="*/ 0 w 236"/>
                <a:gd name="T3" fmla="*/ 0 h 151"/>
                <a:gd name="T4" fmla="*/ 564 w 236"/>
                <a:gd name="T5" fmla="*/ 0 h 151"/>
                <a:gd name="T6" fmla="*/ 0 w 236"/>
                <a:gd name="T7" fmla="*/ 390 h 151"/>
                <a:gd name="T8" fmla="*/ 0 60000 65536"/>
                <a:gd name="T9" fmla="*/ 0 60000 65536"/>
                <a:gd name="T10" fmla="*/ 0 60000 65536"/>
                <a:gd name="T11" fmla="*/ 0 60000 65536"/>
                <a:gd name="T12" fmla="*/ 0 w 236"/>
                <a:gd name="T13" fmla="*/ 0 h 151"/>
                <a:gd name="T14" fmla="*/ 236 w 236"/>
                <a:gd name="T15" fmla="*/ 151 h 151"/>
              </a:gdLst>
              <a:ahLst/>
              <a:cxnLst>
                <a:cxn ang="T8">
                  <a:pos x="T0" y="T1"/>
                </a:cxn>
                <a:cxn ang="T9">
                  <a:pos x="T2" y="T3"/>
                </a:cxn>
                <a:cxn ang="T10">
                  <a:pos x="T4" y="T5"/>
                </a:cxn>
                <a:cxn ang="T11">
                  <a:pos x="T6" y="T7"/>
                </a:cxn>
              </a:cxnLst>
              <a:rect l="T12" t="T13" r="T14" b="T15"/>
              <a:pathLst>
                <a:path w="236" h="151">
                  <a:moveTo>
                    <a:pt x="0" y="151"/>
                  </a:moveTo>
                  <a:lnTo>
                    <a:pt x="0" y="0"/>
                  </a:lnTo>
                  <a:lnTo>
                    <a:pt x="236" y="0"/>
                  </a:lnTo>
                  <a:lnTo>
                    <a:pt x="0" y="151"/>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8567" name="Freeform 77"/>
            <p:cNvSpPr>
              <a:spLocks noChangeAspect="1"/>
            </p:cNvSpPr>
            <p:nvPr/>
          </p:nvSpPr>
          <p:spPr bwMode="auto">
            <a:xfrm>
              <a:off x="2325" y="2640"/>
              <a:ext cx="530" cy="397"/>
            </a:xfrm>
            <a:custGeom>
              <a:avLst/>
              <a:gdLst>
                <a:gd name="T0" fmla="*/ 0 w 236"/>
                <a:gd name="T1" fmla="*/ 397 h 151"/>
                <a:gd name="T2" fmla="*/ 0 w 236"/>
                <a:gd name="T3" fmla="*/ 0 h 151"/>
                <a:gd name="T4" fmla="*/ 530 w 236"/>
                <a:gd name="T5" fmla="*/ 0 h 151"/>
                <a:gd name="T6" fmla="*/ 0 w 236"/>
                <a:gd name="T7" fmla="*/ 397 h 151"/>
                <a:gd name="T8" fmla="*/ 0 60000 65536"/>
                <a:gd name="T9" fmla="*/ 0 60000 65536"/>
                <a:gd name="T10" fmla="*/ 0 60000 65536"/>
                <a:gd name="T11" fmla="*/ 0 60000 65536"/>
                <a:gd name="T12" fmla="*/ 0 w 236"/>
                <a:gd name="T13" fmla="*/ 0 h 151"/>
                <a:gd name="T14" fmla="*/ 236 w 236"/>
                <a:gd name="T15" fmla="*/ 151 h 151"/>
              </a:gdLst>
              <a:ahLst/>
              <a:cxnLst>
                <a:cxn ang="T8">
                  <a:pos x="T0" y="T1"/>
                </a:cxn>
                <a:cxn ang="T9">
                  <a:pos x="T2" y="T3"/>
                </a:cxn>
                <a:cxn ang="T10">
                  <a:pos x="T4" y="T5"/>
                </a:cxn>
                <a:cxn ang="T11">
                  <a:pos x="T6" y="T7"/>
                </a:cxn>
              </a:cxnLst>
              <a:rect l="T12" t="T13" r="T14" b="T15"/>
              <a:pathLst>
                <a:path w="236" h="151">
                  <a:moveTo>
                    <a:pt x="0" y="151"/>
                  </a:moveTo>
                  <a:lnTo>
                    <a:pt x="0" y="0"/>
                  </a:lnTo>
                  <a:lnTo>
                    <a:pt x="236" y="0"/>
                  </a:lnTo>
                  <a:lnTo>
                    <a:pt x="0" y="151"/>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08568" name="Freeform 78"/>
            <p:cNvSpPr>
              <a:spLocks noChangeAspect="1"/>
            </p:cNvSpPr>
            <p:nvPr/>
          </p:nvSpPr>
          <p:spPr bwMode="auto">
            <a:xfrm>
              <a:off x="2340" y="2654"/>
              <a:ext cx="524" cy="1020"/>
            </a:xfrm>
            <a:custGeom>
              <a:avLst/>
              <a:gdLst>
                <a:gd name="T0" fmla="*/ 0 w 262"/>
                <a:gd name="T1" fmla="*/ 1020 h 510"/>
                <a:gd name="T2" fmla="*/ 0 w 262"/>
                <a:gd name="T3" fmla="*/ 0 h 510"/>
                <a:gd name="T4" fmla="*/ 524 w 262"/>
                <a:gd name="T5" fmla="*/ 0 h 510"/>
                <a:gd name="T6" fmla="*/ 0 60000 65536"/>
                <a:gd name="T7" fmla="*/ 0 60000 65536"/>
                <a:gd name="T8" fmla="*/ 0 60000 65536"/>
                <a:gd name="T9" fmla="*/ 0 w 262"/>
                <a:gd name="T10" fmla="*/ 0 h 510"/>
                <a:gd name="T11" fmla="*/ 262 w 262"/>
                <a:gd name="T12" fmla="*/ 510 h 510"/>
              </a:gdLst>
              <a:ahLst/>
              <a:cxnLst>
                <a:cxn ang="T6">
                  <a:pos x="T0" y="T1"/>
                </a:cxn>
                <a:cxn ang="T7">
                  <a:pos x="T2" y="T3"/>
                </a:cxn>
                <a:cxn ang="T8">
                  <a:pos x="T4" y="T5"/>
                </a:cxn>
              </a:cxnLst>
              <a:rect l="T9" t="T10" r="T11" b="T12"/>
              <a:pathLst>
                <a:path w="262" h="510">
                  <a:moveTo>
                    <a:pt x="0" y="510"/>
                  </a:moveTo>
                  <a:lnTo>
                    <a:pt x="0" y="0"/>
                  </a:lnTo>
                  <a:lnTo>
                    <a:pt x="262" y="0"/>
                  </a:lnTo>
                </a:path>
              </a:pathLst>
            </a:custGeom>
            <a:noFill/>
            <a:ln w="5715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8569" name="Freeform 79"/>
            <p:cNvSpPr>
              <a:spLocks noChangeAspect="1"/>
            </p:cNvSpPr>
            <p:nvPr/>
          </p:nvSpPr>
          <p:spPr bwMode="auto">
            <a:xfrm>
              <a:off x="2874" y="2315"/>
              <a:ext cx="554" cy="1363"/>
            </a:xfrm>
            <a:custGeom>
              <a:avLst/>
              <a:gdLst>
                <a:gd name="T0" fmla="*/ 0 w 277"/>
                <a:gd name="T1" fmla="*/ 1363 h 682"/>
                <a:gd name="T2" fmla="*/ 0 w 277"/>
                <a:gd name="T3" fmla="*/ 0 h 682"/>
                <a:gd name="T4" fmla="*/ 554 w 277"/>
                <a:gd name="T5" fmla="*/ 0 h 682"/>
                <a:gd name="T6" fmla="*/ 554 w 277"/>
                <a:gd name="T7" fmla="*/ 1359 h 682"/>
                <a:gd name="T8" fmla="*/ 0 60000 65536"/>
                <a:gd name="T9" fmla="*/ 0 60000 65536"/>
                <a:gd name="T10" fmla="*/ 0 60000 65536"/>
                <a:gd name="T11" fmla="*/ 0 60000 65536"/>
                <a:gd name="T12" fmla="*/ 0 w 277"/>
                <a:gd name="T13" fmla="*/ 0 h 682"/>
                <a:gd name="T14" fmla="*/ 277 w 277"/>
                <a:gd name="T15" fmla="*/ 682 h 682"/>
              </a:gdLst>
              <a:ahLst/>
              <a:cxnLst>
                <a:cxn ang="T8">
                  <a:pos x="T0" y="T1"/>
                </a:cxn>
                <a:cxn ang="T9">
                  <a:pos x="T2" y="T3"/>
                </a:cxn>
                <a:cxn ang="T10">
                  <a:pos x="T4" y="T5"/>
                </a:cxn>
                <a:cxn ang="T11">
                  <a:pos x="T6" y="T7"/>
                </a:cxn>
              </a:cxnLst>
              <a:rect l="T12" t="T13" r="T14" b="T15"/>
              <a:pathLst>
                <a:path w="277" h="682">
                  <a:moveTo>
                    <a:pt x="0" y="682"/>
                  </a:moveTo>
                  <a:lnTo>
                    <a:pt x="0" y="0"/>
                  </a:lnTo>
                  <a:lnTo>
                    <a:pt x="277" y="0"/>
                  </a:lnTo>
                  <a:lnTo>
                    <a:pt x="277" y="680"/>
                  </a:lnTo>
                </a:path>
              </a:pathLst>
            </a:custGeom>
            <a:noFill/>
            <a:ln w="5715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
        <p:nvSpPr>
          <p:cNvPr id="116816" name="Rectangle 80"/>
          <p:cNvSpPr>
            <a:spLocks noChangeAspect="1" noChangeArrowheads="1"/>
          </p:cNvSpPr>
          <p:nvPr/>
        </p:nvSpPr>
        <p:spPr bwMode="auto">
          <a:xfrm>
            <a:off x="2090738" y="1817688"/>
            <a:ext cx="4962525"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82600" indent="-482600">
              <a:lnSpc>
                <a:spcPct val="85000"/>
              </a:lnSpc>
            </a:pPr>
            <a:r>
              <a:rPr lang="en-US" sz="2000" dirty="0"/>
              <a:t>(a)	Leading demand with incremental expansion</a:t>
            </a:r>
          </a:p>
        </p:txBody>
      </p:sp>
      <p:grpSp>
        <p:nvGrpSpPr>
          <p:cNvPr id="116817" name="Group 81"/>
          <p:cNvGrpSpPr>
            <a:grpSpLocks/>
          </p:cNvGrpSpPr>
          <p:nvPr/>
        </p:nvGrpSpPr>
        <p:grpSpPr bwMode="auto">
          <a:xfrm>
            <a:off x="5867400" y="3573463"/>
            <a:ext cx="1773238" cy="915987"/>
            <a:chOff x="3696" y="2251"/>
            <a:chExt cx="1117" cy="577"/>
          </a:xfrm>
        </p:grpSpPr>
        <p:sp>
          <p:nvSpPr>
            <p:cNvPr id="108564" name="Rectangle 82"/>
            <p:cNvSpPr>
              <a:spLocks noChangeAspect="1" noChangeArrowheads="1"/>
            </p:cNvSpPr>
            <p:nvPr/>
          </p:nvSpPr>
          <p:spPr bwMode="auto">
            <a:xfrm>
              <a:off x="3960" y="2469"/>
              <a:ext cx="853"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Expected demand</a:t>
              </a:r>
            </a:p>
          </p:txBody>
        </p:sp>
        <p:sp>
          <p:nvSpPr>
            <p:cNvPr id="108565" name="Line 83"/>
            <p:cNvSpPr>
              <a:spLocks noChangeAspect="1" noChangeShapeType="1"/>
            </p:cNvSpPr>
            <p:nvPr/>
          </p:nvSpPr>
          <p:spPr bwMode="auto">
            <a:xfrm flipH="1" flipV="1">
              <a:off x="3696" y="2251"/>
              <a:ext cx="342" cy="221"/>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6820" name="Rectangle 84"/>
          <p:cNvSpPr>
            <a:spLocks noChangeArrowheads="1"/>
          </p:cNvSpPr>
          <p:nvPr/>
        </p:nvSpPr>
        <p:spPr bwMode="auto">
          <a:xfrm>
            <a:off x="7348538" y="2235200"/>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S7.6</a:t>
            </a:r>
          </a:p>
        </p:txBody>
      </p:sp>
      <p:grpSp>
        <p:nvGrpSpPr>
          <p:cNvPr id="116821" name="Group 85"/>
          <p:cNvGrpSpPr>
            <a:grpSpLocks/>
          </p:cNvGrpSpPr>
          <p:nvPr/>
        </p:nvGrpSpPr>
        <p:grpSpPr bwMode="auto">
          <a:xfrm>
            <a:off x="3052763" y="2730500"/>
            <a:ext cx="1671637" cy="1625600"/>
            <a:chOff x="1923" y="1720"/>
            <a:chExt cx="1053" cy="1024"/>
          </a:xfrm>
        </p:grpSpPr>
        <p:sp>
          <p:nvSpPr>
            <p:cNvPr id="108561" name="Rectangle 86"/>
            <p:cNvSpPr>
              <a:spLocks noChangeAspect="1" noChangeArrowheads="1"/>
            </p:cNvSpPr>
            <p:nvPr/>
          </p:nvSpPr>
          <p:spPr bwMode="auto">
            <a:xfrm>
              <a:off x="1923" y="1720"/>
              <a:ext cx="765"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New capacity</a:t>
              </a:r>
            </a:p>
          </p:txBody>
        </p:sp>
        <p:sp>
          <p:nvSpPr>
            <p:cNvPr id="108562" name="Line 87"/>
            <p:cNvSpPr>
              <a:spLocks noChangeShapeType="1"/>
            </p:cNvSpPr>
            <p:nvPr/>
          </p:nvSpPr>
          <p:spPr bwMode="auto">
            <a:xfrm>
              <a:off x="2304" y="2064"/>
              <a:ext cx="240" cy="680"/>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08563" name="Line 88"/>
            <p:cNvSpPr>
              <a:spLocks noChangeShapeType="1"/>
            </p:cNvSpPr>
            <p:nvPr/>
          </p:nvSpPr>
          <p:spPr bwMode="auto">
            <a:xfrm>
              <a:off x="2640" y="2040"/>
              <a:ext cx="336" cy="376"/>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6825" name="Line 89"/>
          <p:cNvSpPr>
            <a:spLocks noChangeAspect="1" noChangeShapeType="1"/>
          </p:cNvSpPr>
          <p:nvPr/>
        </p:nvSpPr>
        <p:spPr bwMode="auto">
          <a:xfrm flipV="1">
            <a:off x="3033713" y="3062288"/>
            <a:ext cx="3384550" cy="2122487"/>
          </a:xfrm>
          <a:prstGeom prst="line">
            <a:avLst/>
          </a:prstGeom>
          <a:noFill/>
          <a:ln w="76200">
            <a:solidFill>
              <a:srgbClr val="D33320"/>
            </a:solidFill>
            <a:round/>
            <a:headEnd/>
            <a:tailEnd/>
          </a:ln>
          <a:extLst>
            <a:ext uri="{909E8E84-426E-40dd-AFC4-6F175D3DCCD1}">
              <a14:hiddenFill xmlns:a14="http://schemas.microsoft.com/office/drawing/2010/main" xmlns="">
                <a:noFill/>
              </a14:hiddenFill>
            </a:ext>
          </a:extLst>
        </p:spPr>
        <p:txBody>
          <a:bodyPr wrap="none" lIns="548322" tIns="274164" rIns="548322" bIns="274164">
            <a:spAutoFit/>
          </a:bodyPr>
          <a:lstStyle/>
          <a:p>
            <a:endParaRPr lang="en-US" dirty="0"/>
          </a:p>
        </p:txBody>
      </p:sp>
      <p:grpSp>
        <p:nvGrpSpPr>
          <p:cNvPr id="116826" name="Group 90"/>
          <p:cNvGrpSpPr>
            <a:grpSpLocks/>
          </p:cNvGrpSpPr>
          <p:nvPr/>
        </p:nvGrpSpPr>
        <p:grpSpPr bwMode="auto">
          <a:xfrm>
            <a:off x="1960563" y="2573338"/>
            <a:ext cx="4972050" cy="3890962"/>
            <a:chOff x="1235" y="1621"/>
            <a:chExt cx="3132" cy="2451"/>
          </a:xfrm>
        </p:grpSpPr>
        <p:grpSp>
          <p:nvGrpSpPr>
            <p:cNvPr id="108553" name="Group 91"/>
            <p:cNvGrpSpPr>
              <a:grpSpLocks/>
            </p:cNvGrpSpPr>
            <p:nvPr/>
          </p:nvGrpSpPr>
          <p:grpSpPr bwMode="auto">
            <a:xfrm>
              <a:off x="1235" y="1621"/>
              <a:ext cx="3132" cy="2057"/>
              <a:chOff x="1235" y="1621"/>
              <a:chExt cx="3132" cy="2057"/>
            </a:xfrm>
          </p:grpSpPr>
          <p:sp>
            <p:nvSpPr>
              <p:cNvPr id="108559" name="Freeform 92"/>
              <p:cNvSpPr>
                <a:spLocks noChangeAspect="1"/>
              </p:cNvSpPr>
              <p:nvPr/>
            </p:nvSpPr>
            <p:spPr bwMode="auto">
              <a:xfrm>
                <a:off x="1483" y="1621"/>
                <a:ext cx="2884" cy="2057"/>
              </a:xfrm>
              <a:custGeom>
                <a:avLst/>
                <a:gdLst>
                  <a:gd name="T0" fmla="*/ 0 w 1443"/>
                  <a:gd name="T1" fmla="*/ 0 h 1029"/>
                  <a:gd name="T2" fmla="*/ 0 w 1443"/>
                  <a:gd name="T3" fmla="*/ 2057 h 1029"/>
                  <a:gd name="T4" fmla="*/ 2884 w 1443"/>
                  <a:gd name="T5" fmla="*/ 2057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08560" name="Rectangle 93"/>
              <p:cNvSpPr>
                <a:spLocks noChangeAspect="1" noChangeArrowheads="1"/>
              </p:cNvSpPr>
              <p:nvPr/>
            </p:nvSpPr>
            <p:spPr bwMode="auto">
              <a:xfrm rot="-5400000">
                <a:off x="1009" y="2513"/>
                <a:ext cx="6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Demand</a:t>
                </a:r>
              </a:p>
            </p:txBody>
          </p:sp>
        </p:grpSp>
        <p:grpSp>
          <p:nvGrpSpPr>
            <p:cNvPr id="108554" name="Group 94"/>
            <p:cNvGrpSpPr>
              <a:grpSpLocks/>
            </p:cNvGrpSpPr>
            <p:nvPr/>
          </p:nvGrpSpPr>
          <p:grpSpPr bwMode="auto">
            <a:xfrm>
              <a:off x="2246" y="3671"/>
              <a:ext cx="1276" cy="401"/>
              <a:chOff x="2246" y="3671"/>
              <a:chExt cx="1276" cy="401"/>
            </a:xfrm>
          </p:grpSpPr>
          <p:sp>
            <p:nvSpPr>
              <p:cNvPr id="108555" name="Rectangle 95"/>
              <p:cNvSpPr>
                <a:spLocks noChangeArrowheads="1"/>
              </p:cNvSpPr>
              <p:nvPr/>
            </p:nvSpPr>
            <p:spPr bwMode="auto">
              <a:xfrm>
                <a:off x="2398" y="3839"/>
                <a:ext cx="92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Time (years)</a:t>
                </a:r>
              </a:p>
            </p:txBody>
          </p:sp>
          <p:sp>
            <p:nvSpPr>
              <p:cNvPr id="108556" name="Rectangle 96"/>
              <p:cNvSpPr>
                <a:spLocks noChangeArrowheads="1"/>
              </p:cNvSpPr>
              <p:nvPr/>
            </p:nvSpPr>
            <p:spPr bwMode="auto">
              <a:xfrm>
                <a:off x="2246"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1</a:t>
                </a:r>
              </a:p>
            </p:txBody>
          </p:sp>
          <p:sp>
            <p:nvSpPr>
              <p:cNvPr id="108557" name="Rectangle 97"/>
              <p:cNvSpPr>
                <a:spLocks noChangeArrowheads="1"/>
              </p:cNvSpPr>
              <p:nvPr/>
            </p:nvSpPr>
            <p:spPr bwMode="auto">
              <a:xfrm>
                <a:off x="2774"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2</a:t>
                </a:r>
              </a:p>
            </p:txBody>
          </p:sp>
          <p:sp>
            <p:nvSpPr>
              <p:cNvPr id="108558" name="Rectangle 98"/>
              <p:cNvSpPr>
                <a:spLocks noChangeArrowheads="1"/>
              </p:cNvSpPr>
              <p:nvPr/>
            </p:nvSpPr>
            <p:spPr bwMode="auto">
              <a:xfrm>
                <a:off x="3326"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3</a:t>
                </a:r>
              </a:p>
            </p:txBody>
          </p:sp>
        </p:grpSp>
      </p:grpSp>
    </p:spTree>
    <p:extLst>
      <p:ext uri="{BB962C8B-B14F-4D97-AF65-F5344CB8AC3E}">
        <p14:creationId xmlns:p14="http://schemas.microsoft.com/office/powerpoint/2010/main" xmlns="" val="141811080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16816"/>
                                        </p:tgtEl>
                                        <p:attrNameLst>
                                          <p:attrName>style.visibility</p:attrName>
                                        </p:attrNameLst>
                                      </p:cBhvr>
                                      <p:to>
                                        <p:strVal val="visible"/>
                                      </p:to>
                                    </p:set>
                                    <p:animEffect transition="in" filter="wipe(left)">
                                      <p:cBhvr>
                                        <p:cTn id="7" dur="1000"/>
                                        <p:tgtEl>
                                          <p:spTgt spid="116816"/>
                                        </p:tgtEl>
                                      </p:cBhvr>
                                    </p:animEffect>
                                  </p:childTnLst>
                                </p:cTn>
                              </p:par>
                            </p:childTnLst>
                          </p:cTn>
                        </p:par>
                        <p:par>
                          <p:cTn id="8" fill="hold" nodeType="afterGroup">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116826"/>
                                        </p:tgtEl>
                                        <p:attrNameLst>
                                          <p:attrName>style.visibility</p:attrName>
                                        </p:attrNameLst>
                                      </p:cBhvr>
                                      <p:to>
                                        <p:strVal val="visible"/>
                                      </p:to>
                                    </p:set>
                                    <p:animEffect transition="in" filter="strips(upRight)">
                                      <p:cBhvr>
                                        <p:cTn id="11" dur="1000"/>
                                        <p:tgtEl>
                                          <p:spTgt spid="116826"/>
                                        </p:tgtEl>
                                      </p:cBhvr>
                                    </p:animEffect>
                                  </p:childTnLst>
                                </p:cTn>
                              </p:par>
                            </p:childTnLst>
                          </p:cTn>
                        </p:par>
                        <p:par>
                          <p:cTn id="12" fill="hold" nodeType="afterGroup">
                            <p:stCondLst>
                              <p:cond delay="4000"/>
                            </p:stCondLst>
                            <p:childTnLst>
                              <p:par>
                                <p:cTn id="13" presetID="22" presetClass="entr" presetSubtype="8" fill="hold" grpId="0" nodeType="afterEffect">
                                  <p:stCondLst>
                                    <p:cond delay="1000"/>
                                  </p:stCondLst>
                                  <p:childTnLst>
                                    <p:set>
                                      <p:cBhvr>
                                        <p:cTn id="14" dur="1" fill="hold">
                                          <p:stCondLst>
                                            <p:cond delay="0"/>
                                          </p:stCondLst>
                                        </p:cTn>
                                        <p:tgtEl>
                                          <p:spTgt spid="116825"/>
                                        </p:tgtEl>
                                        <p:attrNameLst>
                                          <p:attrName>style.visibility</p:attrName>
                                        </p:attrNameLst>
                                      </p:cBhvr>
                                      <p:to>
                                        <p:strVal val="visible"/>
                                      </p:to>
                                    </p:set>
                                    <p:animEffect transition="in" filter="wipe(left)">
                                      <p:cBhvr>
                                        <p:cTn id="15" dur="1000"/>
                                        <p:tgtEl>
                                          <p:spTgt spid="116825"/>
                                        </p:tgtEl>
                                      </p:cBhvr>
                                    </p:animEffect>
                                  </p:childTnLst>
                                </p:cTn>
                              </p:par>
                            </p:childTnLst>
                          </p:cTn>
                        </p:par>
                        <p:par>
                          <p:cTn id="16" fill="hold" nodeType="afterGroup">
                            <p:stCondLst>
                              <p:cond delay="6000"/>
                            </p:stCondLst>
                            <p:childTnLst>
                              <p:par>
                                <p:cTn id="17" presetID="22" presetClass="entr" presetSubtype="2" fill="hold" nodeType="afterEffect">
                                  <p:stCondLst>
                                    <p:cond delay="0"/>
                                  </p:stCondLst>
                                  <p:childTnLst>
                                    <p:set>
                                      <p:cBhvr>
                                        <p:cTn id="18" dur="1" fill="hold">
                                          <p:stCondLst>
                                            <p:cond delay="0"/>
                                          </p:stCondLst>
                                        </p:cTn>
                                        <p:tgtEl>
                                          <p:spTgt spid="116817"/>
                                        </p:tgtEl>
                                        <p:attrNameLst>
                                          <p:attrName>style.visibility</p:attrName>
                                        </p:attrNameLst>
                                      </p:cBhvr>
                                      <p:to>
                                        <p:strVal val="visible"/>
                                      </p:to>
                                    </p:set>
                                    <p:animEffect transition="in" filter="wipe(right)">
                                      <p:cBhvr>
                                        <p:cTn id="19" dur="1000"/>
                                        <p:tgtEl>
                                          <p:spTgt spid="116817"/>
                                        </p:tgtEl>
                                      </p:cBhvr>
                                    </p:animEffect>
                                  </p:childTnLst>
                                </p:cTn>
                              </p:par>
                            </p:childTnLst>
                          </p:cTn>
                        </p:par>
                        <p:par>
                          <p:cTn id="20" fill="hold" nodeType="afterGroup">
                            <p:stCondLst>
                              <p:cond delay="7000"/>
                            </p:stCondLst>
                            <p:childTnLst>
                              <p:par>
                                <p:cTn id="21" presetID="22" presetClass="entr" presetSubtype="4" fill="hold" nodeType="afterEffect">
                                  <p:stCondLst>
                                    <p:cond delay="1000"/>
                                  </p:stCondLst>
                                  <p:childTnLst>
                                    <p:set>
                                      <p:cBhvr>
                                        <p:cTn id="22" dur="1" fill="hold">
                                          <p:stCondLst>
                                            <p:cond delay="0"/>
                                          </p:stCondLst>
                                        </p:cTn>
                                        <p:tgtEl>
                                          <p:spTgt spid="116811"/>
                                        </p:tgtEl>
                                        <p:attrNameLst>
                                          <p:attrName>style.visibility</p:attrName>
                                        </p:attrNameLst>
                                      </p:cBhvr>
                                      <p:to>
                                        <p:strVal val="visible"/>
                                      </p:to>
                                    </p:set>
                                    <p:animEffect transition="in" filter="wipe(down)">
                                      <p:cBhvr>
                                        <p:cTn id="23" dur="1000"/>
                                        <p:tgtEl>
                                          <p:spTgt spid="116811"/>
                                        </p:tgtEl>
                                      </p:cBhvr>
                                    </p:animEffect>
                                  </p:childTnLst>
                                </p:cTn>
                              </p:par>
                            </p:childTnLst>
                          </p:cTn>
                        </p:par>
                        <p:par>
                          <p:cTn id="24" fill="hold" nodeType="afterGroup">
                            <p:stCondLst>
                              <p:cond delay="9000"/>
                            </p:stCondLst>
                            <p:childTnLst>
                              <p:par>
                                <p:cTn id="25" presetID="22" presetClass="entr" presetSubtype="1" fill="hold" nodeType="afterEffect">
                                  <p:stCondLst>
                                    <p:cond delay="0"/>
                                  </p:stCondLst>
                                  <p:childTnLst>
                                    <p:set>
                                      <p:cBhvr>
                                        <p:cTn id="26" dur="1" fill="hold">
                                          <p:stCondLst>
                                            <p:cond delay="0"/>
                                          </p:stCondLst>
                                        </p:cTn>
                                        <p:tgtEl>
                                          <p:spTgt spid="116821"/>
                                        </p:tgtEl>
                                        <p:attrNameLst>
                                          <p:attrName>style.visibility</p:attrName>
                                        </p:attrNameLst>
                                      </p:cBhvr>
                                      <p:to>
                                        <p:strVal val="visible"/>
                                      </p:to>
                                    </p:set>
                                    <p:animEffect transition="in" filter="wipe(up)">
                                      <p:cBhvr>
                                        <p:cTn id="27" dur="1000"/>
                                        <p:tgtEl>
                                          <p:spTgt spid="116821"/>
                                        </p:tgtEl>
                                      </p:cBhvr>
                                    </p:animEffect>
                                  </p:childTnLst>
                                </p:cTn>
                              </p:par>
                            </p:childTnLst>
                          </p:cTn>
                        </p:par>
                        <p:par>
                          <p:cTn id="28" fill="hold" nodeType="afterGroup">
                            <p:stCondLst>
                              <p:cond delay="10000"/>
                            </p:stCondLst>
                            <p:childTnLst>
                              <p:par>
                                <p:cTn id="29" presetID="22" presetClass="entr" presetSubtype="8" fill="hold" grpId="0" nodeType="afterEffect">
                                  <p:stCondLst>
                                    <p:cond delay="0"/>
                                  </p:stCondLst>
                                  <p:childTnLst>
                                    <p:set>
                                      <p:cBhvr>
                                        <p:cTn id="30" dur="1" fill="hold">
                                          <p:stCondLst>
                                            <p:cond delay="0"/>
                                          </p:stCondLst>
                                        </p:cTn>
                                        <p:tgtEl>
                                          <p:spTgt spid="116820"/>
                                        </p:tgtEl>
                                        <p:attrNameLst>
                                          <p:attrName>style.visibility</p:attrName>
                                        </p:attrNameLst>
                                      </p:cBhvr>
                                      <p:to>
                                        <p:strVal val="visible"/>
                                      </p:to>
                                    </p:set>
                                    <p:animEffect transition="in" filter="wipe(left)">
                                      <p:cBhvr>
                                        <p:cTn id="31" dur="1000"/>
                                        <p:tgtEl>
                                          <p:spTgt spid="116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16" grpId="0" autoUpdateAnimBg="0"/>
      <p:bldP spid="116820" grpId="0"/>
      <p:bldP spid="1168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685800" y="254000"/>
            <a:ext cx="7772400" cy="1511300"/>
          </a:xfrm>
        </p:spPr>
        <p:txBody>
          <a:bodyPr/>
          <a:lstStyle/>
          <a:p>
            <a:r>
              <a:rPr lang="en-US" dirty="0">
                <a:latin typeface="Arial" charset="0"/>
                <a:cs typeface="Arial" charset="0"/>
              </a:rPr>
              <a:t>Reducing Risk with Incremental Changes</a:t>
            </a:r>
          </a:p>
        </p:txBody>
      </p:sp>
      <p:grpSp>
        <p:nvGrpSpPr>
          <p:cNvPr id="116811" name="Group 75"/>
          <p:cNvGrpSpPr>
            <a:grpSpLocks/>
          </p:cNvGrpSpPr>
          <p:nvPr/>
        </p:nvGrpSpPr>
        <p:grpSpPr bwMode="auto">
          <a:xfrm>
            <a:off x="3675063" y="3656013"/>
            <a:ext cx="1800225" cy="2182812"/>
            <a:chOff x="2315" y="2303"/>
            <a:chExt cx="1134" cy="1375"/>
          </a:xfrm>
        </p:grpSpPr>
        <p:sp>
          <p:nvSpPr>
            <p:cNvPr id="110613" name="Freeform 76"/>
            <p:cNvSpPr>
              <a:spLocks/>
            </p:cNvSpPr>
            <p:nvPr/>
          </p:nvSpPr>
          <p:spPr bwMode="auto">
            <a:xfrm>
              <a:off x="2315" y="2303"/>
              <a:ext cx="1134" cy="703"/>
            </a:xfrm>
            <a:custGeom>
              <a:avLst/>
              <a:gdLst>
                <a:gd name="T0" fmla="*/ 0 w 236"/>
                <a:gd name="T1" fmla="*/ 703 h 151"/>
                <a:gd name="T2" fmla="*/ 0 w 236"/>
                <a:gd name="T3" fmla="*/ 0 h 151"/>
                <a:gd name="T4" fmla="*/ 1134 w 236"/>
                <a:gd name="T5" fmla="*/ 0 h 151"/>
                <a:gd name="T6" fmla="*/ 0 w 236"/>
                <a:gd name="T7" fmla="*/ 703 h 151"/>
                <a:gd name="T8" fmla="*/ 0 60000 65536"/>
                <a:gd name="T9" fmla="*/ 0 60000 65536"/>
                <a:gd name="T10" fmla="*/ 0 60000 65536"/>
                <a:gd name="T11" fmla="*/ 0 60000 65536"/>
                <a:gd name="T12" fmla="*/ 0 w 236"/>
                <a:gd name="T13" fmla="*/ 0 h 151"/>
                <a:gd name="T14" fmla="*/ 236 w 236"/>
                <a:gd name="T15" fmla="*/ 151 h 151"/>
              </a:gdLst>
              <a:ahLst/>
              <a:cxnLst>
                <a:cxn ang="T8">
                  <a:pos x="T0" y="T1"/>
                </a:cxn>
                <a:cxn ang="T9">
                  <a:pos x="T2" y="T3"/>
                </a:cxn>
                <a:cxn ang="T10">
                  <a:pos x="T4" y="T5"/>
                </a:cxn>
                <a:cxn ang="T11">
                  <a:pos x="T6" y="T7"/>
                </a:cxn>
              </a:cxnLst>
              <a:rect l="T12" t="T13" r="T14" b="T15"/>
              <a:pathLst>
                <a:path w="236" h="151">
                  <a:moveTo>
                    <a:pt x="0" y="151"/>
                  </a:moveTo>
                  <a:lnTo>
                    <a:pt x="0" y="0"/>
                  </a:lnTo>
                  <a:lnTo>
                    <a:pt x="236" y="0"/>
                  </a:lnTo>
                  <a:lnTo>
                    <a:pt x="0" y="151"/>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10614" name="Freeform 78"/>
            <p:cNvSpPr>
              <a:spLocks noChangeAspect="1"/>
            </p:cNvSpPr>
            <p:nvPr/>
          </p:nvSpPr>
          <p:spPr bwMode="auto">
            <a:xfrm>
              <a:off x="2868" y="2654"/>
              <a:ext cx="0" cy="1020"/>
            </a:xfrm>
            <a:custGeom>
              <a:avLst/>
              <a:gdLst>
                <a:gd name="T0" fmla="*/ 1020 h 10000"/>
                <a:gd name="T1" fmla="*/ 0 h 10000"/>
                <a:gd name="T2" fmla="*/ 0 60000 65536"/>
                <a:gd name="T3" fmla="*/ 0 60000 65536"/>
              </a:gdLst>
              <a:ahLst/>
              <a:cxnLst>
                <a:cxn ang="T2">
                  <a:pos x="0" y="T0"/>
                </a:cxn>
                <a:cxn ang="T3">
                  <a:pos x="0" y="T1"/>
                </a:cxn>
              </a:cxnLst>
              <a:rect l="0" t="0" r="r" b="b"/>
              <a:pathLst>
                <a:path h="10000">
                  <a:moveTo>
                    <a:pt x="0" y="10000"/>
                  </a:moveTo>
                  <a:lnTo>
                    <a:pt x="0" y="0"/>
                  </a:lnTo>
                </a:path>
              </a:pathLst>
            </a:custGeom>
            <a:noFill/>
            <a:ln w="5715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0615" name="Freeform 79"/>
            <p:cNvSpPr>
              <a:spLocks noChangeAspect="1"/>
            </p:cNvSpPr>
            <p:nvPr/>
          </p:nvSpPr>
          <p:spPr bwMode="auto">
            <a:xfrm>
              <a:off x="2325" y="2315"/>
              <a:ext cx="1103" cy="1363"/>
            </a:xfrm>
            <a:custGeom>
              <a:avLst/>
              <a:gdLst>
                <a:gd name="T0" fmla="*/ 0 w 277"/>
                <a:gd name="T1" fmla="*/ 1363 h 682"/>
                <a:gd name="T2" fmla="*/ 0 w 277"/>
                <a:gd name="T3" fmla="*/ 0 h 682"/>
                <a:gd name="T4" fmla="*/ 1103 w 277"/>
                <a:gd name="T5" fmla="*/ 0 h 682"/>
                <a:gd name="T6" fmla="*/ 1103 w 277"/>
                <a:gd name="T7" fmla="*/ 1359 h 682"/>
                <a:gd name="T8" fmla="*/ 0 60000 65536"/>
                <a:gd name="T9" fmla="*/ 0 60000 65536"/>
                <a:gd name="T10" fmla="*/ 0 60000 65536"/>
                <a:gd name="T11" fmla="*/ 0 60000 65536"/>
                <a:gd name="T12" fmla="*/ 0 w 277"/>
                <a:gd name="T13" fmla="*/ 0 h 682"/>
                <a:gd name="T14" fmla="*/ 277 w 277"/>
                <a:gd name="T15" fmla="*/ 682 h 682"/>
              </a:gdLst>
              <a:ahLst/>
              <a:cxnLst>
                <a:cxn ang="T8">
                  <a:pos x="T0" y="T1"/>
                </a:cxn>
                <a:cxn ang="T9">
                  <a:pos x="T2" y="T3"/>
                </a:cxn>
                <a:cxn ang="T10">
                  <a:pos x="T4" y="T5"/>
                </a:cxn>
                <a:cxn ang="T11">
                  <a:pos x="T6" y="T7"/>
                </a:cxn>
              </a:cxnLst>
              <a:rect l="T12" t="T13" r="T14" b="T15"/>
              <a:pathLst>
                <a:path w="277" h="682">
                  <a:moveTo>
                    <a:pt x="0" y="682"/>
                  </a:moveTo>
                  <a:lnTo>
                    <a:pt x="0" y="0"/>
                  </a:lnTo>
                  <a:lnTo>
                    <a:pt x="277" y="0"/>
                  </a:lnTo>
                  <a:lnTo>
                    <a:pt x="277" y="680"/>
                  </a:lnTo>
                </a:path>
              </a:pathLst>
            </a:custGeom>
            <a:noFill/>
            <a:ln w="57150" cap="flat" cmpd="sng">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
        <p:nvSpPr>
          <p:cNvPr id="116816" name="Rectangle 80"/>
          <p:cNvSpPr>
            <a:spLocks noChangeAspect="1" noChangeArrowheads="1"/>
          </p:cNvSpPr>
          <p:nvPr/>
        </p:nvSpPr>
        <p:spPr bwMode="auto">
          <a:xfrm>
            <a:off x="2090738" y="1817688"/>
            <a:ext cx="4962525"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82600" indent="-482600">
              <a:lnSpc>
                <a:spcPct val="85000"/>
              </a:lnSpc>
            </a:pPr>
            <a:r>
              <a:rPr lang="en-US" sz="2000" dirty="0"/>
              <a:t>(b)	Leading demand with a one-step expansion</a:t>
            </a:r>
          </a:p>
        </p:txBody>
      </p:sp>
      <p:grpSp>
        <p:nvGrpSpPr>
          <p:cNvPr id="116817" name="Group 81"/>
          <p:cNvGrpSpPr>
            <a:grpSpLocks/>
          </p:cNvGrpSpPr>
          <p:nvPr/>
        </p:nvGrpSpPr>
        <p:grpSpPr bwMode="auto">
          <a:xfrm>
            <a:off x="5867400" y="3573463"/>
            <a:ext cx="1773238" cy="915987"/>
            <a:chOff x="3696" y="2251"/>
            <a:chExt cx="1117" cy="577"/>
          </a:xfrm>
        </p:grpSpPr>
        <p:sp>
          <p:nvSpPr>
            <p:cNvPr id="110611" name="Rectangle 82"/>
            <p:cNvSpPr>
              <a:spLocks noChangeAspect="1" noChangeArrowheads="1"/>
            </p:cNvSpPr>
            <p:nvPr/>
          </p:nvSpPr>
          <p:spPr bwMode="auto">
            <a:xfrm>
              <a:off x="3960" y="2469"/>
              <a:ext cx="853"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Expected demand</a:t>
              </a:r>
            </a:p>
          </p:txBody>
        </p:sp>
        <p:sp>
          <p:nvSpPr>
            <p:cNvPr id="110612" name="Line 83"/>
            <p:cNvSpPr>
              <a:spLocks noChangeAspect="1" noChangeShapeType="1"/>
            </p:cNvSpPr>
            <p:nvPr/>
          </p:nvSpPr>
          <p:spPr bwMode="auto">
            <a:xfrm flipH="1" flipV="1">
              <a:off x="3696" y="2251"/>
              <a:ext cx="342" cy="221"/>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0597" name="Rectangle 84"/>
          <p:cNvSpPr>
            <a:spLocks noChangeArrowheads="1"/>
          </p:cNvSpPr>
          <p:nvPr/>
        </p:nvSpPr>
        <p:spPr bwMode="auto">
          <a:xfrm>
            <a:off x="7348538" y="2235200"/>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S7.6</a:t>
            </a:r>
          </a:p>
        </p:txBody>
      </p:sp>
      <p:grpSp>
        <p:nvGrpSpPr>
          <p:cNvPr id="116821" name="Group 85"/>
          <p:cNvGrpSpPr>
            <a:grpSpLocks/>
          </p:cNvGrpSpPr>
          <p:nvPr/>
        </p:nvGrpSpPr>
        <p:grpSpPr bwMode="auto">
          <a:xfrm>
            <a:off x="3052763" y="2730500"/>
            <a:ext cx="1214437" cy="1333500"/>
            <a:chOff x="1923" y="1720"/>
            <a:chExt cx="765" cy="840"/>
          </a:xfrm>
        </p:grpSpPr>
        <p:sp>
          <p:nvSpPr>
            <p:cNvPr id="110609" name="Rectangle 86"/>
            <p:cNvSpPr>
              <a:spLocks noChangeAspect="1" noChangeArrowheads="1"/>
            </p:cNvSpPr>
            <p:nvPr/>
          </p:nvSpPr>
          <p:spPr bwMode="auto">
            <a:xfrm>
              <a:off x="1923" y="1720"/>
              <a:ext cx="765"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New capacity</a:t>
              </a:r>
            </a:p>
          </p:txBody>
        </p:sp>
        <p:sp>
          <p:nvSpPr>
            <p:cNvPr id="110610" name="Line 87"/>
            <p:cNvSpPr>
              <a:spLocks noChangeShapeType="1"/>
            </p:cNvSpPr>
            <p:nvPr/>
          </p:nvSpPr>
          <p:spPr bwMode="auto">
            <a:xfrm>
              <a:off x="2304" y="2064"/>
              <a:ext cx="240" cy="496"/>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6825" name="Line 89"/>
          <p:cNvSpPr>
            <a:spLocks noChangeAspect="1" noChangeShapeType="1"/>
          </p:cNvSpPr>
          <p:nvPr/>
        </p:nvSpPr>
        <p:spPr bwMode="auto">
          <a:xfrm flipV="1">
            <a:off x="3033713" y="3062288"/>
            <a:ext cx="3384550" cy="2122487"/>
          </a:xfrm>
          <a:prstGeom prst="line">
            <a:avLst/>
          </a:prstGeom>
          <a:noFill/>
          <a:ln w="76200">
            <a:solidFill>
              <a:srgbClr val="D33320"/>
            </a:solidFill>
            <a:round/>
            <a:headEnd/>
            <a:tailEnd/>
          </a:ln>
          <a:extLst>
            <a:ext uri="{909E8E84-426E-40dd-AFC4-6F175D3DCCD1}">
              <a14:hiddenFill xmlns:a14="http://schemas.microsoft.com/office/drawing/2010/main" xmlns="">
                <a:noFill/>
              </a14:hiddenFill>
            </a:ext>
          </a:extLst>
        </p:spPr>
        <p:txBody>
          <a:bodyPr wrap="none" lIns="548322" tIns="274164" rIns="548322" bIns="274164">
            <a:spAutoFit/>
          </a:bodyPr>
          <a:lstStyle/>
          <a:p>
            <a:endParaRPr lang="en-US" dirty="0"/>
          </a:p>
        </p:txBody>
      </p:sp>
      <p:grpSp>
        <p:nvGrpSpPr>
          <p:cNvPr id="110600" name="Group 90"/>
          <p:cNvGrpSpPr>
            <a:grpSpLocks/>
          </p:cNvGrpSpPr>
          <p:nvPr/>
        </p:nvGrpSpPr>
        <p:grpSpPr bwMode="auto">
          <a:xfrm>
            <a:off x="1960563" y="2573338"/>
            <a:ext cx="4972050" cy="3890962"/>
            <a:chOff x="1235" y="1621"/>
            <a:chExt cx="3132" cy="2451"/>
          </a:xfrm>
        </p:grpSpPr>
        <p:grpSp>
          <p:nvGrpSpPr>
            <p:cNvPr id="110601" name="Group 91"/>
            <p:cNvGrpSpPr>
              <a:grpSpLocks/>
            </p:cNvGrpSpPr>
            <p:nvPr/>
          </p:nvGrpSpPr>
          <p:grpSpPr bwMode="auto">
            <a:xfrm>
              <a:off x="1235" y="1621"/>
              <a:ext cx="3132" cy="2057"/>
              <a:chOff x="1235" y="1621"/>
              <a:chExt cx="3132" cy="2057"/>
            </a:xfrm>
          </p:grpSpPr>
          <p:sp>
            <p:nvSpPr>
              <p:cNvPr id="110607" name="Freeform 92"/>
              <p:cNvSpPr>
                <a:spLocks noChangeAspect="1"/>
              </p:cNvSpPr>
              <p:nvPr/>
            </p:nvSpPr>
            <p:spPr bwMode="auto">
              <a:xfrm>
                <a:off x="1483" y="1621"/>
                <a:ext cx="2884" cy="2057"/>
              </a:xfrm>
              <a:custGeom>
                <a:avLst/>
                <a:gdLst>
                  <a:gd name="T0" fmla="*/ 0 w 1443"/>
                  <a:gd name="T1" fmla="*/ 0 h 1029"/>
                  <a:gd name="T2" fmla="*/ 0 w 1443"/>
                  <a:gd name="T3" fmla="*/ 2057 h 1029"/>
                  <a:gd name="T4" fmla="*/ 2884 w 1443"/>
                  <a:gd name="T5" fmla="*/ 2057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0608" name="Rectangle 93"/>
              <p:cNvSpPr>
                <a:spLocks noChangeAspect="1" noChangeArrowheads="1"/>
              </p:cNvSpPr>
              <p:nvPr/>
            </p:nvSpPr>
            <p:spPr bwMode="auto">
              <a:xfrm rot="-5400000">
                <a:off x="1009" y="2513"/>
                <a:ext cx="6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Demand</a:t>
                </a:r>
              </a:p>
            </p:txBody>
          </p:sp>
        </p:grpSp>
        <p:grpSp>
          <p:nvGrpSpPr>
            <p:cNvPr id="110602" name="Group 94"/>
            <p:cNvGrpSpPr>
              <a:grpSpLocks/>
            </p:cNvGrpSpPr>
            <p:nvPr/>
          </p:nvGrpSpPr>
          <p:grpSpPr bwMode="auto">
            <a:xfrm>
              <a:off x="2246" y="3671"/>
              <a:ext cx="1276" cy="401"/>
              <a:chOff x="2246" y="3671"/>
              <a:chExt cx="1276" cy="401"/>
            </a:xfrm>
          </p:grpSpPr>
          <p:sp>
            <p:nvSpPr>
              <p:cNvPr id="110603" name="Rectangle 95"/>
              <p:cNvSpPr>
                <a:spLocks noChangeArrowheads="1"/>
              </p:cNvSpPr>
              <p:nvPr/>
            </p:nvSpPr>
            <p:spPr bwMode="auto">
              <a:xfrm>
                <a:off x="2398" y="3839"/>
                <a:ext cx="92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Time (years)</a:t>
                </a:r>
              </a:p>
            </p:txBody>
          </p:sp>
          <p:sp>
            <p:nvSpPr>
              <p:cNvPr id="110604" name="Rectangle 96"/>
              <p:cNvSpPr>
                <a:spLocks noChangeArrowheads="1"/>
              </p:cNvSpPr>
              <p:nvPr/>
            </p:nvSpPr>
            <p:spPr bwMode="auto">
              <a:xfrm>
                <a:off x="2246"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1</a:t>
                </a:r>
              </a:p>
            </p:txBody>
          </p:sp>
          <p:sp>
            <p:nvSpPr>
              <p:cNvPr id="110605" name="Rectangle 97"/>
              <p:cNvSpPr>
                <a:spLocks noChangeArrowheads="1"/>
              </p:cNvSpPr>
              <p:nvPr/>
            </p:nvSpPr>
            <p:spPr bwMode="auto">
              <a:xfrm>
                <a:off x="2774"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2</a:t>
                </a:r>
              </a:p>
            </p:txBody>
          </p:sp>
          <p:sp>
            <p:nvSpPr>
              <p:cNvPr id="110606" name="Rectangle 98"/>
              <p:cNvSpPr>
                <a:spLocks noChangeArrowheads="1"/>
              </p:cNvSpPr>
              <p:nvPr/>
            </p:nvSpPr>
            <p:spPr bwMode="auto">
              <a:xfrm>
                <a:off x="3326"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3</a:t>
                </a:r>
              </a:p>
            </p:txBody>
          </p:sp>
        </p:grpSp>
      </p:grpSp>
    </p:spTree>
    <p:extLst>
      <p:ext uri="{BB962C8B-B14F-4D97-AF65-F5344CB8AC3E}">
        <p14:creationId xmlns:p14="http://schemas.microsoft.com/office/powerpoint/2010/main" xmlns="" val="388910823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16816"/>
                                        </p:tgtEl>
                                        <p:attrNameLst>
                                          <p:attrName>style.visibility</p:attrName>
                                        </p:attrNameLst>
                                      </p:cBhvr>
                                      <p:to>
                                        <p:strVal val="visible"/>
                                      </p:to>
                                    </p:set>
                                    <p:animEffect transition="in" filter="wipe(left)">
                                      <p:cBhvr>
                                        <p:cTn id="7" dur="1000"/>
                                        <p:tgtEl>
                                          <p:spTgt spid="116816"/>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116825"/>
                                        </p:tgtEl>
                                        <p:attrNameLst>
                                          <p:attrName>style.visibility</p:attrName>
                                        </p:attrNameLst>
                                      </p:cBhvr>
                                      <p:to>
                                        <p:strVal val="visible"/>
                                      </p:to>
                                    </p:set>
                                    <p:animEffect transition="in" filter="wipe(left)">
                                      <p:cBhvr>
                                        <p:cTn id="11" dur="1000"/>
                                        <p:tgtEl>
                                          <p:spTgt spid="116825"/>
                                        </p:tgtEl>
                                      </p:cBhvr>
                                    </p:animEffect>
                                  </p:childTnLst>
                                </p:cTn>
                              </p:par>
                            </p:childTnLst>
                          </p:cTn>
                        </p:par>
                        <p:par>
                          <p:cTn id="12" fill="hold" nodeType="afterGroup">
                            <p:stCondLst>
                              <p:cond delay="4000"/>
                            </p:stCondLst>
                            <p:childTnLst>
                              <p:par>
                                <p:cTn id="13" presetID="22" presetClass="entr" presetSubtype="2" fill="hold" nodeType="afterEffect">
                                  <p:stCondLst>
                                    <p:cond delay="0"/>
                                  </p:stCondLst>
                                  <p:childTnLst>
                                    <p:set>
                                      <p:cBhvr>
                                        <p:cTn id="14" dur="1" fill="hold">
                                          <p:stCondLst>
                                            <p:cond delay="0"/>
                                          </p:stCondLst>
                                        </p:cTn>
                                        <p:tgtEl>
                                          <p:spTgt spid="116817"/>
                                        </p:tgtEl>
                                        <p:attrNameLst>
                                          <p:attrName>style.visibility</p:attrName>
                                        </p:attrNameLst>
                                      </p:cBhvr>
                                      <p:to>
                                        <p:strVal val="visible"/>
                                      </p:to>
                                    </p:set>
                                    <p:animEffect transition="in" filter="wipe(right)">
                                      <p:cBhvr>
                                        <p:cTn id="15" dur="1000"/>
                                        <p:tgtEl>
                                          <p:spTgt spid="116817"/>
                                        </p:tgtEl>
                                      </p:cBhvr>
                                    </p:animEffect>
                                  </p:childTnLst>
                                </p:cTn>
                              </p:par>
                            </p:childTnLst>
                          </p:cTn>
                        </p:par>
                        <p:par>
                          <p:cTn id="16" fill="hold" nodeType="afterGroup">
                            <p:stCondLst>
                              <p:cond delay="5000"/>
                            </p:stCondLst>
                            <p:childTnLst>
                              <p:par>
                                <p:cTn id="17" presetID="22" presetClass="entr" presetSubtype="4" fill="hold" nodeType="afterEffect">
                                  <p:stCondLst>
                                    <p:cond delay="1000"/>
                                  </p:stCondLst>
                                  <p:childTnLst>
                                    <p:set>
                                      <p:cBhvr>
                                        <p:cTn id="18" dur="1" fill="hold">
                                          <p:stCondLst>
                                            <p:cond delay="0"/>
                                          </p:stCondLst>
                                        </p:cTn>
                                        <p:tgtEl>
                                          <p:spTgt spid="116811"/>
                                        </p:tgtEl>
                                        <p:attrNameLst>
                                          <p:attrName>style.visibility</p:attrName>
                                        </p:attrNameLst>
                                      </p:cBhvr>
                                      <p:to>
                                        <p:strVal val="visible"/>
                                      </p:to>
                                    </p:set>
                                    <p:animEffect transition="in" filter="wipe(down)">
                                      <p:cBhvr>
                                        <p:cTn id="19" dur="1000"/>
                                        <p:tgtEl>
                                          <p:spTgt spid="116811"/>
                                        </p:tgtEl>
                                      </p:cBhvr>
                                    </p:animEffect>
                                  </p:childTnLst>
                                </p:cTn>
                              </p:par>
                            </p:childTnLst>
                          </p:cTn>
                        </p:par>
                        <p:par>
                          <p:cTn id="20" fill="hold" nodeType="afterGroup">
                            <p:stCondLst>
                              <p:cond delay="7000"/>
                            </p:stCondLst>
                            <p:childTnLst>
                              <p:par>
                                <p:cTn id="21" presetID="22" presetClass="entr" presetSubtype="1" fill="hold" nodeType="afterEffect">
                                  <p:stCondLst>
                                    <p:cond delay="0"/>
                                  </p:stCondLst>
                                  <p:childTnLst>
                                    <p:set>
                                      <p:cBhvr>
                                        <p:cTn id="22" dur="1" fill="hold">
                                          <p:stCondLst>
                                            <p:cond delay="0"/>
                                          </p:stCondLst>
                                        </p:cTn>
                                        <p:tgtEl>
                                          <p:spTgt spid="116821"/>
                                        </p:tgtEl>
                                        <p:attrNameLst>
                                          <p:attrName>style.visibility</p:attrName>
                                        </p:attrNameLst>
                                      </p:cBhvr>
                                      <p:to>
                                        <p:strVal val="visible"/>
                                      </p:to>
                                    </p:set>
                                    <p:animEffect transition="in" filter="wipe(up)">
                                      <p:cBhvr>
                                        <p:cTn id="23" dur="1000"/>
                                        <p:tgtEl>
                                          <p:spTgt spid="11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16" grpId="0" autoUpdateAnimBg="0"/>
      <p:bldP spid="1168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685800" y="254000"/>
            <a:ext cx="7772400" cy="1511300"/>
          </a:xfrm>
        </p:spPr>
        <p:txBody>
          <a:bodyPr/>
          <a:lstStyle/>
          <a:p>
            <a:r>
              <a:rPr lang="en-US" dirty="0">
                <a:latin typeface="Arial" charset="0"/>
                <a:cs typeface="Arial" charset="0"/>
              </a:rPr>
              <a:t>Reducing Risk with Incremental Changes</a:t>
            </a:r>
          </a:p>
        </p:txBody>
      </p:sp>
      <p:sp>
        <p:nvSpPr>
          <p:cNvPr id="120907" name="Rectangle 75"/>
          <p:cNvSpPr>
            <a:spLocks noChangeAspect="1" noChangeArrowheads="1"/>
          </p:cNvSpPr>
          <p:nvPr/>
        </p:nvSpPr>
        <p:spPr bwMode="auto">
          <a:xfrm>
            <a:off x="1828800" y="1830388"/>
            <a:ext cx="5484813"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82600" indent="-482600">
              <a:lnSpc>
                <a:spcPct val="85000"/>
              </a:lnSpc>
            </a:pPr>
            <a:r>
              <a:rPr lang="en-US" sz="2000" dirty="0"/>
              <a:t>(c)	Lagging demand with incremental expansion</a:t>
            </a:r>
          </a:p>
        </p:txBody>
      </p:sp>
      <p:grpSp>
        <p:nvGrpSpPr>
          <p:cNvPr id="120908" name="Group 76"/>
          <p:cNvGrpSpPr>
            <a:grpSpLocks/>
          </p:cNvGrpSpPr>
          <p:nvPr/>
        </p:nvGrpSpPr>
        <p:grpSpPr bwMode="auto">
          <a:xfrm>
            <a:off x="3487738" y="3297238"/>
            <a:ext cx="2532062" cy="2547937"/>
            <a:chOff x="2197" y="2077"/>
            <a:chExt cx="1595" cy="1605"/>
          </a:xfrm>
        </p:grpSpPr>
        <p:sp>
          <p:nvSpPr>
            <p:cNvPr id="112661" name="Freeform 77"/>
            <p:cNvSpPr>
              <a:spLocks noChangeAspect="1"/>
            </p:cNvSpPr>
            <p:nvPr/>
          </p:nvSpPr>
          <p:spPr bwMode="auto">
            <a:xfrm>
              <a:off x="2754" y="2415"/>
              <a:ext cx="508" cy="329"/>
            </a:xfrm>
            <a:custGeom>
              <a:avLst/>
              <a:gdLst>
                <a:gd name="T0" fmla="*/ 0 w 229"/>
                <a:gd name="T1" fmla="*/ 329 h 153"/>
                <a:gd name="T2" fmla="*/ 508 w 229"/>
                <a:gd name="T3" fmla="*/ 0 h 153"/>
                <a:gd name="T4" fmla="*/ 508 w 229"/>
                <a:gd name="T5" fmla="*/ 329 h 153"/>
                <a:gd name="T6" fmla="*/ 0 w 229"/>
                <a:gd name="T7" fmla="*/ 329 h 153"/>
                <a:gd name="T8" fmla="*/ 0 60000 65536"/>
                <a:gd name="T9" fmla="*/ 0 60000 65536"/>
                <a:gd name="T10" fmla="*/ 0 60000 65536"/>
                <a:gd name="T11" fmla="*/ 0 60000 65536"/>
                <a:gd name="T12" fmla="*/ 0 w 229"/>
                <a:gd name="T13" fmla="*/ 0 h 153"/>
                <a:gd name="T14" fmla="*/ 229 w 229"/>
                <a:gd name="T15" fmla="*/ 153 h 153"/>
              </a:gdLst>
              <a:ahLst/>
              <a:cxnLst>
                <a:cxn ang="T8">
                  <a:pos x="T0" y="T1"/>
                </a:cxn>
                <a:cxn ang="T9">
                  <a:pos x="T2" y="T3"/>
                </a:cxn>
                <a:cxn ang="T10">
                  <a:pos x="T4" y="T5"/>
                </a:cxn>
                <a:cxn ang="T11">
                  <a:pos x="T6" y="T7"/>
                </a:cxn>
              </a:cxnLst>
              <a:rect l="T12" t="T13" r="T14" b="T15"/>
              <a:pathLst>
                <a:path w="229" h="153">
                  <a:moveTo>
                    <a:pt x="0" y="153"/>
                  </a:moveTo>
                  <a:lnTo>
                    <a:pt x="229" y="0"/>
                  </a:lnTo>
                  <a:lnTo>
                    <a:pt x="229" y="153"/>
                  </a:lnTo>
                  <a:lnTo>
                    <a:pt x="0" y="153"/>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548322" tIns="274164" rIns="548322" bIns="274164">
              <a:spAutoFit/>
            </a:bodyPr>
            <a:lstStyle/>
            <a:p>
              <a:endParaRPr lang="en-US" dirty="0"/>
            </a:p>
          </p:txBody>
        </p:sp>
        <p:sp>
          <p:nvSpPr>
            <p:cNvPr id="112662" name="Freeform 78"/>
            <p:cNvSpPr>
              <a:spLocks noChangeAspect="1"/>
            </p:cNvSpPr>
            <p:nvPr/>
          </p:nvSpPr>
          <p:spPr bwMode="auto">
            <a:xfrm>
              <a:off x="2217" y="2746"/>
              <a:ext cx="510" cy="320"/>
            </a:xfrm>
            <a:custGeom>
              <a:avLst/>
              <a:gdLst>
                <a:gd name="T0" fmla="*/ 0 w 229"/>
                <a:gd name="T1" fmla="*/ 320 h 149"/>
                <a:gd name="T2" fmla="*/ 508 w 229"/>
                <a:gd name="T3" fmla="*/ 0 h 149"/>
                <a:gd name="T4" fmla="*/ 510 w 229"/>
                <a:gd name="T5" fmla="*/ 320 h 149"/>
                <a:gd name="T6" fmla="*/ 0 w 229"/>
                <a:gd name="T7" fmla="*/ 320 h 149"/>
                <a:gd name="T8" fmla="*/ 0 60000 65536"/>
                <a:gd name="T9" fmla="*/ 0 60000 65536"/>
                <a:gd name="T10" fmla="*/ 0 60000 65536"/>
                <a:gd name="T11" fmla="*/ 0 60000 65536"/>
                <a:gd name="T12" fmla="*/ 0 w 229"/>
                <a:gd name="T13" fmla="*/ 0 h 149"/>
                <a:gd name="T14" fmla="*/ 229 w 229"/>
                <a:gd name="T15" fmla="*/ 149 h 149"/>
              </a:gdLst>
              <a:ahLst/>
              <a:cxnLst>
                <a:cxn ang="T8">
                  <a:pos x="T0" y="T1"/>
                </a:cxn>
                <a:cxn ang="T9">
                  <a:pos x="T2" y="T3"/>
                </a:cxn>
                <a:cxn ang="T10">
                  <a:pos x="T4" y="T5"/>
                </a:cxn>
                <a:cxn ang="T11">
                  <a:pos x="T6" y="T7"/>
                </a:cxn>
              </a:cxnLst>
              <a:rect l="T12" t="T13" r="T14" b="T15"/>
              <a:pathLst>
                <a:path w="229" h="149">
                  <a:moveTo>
                    <a:pt x="0" y="149"/>
                  </a:moveTo>
                  <a:lnTo>
                    <a:pt x="228" y="0"/>
                  </a:lnTo>
                  <a:lnTo>
                    <a:pt x="229" y="149"/>
                  </a:lnTo>
                  <a:lnTo>
                    <a:pt x="0" y="149"/>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548322" tIns="274164" rIns="548322" bIns="274164">
              <a:spAutoFit/>
            </a:bodyPr>
            <a:lstStyle/>
            <a:p>
              <a:endParaRPr lang="en-US" dirty="0"/>
            </a:p>
          </p:txBody>
        </p:sp>
        <p:sp>
          <p:nvSpPr>
            <p:cNvPr id="112663" name="Freeform 79"/>
            <p:cNvSpPr>
              <a:spLocks noChangeAspect="1"/>
            </p:cNvSpPr>
            <p:nvPr/>
          </p:nvSpPr>
          <p:spPr bwMode="auto">
            <a:xfrm>
              <a:off x="3282" y="2077"/>
              <a:ext cx="510" cy="320"/>
            </a:xfrm>
            <a:custGeom>
              <a:avLst/>
              <a:gdLst>
                <a:gd name="T0" fmla="*/ 0 w 229"/>
                <a:gd name="T1" fmla="*/ 320 h 149"/>
                <a:gd name="T2" fmla="*/ 508 w 229"/>
                <a:gd name="T3" fmla="*/ 0 h 149"/>
                <a:gd name="T4" fmla="*/ 510 w 229"/>
                <a:gd name="T5" fmla="*/ 320 h 149"/>
                <a:gd name="T6" fmla="*/ 0 w 229"/>
                <a:gd name="T7" fmla="*/ 320 h 149"/>
                <a:gd name="T8" fmla="*/ 0 60000 65536"/>
                <a:gd name="T9" fmla="*/ 0 60000 65536"/>
                <a:gd name="T10" fmla="*/ 0 60000 65536"/>
                <a:gd name="T11" fmla="*/ 0 60000 65536"/>
                <a:gd name="T12" fmla="*/ 0 w 229"/>
                <a:gd name="T13" fmla="*/ 0 h 149"/>
                <a:gd name="T14" fmla="*/ 229 w 229"/>
                <a:gd name="T15" fmla="*/ 149 h 149"/>
              </a:gdLst>
              <a:ahLst/>
              <a:cxnLst>
                <a:cxn ang="T8">
                  <a:pos x="T0" y="T1"/>
                </a:cxn>
                <a:cxn ang="T9">
                  <a:pos x="T2" y="T3"/>
                </a:cxn>
                <a:cxn ang="T10">
                  <a:pos x="T4" y="T5"/>
                </a:cxn>
                <a:cxn ang="T11">
                  <a:pos x="T6" y="T7"/>
                </a:cxn>
              </a:cxnLst>
              <a:rect l="T12" t="T13" r="T14" b="T15"/>
              <a:pathLst>
                <a:path w="229" h="149">
                  <a:moveTo>
                    <a:pt x="0" y="149"/>
                  </a:moveTo>
                  <a:lnTo>
                    <a:pt x="228" y="0"/>
                  </a:lnTo>
                  <a:lnTo>
                    <a:pt x="229" y="149"/>
                  </a:lnTo>
                  <a:lnTo>
                    <a:pt x="0" y="149"/>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548322" tIns="274164" rIns="548322" bIns="274164">
              <a:spAutoFit/>
            </a:bodyPr>
            <a:lstStyle/>
            <a:p>
              <a:endParaRPr lang="en-US" dirty="0"/>
            </a:p>
          </p:txBody>
        </p:sp>
        <p:sp>
          <p:nvSpPr>
            <p:cNvPr id="112664" name="Freeform 80"/>
            <p:cNvSpPr>
              <a:spLocks noChangeAspect="1"/>
            </p:cNvSpPr>
            <p:nvPr/>
          </p:nvSpPr>
          <p:spPr bwMode="auto">
            <a:xfrm>
              <a:off x="2719" y="2736"/>
              <a:ext cx="533" cy="326"/>
            </a:xfrm>
            <a:custGeom>
              <a:avLst/>
              <a:gdLst>
                <a:gd name="T0" fmla="*/ 0 w 266"/>
                <a:gd name="T1" fmla="*/ 326 h 168"/>
                <a:gd name="T2" fmla="*/ 0 w 266"/>
                <a:gd name="T3" fmla="*/ 0 h 168"/>
                <a:gd name="T4" fmla="*/ 533 w 266"/>
                <a:gd name="T5" fmla="*/ 0 h 168"/>
                <a:gd name="T6" fmla="*/ 0 60000 65536"/>
                <a:gd name="T7" fmla="*/ 0 60000 65536"/>
                <a:gd name="T8" fmla="*/ 0 60000 65536"/>
                <a:gd name="T9" fmla="*/ 0 w 266"/>
                <a:gd name="T10" fmla="*/ 0 h 168"/>
                <a:gd name="T11" fmla="*/ 266 w 266"/>
                <a:gd name="T12" fmla="*/ 168 h 168"/>
              </a:gdLst>
              <a:ahLst/>
              <a:cxnLst>
                <a:cxn ang="T6">
                  <a:pos x="T0" y="T1"/>
                </a:cxn>
                <a:cxn ang="T7">
                  <a:pos x="T2" y="T3"/>
                </a:cxn>
                <a:cxn ang="T8">
                  <a:pos x="T4" y="T5"/>
                </a:cxn>
              </a:cxnLst>
              <a:rect l="T9" t="T10" r="T11" b="T12"/>
              <a:pathLst>
                <a:path w="266" h="168">
                  <a:moveTo>
                    <a:pt x="0" y="168"/>
                  </a:moveTo>
                  <a:lnTo>
                    <a:pt x="0" y="0"/>
                  </a:lnTo>
                  <a:lnTo>
                    <a:pt x="266" y="0"/>
                  </a:lnTo>
                </a:path>
              </a:pathLst>
            </a:custGeom>
            <a:noFill/>
            <a:ln w="5715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2665" name="Freeform 81"/>
            <p:cNvSpPr>
              <a:spLocks noChangeAspect="1"/>
            </p:cNvSpPr>
            <p:nvPr/>
          </p:nvSpPr>
          <p:spPr bwMode="auto">
            <a:xfrm>
              <a:off x="3256" y="2395"/>
              <a:ext cx="532" cy="331"/>
            </a:xfrm>
            <a:custGeom>
              <a:avLst/>
              <a:gdLst>
                <a:gd name="T0" fmla="*/ 0 w 266"/>
                <a:gd name="T1" fmla="*/ 331 h 168"/>
                <a:gd name="T2" fmla="*/ 0 w 266"/>
                <a:gd name="T3" fmla="*/ 0 h 168"/>
                <a:gd name="T4" fmla="*/ 532 w 266"/>
                <a:gd name="T5" fmla="*/ 0 h 168"/>
                <a:gd name="T6" fmla="*/ 0 60000 65536"/>
                <a:gd name="T7" fmla="*/ 0 60000 65536"/>
                <a:gd name="T8" fmla="*/ 0 60000 65536"/>
                <a:gd name="T9" fmla="*/ 0 w 266"/>
                <a:gd name="T10" fmla="*/ 0 h 168"/>
                <a:gd name="T11" fmla="*/ 266 w 266"/>
                <a:gd name="T12" fmla="*/ 168 h 168"/>
              </a:gdLst>
              <a:ahLst/>
              <a:cxnLst>
                <a:cxn ang="T6">
                  <a:pos x="T0" y="T1"/>
                </a:cxn>
                <a:cxn ang="T7">
                  <a:pos x="T2" y="T3"/>
                </a:cxn>
                <a:cxn ang="T8">
                  <a:pos x="T4" y="T5"/>
                </a:cxn>
              </a:cxnLst>
              <a:rect l="T9" t="T10" r="T11" b="T12"/>
              <a:pathLst>
                <a:path w="266" h="168">
                  <a:moveTo>
                    <a:pt x="0" y="168"/>
                  </a:moveTo>
                  <a:lnTo>
                    <a:pt x="0" y="0"/>
                  </a:lnTo>
                  <a:lnTo>
                    <a:pt x="266" y="0"/>
                  </a:lnTo>
                </a:path>
              </a:pathLst>
            </a:custGeom>
            <a:noFill/>
            <a:ln w="5715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2666" name="Freeform 82"/>
            <p:cNvSpPr>
              <a:spLocks noChangeAspect="1"/>
            </p:cNvSpPr>
            <p:nvPr/>
          </p:nvSpPr>
          <p:spPr bwMode="auto">
            <a:xfrm>
              <a:off x="2583" y="2974"/>
              <a:ext cx="273" cy="26"/>
            </a:xfrm>
            <a:custGeom>
              <a:avLst/>
              <a:gdLst>
                <a:gd name="T0" fmla="*/ 273 w 122"/>
                <a:gd name="T1" fmla="*/ 9 h 12"/>
                <a:gd name="T2" fmla="*/ 166 w 122"/>
                <a:gd name="T3" fmla="*/ 9 h 12"/>
                <a:gd name="T4" fmla="*/ 0 w 122"/>
                <a:gd name="T5" fmla="*/ 24 h 12"/>
                <a:gd name="T6" fmla="*/ 0 60000 65536"/>
                <a:gd name="T7" fmla="*/ 0 60000 65536"/>
                <a:gd name="T8" fmla="*/ 0 60000 65536"/>
                <a:gd name="T9" fmla="*/ 0 w 122"/>
                <a:gd name="T10" fmla="*/ 0 h 12"/>
                <a:gd name="T11" fmla="*/ 122 w 122"/>
                <a:gd name="T12" fmla="*/ 12 h 12"/>
              </a:gdLst>
              <a:ahLst/>
              <a:cxnLst>
                <a:cxn ang="T6">
                  <a:pos x="T0" y="T1"/>
                </a:cxn>
                <a:cxn ang="T7">
                  <a:pos x="T2" y="T3"/>
                </a:cxn>
                <a:cxn ang="T8">
                  <a:pos x="T4" y="T5"/>
                </a:cxn>
              </a:cxnLst>
              <a:rect l="T9" t="T10" r="T11" b="T12"/>
              <a:pathLst>
                <a:path w="122" h="12">
                  <a:moveTo>
                    <a:pt x="122" y="4"/>
                  </a:moveTo>
                  <a:cubicBezTo>
                    <a:pt x="106" y="0"/>
                    <a:pt x="90" y="2"/>
                    <a:pt x="74" y="4"/>
                  </a:cubicBezTo>
                  <a:cubicBezTo>
                    <a:pt x="56" y="12"/>
                    <a:pt x="22" y="11"/>
                    <a:pt x="0" y="11"/>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548322" tIns="274164" rIns="548322" bIns="274164">
              <a:spAutoFit/>
            </a:bodyPr>
            <a:lstStyle/>
            <a:p>
              <a:endParaRPr lang="en-US" dirty="0"/>
            </a:p>
          </p:txBody>
        </p:sp>
        <p:sp>
          <p:nvSpPr>
            <p:cNvPr id="112667" name="Freeform 83"/>
            <p:cNvSpPr>
              <a:spLocks noChangeAspect="1"/>
            </p:cNvSpPr>
            <p:nvPr/>
          </p:nvSpPr>
          <p:spPr bwMode="auto">
            <a:xfrm>
              <a:off x="2373" y="2682"/>
              <a:ext cx="505" cy="314"/>
            </a:xfrm>
            <a:custGeom>
              <a:avLst/>
              <a:gdLst>
                <a:gd name="T0" fmla="*/ 0 w 226"/>
                <a:gd name="T1" fmla="*/ 314 h 146"/>
                <a:gd name="T2" fmla="*/ 505 w 226"/>
                <a:gd name="T3" fmla="*/ 0 h 146"/>
                <a:gd name="T4" fmla="*/ 505 w 226"/>
                <a:gd name="T5" fmla="*/ 314 h 146"/>
                <a:gd name="T6" fmla="*/ 0 w 226"/>
                <a:gd name="T7" fmla="*/ 314 h 146"/>
                <a:gd name="T8" fmla="*/ 0 60000 65536"/>
                <a:gd name="T9" fmla="*/ 0 60000 65536"/>
                <a:gd name="T10" fmla="*/ 0 60000 65536"/>
                <a:gd name="T11" fmla="*/ 0 60000 65536"/>
                <a:gd name="T12" fmla="*/ 0 w 226"/>
                <a:gd name="T13" fmla="*/ 0 h 146"/>
                <a:gd name="T14" fmla="*/ 226 w 226"/>
                <a:gd name="T15" fmla="*/ 146 h 146"/>
              </a:gdLst>
              <a:ahLst/>
              <a:cxnLst>
                <a:cxn ang="T8">
                  <a:pos x="T0" y="T1"/>
                </a:cxn>
                <a:cxn ang="T9">
                  <a:pos x="T2" y="T3"/>
                </a:cxn>
                <a:cxn ang="T10">
                  <a:pos x="T4" y="T5"/>
                </a:cxn>
                <a:cxn ang="T11">
                  <a:pos x="T6" y="T7"/>
                </a:cxn>
              </a:cxnLst>
              <a:rect l="T12" t="T13" r="T14" b="T15"/>
              <a:pathLst>
                <a:path w="226" h="146">
                  <a:moveTo>
                    <a:pt x="0" y="146"/>
                  </a:moveTo>
                  <a:lnTo>
                    <a:pt x="226" y="0"/>
                  </a:lnTo>
                  <a:lnTo>
                    <a:pt x="226" y="146"/>
                  </a:lnTo>
                  <a:lnTo>
                    <a:pt x="0" y="146"/>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548322" tIns="274164" rIns="548322" bIns="274164">
              <a:spAutoFit/>
            </a:bodyPr>
            <a:lstStyle/>
            <a:p>
              <a:endParaRPr lang="en-US" dirty="0"/>
            </a:p>
          </p:txBody>
        </p:sp>
        <p:sp>
          <p:nvSpPr>
            <p:cNvPr id="112668" name="Line 84"/>
            <p:cNvSpPr>
              <a:spLocks noChangeAspect="1" noChangeShapeType="1"/>
            </p:cNvSpPr>
            <p:nvPr/>
          </p:nvSpPr>
          <p:spPr bwMode="auto">
            <a:xfrm>
              <a:off x="2197" y="3054"/>
              <a:ext cx="0" cy="628"/>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2669" name="Line 85"/>
            <p:cNvSpPr>
              <a:spLocks noChangeAspect="1" noChangeShapeType="1"/>
            </p:cNvSpPr>
            <p:nvPr/>
          </p:nvSpPr>
          <p:spPr bwMode="auto">
            <a:xfrm>
              <a:off x="2715" y="3050"/>
              <a:ext cx="0" cy="622"/>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2670" name="Line 86"/>
            <p:cNvSpPr>
              <a:spLocks noChangeAspect="1" noChangeShapeType="1"/>
            </p:cNvSpPr>
            <p:nvPr/>
          </p:nvSpPr>
          <p:spPr bwMode="auto">
            <a:xfrm>
              <a:off x="3260" y="2740"/>
              <a:ext cx="0" cy="926"/>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2671" name="Line 87"/>
            <p:cNvSpPr>
              <a:spLocks noChangeAspect="1" noChangeShapeType="1"/>
            </p:cNvSpPr>
            <p:nvPr/>
          </p:nvSpPr>
          <p:spPr bwMode="auto">
            <a:xfrm>
              <a:off x="2203" y="3074"/>
              <a:ext cx="512"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20920" name="Line 88"/>
          <p:cNvSpPr>
            <a:spLocks noChangeAspect="1" noChangeShapeType="1"/>
          </p:cNvSpPr>
          <p:nvPr/>
        </p:nvSpPr>
        <p:spPr bwMode="auto">
          <a:xfrm flipV="1">
            <a:off x="2725738" y="3055938"/>
            <a:ext cx="3684587" cy="2271712"/>
          </a:xfrm>
          <a:prstGeom prst="line">
            <a:avLst/>
          </a:prstGeom>
          <a:noFill/>
          <a:ln w="76200">
            <a:solidFill>
              <a:srgbClr val="D33320"/>
            </a:solidFill>
            <a:round/>
            <a:headEnd/>
            <a:tailEnd/>
          </a:ln>
          <a:extLst>
            <a:ext uri="{909E8E84-426E-40dd-AFC4-6F175D3DCCD1}">
              <a14:hiddenFill xmlns:a14="http://schemas.microsoft.com/office/drawing/2010/main" xmlns="">
                <a:noFill/>
              </a14:hiddenFill>
            </a:ext>
          </a:extLst>
        </p:spPr>
        <p:txBody>
          <a:bodyPr lIns="548322" tIns="274164" rIns="548322" bIns="274164">
            <a:spAutoFit/>
          </a:bodyPr>
          <a:lstStyle/>
          <a:p>
            <a:endParaRPr lang="en-US" dirty="0"/>
          </a:p>
        </p:txBody>
      </p:sp>
      <p:grpSp>
        <p:nvGrpSpPr>
          <p:cNvPr id="120921" name="Group 89"/>
          <p:cNvGrpSpPr>
            <a:grpSpLocks/>
          </p:cNvGrpSpPr>
          <p:nvPr/>
        </p:nvGrpSpPr>
        <p:grpSpPr bwMode="auto">
          <a:xfrm>
            <a:off x="6118225" y="3351213"/>
            <a:ext cx="1819275" cy="858837"/>
            <a:chOff x="3854" y="2111"/>
            <a:chExt cx="1146" cy="541"/>
          </a:xfrm>
        </p:grpSpPr>
        <p:sp>
          <p:nvSpPr>
            <p:cNvPr id="112659" name="Rectangle 90"/>
            <p:cNvSpPr>
              <a:spLocks noChangeAspect="1" noChangeArrowheads="1"/>
            </p:cNvSpPr>
            <p:nvPr/>
          </p:nvSpPr>
          <p:spPr bwMode="auto">
            <a:xfrm>
              <a:off x="4122" y="2293"/>
              <a:ext cx="878"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Expected demand</a:t>
              </a:r>
            </a:p>
          </p:txBody>
        </p:sp>
        <p:sp>
          <p:nvSpPr>
            <p:cNvPr id="112660" name="Line 91"/>
            <p:cNvSpPr>
              <a:spLocks noChangeAspect="1" noChangeShapeType="1"/>
            </p:cNvSpPr>
            <p:nvPr/>
          </p:nvSpPr>
          <p:spPr bwMode="auto">
            <a:xfrm flipH="1" flipV="1">
              <a:off x="3854" y="2111"/>
              <a:ext cx="312" cy="266"/>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112646" name="Group 93"/>
          <p:cNvGrpSpPr>
            <a:grpSpLocks/>
          </p:cNvGrpSpPr>
          <p:nvPr/>
        </p:nvGrpSpPr>
        <p:grpSpPr bwMode="auto">
          <a:xfrm>
            <a:off x="1960563" y="2573338"/>
            <a:ext cx="4967287" cy="3890962"/>
            <a:chOff x="1235" y="1621"/>
            <a:chExt cx="3129" cy="2451"/>
          </a:xfrm>
        </p:grpSpPr>
        <p:sp>
          <p:nvSpPr>
            <p:cNvPr id="112652" name="Freeform 94"/>
            <p:cNvSpPr>
              <a:spLocks noChangeAspect="1"/>
            </p:cNvSpPr>
            <p:nvPr/>
          </p:nvSpPr>
          <p:spPr bwMode="auto">
            <a:xfrm>
              <a:off x="1477" y="1621"/>
              <a:ext cx="2887" cy="2059"/>
            </a:xfrm>
            <a:custGeom>
              <a:avLst/>
              <a:gdLst>
                <a:gd name="T0" fmla="*/ 0 w 1443"/>
                <a:gd name="T1" fmla="*/ 0 h 1029"/>
                <a:gd name="T2" fmla="*/ 0 w 1443"/>
                <a:gd name="T3" fmla="*/ 2059 h 1029"/>
                <a:gd name="T4" fmla="*/ 2887 w 1443"/>
                <a:gd name="T5" fmla="*/ 2059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2653" name="Rectangle 95"/>
            <p:cNvSpPr>
              <a:spLocks noChangeAspect="1" noChangeArrowheads="1"/>
            </p:cNvSpPr>
            <p:nvPr/>
          </p:nvSpPr>
          <p:spPr bwMode="auto">
            <a:xfrm rot="-5400000">
              <a:off x="1009" y="2513"/>
              <a:ext cx="6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Demand</a:t>
              </a:r>
            </a:p>
          </p:txBody>
        </p:sp>
        <p:grpSp>
          <p:nvGrpSpPr>
            <p:cNvPr id="112654" name="Group 96"/>
            <p:cNvGrpSpPr>
              <a:grpSpLocks/>
            </p:cNvGrpSpPr>
            <p:nvPr/>
          </p:nvGrpSpPr>
          <p:grpSpPr bwMode="auto">
            <a:xfrm>
              <a:off x="2078" y="3671"/>
              <a:ext cx="1276" cy="401"/>
              <a:chOff x="2246" y="3671"/>
              <a:chExt cx="1276" cy="401"/>
            </a:xfrm>
          </p:grpSpPr>
          <p:sp>
            <p:nvSpPr>
              <p:cNvPr id="112655" name="Rectangle 97"/>
              <p:cNvSpPr>
                <a:spLocks noChangeArrowheads="1"/>
              </p:cNvSpPr>
              <p:nvPr/>
            </p:nvSpPr>
            <p:spPr bwMode="auto">
              <a:xfrm>
                <a:off x="2398" y="3839"/>
                <a:ext cx="92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Time (years)</a:t>
                </a:r>
              </a:p>
            </p:txBody>
          </p:sp>
          <p:sp>
            <p:nvSpPr>
              <p:cNvPr id="112656" name="Rectangle 98"/>
              <p:cNvSpPr>
                <a:spLocks noChangeArrowheads="1"/>
              </p:cNvSpPr>
              <p:nvPr/>
            </p:nvSpPr>
            <p:spPr bwMode="auto">
              <a:xfrm>
                <a:off x="2246"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1</a:t>
                </a:r>
              </a:p>
            </p:txBody>
          </p:sp>
          <p:sp>
            <p:nvSpPr>
              <p:cNvPr id="112657" name="Rectangle 99"/>
              <p:cNvSpPr>
                <a:spLocks noChangeArrowheads="1"/>
              </p:cNvSpPr>
              <p:nvPr/>
            </p:nvSpPr>
            <p:spPr bwMode="auto">
              <a:xfrm>
                <a:off x="2774"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2</a:t>
                </a:r>
              </a:p>
            </p:txBody>
          </p:sp>
          <p:sp>
            <p:nvSpPr>
              <p:cNvPr id="112658" name="Rectangle 100"/>
              <p:cNvSpPr>
                <a:spLocks noChangeArrowheads="1"/>
              </p:cNvSpPr>
              <p:nvPr/>
            </p:nvSpPr>
            <p:spPr bwMode="auto">
              <a:xfrm>
                <a:off x="3326"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3</a:t>
                </a:r>
              </a:p>
            </p:txBody>
          </p:sp>
        </p:grpSp>
      </p:grpSp>
      <p:grpSp>
        <p:nvGrpSpPr>
          <p:cNvPr id="120933" name="Group 101"/>
          <p:cNvGrpSpPr>
            <a:grpSpLocks/>
          </p:cNvGrpSpPr>
          <p:nvPr/>
        </p:nvGrpSpPr>
        <p:grpSpPr bwMode="auto">
          <a:xfrm>
            <a:off x="2690813" y="2827338"/>
            <a:ext cx="2782887" cy="1757362"/>
            <a:chOff x="1695" y="1781"/>
            <a:chExt cx="1753" cy="1107"/>
          </a:xfrm>
        </p:grpSpPr>
        <p:sp>
          <p:nvSpPr>
            <p:cNvPr id="112649" name="Rectangle 102"/>
            <p:cNvSpPr>
              <a:spLocks noChangeAspect="1" noChangeArrowheads="1"/>
            </p:cNvSpPr>
            <p:nvPr/>
          </p:nvSpPr>
          <p:spPr bwMode="auto">
            <a:xfrm>
              <a:off x="1695" y="1781"/>
              <a:ext cx="846"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New capacity</a:t>
              </a:r>
            </a:p>
          </p:txBody>
        </p:sp>
        <p:sp>
          <p:nvSpPr>
            <p:cNvPr id="112650" name="Line 103"/>
            <p:cNvSpPr>
              <a:spLocks noChangeShapeType="1"/>
            </p:cNvSpPr>
            <p:nvPr/>
          </p:nvSpPr>
          <p:spPr bwMode="auto">
            <a:xfrm>
              <a:off x="2496" y="2016"/>
              <a:ext cx="952" cy="544"/>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2651" name="Line 104"/>
            <p:cNvSpPr>
              <a:spLocks noChangeShapeType="1"/>
            </p:cNvSpPr>
            <p:nvPr/>
          </p:nvSpPr>
          <p:spPr bwMode="auto">
            <a:xfrm>
              <a:off x="2256" y="2168"/>
              <a:ext cx="736" cy="720"/>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12648" name="Rectangle 84"/>
          <p:cNvSpPr>
            <a:spLocks noChangeArrowheads="1"/>
          </p:cNvSpPr>
          <p:nvPr/>
        </p:nvSpPr>
        <p:spPr bwMode="auto">
          <a:xfrm>
            <a:off x="7348538" y="2235200"/>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S7.6</a:t>
            </a:r>
          </a:p>
        </p:txBody>
      </p:sp>
    </p:spTree>
    <p:extLst>
      <p:ext uri="{BB962C8B-B14F-4D97-AF65-F5344CB8AC3E}">
        <p14:creationId xmlns:p14="http://schemas.microsoft.com/office/powerpoint/2010/main" xmlns="" val="167151798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907"/>
                                        </p:tgtEl>
                                        <p:attrNameLst>
                                          <p:attrName>style.visibility</p:attrName>
                                        </p:attrNameLst>
                                      </p:cBhvr>
                                      <p:to>
                                        <p:strVal val="visible"/>
                                      </p:to>
                                    </p:set>
                                    <p:animEffect transition="in" filter="wipe(left)">
                                      <p:cBhvr>
                                        <p:cTn id="7" dur="1000"/>
                                        <p:tgtEl>
                                          <p:spTgt spid="120907"/>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120920"/>
                                        </p:tgtEl>
                                        <p:attrNameLst>
                                          <p:attrName>style.visibility</p:attrName>
                                        </p:attrNameLst>
                                      </p:cBhvr>
                                      <p:to>
                                        <p:strVal val="visible"/>
                                      </p:to>
                                    </p:set>
                                    <p:animEffect transition="in" filter="wipe(left)">
                                      <p:cBhvr>
                                        <p:cTn id="11" dur="1000"/>
                                        <p:tgtEl>
                                          <p:spTgt spid="120920"/>
                                        </p:tgtEl>
                                      </p:cBhvr>
                                    </p:animEffect>
                                  </p:childTnLst>
                                </p:cTn>
                              </p:par>
                            </p:childTnLst>
                          </p:cTn>
                        </p:par>
                        <p:par>
                          <p:cTn id="12" fill="hold" nodeType="afterGroup">
                            <p:stCondLst>
                              <p:cond delay="4000"/>
                            </p:stCondLst>
                            <p:childTnLst>
                              <p:par>
                                <p:cTn id="13" presetID="22" presetClass="entr" presetSubtype="2" fill="hold" nodeType="afterEffect">
                                  <p:stCondLst>
                                    <p:cond delay="0"/>
                                  </p:stCondLst>
                                  <p:childTnLst>
                                    <p:set>
                                      <p:cBhvr>
                                        <p:cTn id="14" dur="1" fill="hold">
                                          <p:stCondLst>
                                            <p:cond delay="0"/>
                                          </p:stCondLst>
                                        </p:cTn>
                                        <p:tgtEl>
                                          <p:spTgt spid="120921"/>
                                        </p:tgtEl>
                                        <p:attrNameLst>
                                          <p:attrName>style.visibility</p:attrName>
                                        </p:attrNameLst>
                                      </p:cBhvr>
                                      <p:to>
                                        <p:strVal val="visible"/>
                                      </p:to>
                                    </p:set>
                                    <p:animEffect transition="in" filter="wipe(right)">
                                      <p:cBhvr>
                                        <p:cTn id="15" dur="1000"/>
                                        <p:tgtEl>
                                          <p:spTgt spid="120921"/>
                                        </p:tgtEl>
                                      </p:cBhvr>
                                    </p:animEffect>
                                  </p:childTnLst>
                                </p:cTn>
                              </p:par>
                            </p:childTnLst>
                          </p:cTn>
                        </p:par>
                        <p:par>
                          <p:cTn id="16" fill="hold" nodeType="afterGroup">
                            <p:stCondLst>
                              <p:cond delay="5000"/>
                            </p:stCondLst>
                            <p:childTnLst>
                              <p:par>
                                <p:cTn id="17" presetID="22" presetClass="entr" presetSubtype="4" fill="hold" nodeType="afterEffect">
                                  <p:stCondLst>
                                    <p:cond delay="1000"/>
                                  </p:stCondLst>
                                  <p:childTnLst>
                                    <p:set>
                                      <p:cBhvr>
                                        <p:cTn id="18" dur="1" fill="hold">
                                          <p:stCondLst>
                                            <p:cond delay="0"/>
                                          </p:stCondLst>
                                        </p:cTn>
                                        <p:tgtEl>
                                          <p:spTgt spid="120908"/>
                                        </p:tgtEl>
                                        <p:attrNameLst>
                                          <p:attrName>style.visibility</p:attrName>
                                        </p:attrNameLst>
                                      </p:cBhvr>
                                      <p:to>
                                        <p:strVal val="visible"/>
                                      </p:to>
                                    </p:set>
                                    <p:animEffect transition="in" filter="wipe(down)">
                                      <p:cBhvr>
                                        <p:cTn id="19" dur="1000"/>
                                        <p:tgtEl>
                                          <p:spTgt spid="120908"/>
                                        </p:tgtEl>
                                      </p:cBhvr>
                                    </p:animEffect>
                                  </p:childTnLst>
                                </p:cTn>
                              </p:par>
                            </p:childTnLst>
                          </p:cTn>
                        </p:par>
                        <p:par>
                          <p:cTn id="20" fill="hold" nodeType="afterGroup">
                            <p:stCondLst>
                              <p:cond delay="7000"/>
                            </p:stCondLst>
                            <p:childTnLst>
                              <p:par>
                                <p:cTn id="21" presetID="22" presetClass="entr" presetSubtype="1" fill="hold" nodeType="afterEffect">
                                  <p:stCondLst>
                                    <p:cond delay="0"/>
                                  </p:stCondLst>
                                  <p:childTnLst>
                                    <p:set>
                                      <p:cBhvr>
                                        <p:cTn id="22" dur="1" fill="hold">
                                          <p:stCondLst>
                                            <p:cond delay="0"/>
                                          </p:stCondLst>
                                        </p:cTn>
                                        <p:tgtEl>
                                          <p:spTgt spid="120933"/>
                                        </p:tgtEl>
                                        <p:attrNameLst>
                                          <p:attrName>style.visibility</p:attrName>
                                        </p:attrNameLst>
                                      </p:cBhvr>
                                      <p:to>
                                        <p:strVal val="visible"/>
                                      </p:to>
                                    </p:set>
                                    <p:animEffect transition="in" filter="wipe(up)">
                                      <p:cBhvr>
                                        <p:cTn id="23" dur="1000"/>
                                        <p:tgtEl>
                                          <p:spTgt spid="120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07" grpId="0" autoUpdateAnimBg="0"/>
      <p:bldP spid="1209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685800" y="254000"/>
            <a:ext cx="7772400" cy="1511300"/>
          </a:xfrm>
        </p:spPr>
        <p:txBody>
          <a:bodyPr/>
          <a:lstStyle/>
          <a:p>
            <a:r>
              <a:rPr lang="en-US" dirty="0">
                <a:latin typeface="Arial" charset="0"/>
                <a:cs typeface="Arial" charset="0"/>
              </a:rPr>
              <a:t>Reducing Risk with Incremental Changes</a:t>
            </a:r>
          </a:p>
        </p:txBody>
      </p:sp>
      <p:sp>
        <p:nvSpPr>
          <p:cNvPr id="122955" name="Rectangle 75"/>
          <p:cNvSpPr>
            <a:spLocks noChangeAspect="1" noChangeArrowheads="1"/>
          </p:cNvSpPr>
          <p:nvPr/>
        </p:nvSpPr>
        <p:spPr bwMode="auto">
          <a:xfrm>
            <a:off x="1692275" y="1830388"/>
            <a:ext cx="5759450"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82600" indent="-482600">
              <a:lnSpc>
                <a:spcPct val="85000"/>
              </a:lnSpc>
            </a:pPr>
            <a:r>
              <a:rPr lang="en-US" sz="2000" dirty="0"/>
              <a:t>(d)	Attempts to have an average capacity with incremental expansion</a:t>
            </a:r>
          </a:p>
        </p:txBody>
      </p:sp>
      <p:grpSp>
        <p:nvGrpSpPr>
          <p:cNvPr id="122956" name="Group 76"/>
          <p:cNvGrpSpPr>
            <a:grpSpLocks/>
          </p:cNvGrpSpPr>
          <p:nvPr/>
        </p:nvGrpSpPr>
        <p:grpSpPr bwMode="auto">
          <a:xfrm>
            <a:off x="3552825" y="3227388"/>
            <a:ext cx="2462213" cy="2614612"/>
            <a:chOff x="2238" y="2033"/>
            <a:chExt cx="1551" cy="1647"/>
          </a:xfrm>
        </p:grpSpPr>
        <p:sp>
          <p:nvSpPr>
            <p:cNvPr id="114708" name="Freeform 77"/>
            <p:cNvSpPr>
              <a:spLocks noChangeAspect="1"/>
            </p:cNvSpPr>
            <p:nvPr/>
          </p:nvSpPr>
          <p:spPr bwMode="auto">
            <a:xfrm>
              <a:off x="2240" y="2842"/>
              <a:ext cx="248" cy="162"/>
            </a:xfrm>
            <a:custGeom>
              <a:avLst/>
              <a:gdLst>
                <a:gd name="T0" fmla="*/ 0 w 106"/>
                <a:gd name="T1" fmla="*/ 0 h 67"/>
                <a:gd name="T2" fmla="*/ 248 w 106"/>
                <a:gd name="T3" fmla="*/ 0 h 67"/>
                <a:gd name="T4" fmla="*/ 0 w 106"/>
                <a:gd name="T5" fmla="*/ 162 h 67"/>
                <a:gd name="T6" fmla="*/ 0 w 106"/>
                <a:gd name="T7" fmla="*/ 0 h 67"/>
                <a:gd name="T8" fmla="*/ 0 60000 65536"/>
                <a:gd name="T9" fmla="*/ 0 60000 65536"/>
                <a:gd name="T10" fmla="*/ 0 60000 65536"/>
                <a:gd name="T11" fmla="*/ 0 60000 65536"/>
                <a:gd name="T12" fmla="*/ 0 w 106"/>
                <a:gd name="T13" fmla="*/ 0 h 67"/>
                <a:gd name="T14" fmla="*/ 106 w 106"/>
                <a:gd name="T15" fmla="*/ 67 h 67"/>
              </a:gdLst>
              <a:ahLst/>
              <a:cxnLst>
                <a:cxn ang="T8">
                  <a:pos x="T0" y="T1"/>
                </a:cxn>
                <a:cxn ang="T9">
                  <a:pos x="T2" y="T3"/>
                </a:cxn>
                <a:cxn ang="T10">
                  <a:pos x="T4" y="T5"/>
                </a:cxn>
                <a:cxn ang="T11">
                  <a:pos x="T6" y="T7"/>
                </a:cxn>
              </a:cxnLst>
              <a:rect l="T12" t="T13" r="T14" b="T15"/>
              <a:pathLst>
                <a:path w="106" h="67">
                  <a:moveTo>
                    <a:pt x="0" y="0"/>
                  </a:moveTo>
                  <a:lnTo>
                    <a:pt x="106" y="0"/>
                  </a:lnTo>
                  <a:lnTo>
                    <a:pt x="0" y="67"/>
                  </a:lnTo>
                  <a:lnTo>
                    <a:pt x="0" y="0"/>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14709" name="Freeform 78"/>
            <p:cNvSpPr>
              <a:spLocks noChangeAspect="1"/>
            </p:cNvSpPr>
            <p:nvPr/>
          </p:nvSpPr>
          <p:spPr bwMode="auto">
            <a:xfrm>
              <a:off x="2871" y="2425"/>
              <a:ext cx="271" cy="186"/>
            </a:xfrm>
            <a:custGeom>
              <a:avLst/>
              <a:gdLst>
                <a:gd name="T0" fmla="*/ 3 w 107"/>
                <a:gd name="T1" fmla="*/ 0 h 70"/>
                <a:gd name="T2" fmla="*/ 271 w 107"/>
                <a:gd name="T3" fmla="*/ 0 h 70"/>
                <a:gd name="T4" fmla="*/ 0 w 107"/>
                <a:gd name="T5" fmla="*/ 186 h 70"/>
                <a:gd name="T6" fmla="*/ 3 w 107"/>
                <a:gd name="T7" fmla="*/ 0 h 70"/>
                <a:gd name="T8" fmla="*/ 0 60000 65536"/>
                <a:gd name="T9" fmla="*/ 0 60000 65536"/>
                <a:gd name="T10" fmla="*/ 0 60000 65536"/>
                <a:gd name="T11" fmla="*/ 0 60000 65536"/>
                <a:gd name="T12" fmla="*/ 0 w 107"/>
                <a:gd name="T13" fmla="*/ 0 h 70"/>
                <a:gd name="T14" fmla="*/ 107 w 107"/>
                <a:gd name="T15" fmla="*/ 70 h 70"/>
              </a:gdLst>
              <a:ahLst/>
              <a:cxnLst>
                <a:cxn ang="T8">
                  <a:pos x="T0" y="T1"/>
                </a:cxn>
                <a:cxn ang="T9">
                  <a:pos x="T2" y="T3"/>
                </a:cxn>
                <a:cxn ang="T10">
                  <a:pos x="T4" y="T5"/>
                </a:cxn>
                <a:cxn ang="T11">
                  <a:pos x="T6" y="T7"/>
                </a:cxn>
              </a:cxnLst>
              <a:rect l="T12" t="T13" r="T14" b="T15"/>
              <a:pathLst>
                <a:path w="107" h="70">
                  <a:moveTo>
                    <a:pt x="1" y="0"/>
                  </a:moveTo>
                  <a:lnTo>
                    <a:pt x="107" y="0"/>
                  </a:lnTo>
                  <a:lnTo>
                    <a:pt x="0" y="70"/>
                  </a:lnTo>
                  <a:lnTo>
                    <a:pt x="1" y="0"/>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14710" name="Freeform 79"/>
            <p:cNvSpPr>
              <a:spLocks noChangeAspect="1"/>
            </p:cNvSpPr>
            <p:nvPr/>
          </p:nvSpPr>
          <p:spPr bwMode="auto">
            <a:xfrm>
              <a:off x="3498" y="2037"/>
              <a:ext cx="267" cy="174"/>
            </a:xfrm>
            <a:custGeom>
              <a:avLst/>
              <a:gdLst>
                <a:gd name="T0" fmla="*/ 0 w 106"/>
                <a:gd name="T1" fmla="*/ 0 h 67"/>
                <a:gd name="T2" fmla="*/ 267 w 106"/>
                <a:gd name="T3" fmla="*/ 0 h 67"/>
                <a:gd name="T4" fmla="*/ 0 w 106"/>
                <a:gd name="T5" fmla="*/ 174 h 67"/>
                <a:gd name="T6" fmla="*/ 0 w 106"/>
                <a:gd name="T7" fmla="*/ 0 h 67"/>
                <a:gd name="T8" fmla="*/ 0 60000 65536"/>
                <a:gd name="T9" fmla="*/ 0 60000 65536"/>
                <a:gd name="T10" fmla="*/ 0 60000 65536"/>
                <a:gd name="T11" fmla="*/ 0 60000 65536"/>
                <a:gd name="T12" fmla="*/ 0 w 106"/>
                <a:gd name="T13" fmla="*/ 0 h 67"/>
                <a:gd name="T14" fmla="*/ 106 w 106"/>
                <a:gd name="T15" fmla="*/ 67 h 67"/>
              </a:gdLst>
              <a:ahLst/>
              <a:cxnLst>
                <a:cxn ang="T8">
                  <a:pos x="T0" y="T1"/>
                </a:cxn>
                <a:cxn ang="T9">
                  <a:pos x="T2" y="T3"/>
                </a:cxn>
                <a:cxn ang="T10">
                  <a:pos x="T4" y="T5"/>
                </a:cxn>
                <a:cxn ang="T11">
                  <a:pos x="T6" y="T7"/>
                </a:cxn>
              </a:cxnLst>
              <a:rect l="T12" t="T13" r="T14" b="T15"/>
              <a:pathLst>
                <a:path w="106" h="67">
                  <a:moveTo>
                    <a:pt x="0" y="0"/>
                  </a:moveTo>
                  <a:lnTo>
                    <a:pt x="106" y="0"/>
                  </a:lnTo>
                  <a:lnTo>
                    <a:pt x="0" y="67"/>
                  </a:lnTo>
                  <a:lnTo>
                    <a:pt x="0" y="0"/>
                  </a:lnTo>
                  <a:close/>
                </a:path>
              </a:pathLst>
            </a:custGeom>
            <a:solidFill>
              <a:srgbClr val="F7D7AC"/>
            </a:solidFill>
            <a:ln>
              <a:noFill/>
            </a:ln>
            <a:extLst>
              <a:ext uri="{91240B29-F687-4f45-9708-019B960494DF}">
                <a14:hiddenLine xmlns:a14="http://schemas.microsoft.com/office/drawing/2010/main" xmlns="" w="9525">
                  <a:solidFill>
                    <a:srgbClr val="000000"/>
                  </a:solidFill>
                  <a:round/>
                  <a:headEnd/>
                  <a:tailEnd/>
                </a14:hiddenLine>
              </a:ext>
            </a:extLst>
          </p:spPr>
          <p:txBody>
            <a:bodyPr lIns="548322" tIns="274164" rIns="548322" bIns="274164">
              <a:spAutoFit/>
            </a:bodyPr>
            <a:lstStyle/>
            <a:p>
              <a:endParaRPr lang="en-US" dirty="0"/>
            </a:p>
          </p:txBody>
        </p:sp>
        <p:sp>
          <p:nvSpPr>
            <p:cNvPr id="114711" name="Freeform 80"/>
            <p:cNvSpPr>
              <a:spLocks noChangeAspect="1"/>
            </p:cNvSpPr>
            <p:nvPr/>
          </p:nvSpPr>
          <p:spPr bwMode="auto">
            <a:xfrm>
              <a:off x="2238" y="2828"/>
              <a:ext cx="611" cy="156"/>
            </a:xfrm>
            <a:custGeom>
              <a:avLst/>
              <a:gdLst>
                <a:gd name="T0" fmla="*/ 0 w 264"/>
                <a:gd name="T1" fmla="*/ 156 h 422"/>
                <a:gd name="T2" fmla="*/ 0 w 264"/>
                <a:gd name="T3" fmla="*/ 0 h 422"/>
                <a:gd name="T4" fmla="*/ 611 w 264"/>
                <a:gd name="T5" fmla="*/ 0 h 422"/>
                <a:gd name="T6" fmla="*/ 0 60000 65536"/>
                <a:gd name="T7" fmla="*/ 0 60000 65536"/>
                <a:gd name="T8" fmla="*/ 0 60000 65536"/>
                <a:gd name="T9" fmla="*/ 0 w 264"/>
                <a:gd name="T10" fmla="*/ 0 h 422"/>
                <a:gd name="T11" fmla="*/ 264 w 264"/>
                <a:gd name="T12" fmla="*/ 422 h 422"/>
              </a:gdLst>
              <a:ahLst/>
              <a:cxnLst>
                <a:cxn ang="T6">
                  <a:pos x="T0" y="T1"/>
                </a:cxn>
                <a:cxn ang="T7">
                  <a:pos x="T2" y="T3"/>
                </a:cxn>
                <a:cxn ang="T8">
                  <a:pos x="T4" y="T5"/>
                </a:cxn>
              </a:cxnLst>
              <a:rect l="T9" t="T10" r="T11" b="T12"/>
              <a:pathLst>
                <a:path w="264" h="422">
                  <a:moveTo>
                    <a:pt x="0" y="422"/>
                  </a:moveTo>
                  <a:lnTo>
                    <a:pt x="0" y="0"/>
                  </a:lnTo>
                  <a:lnTo>
                    <a:pt x="264" y="0"/>
                  </a:lnTo>
                </a:path>
              </a:pathLst>
            </a:custGeom>
            <a:noFill/>
            <a:ln w="5715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4712" name="Freeform 81"/>
            <p:cNvSpPr>
              <a:spLocks noChangeAspect="1"/>
            </p:cNvSpPr>
            <p:nvPr/>
          </p:nvSpPr>
          <p:spPr bwMode="auto">
            <a:xfrm>
              <a:off x="2867" y="2435"/>
              <a:ext cx="612" cy="385"/>
            </a:xfrm>
            <a:custGeom>
              <a:avLst/>
              <a:gdLst>
                <a:gd name="T0" fmla="*/ 0 w 264"/>
                <a:gd name="T1" fmla="*/ 385 h 422"/>
                <a:gd name="T2" fmla="*/ 0 w 264"/>
                <a:gd name="T3" fmla="*/ 0 h 422"/>
                <a:gd name="T4" fmla="*/ 612 w 264"/>
                <a:gd name="T5" fmla="*/ 0 h 422"/>
                <a:gd name="T6" fmla="*/ 0 60000 65536"/>
                <a:gd name="T7" fmla="*/ 0 60000 65536"/>
                <a:gd name="T8" fmla="*/ 0 60000 65536"/>
                <a:gd name="T9" fmla="*/ 0 w 264"/>
                <a:gd name="T10" fmla="*/ 0 h 422"/>
                <a:gd name="T11" fmla="*/ 264 w 264"/>
                <a:gd name="T12" fmla="*/ 422 h 422"/>
              </a:gdLst>
              <a:ahLst/>
              <a:cxnLst>
                <a:cxn ang="T6">
                  <a:pos x="T0" y="T1"/>
                </a:cxn>
                <a:cxn ang="T7">
                  <a:pos x="T2" y="T3"/>
                </a:cxn>
                <a:cxn ang="T8">
                  <a:pos x="T4" y="T5"/>
                </a:cxn>
              </a:cxnLst>
              <a:rect l="T9" t="T10" r="T11" b="T12"/>
              <a:pathLst>
                <a:path w="264" h="422">
                  <a:moveTo>
                    <a:pt x="0" y="422"/>
                  </a:moveTo>
                  <a:lnTo>
                    <a:pt x="0" y="0"/>
                  </a:lnTo>
                  <a:lnTo>
                    <a:pt x="264" y="0"/>
                  </a:lnTo>
                </a:path>
              </a:pathLst>
            </a:custGeom>
            <a:noFill/>
            <a:ln w="5715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4713" name="Freeform 82"/>
            <p:cNvSpPr>
              <a:spLocks noChangeAspect="1"/>
            </p:cNvSpPr>
            <p:nvPr/>
          </p:nvSpPr>
          <p:spPr bwMode="auto">
            <a:xfrm>
              <a:off x="3487" y="2033"/>
              <a:ext cx="302" cy="392"/>
            </a:xfrm>
            <a:custGeom>
              <a:avLst/>
              <a:gdLst>
                <a:gd name="T0" fmla="*/ 0 w 264"/>
                <a:gd name="T1" fmla="*/ 392 h 422"/>
                <a:gd name="T2" fmla="*/ 0 w 264"/>
                <a:gd name="T3" fmla="*/ 0 h 422"/>
                <a:gd name="T4" fmla="*/ 302 w 264"/>
                <a:gd name="T5" fmla="*/ 0 h 422"/>
                <a:gd name="T6" fmla="*/ 0 60000 65536"/>
                <a:gd name="T7" fmla="*/ 0 60000 65536"/>
                <a:gd name="T8" fmla="*/ 0 60000 65536"/>
                <a:gd name="T9" fmla="*/ 0 w 264"/>
                <a:gd name="T10" fmla="*/ 0 h 422"/>
                <a:gd name="T11" fmla="*/ 264 w 264"/>
                <a:gd name="T12" fmla="*/ 422 h 422"/>
              </a:gdLst>
              <a:ahLst/>
              <a:cxnLst>
                <a:cxn ang="T6">
                  <a:pos x="T0" y="T1"/>
                </a:cxn>
                <a:cxn ang="T7">
                  <a:pos x="T2" y="T3"/>
                </a:cxn>
                <a:cxn ang="T8">
                  <a:pos x="T4" y="T5"/>
                </a:cxn>
              </a:cxnLst>
              <a:rect l="T9" t="T10" r="T11" b="T12"/>
              <a:pathLst>
                <a:path w="264" h="422">
                  <a:moveTo>
                    <a:pt x="0" y="422"/>
                  </a:moveTo>
                  <a:lnTo>
                    <a:pt x="0" y="0"/>
                  </a:lnTo>
                  <a:lnTo>
                    <a:pt x="264" y="0"/>
                  </a:lnTo>
                </a:path>
              </a:pathLst>
            </a:custGeom>
            <a:noFill/>
            <a:ln w="5715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4714" name="Line 83"/>
            <p:cNvSpPr>
              <a:spLocks noChangeAspect="1" noChangeShapeType="1"/>
            </p:cNvSpPr>
            <p:nvPr/>
          </p:nvSpPr>
          <p:spPr bwMode="auto">
            <a:xfrm>
              <a:off x="2238" y="3004"/>
              <a:ext cx="0" cy="676"/>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4715" name="Line 84"/>
            <p:cNvSpPr>
              <a:spLocks noChangeAspect="1" noChangeShapeType="1"/>
            </p:cNvSpPr>
            <p:nvPr/>
          </p:nvSpPr>
          <p:spPr bwMode="auto">
            <a:xfrm flipH="1">
              <a:off x="2867" y="2840"/>
              <a:ext cx="16" cy="830"/>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4716" name="Line 85"/>
            <p:cNvSpPr>
              <a:spLocks noChangeAspect="1" noChangeShapeType="1"/>
            </p:cNvSpPr>
            <p:nvPr/>
          </p:nvSpPr>
          <p:spPr bwMode="auto">
            <a:xfrm flipH="1">
              <a:off x="3491" y="2427"/>
              <a:ext cx="4" cy="1241"/>
            </a:xfrm>
            <a:prstGeom prst="line">
              <a:avLst/>
            </a:prstGeom>
            <a:noFill/>
            <a:ln w="5715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22966" name="Line 86"/>
          <p:cNvSpPr>
            <a:spLocks noChangeAspect="1" noChangeShapeType="1"/>
          </p:cNvSpPr>
          <p:nvPr/>
        </p:nvSpPr>
        <p:spPr bwMode="auto">
          <a:xfrm flipV="1">
            <a:off x="2876550" y="3071813"/>
            <a:ext cx="3382963" cy="2119312"/>
          </a:xfrm>
          <a:prstGeom prst="line">
            <a:avLst/>
          </a:prstGeom>
          <a:noFill/>
          <a:ln w="76200">
            <a:solidFill>
              <a:srgbClr val="D33320"/>
            </a:solidFill>
            <a:round/>
            <a:headEnd/>
            <a:tailEnd/>
          </a:ln>
          <a:extLst>
            <a:ext uri="{909E8E84-426E-40dd-AFC4-6F175D3DCCD1}">
              <a14:hiddenFill xmlns:a14="http://schemas.microsoft.com/office/drawing/2010/main" xmlns="">
                <a:noFill/>
              </a14:hiddenFill>
            </a:ext>
          </a:extLst>
        </p:spPr>
        <p:txBody>
          <a:bodyPr wrap="none" lIns="548322" tIns="274164" rIns="548322" bIns="274164">
            <a:spAutoFit/>
          </a:bodyPr>
          <a:lstStyle/>
          <a:p>
            <a:endParaRPr lang="en-US" dirty="0"/>
          </a:p>
        </p:txBody>
      </p:sp>
      <p:grpSp>
        <p:nvGrpSpPr>
          <p:cNvPr id="122967" name="Group 87"/>
          <p:cNvGrpSpPr>
            <a:grpSpLocks/>
          </p:cNvGrpSpPr>
          <p:nvPr/>
        </p:nvGrpSpPr>
        <p:grpSpPr bwMode="auto">
          <a:xfrm>
            <a:off x="5757863" y="3478213"/>
            <a:ext cx="1849437" cy="757237"/>
            <a:chOff x="3627" y="2191"/>
            <a:chExt cx="1165" cy="477"/>
          </a:xfrm>
        </p:grpSpPr>
        <p:sp>
          <p:nvSpPr>
            <p:cNvPr id="114706" name="Rectangle 88"/>
            <p:cNvSpPr>
              <a:spLocks noChangeAspect="1" noChangeArrowheads="1"/>
            </p:cNvSpPr>
            <p:nvPr/>
          </p:nvSpPr>
          <p:spPr bwMode="auto">
            <a:xfrm>
              <a:off x="3907" y="2309"/>
              <a:ext cx="885"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Expected demand</a:t>
              </a:r>
            </a:p>
          </p:txBody>
        </p:sp>
        <p:sp>
          <p:nvSpPr>
            <p:cNvPr id="114707" name="Line 89"/>
            <p:cNvSpPr>
              <a:spLocks noChangeAspect="1" noChangeShapeType="1"/>
            </p:cNvSpPr>
            <p:nvPr/>
          </p:nvSpPr>
          <p:spPr bwMode="auto">
            <a:xfrm flipH="1" flipV="1">
              <a:off x="3627" y="2191"/>
              <a:ext cx="294" cy="213"/>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122971" name="Group 91"/>
          <p:cNvGrpSpPr>
            <a:grpSpLocks/>
          </p:cNvGrpSpPr>
          <p:nvPr/>
        </p:nvGrpSpPr>
        <p:grpSpPr bwMode="auto">
          <a:xfrm>
            <a:off x="2819400" y="2649538"/>
            <a:ext cx="1663700" cy="1731962"/>
            <a:chOff x="1776" y="1669"/>
            <a:chExt cx="1048" cy="1091"/>
          </a:xfrm>
        </p:grpSpPr>
        <p:sp>
          <p:nvSpPr>
            <p:cNvPr id="114703" name="Rectangle 92"/>
            <p:cNvSpPr>
              <a:spLocks noChangeAspect="1" noChangeArrowheads="1"/>
            </p:cNvSpPr>
            <p:nvPr/>
          </p:nvSpPr>
          <p:spPr bwMode="auto">
            <a:xfrm>
              <a:off x="1776" y="1669"/>
              <a:ext cx="805"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dirty="0"/>
                <a:t>New capacity</a:t>
              </a:r>
            </a:p>
          </p:txBody>
        </p:sp>
        <p:sp>
          <p:nvSpPr>
            <p:cNvPr id="114704" name="Line 93"/>
            <p:cNvSpPr>
              <a:spLocks noChangeShapeType="1"/>
            </p:cNvSpPr>
            <p:nvPr/>
          </p:nvSpPr>
          <p:spPr bwMode="auto">
            <a:xfrm>
              <a:off x="2144" y="2064"/>
              <a:ext cx="136" cy="696"/>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14705" name="Line 94"/>
            <p:cNvSpPr>
              <a:spLocks noChangeShapeType="1"/>
            </p:cNvSpPr>
            <p:nvPr/>
          </p:nvSpPr>
          <p:spPr bwMode="auto">
            <a:xfrm>
              <a:off x="2456" y="2032"/>
              <a:ext cx="368" cy="352"/>
            </a:xfrm>
            <a:prstGeom prst="line">
              <a:avLst/>
            </a:prstGeom>
            <a:noFill/>
            <a:ln w="5715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114695" name="Group 95"/>
          <p:cNvGrpSpPr>
            <a:grpSpLocks/>
          </p:cNvGrpSpPr>
          <p:nvPr/>
        </p:nvGrpSpPr>
        <p:grpSpPr bwMode="auto">
          <a:xfrm>
            <a:off x="1960563" y="2576513"/>
            <a:ext cx="4965700" cy="3887787"/>
            <a:chOff x="1235" y="1623"/>
            <a:chExt cx="3128" cy="2449"/>
          </a:xfrm>
        </p:grpSpPr>
        <p:sp>
          <p:nvSpPr>
            <p:cNvPr id="114697" name="Freeform 96"/>
            <p:cNvSpPr>
              <a:spLocks noChangeAspect="1"/>
            </p:cNvSpPr>
            <p:nvPr/>
          </p:nvSpPr>
          <p:spPr bwMode="auto">
            <a:xfrm>
              <a:off x="1478" y="1623"/>
              <a:ext cx="2885" cy="2057"/>
            </a:xfrm>
            <a:custGeom>
              <a:avLst/>
              <a:gdLst>
                <a:gd name="T0" fmla="*/ 0 w 1443"/>
                <a:gd name="T1" fmla="*/ 0 h 1029"/>
                <a:gd name="T2" fmla="*/ 0 w 1443"/>
                <a:gd name="T3" fmla="*/ 2057 h 1029"/>
                <a:gd name="T4" fmla="*/ 2885 w 1443"/>
                <a:gd name="T5" fmla="*/ 2057 h 1029"/>
                <a:gd name="T6" fmla="*/ 0 60000 65536"/>
                <a:gd name="T7" fmla="*/ 0 60000 65536"/>
                <a:gd name="T8" fmla="*/ 0 60000 65536"/>
                <a:gd name="T9" fmla="*/ 0 w 1443"/>
                <a:gd name="T10" fmla="*/ 0 h 1029"/>
                <a:gd name="T11" fmla="*/ 1443 w 1443"/>
                <a:gd name="T12" fmla="*/ 1029 h 1029"/>
              </a:gdLst>
              <a:ahLst/>
              <a:cxnLst>
                <a:cxn ang="T6">
                  <a:pos x="T0" y="T1"/>
                </a:cxn>
                <a:cxn ang="T7">
                  <a:pos x="T2" y="T3"/>
                </a:cxn>
                <a:cxn ang="T8">
                  <a:pos x="T4" y="T5"/>
                </a:cxn>
              </a:cxnLst>
              <a:rect l="T9" t="T10" r="T11" b="T12"/>
              <a:pathLst>
                <a:path w="1443" h="1029">
                  <a:moveTo>
                    <a:pt x="0" y="0"/>
                  </a:moveTo>
                  <a:lnTo>
                    <a:pt x="0" y="1029"/>
                  </a:lnTo>
                  <a:lnTo>
                    <a:pt x="1443" y="1029"/>
                  </a:lnTo>
                </a:path>
              </a:pathLst>
            </a:custGeom>
            <a:noFill/>
            <a:ln w="38100" cmpd="sng">
              <a:solidFill>
                <a:schemeClr val="tx1"/>
              </a:solidFill>
              <a:round/>
              <a:headEnd type="triangle" w="sm" len="sm"/>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4698" name="Rectangle 97"/>
            <p:cNvSpPr>
              <a:spLocks noChangeAspect="1" noChangeArrowheads="1"/>
            </p:cNvSpPr>
            <p:nvPr/>
          </p:nvSpPr>
          <p:spPr bwMode="auto">
            <a:xfrm rot="-5400000">
              <a:off x="1009" y="2513"/>
              <a:ext cx="6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Demand</a:t>
              </a:r>
            </a:p>
          </p:txBody>
        </p:sp>
        <p:sp>
          <p:nvSpPr>
            <p:cNvPr id="114699" name="Rectangle 98"/>
            <p:cNvSpPr>
              <a:spLocks noChangeArrowheads="1"/>
            </p:cNvSpPr>
            <p:nvPr/>
          </p:nvSpPr>
          <p:spPr bwMode="auto">
            <a:xfrm>
              <a:off x="2398" y="3839"/>
              <a:ext cx="92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Time (years)</a:t>
              </a:r>
            </a:p>
          </p:txBody>
        </p:sp>
        <p:sp>
          <p:nvSpPr>
            <p:cNvPr id="114700" name="Rectangle 99"/>
            <p:cNvSpPr>
              <a:spLocks noChangeArrowheads="1"/>
            </p:cNvSpPr>
            <p:nvPr/>
          </p:nvSpPr>
          <p:spPr bwMode="auto">
            <a:xfrm>
              <a:off x="2142"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1</a:t>
              </a:r>
            </a:p>
          </p:txBody>
        </p:sp>
        <p:sp>
          <p:nvSpPr>
            <p:cNvPr id="114701" name="Rectangle 100"/>
            <p:cNvSpPr>
              <a:spLocks noChangeArrowheads="1"/>
            </p:cNvSpPr>
            <p:nvPr/>
          </p:nvSpPr>
          <p:spPr bwMode="auto">
            <a:xfrm>
              <a:off x="2774"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2</a:t>
              </a:r>
            </a:p>
          </p:txBody>
        </p:sp>
        <p:sp>
          <p:nvSpPr>
            <p:cNvPr id="114702" name="Rectangle 101"/>
            <p:cNvSpPr>
              <a:spLocks noChangeArrowheads="1"/>
            </p:cNvSpPr>
            <p:nvPr/>
          </p:nvSpPr>
          <p:spPr bwMode="auto">
            <a:xfrm>
              <a:off x="3382" y="367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3</a:t>
              </a:r>
            </a:p>
          </p:txBody>
        </p:sp>
      </p:grpSp>
      <p:sp>
        <p:nvSpPr>
          <p:cNvPr id="114696" name="Rectangle 84"/>
          <p:cNvSpPr>
            <a:spLocks noChangeArrowheads="1"/>
          </p:cNvSpPr>
          <p:nvPr/>
        </p:nvSpPr>
        <p:spPr bwMode="auto">
          <a:xfrm>
            <a:off x="7348538" y="2235200"/>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rgbClr val="255898"/>
                </a:solidFill>
              </a:rPr>
              <a:t>S7.6</a:t>
            </a:r>
          </a:p>
        </p:txBody>
      </p:sp>
    </p:spTree>
    <p:extLst>
      <p:ext uri="{BB962C8B-B14F-4D97-AF65-F5344CB8AC3E}">
        <p14:creationId xmlns:p14="http://schemas.microsoft.com/office/powerpoint/2010/main" xmlns="" val="166640609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2955"/>
                                        </p:tgtEl>
                                        <p:attrNameLst>
                                          <p:attrName>style.visibility</p:attrName>
                                        </p:attrNameLst>
                                      </p:cBhvr>
                                      <p:to>
                                        <p:strVal val="visible"/>
                                      </p:to>
                                    </p:set>
                                    <p:animEffect transition="in" filter="wipe(left)">
                                      <p:cBhvr>
                                        <p:cTn id="7" dur="1000"/>
                                        <p:tgtEl>
                                          <p:spTgt spid="122955"/>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122966"/>
                                        </p:tgtEl>
                                        <p:attrNameLst>
                                          <p:attrName>style.visibility</p:attrName>
                                        </p:attrNameLst>
                                      </p:cBhvr>
                                      <p:to>
                                        <p:strVal val="visible"/>
                                      </p:to>
                                    </p:set>
                                    <p:animEffect transition="in" filter="wipe(left)">
                                      <p:cBhvr>
                                        <p:cTn id="11" dur="1000"/>
                                        <p:tgtEl>
                                          <p:spTgt spid="122966"/>
                                        </p:tgtEl>
                                      </p:cBhvr>
                                    </p:animEffect>
                                  </p:childTnLst>
                                </p:cTn>
                              </p:par>
                            </p:childTnLst>
                          </p:cTn>
                        </p:par>
                        <p:par>
                          <p:cTn id="12" fill="hold" nodeType="afterGroup">
                            <p:stCondLst>
                              <p:cond delay="4000"/>
                            </p:stCondLst>
                            <p:childTnLst>
                              <p:par>
                                <p:cTn id="13" presetID="22" presetClass="entr" presetSubtype="2" fill="hold" nodeType="afterEffect">
                                  <p:stCondLst>
                                    <p:cond delay="0"/>
                                  </p:stCondLst>
                                  <p:childTnLst>
                                    <p:set>
                                      <p:cBhvr>
                                        <p:cTn id="14" dur="1" fill="hold">
                                          <p:stCondLst>
                                            <p:cond delay="0"/>
                                          </p:stCondLst>
                                        </p:cTn>
                                        <p:tgtEl>
                                          <p:spTgt spid="122967"/>
                                        </p:tgtEl>
                                        <p:attrNameLst>
                                          <p:attrName>style.visibility</p:attrName>
                                        </p:attrNameLst>
                                      </p:cBhvr>
                                      <p:to>
                                        <p:strVal val="visible"/>
                                      </p:to>
                                    </p:set>
                                    <p:animEffect transition="in" filter="wipe(right)">
                                      <p:cBhvr>
                                        <p:cTn id="15" dur="1000"/>
                                        <p:tgtEl>
                                          <p:spTgt spid="122967"/>
                                        </p:tgtEl>
                                      </p:cBhvr>
                                    </p:animEffect>
                                  </p:childTnLst>
                                </p:cTn>
                              </p:par>
                            </p:childTnLst>
                          </p:cTn>
                        </p:par>
                        <p:par>
                          <p:cTn id="16" fill="hold" nodeType="afterGroup">
                            <p:stCondLst>
                              <p:cond delay="5000"/>
                            </p:stCondLst>
                            <p:childTnLst>
                              <p:par>
                                <p:cTn id="17" presetID="22" presetClass="entr" presetSubtype="4" fill="hold" nodeType="afterEffect">
                                  <p:stCondLst>
                                    <p:cond delay="1000"/>
                                  </p:stCondLst>
                                  <p:childTnLst>
                                    <p:set>
                                      <p:cBhvr>
                                        <p:cTn id="18" dur="1" fill="hold">
                                          <p:stCondLst>
                                            <p:cond delay="0"/>
                                          </p:stCondLst>
                                        </p:cTn>
                                        <p:tgtEl>
                                          <p:spTgt spid="122956"/>
                                        </p:tgtEl>
                                        <p:attrNameLst>
                                          <p:attrName>style.visibility</p:attrName>
                                        </p:attrNameLst>
                                      </p:cBhvr>
                                      <p:to>
                                        <p:strVal val="visible"/>
                                      </p:to>
                                    </p:set>
                                    <p:animEffect transition="in" filter="wipe(down)">
                                      <p:cBhvr>
                                        <p:cTn id="19" dur="1000"/>
                                        <p:tgtEl>
                                          <p:spTgt spid="122956"/>
                                        </p:tgtEl>
                                      </p:cBhvr>
                                    </p:animEffect>
                                  </p:childTnLst>
                                </p:cTn>
                              </p:par>
                            </p:childTnLst>
                          </p:cTn>
                        </p:par>
                        <p:par>
                          <p:cTn id="20" fill="hold" nodeType="afterGroup">
                            <p:stCondLst>
                              <p:cond delay="7000"/>
                            </p:stCondLst>
                            <p:childTnLst>
                              <p:par>
                                <p:cTn id="21" presetID="22" presetClass="entr" presetSubtype="1" fill="hold" nodeType="afterEffect">
                                  <p:stCondLst>
                                    <p:cond delay="0"/>
                                  </p:stCondLst>
                                  <p:childTnLst>
                                    <p:set>
                                      <p:cBhvr>
                                        <p:cTn id="22" dur="1" fill="hold">
                                          <p:stCondLst>
                                            <p:cond delay="0"/>
                                          </p:stCondLst>
                                        </p:cTn>
                                        <p:tgtEl>
                                          <p:spTgt spid="122971"/>
                                        </p:tgtEl>
                                        <p:attrNameLst>
                                          <p:attrName>style.visibility</p:attrName>
                                        </p:attrNameLst>
                                      </p:cBhvr>
                                      <p:to>
                                        <p:strVal val="visible"/>
                                      </p:to>
                                    </p:set>
                                    <p:animEffect transition="in" filter="wipe(up)">
                                      <p:cBhvr>
                                        <p:cTn id="23" dur="1000"/>
                                        <p:tgtEl>
                                          <p:spTgt spid="122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5" grpId="0" autoUpdateAnimBg="0"/>
      <p:bldP spid="12296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07988" y="341313"/>
            <a:ext cx="8366125" cy="2008187"/>
          </a:xfrm>
          <a:extLst/>
        </p:spPr>
        <p:txBody>
          <a:bodyPr rtlCol="0">
            <a:normAutofit fontScale="90000"/>
          </a:bodyPr>
          <a:lstStyle/>
          <a:p>
            <a:pPr fontAlgn="auto">
              <a:spcAft>
                <a:spcPts val="0"/>
              </a:spcAft>
              <a:defRPr/>
            </a:pPr>
            <a:r>
              <a:rPr lang="en-US" dirty="0">
                <a:ea typeface="+mj-ea"/>
              </a:rPr>
              <a:t>Applying Expected Monetary Value (EMV) and Capacity Decisions</a:t>
            </a:r>
          </a:p>
        </p:txBody>
      </p:sp>
      <p:sp>
        <p:nvSpPr>
          <p:cNvPr id="116738" name="Rectangle 47"/>
          <p:cNvSpPr>
            <a:spLocks noGrp="1" noChangeArrowheads="1"/>
          </p:cNvSpPr>
          <p:nvPr>
            <p:ph type="body" idx="1"/>
          </p:nvPr>
        </p:nvSpPr>
        <p:spPr>
          <a:xfrm>
            <a:off x="1270000" y="2603500"/>
            <a:ext cx="6972300" cy="3721100"/>
          </a:xfrm>
        </p:spPr>
        <p:txBody>
          <a:bodyPr/>
          <a:lstStyle/>
          <a:p>
            <a:pPr>
              <a:buClr>
                <a:srgbClr val="BF0922"/>
              </a:buClr>
              <a:buSzPct val="60000"/>
              <a:buFont typeface="Lucida Grande" charset="0"/>
              <a:buChar char="►"/>
            </a:pPr>
            <a:r>
              <a:rPr lang="en-US" dirty="0">
                <a:latin typeface="Arial" charset="0"/>
                <a:cs typeface="Arial" charset="0"/>
              </a:rPr>
              <a:t>Determine states of nature</a:t>
            </a:r>
          </a:p>
          <a:p>
            <a:pPr marL="1257300" lvl="1" indent="-544513">
              <a:buClr>
                <a:srgbClr val="BF0922"/>
              </a:buClr>
              <a:buSzPct val="60000"/>
              <a:buFont typeface="Lucida Grande" charset="0"/>
              <a:buChar char="►"/>
            </a:pPr>
            <a:r>
              <a:rPr lang="en-US" dirty="0">
                <a:latin typeface="Arial" charset="0"/>
                <a:cs typeface="Arial" charset="0"/>
              </a:rPr>
              <a:t>Future demand</a:t>
            </a:r>
          </a:p>
          <a:p>
            <a:pPr marL="1257300" lvl="1" indent="-544513">
              <a:buClr>
                <a:srgbClr val="BF0922"/>
              </a:buClr>
              <a:buSzPct val="60000"/>
              <a:buFont typeface="Lucida Grande" charset="0"/>
              <a:buChar char="►"/>
            </a:pPr>
            <a:r>
              <a:rPr lang="en-US" dirty="0">
                <a:latin typeface="Arial" charset="0"/>
                <a:cs typeface="Arial" charset="0"/>
              </a:rPr>
              <a:t>Market favorability</a:t>
            </a:r>
          </a:p>
          <a:p>
            <a:pPr>
              <a:buClr>
                <a:srgbClr val="BF0922"/>
              </a:buClr>
              <a:buSzPct val="60000"/>
              <a:buFont typeface="Lucida Grande" charset="0"/>
              <a:buChar char="►"/>
            </a:pPr>
            <a:r>
              <a:rPr lang="en-US" dirty="0">
                <a:latin typeface="Arial" charset="0"/>
                <a:cs typeface="Arial" charset="0"/>
              </a:rPr>
              <a:t>Assign probability values to states of nature to determine expected value</a:t>
            </a:r>
          </a:p>
        </p:txBody>
      </p:sp>
    </p:spTree>
    <p:extLst>
      <p:ext uri="{BB962C8B-B14F-4D97-AF65-F5344CB8AC3E}">
        <p14:creationId xmlns:p14="http://schemas.microsoft.com/office/powerpoint/2010/main" xmlns="" val="1367844276"/>
      </p:ext>
    </p:extLst>
  </p:cSld>
  <p:clrMapOvr>
    <a:masterClrMapping/>
  </p:clrMapOvr>
  <p:transition>
    <p:pull dir="l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ea typeface="+mj-ea"/>
              </a:rPr>
              <a:t>EMV Applied to Capacity Decision</a:t>
            </a:r>
          </a:p>
        </p:txBody>
      </p:sp>
      <p:sp>
        <p:nvSpPr>
          <p:cNvPr id="118786" name="Content Placeholder 2"/>
          <p:cNvSpPr>
            <a:spLocks noGrp="1"/>
          </p:cNvSpPr>
          <p:nvPr>
            <p:ph idx="1"/>
          </p:nvPr>
        </p:nvSpPr>
        <p:spPr>
          <a:xfrm>
            <a:off x="457200" y="1689100"/>
            <a:ext cx="8229600" cy="1168400"/>
          </a:xfrm>
        </p:spPr>
        <p:txBody>
          <a:bodyPr/>
          <a:lstStyle/>
          <a:p>
            <a:pPr>
              <a:buFont typeface="Arial Unicode MS" charset="0"/>
              <a:buChar char="▶"/>
            </a:pPr>
            <a:r>
              <a:rPr lang="en-US" dirty="0"/>
              <a:t>Southern Hospital Supplies capacity expansion</a:t>
            </a:r>
          </a:p>
        </p:txBody>
      </p:sp>
      <p:sp>
        <p:nvSpPr>
          <p:cNvPr id="4" name="TextBox 3"/>
          <p:cNvSpPr txBox="1">
            <a:spLocks noChangeArrowheads="1"/>
          </p:cNvSpPr>
          <p:nvPr/>
        </p:nvSpPr>
        <p:spPr bwMode="auto">
          <a:xfrm>
            <a:off x="660400" y="2908300"/>
            <a:ext cx="777875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tabLst>
                <a:tab pos="2959100" algn="r"/>
                <a:tab pos="3048000" algn="l"/>
              </a:tabLst>
              <a:defRPr>
                <a:solidFill>
                  <a:schemeClr val="tx1"/>
                </a:solidFill>
                <a:latin typeface="Arial" charset="0"/>
                <a:ea typeface="ＭＳ Ｐゴシック" charset="0"/>
                <a:cs typeface="Arial" charset="0"/>
              </a:defRPr>
            </a:lvl1pPr>
            <a:lvl2pPr marL="742950" indent="-285750">
              <a:tabLst>
                <a:tab pos="2959100" algn="r"/>
                <a:tab pos="3048000" algn="l"/>
              </a:tabLst>
              <a:defRPr>
                <a:solidFill>
                  <a:schemeClr val="tx1"/>
                </a:solidFill>
                <a:latin typeface="Arial" charset="0"/>
                <a:ea typeface="Arial" charset="0"/>
                <a:cs typeface="Arial" charset="0"/>
              </a:defRPr>
            </a:lvl2pPr>
            <a:lvl3pPr marL="1143000" indent="-228600">
              <a:tabLst>
                <a:tab pos="2959100" algn="r"/>
                <a:tab pos="3048000" algn="l"/>
              </a:tabLst>
              <a:defRPr>
                <a:solidFill>
                  <a:schemeClr val="tx1"/>
                </a:solidFill>
                <a:latin typeface="Arial" charset="0"/>
                <a:ea typeface="Arial" charset="0"/>
                <a:cs typeface="Arial" charset="0"/>
              </a:defRPr>
            </a:lvl3pPr>
            <a:lvl4pPr marL="1600200" indent="-228600">
              <a:tabLst>
                <a:tab pos="2959100" algn="r"/>
                <a:tab pos="3048000" algn="l"/>
              </a:tabLst>
              <a:defRPr>
                <a:solidFill>
                  <a:schemeClr val="tx1"/>
                </a:solidFill>
                <a:latin typeface="Arial" charset="0"/>
                <a:ea typeface="Arial" charset="0"/>
                <a:cs typeface="Arial" charset="0"/>
              </a:defRPr>
            </a:lvl4pPr>
            <a:lvl5pPr marL="2057400" indent="-228600">
              <a:tabLst>
                <a:tab pos="2959100" algn="r"/>
                <a:tab pos="3048000" algn="l"/>
              </a:tabLst>
              <a:defRPr>
                <a:solidFill>
                  <a:schemeClr val="tx1"/>
                </a:solidFill>
                <a:latin typeface="Arial" charset="0"/>
                <a:ea typeface="Arial" charset="0"/>
                <a:cs typeface="Arial" charset="0"/>
              </a:defRPr>
            </a:lvl5pPr>
            <a:lvl6pPr marL="2514600" indent="-228600" fontAlgn="base">
              <a:spcBef>
                <a:spcPct val="0"/>
              </a:spcBef>
              <a:spcAft>
                <a:spcPct val="0"/>
              </a:spcAft>
              <a:tabLst>
                <a:tab pos="2959100" algn="r"/>
                <a:tab pos="3048000" algn="l"/>
              </a:tabLst>
              <a:defRPr>
                <a:solidFill>
                  <a:schemeClr val="tx1"/>
                </a:solidFill>
                <a:latin typeface="Arial" charset="0"/>
                <a:ea typeface="Arial" charset="0"/>
                <a:cs typeface="Arial" charset="0"/>
              </a:defRPr>
            </a:lvl6pPr>
            <a:lvl7pPr marL="2971800" indent="-228600" fontAlgn="base">
              <a:spcBef>
                <a:spcPct val="0"/>
              </a:spcBef>
              <a:spcAft>
                <a:spcPct val="0"/>
              </a:spcAft>
              <a:tabLst>
                <a:tab pos="2959100" algn="r"/>
                <a:tab pos="3048000" algn="l"/>
              </a:tabLst>
              <a:defRPr>
                <a:solidFill>
                  <a:schemeClr val="tx1"/>
                </a:solidFill>
                <a:latin typeface="Arial" charset="0"/>
                <a:ea typeface="Arial" charset="0"/>
                <a:cs typeface="Arial" charset="0"/>
              </a:defRPr>
            </a:lvl7pPr>
            <a:lvl8pPr marL="3429000" indent="-228600" fontAlgn="base">
              <a:spcBef>
                <a:spcPct val="0"/>
              </a:spcBef>
              <a:spcAft>
                <a:spcPct val="0"/>
              </a:spcAft>
              <a:tabLst>
                <a:tab pos="2959100" algn="r"/>
                <a:tab pos="3048000" algn="l"/>
              </a:tabLst>
              <a:defRPr>
                <a:solidFill>
                  <a:schemeClr val="tx1"/>
                </a:solidFill>
                <a:latin typeface="Arial" charset="0"/>
                <a:ea typeface="Arial" charset="0"/>
                <a:cs typeface="Arial" charset="0"/>
              </a:defRPr>
            </a:lvl8pPr>
            <a:lvl9pPr marL="3886200" indent="-228600" fontAlgn="base">
              <a:spcBef>
                <a:spcPct val="0"/>
              </a:spcBef>
              <a:spcAft>
                <a:spcPct val="0"/>
              </a:spcAft>
              <a:tabLst>
                <a:tab pos="2959100" algn="r"/>
                <a:tab pos="3048000" algn="l"/>
              </a:tabLst>
              <a:defRPr>
                <a:solidFill>
                  <a:schemeClr val="tx1"/>
                </a:solidFill>
                <a:latin typeface="Arial" charset="0"/>
                <a:ea typeface="Arial" charset="0"/>
                <a:cs typeface="Arial" charset="0"/>
              </a:defRPr>
            </a:lvl9pPr>
          </a:lstStyle>
          <a:p>
            <a:r>
              <a:rPr lang="en-US" sz="2400" dirty="0">
                <a:latin typeface="Arial"/>
                <a:cs typeface="Arial"/>
              </a:rPr>
              <a:t>	EMV (large plant)	= (.4)($100,000) + (.6)(–$90,000)</a:t>
            </a:r>
          </a:p>
          <a:p>
            <a:pPr>
              <a:spcAft>
                <a:spcPts val="1200"/>
              </a:spcAft>
            </a:pPr>
            <a:r>
              <a:rPr lang="en-US" sz="2400" dirty="0">
                <a:latin typeface="Arial"/>
                <a:cs typeface="Arial"/>
              </a:rPr>
              <a:t>		= –$14,000</a:t>
            </a:r>
          </a:p>
          <a:p>
            <a:r>
              <a:rPr lang="en-US" sz="2400" dirty="0">
                <a:latin typeface="Arial"/>
                <a:cs typeface="Arial"/>
              </a:rPr>
              <a:t>	EMV (medium plant)	= (.4)($60,000) + (.6)(–$10,000)</a:t>
            </a:r>
          </a:p>
          <a:p>
            <a:pPr>
              <a:spcAft>
                <a:spcPts val="1200"/>
              </a:spcAft>
            </a:pPr>
            <a:r>
              <a:rPr lang="en-US" sz="2400" dirty="0">
                <a:latin typeface="Arial"/>
                <a:cs typeface="Arial"/>
              </a:rPr>
              <a:t>		= +$18,000</a:t>
            </a:r>
          </a:p>
          <a:p>
            <a:r>
              <a:rPr lang="en-US" sz="2400" dirty="0">
                <a:latin typeface="Arial"/>
                <a:cs typeface="Arial"/>
              </a:rPr>
              <a:t>	EMV (small plant)	= (.4)($40,000) + (.6)(–$5,000)</a:t>
            </a:r>
          </a:p>
          <a:p>
            <a:pPr>
              <a:spcAft>
                <a:spcPts val="1200"/>
              </a:spcAft>
            </a:pPr>
            <a:r>
              <a:rPr lang="en-US" sz="2400" dirty="0">
                <a:latin typeface="Arial"/>
                <a:cs typeface="Arial"/>
              </a:rPr>
              <a:t>		= +$13,000</a:t>
            </a:r>
          </a:p>
          <a:p>
            <a:r>
              <a:rPr lang="en-US" sz="2400" dirty="0">
                <a:latin typeface="Arial"/>
                <a:cs typeface="Arial"/>
              </a:rPr>
              <a:t>	EMV (do nothing)	= $0</a:t>
            </a:r>
          </a:p>
        </p:txBody>
      </p:sp>
      <p:sp>
        <p:nvSpPr>
          <p:cNvPr id="6" name="Rounded Rectangle 5"/>
          <p:cNvSpPr/>
          <p:nvPr/>
        </p:nvSpPr>
        <p:spPr>
          <a:xfrm>
            <a:off x="571500" y="3733800"/>
            <a:ext cx="8001000" cy="927100"/>
          </a:xfrm>
          <a:prstGeom prst="roundRect">
            <a:avLst/>
          </a:prstGeom>
          <a:noFill/>
          <a:ln w="762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cs typeface="Arial"/>
            </a:endParaRPr>
          </a:p>
        </p:txBody>
      </p:sp>
    </p:spTree>
    <p:extLst>
      <p:ext uri="{BB962C8B-B14F-4D97-AF65-F5344CB8AC3E}">
        <p14:creationId xmlns:p14="http://schemas.microsoft.com/office/powerpoint/2010/main" xmlns="" val="4283889824"/>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2/3*#ppt_w"/>
                                          </p:val>
                                        </p:tav>
                                        <p:tav tm="100000">
                                          <p:val>
                                            <p:strVal val="#ppt_w"/>
                                          </p:val>
                                        </p:tav>
                                      </p:tavLst>
                                    </p:anim>
                                    <p:anim calcmode="lin" valueType="num">
                                      <p:cBhvr>
                                        <p:cTn id="13" dur="1000" fill="hold"/>
                                        <p:tgtEl>
                                          <p:spTgt spid="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673100" y="736600"/>
            <a:ext cx="7772400" cy="800100"/>
          </a:xfrm>
        </p:spPr>
        <p:txBody>
          <a:bodyPr/>
          <a:lstStyle/>
          <a:p>
            <a:r>
              <a:rPr lang="en-US" dirty="0">
                <a:latin typeface="Arial" charset="0"/>
                <a:cs typeface="Arial" charset="0"/>
              </a:rPr>
              <a:t>Strategy-Driven Investments</a:t>
            </a:r>
          </a:p>
        </p:txBody>
      </p:sp>
      <p:sp>
        <p:nvSpPr>
          <p:cNvPr id="91139" name="Rectangle 3"/>
          <p:cNvSpPr>
            <a:spLocks noChangeArrowheads="1"/>
          </p:cNvSpPr>
          <p:nvPr/>
        </p:nvSpPr>
        <p:spPr bwMode="auto">
          <a:xfrm>
            <a:off x="1011238" y="2076450"/>
            <a:ext cx="7094537" cy="340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44500" indent="-444500">
              <a:lnSpc>
                <a:spcPct val="90000"/>
              </a:lnSpc>
              <a:spcAft>
                <a:spcPct val="40000"/>
              </a:spcAft>
              <a:buClr>
                <a:srgbClr val="BF0922"/>
              </a:buClr>
              <a:buSzPct val="60000"/>
              <a:buFont typeface="Lucida Grande" charset="0"/>
              <a:buChar char="►"/>
            </a:pPr>
            <a:r>
              <a:rPr lang="en-US" sz="3200" dirty="0"/>
              <a:t>Operations managers may have to decide among various financial options</a:t>
            </a:r>
          </a:p>
          <a:p>
            <a:pPr marL="444500" indent="-444500">
              <a:lnSpc>
                <a:spcPct val="90000"/>
              </a:lnSpc>
              <a:spcAft>
                <a:spcPct val="40000"/>
              </a:spcAft>
              <a:buClr>
                <a:srgbClr val="BF0922"/>
              </a:buClr>
              <a:buSzPct val="60000"/>
              <a:buFont typeface="Lucida Grande" charset="0"/>
              <a:buChar char="►"/>
            </a:pPr>
            <a:r>
              <a:rPr lang="en-US" sz="3200" dirty="0"/>
              <a:t>Analyzing capacity alternatives should include capital investment, variable cost, cash flows, and net present value</a:t>
            </a:r>
          </a:p>
        </p:txBody>
      </p:sp>
    </p:spTree>
    <p:extLst>
      <p:ext uri="{BB962C8B-B14F-4D97-AF65-F5344CB8AC3E}">
        <p14:creationId xmlns:p14="http://schemas.microsoft.com/office/powerpoint/2010/main" xmlns="" val="259634193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91139"/>
                                        </p:tgtEl>
                                        <p:attrNameLst>
                                          <p:attrName>style.visibility</p:attrName>
                                        </p:attrNameLst>
                                      </p:cBhvr>
                                      <p:to>
                                        <p:strVal val="visible"/>
                                      </p:to>
                                    </p:set>
                                    <p:animEffect transition="in" filter="strips(downRight)">
                                      <p:cBhvr>
                                        <p:cTn id="7" dur="1000"/>
                                        <p:tgtEl>
                                          <p:spTgt spid="9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673100" y="584200"/>
            <a:ext cx="7772400" cy="863600"/>
          </a:xfrm>
        </p:spPr>
        <p:txBody>
          <a:bodyPr/>
          <a:lstStyle/>
          <a:p>
            <a:r>
              <a:rPr lang="en-US" dirty="0">
                <a:latin typeface="Arial" charset="0"/>
                <a:cs typeface="Arial" charset="0"/>
              </a:rPr>
              <a:t>Net Present Value (NPV)</a:t>
            </a:r>
          </a:p>
        </p:txBody>
      </p:sp>
      <p:sp>
        <p:nvSpPr>
          <p:cNvPr id="93187" name="Rectangle 3"/>
          <p:cNvSpPr>
            <a:spLocks noChangeArrowheads="1"/>
          </p:cNvSpPr>
          <p:nvPr/>
        </p:nvSpPr>
        <p:spPr bwMode="auto">
          <a:xfrm>
            <a:off x="1747838" y="3073400"/>
            <a:ext cx="4303712" cy="1390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90000"/>
              </a:lnSpc>
              <a:spcBef>
                <a:spcPct val="20000"/>
              </a:spcBef>
              <a:tabLst>
                <a:tab pos="1816100" algn="r"/>
                <a:tab pos="2006600" algn="l"/>
              </a:tabLst>
            </a:pPr>
            <a:r>
              <a:rPr lang="en-US" sz="2000" dirty="0"/>
              <a:t>where	</a:t>
            </a:r>
            <a:r>
              <a:rPr lang="en-US" sz="2000" i="1" dirty="0">
                <a:latin typeface="Times New Roman" charset="0"/>
                <a:cs typeface="Times New Roman" charset="0"/>
              </a:rPr>
              <a:t>F</a:t>
            </a:r>
            <a:r>
              <a:rPr lang="en-US" sz="2000" dirty="0"/>
              <a:t>	= future value</a:t>
            </a:r>
          </a:p>
          <a:p>
            <a:pPr>
              <a:lnSpc>
                <a:spcPct val="90000"/>
              </a:lnSpc>
              <a:spcBef>
                <a:spcPct val="20000"/>
              </a:spcBef>
              <a:tabLst>
                <a:tab pos="1816100" algn="r"/>
                <a:tab pos="2006600" algn="l"/>
              </a:tabLst>
            </a:pPr>
            <a:r>
              <a:rPr lang="en-US" sz="2000" dirty="0"/>
              <a:t>	</a:t>
            </a:r>
            <a:r>
              <a:rPr lang="en-US" sz="2000" i="1" dirty="0">
                <a:latin typeface="Times New Roman" charset="0"/>
                <a:cs typeface="Times New Roman" charset="0"/>
              </a:rPr>
              <a:t>P</a:t>
            </a:r>
            <a:r>
              <a:rPr lang="en-US" sz="2000" dirty="0"/>
              <a:t>	= present value</a:t>
            </a:r>
          </a:p>
          <a:p>
            <a:pPr>
              <a:lnSpc>
                <a:spcPct val="90000"/>
              </a:lnSpc>
              <a:spcBef>
                <a:spcPct val="20000"/>
              </a:spcBef>
              <a:tabLst>
                <a:tab pos="1816100" algn="r"/>
                <a:tab pos="2006600" algn="l"/>
              </a:tabLst>
            </a:pPr>
            <a:r>
              <a:rPr lang="en-US" sz="2000" dirty="0"/>
              <a:t>	</a:t>
            </a:r>
            <a:r>
              <a:rPr lang="en-US" sz="2000" i="1" dirty="0">
                <a:latin typeface="Times New Roman" charset="0"/>
                <a:cs typeface="Times New Roman" charset="0"/>
              </a:rPr>
              <a:t>i</a:t>
            </a:r>
            <a:r>
              <a:rPr lang="en-US" sz="2000" dirty="0"/>
              <a:t>	= interest rate</a:t>
            </a:r>
          </a:p>
          <a:p>
            <a:pPr>
              <a:lnSpc>
                <a:spcPct val="90000"/>
              </a:lnSpc>
              <a:spcBef>
                <a:spcPct val="20000"/>
              </a:spcBef>
              <a:tabLst>
                <a:tab pos="1816100" algn="r"/>
                <a:tab pos="2006600" algn="l"/>
              </a:tabLst>
            </a:pPr>
            <a:r>
              <a:rPr lang="en-US" sz="2000" dirty="0"/>
              <a:t>	</a:t>
            </a:r>
            <a:r>
              <a:rPr lang="en-US" sz="2000" i="1" dirty="0">
                <a:latin typeface="Times New Roman" charset="0"/>
                <a:cs typeface="Times New Roman" charset="0"/>
              </a:rPr>
              <a:t>N</a:t>
            </a:r>
            <a:r>
              <a:rPr lang="en-US" sz="2000" dirty="0"/>
              <a:t>	= number of years</a:t>
            </a:r>
          </a:p>
        </p:txBody>
      </p:sp>
      <p:grpSp>
        <p:nvGrpSpPr>
          <p:cNvPr id="93188" name="Group 4"/>
          <p:cNvGrpSpPr>
            <a:grpSpLocks/>
          </p:cNvGrpSpPr>
          <p:nvPr/>
        </p:nvGrpSpPr>
        <p:grpSpPr bwMode="auto">
          <a:xfrm>
            <a:off x="3521075" y="5221288"/>
            <a:ext cx="2119313" cy="954087"/>
            <a:chOff x="3518" y="1337"/>
            <a:chExt cx="1335" cy="601"/>
          </a:xfrm>
        </p:grpSpPr>
        <p:sp>
          <p:nvSpPr>
            <p:cNvPr id="121863" name="Rectangle 5"/>
            <p:cNvSpPr>
              <a:spLocks noChangeArrowheads="1"/>
            </p:cNvSpPr>
            <p:nvPr/>
          </p:nvSpPr>
          <p:spPr bwMode="auto">
            <a:xfrm>
              <a:off x="3518" y="1480"/>
              <a:ext cx="50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i="1" dirty="0">
                  <a:latin typeface="Times New Roman" charset="0"/>
                  <a:cs typeface="Times New Roman" charset="0"/>
                </a:rPr>
                <a:t>P</a:t>
              </a:r>
              <a:r>
                <a:rPr lang="en-US" sz="2800" i="1" dirty="0"/>
                <a:t> =</a:t>
              </a:r>
            </a:p>
          </p:txBody>
        </p:sp>
        <p:grpSp>
          <p:nvGrpSpPr>
            <p:cNvPr id="121864" name="Group 6"/>
            <p:cNvGrpSpPr>
              <a:grpSpLocks/>
            </p:cNvGrpSpPr>
            <p:nvPr/>
          </p:nvGrpSpPr>
          <p:grpSpPr bwMode="auto">
            <a:xfrm>
              <a:off x="4002" y="1337"/>
              <a:ext cx="851" cy="601"/>
              <a:chOff x="4018" y="1369"/>
              <a:chExt cx="851" cy="601"/>
            </a:xfrm>
          </p:grpSpPr>
          <p:sp>
            <p:nvSpPr>
              <p:cNvPr id="121865" name="Rectangle 7"/>
              <p:cNvSpPr>
                <a:spLocks noChangeArrowheads="1"/>
              </p:cNvSpPr>
              <p:nvPr/>
            </p:nvSpPr>
            <p:spPr bwMode="auto">
              <a:xfrm>
                <a:off x="4018" y="1369"/>
                <a:ext cx="851" cy="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800" i="1" dirty="0">
                    <a:latin typeface="Times New Roman" charset="0"/>
                    <a:cs typeface="Times New Roman" charset="0"/>
                  </a:rPr>
                  <a:t>F</a:t>
                </a:r>
              </a:p>
              <a:p>
                <a:pPr algn="ctr"/>
                <a:r>
                  <a:rPr lang="en-US" sz="2800" dirty="0"/>
                  <a:t>(1 +</a:t>
                </a:r>
                <a:r>
                  <a:rPr lang="en-US" sz="2800" i="1" dirty="0"/>
                  <a:t> </a:t>
                </a:r>
                <a:r>
                  <a:rPr lang="en-US" sz="2800" i="1" dirty="0">
                    <a:latin typeface="Times New Roman" charset="0"/>
                    <a:cs typeface="Times New Roman" charset="0"/>
                  </a:rPr>
                  <a:t>i</a:t>
                </a:r>
                <a:r>
                  <a:rPr lang="en-US" sz="2800" dirty="0"/>
                  <a:t>)</a:t>
                </a:r>
                <a:r>
                  <a:rPr lang="en-US" sz="2800" i="1" baseline="30000" dirty="0">
                    <a:latin typeface="Times New Roman" charset="0"/>
                    <a:cs typeface="Times New Roman" charset="0"/>
                  </a:rPr>
                  <a:t>N</a:t>
                </a:r>
                <a:endParaRPr lang="en-US" sz="2800" i="1" dirty="0">
                  <a:latin typeface="Times New Roman" charset="0"/>
                  <a:cs typeface="Times New Roman" charset="0"/>
                </a:endParaRPr>
              </a:p>
            </p:txBody>
          </p:sp>
          <p:sp>
            <p:nvSpPr>
              <p:cNvPr id="121866" name="Line 8"/>
              <p:cNvSpPr>
                <a:spLocks noChangeShapeType="1"/>
              </p:cNvSpPr>
              <p:nvPr/>
            </p:nvSpPr>
            <p:spPr bwMode="auto">
              <a:xfrm>
                <a:off x="4075" y="1664"/>
                <a:ext cx="7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
        <p:nvSpPr>
          <p:cNvPr id="93193" name="Text Box 9"/>
          <p:cNvSpPr txBox="1">
            <a:spLocks noChangeArrowheads="1"/>
          </p:cNvSpPr>
          <p:nvPr/>
        </p:nvSpPr>
        <p:spPr bwMode="auto">
          <a:xfrm>
            <a:off x="3487738" y="2254250"/>
            <a:ext cx="22066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i="1" dirty="0">
                <a:latin typeface="Times New Roman" charset="0"/>
                <a:cs typeface="Times New Roman" charset="0"/>
              </a:rPr>
              <a:t>F</a:t>
            </a:r>
            <a:r>
              <a:rPr lang="en-US" sz="2800" dirty="0"/>
              <a:t> = </a:t>
            </a:r>
            <a:r>
              <a:rPr lang="en-US" sz="2800" i="1" dirty="0">
                <a:latin typeface="Times New Roman" charset="0"/>
                <a:cs typeface="Times New Roman" charset="0"/>
              </a:rPr>
              <a:t>P</a:t>
            </a:r>
            <a:r>
              <a:rPr lang="en-US" sz="2800" dirty="0"/>
              <a:t>(1 + </a:t>
            </a:r>
            <a:r>
              <a:rPr lang="en-US" sz="2800" i="1" dirty="0">
                <a:latin typeface="Times New Roman" charset="0"/>
                <a:cs typeface="Times New Roman" charset="0"/>
              </a:rPr>
              <a:t>i</a:t>
            </a:r>
            <a:r>
              <a:rPr lang="en-US" sz="2800" dirty="0"/>
              <a:t>)</a:t>
            </a:r>
            <a:r>
              <a:rPr lang="en-US" sz="2800" i="1" baseline="30000" dirty="0">
                <a:latin typeface="Times New Roman" charset="0"/>
                <a:cs typeface="Times New Roman" charset="0"/>
              </a:rPr>
              <a:t>N</a:t>
            </a:r>
          </a:p>
        </p:txBody>
      </p:sp>
      <p:sp>
        <p:nvSpPr>
          <p:cNvPr id="93194" name="Text Box 10"/>
          <p:cNvSpPr txBox="1">
            <a:spLocks noChangeArrowheads="1"/>
          </p:cNvSpPr>
          <p:nvPr/>
        </p:nvSpPr>
        <p:spPr bwMode="auto">
          <a:xfrm>
            <a:off x="720725" y="1614488"/>
            <a:ext cx="188118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dirty="0"/>
              <a:t>In general:</a:t>
            </a:r>
          </a:p>
        </p:txBody>
      </p:sp>
      <p:sp>
        <p:nvSpPr>
          <p:cNvPr id="93195" name="Text Box 11"/>
          <p:cNvSpPr txBox="1">
            <a:spLocks noChangeArrowheads="1"/>
          </p:cNvSpPr>
          <p:nvPr/>
        </p:nvSpPr>
        <p:spPr bwMode="auto">
          <a:xfrm>
            <a:off x="720725" y="4719638"/>
            <a:ext cx="23209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dirty="0"/>
              <a:t>Solving for </a:t>
            </a:r>
            <a:r>
              <a:rPr lang="en-US" sz="2800" i="1" dirty="0">
                <a:latin typeface="Times New Roman" charset="0"/>
                <a:cs typeface="Times New Roman" charset="0"/>
              </a:rPr>
              <a:t>P</a:t>
            </a:r>
            <a:r>
              <a:rPr lang="en-US" sz="2800" dirty="0"/>
              <a:t>:</a:t>
            </a:r>
          </a:p>
        </p:txBody>
      </p:sp>
    </p:spTree>
    <p:extLst>
      <p:ext uri="{BB962C8B-B14F-4D97-AF65-F5344CB8AC3E}">
        <p14:creationId xmlns:p14="http://schemas.microsoft.com/office/powerpoint/2010/main" xmlns="" val="200404193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93194"/>
                                        </p:tgtEl>
                                        <p:attrNameLst>
                                          <p:attrName>style.visibility</p:attrName>
                                        </p:attrNameLst>
                                      </p:cBhvr>
                                      <p:to>
                                        <p:strVal val="visible"/>
                                      </p:to>
                                    </p:set>
                                    <p:animEffect transition="in" filter="wipe(left)">
                                      <p:cBhvr>
                                        <p:cTn id="7" dur="1000"/>
                                        <p:tgtEl>
                                          <p:spTgt spid="93194"/>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93193"/>
                                        </p:tgtEl>
                                        <p:attrNameLst>
                                          <p:attrName>style.visibility</p:attrName>
                                        </p:attrNameLst>
                                      </p:cBhvr>
                                      <p:to>
                                        <p:strVal val="visible"/>
                                      </p:to>
                                    </p:set>
                                    <p:animEffect transition="in" filter="wipe(left)">
                                      <p:cBhvr>
                                        <p:cTn id="11" dur="1000"/>
                                        <p:tgtEl>
                                          <p:spTgt spid="93193"/>
                                        </p:tgtEl>
                                      </p:cBhvr>
                                    </p:animEffect>
                                  </p:childTnLst>
                                </p:cTn>
                              </p:par>
                            </p:childTnLst>
                          </p:cTn>
                        </p:par>
                        <p:par>
                          <p:cTn id="12" fill="hold" nodeType="afterGroup">
                            <p:stCondLst>
                              <p:cond delay="4000"/>
                            </p:stCondLst>
                            <p:childTnLst>
                              <p:par>
                                <p:cTn id="13" presetID="22" presetClass="entr" presetSubtype="8" fill="hold" grpId="0" nodeType="afterEffect">
                                  <p:stCondLst>
                                    <p:cond delay="1000"/>
                                  </p:stCondLst>
                                  <p:childTnLst>
                                    <p:set>
                                      <p:cBhvr>
                                        <p:cTn id="14" dur="1" fill="hold">
                                          <p:stCondLst>
                                            <p:cond delay="0"/>
                                          </p:stCondLst>
                                        </p:cTn>
                                        <p:tgtEl>
                                          <p:spTgt spid="93187"/>
                                        </p:tgtEl>
                                        <p:attrNameLst>
                                          <p:attrName>style.visibility</p:attrName>
                                        </p:attrNameLst>
                                      </p:cBhvr>
                                      <p:to>
                                        <p:strVal val="visible"/>
                                      </p:to>
                                    </p:set>
                                    <p:animEffect transition="in" filter="wipe(left)">
                                      <p:cBhvr>
                                        <p:cTn id="15" dur="1000"/>
                                        <p:tgtEl>
                                          <p:spTgt spid="931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3195"/>
                                        </p:tgtEl>
                                        <p:attrNameLst>
                                          <p:attrName>style.visibility</p:attrName>
                                        </p:attrNameLst>
                                      </p:cBhvr>
                                      <p:to>
                                        <p:strVal val="visible"/>
                                      </p:to>
                                    </p:set>
                                    <p:animEffect transition="in" filter="wipe(left)">
                                      <p:cBhvr>
                                        <p:cTn id="20" dur="1000"/>
                                        <p:tgtEl>
                                          <p:spTgt spid="93195"/>
                                        </p:tgtEl>
                                      </p:cBhvr>
                                    </p:animEffect>
                                  </p:childTnLst>
                                </p:cTn>
                              </p:par>
                            </p:childTnLst>
                          </p:cTn>
                        </p:par>
                        <p:par>
                          <p:cTn id="21" fill="hold" nodeType="afterGroup">
                            <p:stCondLst>
                              <p:cond delay="1000"/>
                            </p:stCondLst>
                            <p:childTnLst>
                              <p:par>
                                <p:cTn id="22" presetID="22" presetClass="entr" presetSubtype="8" fill="hold" nodeType="afterEffect">
                                  <p:stCondLst>
                                    <p:cond delay="1000"/>
                                  </p:stCondLst>
                                  <p:childTnLst>
                                    <p:set>
                                      <p:cBhvr>
                                        <p:cTn id="23" dur="1" fill="hold">
                                          <p:stCondLst>
                                            <p:cond delay="0"/>
                                          </p:stCondLst>
                                        </p:cTn>
                                        <p:tgtEl>
                                          <p:spTgt spid="93188"/>
                                        </p:tgtEl>
                                        <p:attrNameLst>
                                          <p:attrName>style.visibility</p:attrName>
                                        </p:attrNameLst>
                                      </p:cBhvr>
                                      <p:to>
                                        <p:strVal val="visible"/>
                                      </p:to>
                                    </p:set>
                                    <p:animEffect transition="in" filter="wipe(left)">
                                      <p:cBhvr>
                                        <p:cTn id="24" dur="10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93193" grpId="0"/>
      <p:bldP spid="93194" grpId="0"/>
      <p:bldP spid="9319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673100" y="584200"/>
            <a:ext cx="7772400" cy="863600"/>
          </a:xfrm>
        </p:spPr>
        <p:txBody>
          <a:bodyPr/>
          <a:lstStyle/>
          <a:p>
            <a:r>
              <a:rPr lang="en-US" dirty="0">
                <a:latin typeface="Arial" charset="0"/>
                <a:cs typeface="Arial" charset="0"/>
              </a:rPr>
              <a:t>Net Present Value (NPV)</a:t>
            </a:r>
          </a:p>
        </p:txBody>
      </p:sp>
      <p:sp>
        <p:nvSpPr>
          <p:cNvPr id="123906" name="Rectangle 3"/>
          <p:cNvSpPr>
            <a:spLocks noChangeArrowheads="1"/>
          </p:cNvSpPr>
          <p:nvPr/>
        </p:nvSpPr>
        <p:spPr bwMode="auto">
          <a:xfrm>
            <a:off x="1747838" y="3073400"/>
            <a:ext cx="4303712" cy="1390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90000"/>
              </a:lnSpc>
              <a:spcBef>
                <a:spcPct val="20000"/>
              </a:spcBef>
              <a:tabLst>
                <a:tab pos="1816100" algn="r"/>
                <a:tab pos="2006600" algn="l"/>
              </a:tabLst>
            </a:pPr>
            <a:r>
              <a:rPr lang="en-US" sz="2000" dirty="0"/>
              <a:t>where	</a:t>
            </a:r>
            <a:r>
              <a:rPr lang="en-US" sz="2000" i="1" dirty="0">
                <a:latin typeface="Times New Roman" charset="0"/>
                <a:cs typeface="Times New Roman" charset="0"/>
              </a:rPr>
              <a:t>F</a:t>
            </a:r>
            <a:r>
              <a:rPr lang="en-US" sz="2000" dirty="0"/>
              <a:t>	= future value</a:t>
            </a:r>
          </a:p>
          <a:p>
            <a:pPr>
              <a:lnSpc>
                <a:spcPct val="90000"/>
              </a:lnSpc>
              <a:spcBef>
                <a:spcPct val="20000"/>
              </a:spcBef>
              <a:tabLst>
                <a:tab pos="1816100" algn="r"/>
                <a:tab pos="2006600" algn="l"/>
              </a:tabLst>
            </a:pPr>
            <a:r>
              <a:rPr lang="en-US" sz="2000" dirty="0"/>
              <a:t>	</a:t>
            </a:r>
            <a:r>
              <a:rPr lang="en-US" sz="2000" i="1" dirty="0">
                <a:latin typeface="Times New Roman" charset="0"/>
                <a:cs typeface="Times New Roman" charset="0"/>
              </a:rPr>
              <a:t>P</a:t>
            </a:r>
            <a:r>
              <a:rPr lang="en-US" sz="2000" dirty="0"/>
              <a:t>	= present value</a:t>
            </a:r>
          </a:p>
          <a:p>
            <a:pPr>
              <a:lnSpc>
                <a:spcPct val="90000"/>
              </a:lnSpc>
              <a:spcBef>
                <a:spcPct val="20000"/>
              </a:spcBef>
              <a:tabLst>
                <a:tab pos="1816100" algn="r"/>
                <a:tab pos="2006600" algn="l"/>
              </a:tabLst>
            </a:pPr>
            <a:r>
              <a:rPr lang="en-US" sz="2000" dirty="0"/>
              <a:t>	</a:t>
            </a:r>
            <a:r>
              <a:rPr lang="en-US" sz="2000" i="1" dirty="0">
                <a:latin typeface="Times New Roman" charset="0"/>
                <a:cs typeface="Times New Roman" charset="0"/>
              </a:rPr>
              <a:t>i</a:t>
            </a:r>
            <a:r>
              <a:rPr lang="en-US" sz="2000" dirty="0"/>
              <a:t>	= interest rate</a:t>
            </a:r>
          </a:p>
          <a:p>
            <a:pPr>
              <a:lnSpc>
                <a:spcPct val="90000"/>
              </a:lnSpc>
              <a:spcBef>
                <a:spcPct val="20000"/>
              </a:spcBef>
              <a:tabLst>
                <a:tab pos="1816100" algn="r"/>
                <a:tab pos="2006600" algn="l"/>
              </a:tabLst>
            </a:pPr>
            <a:r>
              <a:rPr lang="en-US" sz="2000" dirty="0"/>
              <a:t>	</a:t>
            </a:r>
            <a:r>
              <a:rPr lang="en-US" sz="2000" i="1" dirty="0">
                <a:latin typeface="Times New Roman" charset="0"/>
                <a:cs typeface="Times New Roman" charset="0"/>
              </a:rPr>
              <a:t>N</a:t>
            </a:r>
            <a:r>
              <a:rPr lang="en-US" sz="2000" dirty="0"/>
              <a:t>	= number of years</a:t>
            </a:r>
          </a:p>
        </p:txBody>
      </p:sp>
      <p:grpSp>
        <p:nvGrpSpPr>
          <p:cNvPr id="123907" name="Group 4"/>
          <p:cNvGrpSpPr>
            <a:grpSpLocks/>
          </p:cNvGrpSpPr>
          <p:nvPr/>
        </p:nvGrpSpPr>
        <p:grpSpPr bwMode="auto">
          <a:xfrm>
            <a:off x="3521075" y="5221288"/>
            <a:ext cx="2119313" cy="954087"/>
            <a:chOff x="3518" y="1337"/>
            <a:chExt cx="1335" cy="601"/>
          </a:xfrm>
        </p:grpSpPr>
        <p:sp>
          <p:nvSpPr>
            <p:cNvPr id="123912" name="Rectangle 5"/>
            <p:cNvSpPr>
              <a:spLocks noChangeArrowheads="1"/>
            </p:cNvSpPr>
            <p:nvPr/>
          </p:nvSpPr>
          <p:spPr bwMode="auto">
            <a:xfrm>
              <a:off x="3518" y="1480"/>
              <a:ext cx="509"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i="1" dirty="0">
                  <a:latin typeface="Times New Roman" charset="0"/>
                  <a:cs typeface="Times New Roman" charset="0"/>
                </a:rPr>
                <a:t>P</a:t>
              </a:r>
              <a:r>
                <a:rPr lang="en-US" sz="2800" i="1" dirty="0"/>
                <a:t> =</a:t>
              </a:r>
            </a:p>
          </p:txBody>
        </p:sp>
        <p:grpSp>
          <p:nvGrpSpPr>
            <p:cNvPr id="123913" name="Group 6"/>
            <p:cNvGrpSpPr>
              <a:grpSpLocks/>
            </p:cNvGrpSpPr>
            <p:nvPr/>
          </p:nvGrpSpPr>
          <p:grpSpPr bwMode="auto">
            <a:xfrm>
              <a:off x="4002" y="1337"/>
              <a:ext cx="851" cy="601"/>
              <a:chOff x="4018" y="1369"/>
              <a:chExt cx="851" cy="601"/>
            </a:xfrm>
          </p:grpSpPr>
          <p:sp>
            <p:nvSpPr>
              <p:cNvPr id="123914" name="Rectangle 7"/>
              <p:cNvSpPr>
                <a:spLocks noChangeArrowheads="1"/>
              </p:cNvSpPr>
              <p:nvPr/>
            </p:nvSpPr>
            <p:spPr bwMode="auto">
              <a:xfrm>
                <a:off x="4018" y="1369"/>
                <a:ext cx="851" cy="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800" i="1" dirty="0">
                    <a:latin typeface="Times New Roman" charset="0"/>
                    <a:cs typeface="Times New Roman" charset="0"/>
                  </a:rPr>
                  <a:t>F</a:t>
                </a:r>
              </a:p>
              <a:p>
                <a:pPr algn="ctr"/>
                <a:r>
                  <a:rPr lang="en-US" sz="2800" dirty="0"/>
                  <a:t>(1 +</a:t>
                </a:r>
                <a:r>
                  <a:rPr lang="en-US" sz="2800" i="1" dirty="0"/>
                  <a:t> </a:t>
                </a:r>
                <a:r>
                  <a:rPr lang="en-US" sz="2800" i="1" dirty="0">
                    <a:latin typeface="Times New Roman" charset="0"/>
                    <a:cs typeface="Times New Roman" charset="0"/>
                  </a:rPr>
                  <a:t>i</a:t>
                </a:r>
                <a:r>
                  <a:rPr lang="en-US" sz="2800" dirty="0"/>
                  <a:t>)</a:t>
                </a:r>
                <a:r>
                  <a:rPr lang="en-US" sz="2800" i="1" baseline="30000" dirty="0">
                    <a:latin typeface="Times New Roman" charset="0"/>
                    <a:cs typeface="Times New Roman" charset="0"/>
                  </a:rPr>
                  <a:t>N</a:t>
                </a:r>
                <a:endParaRPr lang="en-US" sz="2800" i="1" dirty="0">
                  <a:latin typeface="Times New Roman" charset="0"/>
                  <a:cs typeface="Times New Roman" charset="0"/>
                </a:endParaRPr>
              </a:p>
            </p:txBody>
          </p:sp>
          <p:sp>
            <p:nvSpPr>
              <p:cNvPr id="123915" name="Line 8"/>
              <p:cNvSpPr>
                <a:spLocks noChangeShapeType="1"/>
              </p:cNvSpPr>
              <p:nvPr/>
            </p:nvSpPr>
            <p:spPr bwMode="auto">
              <a:xfrm>
                <a:off x="4075" y="1664"/>
                <a:ext cx="7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
        <p:nvSpPr>
          <p:cNvPr id="123908" name="Text Box 9"/>
          <p:cNvSpPr txBox="1">
            <a:spLocks noChangeArrowheads="1"/>
          </p:cNvSpPr>
          <p:nvPr/>
        </p:nvSpPr>
        <p:spPr bwMode="auto">
          <a:xfrm>
            <a:off x="3487738" y="2254250"/>
            <a:ext cx="22066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i="1" dirty="0">
                <a:latin typeface="Times New Roman" charset="0"/>
                <a:cs typeface="Times New Roman" charset="0"/>
              </a:rPr>
              <a:t>F</a:t>
            </a:r>
            <a:r>
              <a:rPr lang="en-US" sz="2800" dirty="0"/>
              <a:t> = </a:t>
            </a:r>
            <a:r>
              <a:rPr lang="en-US" sz="2800" i="1" dirty="0">
                <a:latin typeface="Times New Roman" charset="0"/>
                <a:cs typeface="Times New Roman" charset="0"/>
              </a:rPr>
              <a:t>P</a:t>
            </a:r>
            <a:r>
              <a:rPr lang="en-US" sz="2800" dirty="0"/>
              <a:t>(1 + </a:t>
            </a:r>
            <a:r>
              <a:rPr lang="en-US" sz="2800" i="1" dirty="0">
                <a:latin typeface="Times New Roman" charset="0"/>
                <a:cs typeface="Times New Roman" charset="0"/>
              </a:rPr>
              <a:t>i</a:t>
            </a:r>
            <a:r>
              <a:rPr lang="en-US" sz="2800" dirty="0"/>
              <a:t>)</a:t>
            </a:r>
            <a:r>
              <a:rPr lang="en-US" sz="2800" i="1" baseline="30000" dirty="0">
                <a:latin typeface="Times New Roman" charset="0"/>
                <a:cs typeface="Times New Roman" charset="0"/>
              </a:rPr>
              <a:t>N</a:t>
            </a:r>
          </a:p>
        </p:txBody>
      </p:sp>
      <p:sp>
        <p:nvSpPr>
          <p:cNvPr id="123909" name="Text Box 10"/>
          <p:cNvSpPr txBox="1">
            <a:spLocks noChangeArrowheads="1"/>
          </p:cNvSpPr>
          <p:nvPr/>
        </p:nvSpPr>
        <p:spPr bwMode="auto">
          <a:xfrm>
            <a:off x="720725" y="1614488"/>
            <a:ext cx="188118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dirty="0"/>
              <a:t>In general:</a:t>
            </a:r>
          </a:p>
        </p:txBody>
      </p:sp>
      <p:sp>
        <p:nvSpPr>
          <p:cNvPr id="123910" name="Text Box 11"/>
          <p:cNvSpPr txBox="1">
            <a:spLocks noChangeArrowheads="1"/>
          </p:cNvSpPr>
          <p:nvPr/>
        </p:nvSpPr>
        <p:spPr bwMode="auto">
          <a:xfrm>
            <a:off x="720725" y="4719638"/>
            <a:ext cx="23209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dirty="0"/>
              <a:t>Solving for </a:t>
            </a:r>
            <a:r>
              <a:rPr lang="en-US" sz="2800" i="1" dirty="0">
                <a:latin typeface="Times New Roman" charset="0"/>
                <a:cs typeface="Times New Roman" charset="0"/>
              </a:rPr>
              <a:t>P</a:t>
            </a:r>
            <a:r>
              <a:rPr lang="en-US" sz="2800" dirty="0"/>
              <a:t>:</a:t>
            </a:r>
          </a:p>
        </p:txBody>
      </p:sp>
      <p:sp>
        <p:nvSpPr>
          <p:cNvPr id="12" name="Text Box 12"/>
          <p:cNvSpPr txBox="1">
            <a:spLocks noChangeArrowheads="1"/>
          </p:cNvSpPr>
          <p:nvPr/>
        </p:nvSpPr>
        <p:spPr bwMode="auto">
          <a:xfrm>
            <a:off x="4256088" y="2928938"/>
            <a:ext cx="4300537" cy="1919287"/>
          </a:xfrm>
          <a:prstGeom prst="rect">
            <a:avLst/>
          </a:prstGeom>
          <a:solidFill>
            <a:schemeClr val="accent4"/>
          </a:solidFill>
          <a:ln w="9525">
            <a:solidFill>
              <a:schemeClr val="tx1"/>
            </a:solidFill>
            <a:miter lim="800000"/>
            <a:headEnd/>
            <a:tailEnd/>
          </a:ln>
          <a:effectLst/>
          <a:extLst/>
        </p:spPr>
        <p:txBody>
          <a:bodyPr lIns="378000" tIns="370800" rIns="378000" bIns="370800">
            <a:spAutoFit/>
          </a:bodyPr>
          <a:lstStyle/>
          <a:p>
            <a:pPr algn="ctr" fontAlgn="auto">
              <a:lnSpc>
                <a:spcPct val="90000"/>
              </a:lnSpc>
              <a:spcBef>
                <a:spcPts val="0"/>
              </a:spcBef>
              <a:spcAft>
                <a:spcPts val="0"/>
              </a:spcAft>
              <a:defRPr/>
            </a:pPr>
            <a:r>
              <a:rPr lang="en-US" sz="2800" dirty="0">
                <a:latin typeface="+mn-lt"/>
                <a:ea typeface="+mn-ea"/>
                <a:cs typeface="+mn-cs"/>
              </a:rPr>
              <a:t>While this works fine, it is cumbersome for larger values of </a:t>
            </a:r>
            <a:r>
              <a:rPr lang="en-US" sz="2800" i="1" dirty="0">
                <a:latin typeface="Times New Roman"/>
                <a:ea typeface="+mn-ea"/>
                <a:cs typeface="Times New Roman"/>
              </a:rPr>
              <a:t>N</a:t>
            </a:r>
          </a:p>
        </p:txBody>
      </p:sp>
    </p:spTree>
    <p:extLst>
      <p:ext uri="{BB962C8B-B14F-4D97-AF65-F5344CB8AC3E}">
        <p14:creationId xmlns:p14="http://schemas.microsoft.com/office/powerpoint/2010/main" xmlns="" val="2213536584"/>
      </p:ext>
    </p:extLst>
  </p:cSld>
  <p:clrMapOvr>
    <a:masterClrMapping/>
  </p:clrMapOvr>
  <p:transition spd="slow">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a:xfrm>
            <a:off x="685800" y="434975"/>
            <a:ext cx="7772400" cy="927100"/>
          </a:xfrm>
        </p:spPr>
        <p:txBody>
          <a:bodyPr/>
          <a:lstStyle/>
          <a:p>
            <a:r>
              <a:rPr lang="en-US" dirty="0">
                <a:latin typeface="Arial" charset="0"/>
                <a:cs typeface="Arial" charset="0"/>
              </a:rPr>
              <a:t>NPV Using Factors</a:t>
            </a:r>
          </a:p>
        </p:txBody>
      </p:sp>
      <p:grpSp>
        <p:nvGrpSpPr>
          <p:cNvPr id="95235" name="Group 3"/>
          <p:cNvGrpSpPr>
            <a:grpSpLocks/>
          </p:cNvGrpSpPr>
          <p:nvPr/>
        </p:nvGrpSpPr>
        <p:grpSpPr bwMode="auto">
          <a:xfrm>
            <a:off x="3027363" y="1474788"/>
            <a:ext cx="3171825" cy="954087"/>
            <a:chOff x="550" y="1401"/>
            <a:chExt cx="1998" cy="601"/>
          </a:xfrm>
        </p:grpSpPr>
        <p:sp>
          <p:nvSpPr>
            <p:cNvPr id="126012" name="Rectangle 4"/>
            <p:cNvSpPr>
              <a:spLocks noChangeArrowheads="1"/>
            </p:cNvSpPr>
            <p:nvPr/>
          </p:nvSpPr>
          <p:spPr bwMode="auto">
            <a:xfrm>
              <a:off x="550" y="1537"/>
              <a:ext cx="199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i="1" dirty="0">
                  <a:latin typeface="Times New Roman" charset="0"/>
                  <a:cs typeface="Times New Roman" charset="0"/>
                </a:rPr>
                <a:t>P</a:t>
              </a:r>
              <a:r>
                <a:rPr lang="en-US" sz="2800" i="1" dirty="0"/>
                <a:t> =                = </a:t>
              </a:r>
              <a:r>
                <a:rPr lang="en-US" sz="2800" i="1" dirty="0">
                  <a:latin typeface="Times New Roman" charset="0"/>
                  <a:cs typeface="Times New Roman" charset="0"/>
                </a:rPr>
                <a:t>FX</a:t>
              </a:r>
            </a:p>
          </p:txBody>
        </p:sp>
        <p:grpSp>
          <p:nvGrpSpPr>
            <p:cNvPr id="126013" name="Group 5"/>
            <p:cNvGrpSpPr>
              <a:grpSpLocks/>
            </p:cNvGrpSpPr>
            <p:nvPr/>
          </p:nvGrpSpPr>
          <p:grpSpPr bwMode="auto">
            <a:xfrm>
              <a:off x="1034" y="1401"/>
              <a:ext cx="851" cy="601"/>
              <a:chOff x="2306" y="1417"/>
              <a:chExt cx="851" cy="601"/>
            </a:xfrm>
          </p:grpSpPr>
          <p:sp>
            <p:nvSpPr>
              <p:cNvPr id="126014" name="Rectangle 6"/>
              <p:cNvSpPr>
                <a:spLocks noChangeArrowheads="1"/>
              </p:cNvSpPr>
              <p:nvPr/>
            </p:nvSpPr>
            <p:spPr bwMode="auto">
              <a:xfrm>
                <a:off x="2306" y="1417"/>
                <a:ext cx="851" cy="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800" i="1" dirty="0">
                    <a:latin typeface="Times New Roman" charset="0"/>
                    <a:cs typeface="Times New Roman" charset="0"/>
                  </a:rPr>
                  <a:t>F</a:t>
                </a:r>
              </a:p>
              <a:p>
                <a:pPr algn="ctr"/>
                <a:r>
                  <a:rPr lang="en-US" sz="2800" dirty="0"/>
                  <a:t>(1 +</a:t>
                </a:r>
                <a:r>
                  <a:rPr lang="en-US" sz="2800" i="1" dirty="0">
                    <a:latin typeface="Times New Roman" charset="0"/>
                    <a:cs typeface="Times New Roman" charset="0"/>
                  </a:rPr>
                  <a:t> i</a:t>
                </a:r>
                <a:r>
                  <a:rPr lang="en-US" sz="2800" dirty="0"/>
                  <a:t>)</a:t>
                </a:r>
                <a:r>
                  <a:rPr lang="en-US" sz="2800" i="1" baseline="30000" dirty="0">
                    <a:latin typeface="Times New Roman" charset="0"/>
                    <a:cs typeface="Times New Roman" charset="0"/>
                  </a:rPr>
                  <a:t>N</a:t>
                </a:r>
                <a:endParaRPr lang="en-US" sz="2800" i="1" dirty="0">
                  <a:latin typeface="Times New Roman" charset="0"/>
                  <a:cs typeface="Times New Roman" charset="0"/>
                </a:endParaRPr>
              </a:p>
            </p:txBody>
          </p:sp>
          <p:sp>
            <p:nvSpPr>
              <p:cNvPr id="126015" name="Line 7"/>
              <p:cNvSpPr>
                <a:spLocks noChangeShapeType="1"/>
              </p:cNvSpPr>
              <p:nvPr/>
            </p:nvSpPr>
            <p:spPr bwMode="auto">
              <a:xfrm>
                <a:off x="2339" y="1715"/>
                <a:ext cx="784"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grpSp>
      <p:sp>
        <p:nvSpPr>
          <p:cNvPr id="95240" name="Rectangle 8"/>
          <p:cNvSpPr>
            <a:spLocks noChangeArrowheads="1"/>
          </p:cNvSpPr>
          <p:nvPr/>
        </p:nvSpPr>
        <p:spPr bwMode="auto">
          <a:xfrm>
            <a:off x="1290638" y="2641600"/>
            <a:ext cx="6537325"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2476500" indent="-2476500">
              <a:tabLst>
                <a:tab pos="1905000" algn="r"/>
                <a:tab pos="2095500" algn="l"/>
              </a:tabLst>
            </a:pPr>
            <a:r>
              <a:rPr lang="en-US" sz="2000" dirty="0"/>
              <a:t>where	</a:t>
            </a:r>
            <a:r>
              <a:rPr lang="en-US" sz="2000" i="1" dirty="0">
                <a:latin typeface="Times New Roman" charset="0"/>
                <a:cs typeface="Times New Roman" charset="0"/>
              </a:rPr>
              <a:t>X</a:t>
            </a:r>
            <a:r>
              <a:rPr lang="en-US" sz="2000" dirty="0"/>
              <a:t>	=	a factor from Table </a:t>
            </a:r>
            <a:r>
              <a:rPr lang="en-US" sz="2000" dirty="0">
                <a:solidFill>
                  <a:schemeClr val="tx2"/>
                </a:solidFill>
              </a:rPr>
              <a:t>S7.2</a:t>
            </a:r>
            <a:r>
              <a:rPr lang="en-US" sz="2000" dirty="0"/>
              <a:t> defined as = 1/(1 + </a:t>
            </a:r>
            <a:r>
              <a:rPr lang="en-US" sz="2000" i="1" dirty="0">
                <a:latin typeface="Times New Roman" charset="0"/>
                <a:cs typeface="Times New Roman" charset="0"/>
              </a:rPr>
              <a:t>i</a:t>
            </a:r>
            <a:r>
              <a:rPr lang="en-US" sz="2000" dirty="0"/>
              <a:t>)</a:t>
            </a:r>
            <a:r>
              <a:rPr lang="en-US" sz="2000" i="1" baseline="30000" dirty="0">
                <a:latin typeface="Times New Roman" charset="0"/>
                <a:cs typeface="Times New Roman" charset="0"/>
              </a:rPr>
              <a:t>N</a:t>
            </a:r>
            <a:r>
              <a:rPr lang="en-US" sz="2000" i="1" dirty="0"/>
              <a:t> </a:t>
            </a:r>
            <a:r>
              <a:rPr lang="en-US" sz="2000" dirty="0"/>
              <a:t> and  </a:t>
            </a:r>
            <a:r>
              <a:rPr lang="en-US" sz="2000" i="1" dirty="0">
                <a:latin typeface="Times New Roman" charset="0"/>
                <a:cs typeface="Times New Roman" charset="0"/>
              </a:rPr>
              <a:t>F</a:t>
            </a:r>
            <a:r>
              <a:rPr lang="en-US" sz="2000" dirty="0"/>
              <a:t> = future value</a:t>
            </a:r>
          </a:p>
        </p:txBody>
      </p:sp>
      <p:sp>
        <p:nvSpPr>
          <p:cNvPr id="95246" name="Rectangle 14"/>
          <p:cNvSpPr>
            <a:spLocks noChangeArrowheads="1"/>
          </p:cNvSpPr>
          <p:nvPr/>
        </p:nvSpPr>
        <p:spPr bwMode="auto">
          <a:xfrm>
            <a:off x="7759700" y="5634038"/>
            <a:ext cx="1174750"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400" dirty="0"/>
              <a:t>Portion of Table </a:t>
            </a:r>
            <a:r>
              <a:rPr lang="en-US" sz="1400" dirty="0">
                <a:solidFill>
                  <a:srgbClr val="255898"/>
                </a:solidFill>
              </a:rPr>
              <a:t>S7.2</a:t>
            </a:r>
          </a:p>
        </p:txBody>
      </p:sp>
      <p:graphicFrame>
        <p:nvGraphicFramePr>
          <p:cNvPr id="2" name="Table 1"/>
          <p:cNvGraphicFramePr>
            <a:graphicFrameLocks noGrp="1"/>
          </p:cNvGraphicFramePr>
          <p:nvPr>
            <p:extLst>
              <p:ext uri="{D42A27DB-BD31-4B8C-83A1-F6EECF244321}">
                <p14:modId xmlns:p14="http://schemas.microsoft.com/office/powerpoint/2010/main" xmlns="" val="3691055747"/>
              </p:ext>
            </p:extLst>
          </p:nvPr>
        </p:nvGraphicFramePr>
        <p:xfrm>
          <a:off x="1524000" y="3817938"/>
          <a:ext cx="6096000" cy="2347912"/>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xmlns="" val="20000"/>
                    </a:ext>
                  </a:extLst>
                </a:gridCol>
                <a:gridCol w="635000">
                  <a:extLst>
                    <a:ext uri="{9D8B030D-6E8A-4147-A177-3AD203B41FA5}">
                      <a16:colId xmlns:a16="http://schemas.microsoft.com/office/drawing/2014/main" xmlns="" val="20001"/>
                    </a:ext>
                  </a:extLst>
                </a:gridCol>
                <a:gridCol w="4064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tblGrid>
              <a:tr h="335416">
                <a:tc gridSpan="2">
                  <a:txBody>
                    <a:bodyPr/>
                    <a:lstStyle/>
                    <a:p>
                      <a:pPr algn="ctr"/>
                      <a:r>
                        <a:rPr lang="en-US" sz="1600" dirty="0">
                          <a:solidFill>
                            <a:schemeClr val="bg1"/>
                          </a:solidFill>
                          <a:latin typeface="Arial"/>
                          <a:cs typeface="Arial"/>
                        </a:rPr>
                        <a:t>TABLE S7.2</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hMerge="1">
                  <a:txBody>
                    <a:bodyPr/>
                    <a:lstStyle/>
                    <a:p>
                      <a:endParaRPr lang="en-US"/>
                    </a:p>
                  </a:txBody>
                  <a:tcPr/>
                </a:tc>
                <a:tc gridSpan="5">
                  <a:txBody>
                    <a:bodyPr/>
                    <a:lstStyle/>
                    <a:p>
                      <a:r>
                        <a:rPr lang="en-US" sz="1600" dirty="0">
                          <a:latin typeface="Arial"/>
                          <a:cs typeface="Arial"/>
                        </a:rPr>
                        <a:t>Present Value of $1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0"/>
                  </a:ext>
                </a:extLst>
              </a:tr>
              <a:tr h="335416">
                <a:tc>
                  <a:txBody>
                    <a:bodyPr/>
                    <a:lstStyle/>
                    <a:p>
                      <a:pPr algn="ctr"/>
                      <a:r>
                        <a:rPr lang="en-US" sz="1600" b="1" dirty="0">
                          <a:solidFill>
                            <a:schemeClr val="bg1"/>
                          </a:solidFill>
                          <a:latin typeface="Arial"/>
                          <a:cs typeface="Arial"/>
                        </a:rPr>
                        <a:t>YEAR</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gridSpan="2">
                  <a:txBody>
                    <a:bodyPr/>
                    <a:lstStyle/>
                    <a:p>
                      <a:pPr algn="ctr"/>
                      <a:r>
                        <a:rPr lang="en-US" sz="1600" b="1" dirty="0">
                          <a:solidFill>
                            <a:schemeClr val="bg1"/>
                          </a:solidFill>
                          <a:latin typeface="Arial"/>
                          <a:cs typeface="Arial"/>
                        </a:rPr>
                        <a:t>6%</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b="1" dirty="0">
                          <a:solidFill>
                            <a:schemeClr val="bg1"/>
                          </a:solidFill>
                          <a:latin typeface="Arial"/>
                          <a:cs typeface="Arial"/>
                        </a:rPr>
                        <a:t>8%</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10%</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12%</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14%</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1"/>
                  </a:ext>
                </a:extLst>
              </a:tr>
              <a:tr h="335416">
                <a:tc>
                  <a:txBody>
                    <a:bodyPr/>
                    <a:lstStyle/>
                    <a:p>
                      <a:pPr algn="ctr"/>
                      <a:r>
                        <a:rPr lang="en-US" sz="1600" dirty="0">
                          <a:latin typeface="Arial"/>
                          <a:cs typeface="Arial"/>
                        </a:rPr>
                        <a:t>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gridSpan="2">
                  <a:txBody>
                    <a:bodyPr/>
                    <a:lstStyle/>
                    <a:p>
                      <a:pPr algn="ctr"/>
                      <a:r>
                        <a:rPr lang="en-US" sz="1600" dirty="0">
                          <a:latin typeface="Arial"/>
                          <a:cs typeface="Arial"/>
                        </a:rPr>
                        <a:t>.943</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.926</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.909</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.893</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.877</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2"/>
                  </a:ext>
                </a:extLst>
              </a:tr>
              <a:tr h="335416">
                <a:tc>
                  <a:txBody>
                    <a:bodyPr/>
                    <a:lstStyle/>
                    <a:p>
                      <a:pPr algn="ctr"/>
                      <a:r>
                        <a:rPr lang="en-US" sz="1600" dirty="0">
                          <a:latin typeface="Arial"/>
                          <a:cs typeface="Arial"/>
                        </a:rPr>
                        <a:t>2</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gridSpan="2">
                  <a:txBody>
                    <a:bodyPr/>
                    <a:lstStyle/>
                    <a:p>
                      <a:pPr algn="ctr"/>
                      <a:r>
                        <a:rPr lang="en-US" sz="1600" dirty="0">
                          <a:latin typeface="Arial"/>
                          <a:cs typeface="Arial"/>
                        </a:rPr>
                        <a:t>.890</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.857</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.826</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.797</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.769</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3"/>
                  </a:ext>
                </a:extLst>
              </a:tr>
              <a:tr h="335416">
                <a:tc>
                  <a:txBody>
                    <a:bodyPr/>
                    <a:lstStyle/>
                    <a:p>
                      <a:pPr algn="ctr"/>
                      <a:r>
                        <a:rPr lang="en-US" sz="1600" dirty="0">
                          <a:latin typeface="Arial"/>
                          <a:cs typeface="Arial"/>
                        </a:rPr>
                        <a:t>3</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gridSpan="2">
                  <a:txBody>
                    <a:bodyPr/>
                    <a:lstStyle/>
                    <a:p>
                      <a:pPr algn="ctr"/>
                      <a:r>
                        <a:rPr lang="en-US" sz="1600" dirty="0">
                          <a:latin typeface="Arial"/>
                          <a:cs typeface="Arial"/>
                        </a:rPr>
                        <a:t>.840</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.794</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.751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.712</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.675</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4"/>
                  </a:ext>
                </a:extLst>
              </a:tr>
              <a:tr h="335416">
                <a:tc>
                  <a:txBody>
                    <a:bodyPr/>
                    <a:lstStyle/>
                    <a:p>
                      <a:pPr algn="ctr"/>
                      <a:r>
                        <a:rPr lang="en-US" sz="1600" dirty="0">
                          <a:latin typeface="Arial"/>
                          <a:cs typeface="Arial"/>
                        </a:rPr>
                        <a:t>4</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gridSpan="2">
                  <a:txBody>
                    <a:bodyPr/>
                    <a:lstStyle/>
                    <a:p>
                      <a:pPr algn="ctr"/>
                      <a:r>
                        <a:rPr lang="en-US" sz="1600" dirty="0">
                          <a:latin typeface="Arial"/>
                          <a:cs typeface="Arial"/>
                        </a:rPr>
                        <a:t>.792</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.735</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.683</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.636</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.592</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5"/>
                  </a:ext>
                </a:extLst>
              </a:tr>
              <a:tr h="335416">
                <a:tc>
                  <a:txBody>
                    <a:bodyPr/>
                    <a:lstStyle/>
                    <a:p>
                      <a:pPr algn="ctr"/>
                      <a:r>
                        <a:rPr lang="en-US" sz="1600" dirty="0">
                          <a:latin typeface="Arial"/>
                          <a:cs typeface="Arial"/>
                        </a:rPr>
                        <a:t>5</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gridSpan="2">
                  <a:txBody>
                    <a:bodyPr/>
                    <a:lstStyle/>
                    <a:p>
                      <a:pPr algn="ctr"/>
                      <a:r>
                        <a:rPr lang="en-US" sz="1600" dirty="0">
                          <a:latin typeface="Arial"/>
                          <a:cs typeface="Arial"/>
                        </a:rPr>
                        <a:t>.747</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.681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.621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.567</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dirty="0">
                          <a:latin typeface="Arial"/>
                          <a:cs typeface="Arial"/>
                        </a:rPr>
                        <a:t>.519</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69891125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95235"/>
                                        </p:tgtEl>
                                        <p:attrNameLst>
                                          <p:attrName>style.visibility</p:attrName>
                                        </p:attrNameLst>
                                      </p:cBhvr>
                                      <p:to>
                                        <p:strVal val="visible"/>
                                      </p:to>
                                    </p:set>
                                    <p:animEffect transition="in" filter="wipe(left)">
                                      <p:cBhvr>
                                        <p:cTn id="7" dur="1000"/>
                                        <p:tgtEl>
                                          <p:spTgt spid="95235"/>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95240"/>
                                        </p:tgtEl>
                                        <p:attrNameLst>
                                          <p:attrName>style.visibility</p:attrName>
                                        </p:attrNameLst>
                                      </p:cBhvr>
                                      <p:to>
                                        <p:strVal val="visible"/>
                                      </p:to>
                                    </p:set>
                                    <p:animEffect transition="in" filter="wipe(left)">
                                      <p:cBhvr>
                                        <p:cTn id="11" dur="1000"/>
                                        <p:tgtEl>
                                          <p:spTgt spid="95240"/>
                                        </p:tgtEl>
                                      </p:cBhvr>
                                    </p:animEffect>
                                  </p:childTnLst>
                                </p:cTn>
                              </p:par>
                            </p:childTnLst>
                          </p:cTn>
                        </p:par>
                        <p:par>
                          <p:cTn id="12" fill="hold" nodeType="afterGroup">
                            <p:stCondLst>
                              <p:cond delay="4000"/>
                            </p:stCondLst>
                            <p:childTnLst>
                              <p:par>
                                <p:cTn id="13" presetID="23" presetClass="entr" presetSubtype="272"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strVal val="2/3*#ppt_w"/>
                                          </p:val>
                                        </p:tav>
                                        <p:tav tm="100000">
                                          <p:val>
                                            <p:strVal val="#ppt_w"/>
                                          </p:val>
                                        </p:tav>
                                      </p:tavLst>
                                    </p:anim>
                                    <p:anim calcmode="lin" valueType="num">
                                      <p:cBhvr>
                                        <p:cTn id="16" dur="1000" fill="hold"/>
                                        <p:tgtEl>
                                          <p:spTgt spid="2"/>
                                        </p:tgtEl>
                                        <p:attrNameLst>
                                          <p:attrName>ppt_h</p:attrName>
                                        </p:attrNameLst>
                                      </p:cBhvr>
                                      <p:tavLst>
                                        <p:tav tm="0">
                                          <p:val>
                                            <p:strVal val="2/3*#ppt_h"/>
                                          </p:val>
                                        </p:tav>
                                        <p:tav tm="100000">
                                          <p:val>
                                            <p:strVal val="#ppt_h"/>
                                          </p:val>
                                        </p:tav>
                                      </p:tavLst>
                                    </p:anim>
                                  </p:childTnLst>
                                </p:cTn>
                              </p:par>
                            </p:childTnLst>
                          </p:cTn>
                        </p:par>
                        <p:par>
                          <p:cTn id="17" fill="hold" nodeType="afterGroup">
                            <p:stCondLst>
                              <p:cond delay="6000"/>
                            </p:stCondLst>
                            <p:childTnLst>
                              <p:par>
                                <p:cTn id="18" presetID="22" presetClass="entr" presetSubtype="8" fill="hold" grpId="0" nodeType="afterEffect">
                                  <p:stCondLst>
                                    <p:cond delay="0"/>
                                  </p:stCondLst>
                                  <p:childTnLst>
                                    <p:set>
                                      <p:cBhvr>
                                        <p:cTn id="19" dur="1" fill="hold">
                                          <p:stCondLst>
                                            <p:cond delay="0"/>
                                          </p:stCondLst>
                                        </p:cTn>
                                        <p:tgtEl>
                                          <p:spTgt spid="95246"/>
                                        </p:tgtEl>
                                        <p:attrNameLst>
                                          <p:attrName>style.visibility</p:attrName>
                                        </p:attrNameLst>
                                      </p:cBhvr>
                                      <p:to>
                                        <p:strVal val="visible"/>
                                      </p:to>
                                    </p:set>
                                    <p:animEffect transition="in" filter="wipe(left)">
                                      <p:cBhvr>
                                        <p:cTn id="20" dur="1000"/>
                                        <p:tgtEl>
                                          <p:spTgt spid="95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0" grpId="0" autoUpdateAnimBg="0"/>
      <p:bldP spid="9524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85800" y="434975"/>
            <a:ext cx="7772400" cy="914400"/>
          </a:xfrm>
        </p:spPr>
        <p:txBody>
          <a:bodyPr/>
          <a:lstStyle/>
          <a:p>
            <a:r>
              <a:rPr lang="en-US" dirty="0">
                <a:latin typeface="Arial" charset="0"/>
                <a:cs typeface="Arial" charset="0"/>
              </a:rPr>
              <a:t>Capacity</a:t>
            </a:r>
          </a:p>
        </p:txBody>
      </p:sp>
      <p:sp>
        <p:nvSpPr>
          <p:cNvPr id="24579" name="Rectangle 3"/>
          <p:cNvSpPr>
            <a:spLocks noChangeArrowheads="1"/>
          </p:cNvSpPr>
          <p:nvPr/>
        </p:nvSpPr>
        <p:spPr bwMode="auto">
          <a:xfrm>
            <a:off x="723900" y="1522413"/>
            <a:ext cx="7791450" cy="481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533400" indent="-533400">
              <a:lnSpc>
                <a:spcPct val="90000"/>
              </a:lnSpc>
              <a:spcAft>
                <a:spcPct val="40000"/>
              </a:spcAft>
              <a:buClr>
                <a:srgbClr val="BF0922"/>
              </a:buClr>
              <a:buSzPct val="60000"/>
              <a:buFont typeface="Lucida Grande" charset="0"/>
              <a:buChar char="►"/>
            </a:pPr>
            <a:r>
              <a:rPr lang="en-US" sz="3200" dirty="0"/>
              <a:t>The throughput, or the number of units a facility can hold, receive, store, or produce in a period of time</a:t>
            </a:r>
          </a:p>
          <a:p>
            <a:pPr marL="533400" indent="-533400">
              <a:lnSpc>
                <a:spcPct val="90000"/>
              </a:lnSpc>
              <a:spcAft>
                <a:spcPct val="40000"/>
              </a:spcAft>
              <a:buClr>
                <a:srgbClr val="BF0922"/>
              </a:buClr>
              <a:buSzPct val="60000"/>
              <a:buFont typeface="Lucida Grande" charset="0"/>
              <a:buChar char="►"/>
            </a:pPr>
            <a:r>
              <a:rPr lang="en-US" sz="3200" dirty="0"/>
              <a:t>Determines </a:t>
            </a:r>
            <a:br>
              <a:rPr lang="en-US" sz="3200" dirty="0"/>
            </a:br>
            <a:r>
              <a:rPr lang="en-US" sz="3200" dirty="0"/>
              <a:t>fixed costs</a:t>
            </a:r>
          </a:p>
          <a:p>
            <a:pPr marL="533400" indent="-533400">
              <a:lnSpc>
                <a:spcPct val="90000"/>
              </a:lnSpc>
              <a:spcAft>
                <a:spcPct val="40000"/>
              </a:spcAft>
              <a:buClr>
                <a:srgbClr val="BF0922"/>
              </a:buClr>
              <a:buSzPct val="60000"/>
              <a:buFont typeface="Lucida Grande" charset="0"/>
              <a:buChar char="►"/>
            </a:pPr>
            <a:r>
              <a:rPr lang="en-US" sz="3200" dirty="0"/>
              <a:t>Determines if </a:t>
            </a:r>
            <a:br>
              <a:rPr lang="en-US" sz="3200" dirty="0"/>
            </a:br>
            <a:r>
              <a:rPr lang="en-US" sz="3200" dirty="0"/>
              <a:t>demand will </a:t>
            </a:r>
            <a:br>
              <a:rPr lang="en-US" sz="3200" dirty="0"/>
            </a:br>
            <a:r>
              <a:rPr lang="en-US" sz="3200" dirty="0"/>
              <a:t>be satisfied</a:t>
            </a:r>
          </a:p>
          <a:p>
            <a:pPr marL="533400" indent="-533400">
              <a:lnSpc>
                <a:spcPct val="90000"/>
              </a:lnSpc>
              <a:spcAft>
                <a:spcPct val="40000"/>
              </a:spcAft>
              <a:buClr>
                <a:srgbClr val="BF0922"/>
              </a:buClr>
              <a:buSzPct val="60000"/>
              <a:buFont typeface="Lucida Grande" charset="0"/>
              <a:buChar char="►"/>
            </a:pPr>
            <a:r>
              <a:rPr lang="en-US" sz="3200" dirty="0"/>
              <a:t>Three time horizons</a:t>
            </a:r>
          </a:p>
        </p:txBody>
      </p:sp>
      <p:pic>
        <p:nvPicPr>
          <p:cNvPr id="2" name="Picture 1" descr="crowd.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24248" y="2971964"/>
            <a:ext cx="3933952" cy="2632800"/>
          </a:xfrm>
          <a:prstGeom prst="rect">
            <a:avLst/>
          </a:prstGeom>
        </p:spPr>
      </p:pic>
    </p:spTree>
    <p:extLst>
      <p:ext uri="{BB962C8B-B14F-4D97-AF65-F5344CB8AC3E}">
        <p14:creationId xmlns:p14="http://schemas.microsoft.com/office/powerpoint/2010/main" xmlns="" val="369815815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4579"/>
                                        </p:tgtEl>
                                        <p:attrNameLst>
                                          <p:attrName>style.visibility</p:attrName>
                                        </p:attrNameLst>
                                      </p:cBhvr>
                                      <p:to>
                                        <p:strVal val="visible"/>
                                      </p:to>
                                    </p:set>
                                    <p:animEffect transition="in" filter="strips(downRight)">
                                      <p:cBhvr>
                                        <p:cTn id="7" dur="1000"/>
                                        <p:tgtEl>
                                          <p:spTgt spid="24579"/>
                                        </p:tgtEl>
                                      </p:cBhvr>
                                    </p:animEffect>
                                  </p:childTnLst>
                                </p:cTn>
                              </p:par>
                              <p:par>
                                <p:cTn id="8" presetID="23" presetClass="entr" presetSubtype="272" fill="hold" nodeType="withEffect">
                                  <p:stCondLst>
                                    <p:cond delay="100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strVal val="2/3*#ppt_w"/>
                                          </p:val>
                                        </p:tav>
                                        <p:tav tm="100000">
                                          <p:val>
                                            <p:strVal val="#ppt_w"/>
                                          </p:val>
                                        </p:tav>
                                      </p:tavLst>
                                    </p:anim>
                                    <p:anim calcmode="lin" valueType="num">
                                      <p:cBhvr>
                                        <p:cTn id="11" dur="10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552450" y="596900"/>
            <a:ext cx="8013700" cy="927100"/>
          </a:xfrm>
        </p:spPr>
        <p:txBody>
          <a:bodyPr/>
          <a:lstStyle/>
          <a:p>
            <a:r>
              <a:rPr lang="en-US" dirty="0">
                <a:latin typeface="Arial" charset="0"/>
                <a:cs typeface="Arial" charset="0"/>
              </a:rPr>
              <a:t>Present Value of an Annuity</a:t>
            </a:r>
          </a:p>
        </p:txBody>
      </p:sp>
      <p:sp>
        <p:nvSpPr>
          <p:cNvPr id="96259" name="Rectangle 3"/>
          <p:cNvSpPr>
            <a:spLocks noChangeArrowheads="1"/>
          </p:cNvSpPr>
          <p:nvPr/>
        </p:nvSpPr>
        <p:spPr bwMode="auto">
          <a:xfrm>
            <a:off x="1127125" y="1754188"/>
            <a:ext cx="686435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800" dirty="0"/>
              <a:t>An annuity is an investment that generates uniform equal payments</a:t>
            </a:r>
          </a:p>
        </p:txBody>
      </p:sp>
      <p:sp>
        <p:nvSpPr>
          <p:cNvPr id="96260" name="Rectangle 4"/>
          <p:cNvSpPr>
            <a:spLocks noChangeArrowheads="1"/>
          </p:cNvSpPr>
          <p:nvPr/>
        </p:nvSpPr>
        <p:spPr bwMode="auto">
          <a:xfrm>
            <a:off x="3898900" y="2909888"/>
            <a:ext cx="133191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i="1" dirty="0">
                <a:latin typeface="Times New Roman" charset="0"/>
                <a:cs typeface="Times New Roman" charset="0"/>
              </a:rPr>
              <a:t>S</a:t>
            </a:r>
            <a:r>
              <a:rPr lang="en-US" sz="2800" dirty="0"/>
              <a:t> = </a:t>
            </a:r>
            <a:r>
              <a:rPr lang="en-US" sz="2800" i="1" dirty="0">
                <a:latin typeface="Times New Roman" charset="0"/>
                <a:cs typeface="Times New Roman" charset="0"/>
              </a:rPr>
              <a:t>RX</a:t>
            </a:r>
          </a:p>
        </p:txBody>
      </p:sp>
      <p:sp>
        <p:nvSpPr>
          <p:cNvPr id="96261" name="Rectangle 5"/>
          <p:cNvSpPr>
            <a:spLocks noChangeArrowheads="1"/>
          </p:cNvSpPr>
          <p:nvPr/>
        </p:nvSpPr>
        <p:spPr bwMode="auto">
          <a:xfrm>
            <a:off x="969963" y="3646488"/>
            <a:ext cx="7373937" cy="1636712"/>
          </a:xfrm>
          <a:prstGeom prst="rect">
            <a:avLst/>
          </a:prstGeom>
          <a:noFill/>
          <a:ln>
            <a:noFill/>
          </a:ln>
          <a:effectLst/>
          <a:extLst/>
        </p:spPr>
        <p:txBody>
          <a:bodyPr>
            <a:spAutoFit/>
          </a:bodyPr>
          <a:lstStyle/>
          <a:p>
            <a:pPr marL="2159000" indent="-2159000" fontAlgn="auto">
              <a:lnSpc>
                <a:spcPct val="90000"/>
              </a:lnSpc>
              <a:spcBef>
                <a:spcPts val="0"/>
              </a:spcBef>
              <a:spcAft>
                <a:spcPts val="600"/>
              </a:spcAft>
              <a:tabLst>
                <a:tab pos="1714500" algn="r"/>
                <a:tab pos="1905000" algn="l"/>
              </a:tabLst>
              <a:defRPr/>
            </a:pPr>
            <a:r>
              <a:rPr lang="en-US" sz="2000" kern="0" dirty="0">
                <a:latin typeface="+mn-lt"/>
                <a:ea typeface="+mn-ea"/>
                <a:cs typeface="+mn-cs"/>
              </a:rPr>
              <a:t>where	</a:t>
            </a:r>
            <a:r>
              <a:rPr lang="en-US" sz="2000" i="1" kern="0" dirty="0">
                <a:latin typeface="Times New Roman"/>
                <a:ea typeface="+mn-ea"/>
                <a:cs typeface="Times New Roman"/>
              </a:rPr>
              <a:t>X</a:t>
            </a:r>
            <a:r>
              <a:rPr lang="en-US" sz="2000" kern="0" dirty="0">
                <a:latin typeface="+mn-lt"/>
                <a:ea typeface="+mn-ea"/>
                <a:cs typeface="+mn-cs"/>
              </a:rPr>
              <a:t>	=	factor from Table S7.3</a:t>
            </a:r>
          </a:p>
          <a:p>
            <a:pPr marL="2159000" indent="-2159000" fontAlgn="auto">
              <a:lnSpc>
                <a:spcPct val="90000"/>
              </a:lnSpc>
              <a:spcBef>
                <a:spcPts val="0"/>
              </a:spcBef>
              <a:spcAft>
                <a:spcPts val="600"/>
              </a:spcAft>
              <a:tabLst>
                <a:tab pos="1714500" algn="r"/>
                <a:tab pos="1905000" algn="l"/>
              </a:tabLst>
              <a:defRPr/>
            </a:pPr>
            <a:r>
              <a:rPr lang="en-US" sz="2000" kern="0" dirty="0">
                <a:latin typeface="+mn-lt"/>
                <a:ea typeface="+mn-ea"/>
                <a:cs typeface="+mn-cs"/>
              </a:rPr>
              <a:t>	</a:t>
            </a:r>
            <a:r>
              <a:rPr lang="en-US" sz="2000" i="1" kern="0" dirty="0">
                <a:latin typeface="Times New Roman"/>
                <a:ea typeface="+mn-ea"/>
                <a:cs typeface="Times New Roman"/>
              </a:rPr>
              <a:t>S</a:t>
            </a:r>
            <a:r>
              <a:rPr lang="en-US" sz="2000" kern="0" dirty="0">
                <a:latin typeface="+mn-lt"/>
                <a:ea typeface="+mn-ea"/>
                <a:cs typeface="+mn-cs"/>
              </a:rPr>
              <a:t>	=	present value of a series of uniform </a:t>
            </a:r>
            <a:br>
              <a:rPr lang="en-US" sz="2000" kern="0" dirty="0">
                <a:latin typeface="+mn-lt"/>
                <a:ea typeface="+mn-ea"/>
                <a:cs typeface="+mn-cs"/>
              </a:rPr>
            </a:br>
            <a:r>
              <a:rPr lang="en-US" sz="2000" kern="0" dirty="0">
                <a:latin typeface="+mn-lt"/>
                <a:ea typeface="+mn-ea"/>
                <a:cs typeface="+mn-cs"/>
              </a:rPr>
              <a:t>annual receipts</a:t>
            </a:r>
          </a:p>
          <a:p>
            <a:pPr marL="2159000" indent="-2159000" fontAlgn="auto">
              <a:lnSpc>
                <a:spcPct val="90000"/>
              </a:lnSpc>
              <a:spcBef>
                <a:spcPts val="0"/>
              </a:spcBef>
              <a:spcAft>
                <a:spcPts val="600"/>
              </a:spcAft>
              <a:tabLst>
                <a:tab pos="1714500" algn="r"/>
                <a:tab pos="1905000" algn="l"/>
              </a:tabLst>
              <a:defRPr/>
            </a:pPr>
            <a:r>
              <a:rPr lang="en-US" sz="2000" kern="0" dirty="0">
                <a:latin typeface="+mn-lt"/>
                <a:ea typeface="+mn-ea"/>
                <a:cs typeface="+mn-cs"/>
              </a:rPr>
              <a:t>	</a:t>
            </a:r>
            <a:r>
              <a:rPr lang="en-US" sz="2000" i="1" kern="0" dirty="0">
                <a:latin typeface="Times New Roman"/>
                <a:ea typeface="+mn-ea"/>
                <a:cs typeface="Times New Roman"/>
              </a:rPr>
              <a:t>R</a:t>
            </a:r>
            <a:r>
              <a:rPr lang="en-US" sz="2000" kern="0" dirty="0">
                <a:latin typeface="+mn-lt"/>
                <a:ea typeface="+mn-ea"/>
                <a:cs typeface="+mn-cs"/>
              </a:rPr>
              <a:t>	=	receipts that are received every year </a:t>
            </a:r>
            <a:br>
              <a:rPr lang="en-US" sz="2000" kern="0" dirty="0">
                <a:latin typeface="+mn-lt"/>
                <a:ea typeface="+mn-ea"/>
                <a:cs typeface="+mn-cs"/>
              </a:rPr>
            </a:br>
            <a:r>
              <a:rPr lang="en-US" sz="2000" kern="0" dirty="0">
                <a:latin typeface="+mn-lt"/>
                <a:ea typeface="+mn-ea"/>
                <a:cs typeface="+mn-cs"/>
              </a:rPr>
              <a:t>of the life of the investment</a:t>
            </a:r>
          </a:p>
        </p:txBody>
      </p:sp>
    </p:spTree>
    <p:extLst>
      <p:ext uri="{BB962C8B-B14F-4D97-AF65-F5344CB8AC3E}">
        <p14:creationId xmlns:p14="http://schemas.microsoft.com/office/powerpoint/2010/main" xmlns="" val="174456551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96259"/>
                                        </p:tgtEl>
                                        <p:attrNameLst>
                                          <p:attrName>style.visibility</p:attrName>
                                        </p:attrNameLst>
                                      </p:cBhvr>
                                      <p:to>
                                        <p:strVal val="visible"/>
                                      </p:to>
                                    </p:set>
                                    <p:animEffect transition="in" filter="wipe(left)">
                                      <p:cBhvr>
                                        <p:cTn id="7" dur="1000"/>
                                        <p:tgtEl>
                                          <p:spTgt spid="96259"/>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96260"/>
                                        </p:tgtEl>
                                        <p:attrNameLst>
                                          <p:attrName>style.visibility</p:attrName>
                                        </p:attrNameLst>
                                      </p:cBhvr>
                                      <p:to>
                                        <p:strVal val="visible"/>
                                      </p:to>
                                    </p:set>
                                    <p:animEffect transition="in" filter="wipe(left)">
                                      <p:cBhvr>
                                        <p:cTn id="11" dur="1000"/>
                                        <p:tgtEl>
                                          <p:spTgt spid="96260"/>
                                        </p:tgtEl>
                                      </p:cBhvr>
                                    </p:animEffect>
                                  </p:childTnLst>
                                </p:cTn>
                              </p:par>
                            </p:childTnLst>
                          </p:cTn>
                        </p:par>
                        <p:par>
                          <p:cTn id="12" fill="hold" nodeType="afterGroup">
                            <p:stCondLst>
                              <p:cond delay="4000"/>
                            </p:stCondLst>
                            <p:childTnLst>
                              <p:par>
                                <p:cTn id="13" presetID="22" presetClass="entr" presetSubtype="8" fill="hold" grpId="0" nodeType="afterEffect">
                                  <p:stCondLst>
                                    <p:cond delay="1000"/>
                                  </p:stCondLst>
                                  <p:childTnLst>
                                    <p:set>
                                      <p:cBhvr>
                                        <p:cTn id="14" dur="1" fill="hold">
                                          <p:stCondLst>
                                            <p:cond delay="0"/>
                                          </p:stCondLst>
                                        </p:cTn>
                                        <p:tgtEl>
                                          <p:spTgt spid="96261"/>
                                        </p:tgtEl>
                                        <p:attrNameLst>
                                          <p:attrName>style.visibility</p:attrName>
                                        </p:attrNameLst>
                                      </p:cBhvr>
                                      <p:to>
                                        <p:strVal val="visible"/>
                                      </p:to>
                                    </p:set>
                                    <p:animEffect transition="in" filter="wipe(left)">
                                      <p:cBhvr>
                                        <p:cTn id="15" dur="10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260" grpId="0" autoUpdateAnimBg="0"/>
      <p:bldP spid="9626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552450" y="596900"/>
            <a:ext cx="8013700" cy="927100"/>
          </a:xfrm>
        </p:spPr>
        <p:txBody>
          <a:bodyPr/>
          <a:lstStyle/>
          <a:p>
            <a:r>
              <a:rPr lang="en-US" dirty="0">
                <a:latin typeface="Arial" charset="0"/>
                <a:cs typeface="Arial" charset="0"/>
              </a:rPr>
              <a:t>Present Value of an Annuity</a:t>
            </a:r>
          </a:p>
        </p:txBody>
      </p:sp>
      <p:sp>
        <p:nvSpPr>
          <p:cNvPr id="97283" name="Rectangle 3"/>
          <p:cNvSpPr>
            <a:spLocks noChangeArrowheads="1"/>
          </p:cNvSpPr>
          <p:nvPr/>
        </p:nvSpPr>
        <p:spPr bwMode="auto">
          <a:xfrm>
            <a:off x="7229475" y="4956175"/>
            <a:ext cx="12477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400" dirty="0"/>
              <a:t>Portion of Table </a:t>
            </a:r>
            <a:r>
              <a:rPr lang="en-US" sz="1400" dirty="0">
                <a:solidFill>
                  <a:schemeClr val="tx2"/>
                </a:solidFill>
              </a:rPr>
              <a:t>S7.3</a:t>
            </a:r>
          </a:p>
        </p:txBody>
      </p:sp>
      <p:graphicFrame>
        <p:nvGraphicFramePr>
          <p:cNvPr id="2" name="Table 1"/>
          <p:cNvGraphicFramePr>
            <a:graphicFrameLocks noGrp="1"/>
          </p:cNvGraphicFramePr>
          <p:nvPr>
            <p:extLst>
              <p:ext uri="{D42A27DB-BD31-4B8C-83A1-F6EECF244321}">
                <p14:modId xmlns:p14="http://schemas.microsoft.com/office/powerpoint/2010/main" xmlns="" val="3168444832"/>
              </p:ext>
            </p:extLst>
          </p:nvPr>
        </p:nvGraphicFramePr>
        <p:xfrm>
          <a:off x="1524000" y="2133600"/>
          <a:ext cx="6200775" cy="2595565"/>
        </p:xfrm>
        <a:graphic>
          <a:graphicData uri="http://schemas.openxmlformats.org/drawingml/2006/table">
            <a:tbl>
              <a:tblPr firstRow="1" bandRow="1">
                <a:tableStyleId>{2D5ABB26-0587-4C30-8999-92F81FD0307C}</a:tableStyleId>
              </a:tblPr>
              <a:tblGrid>
                <a:gridCol w="1003403">
                  <a:extLst>
                    <a:ext uri="{9D8B030D-6E8A-4147-A177-3AD203B41FA5}">
                      <a16:colId xmlns:a16="http://schemas.microsoft.com/office/drawing/2014/main" xmlns="" val="20000"/>
                    </a:ext>
                  </a:extLst>
                </a:gridCol>
                <a:gridCol w="711273">
                  <a:extLst>
                    <a:ext uri="{9D8B030D-6E8A-4147-A177-3AD203B41FA5}">
                      <a16:colId xmlns:a16="http://schemas.microsoft.com/office/drawing/2014/main" xmlns="" val="20001"/>
                    </a:ext>
                  </a:extLst>
                </a:gridCol>
                <a:gridCol w="421683">
                  <a:extLst>
                    <a:ext uri="{9D8B030D-6E8A-4147-A177-3AD203B41FA5}">
                      <a16:colId xmlns:a16="http://schemas.microsoft.com/office/drawing/2014/main" xmlns="" val="20002"/>
                    </a:ext>
                  </a:extLst>
                </a:gridCol>
                <a:gridCol w="1016104">
                  <a:extLst>
                    <a:ext uri="{9D8B030D-6E8A-4147-A177-3AD203B41FA5}">
                      <a16:colId xmlns:a16="http://schemas.microsoft.com/office/drawing/2014/main" xmlns="" val="20003"/>
                    </a:ext>
                  </a:extLst>
                </a:gridCol>
                <a:gridCol w="1016104">
                  <a:extLst>
                    <a:ext uri="{9D8B030D-6E8A-4147-A177-3AD203B41FA5}">
                      <a16:colId xmlns:a16="http://schemas.microsoft.com/office/drawing/2014/main" xmlns="" val="20004"/>
                    </a:ext>
                  </a:extLst>
                </a:gridCol>
                <a:gridCol w="1016104">
                  <a:extLst>
                    <a:ext uri="{9D8B030D-6E8A-4147-A177-3AD203B41FA5}">
                      <a16:colId xmlns:a16="http://schemas.microsoft.com/office/drawing/2014/main" xmlns="" val="20005"/>
                    </a:ext>
                  </a:extLst>
                </a:gridCol>
                <a:gridCol w="1016104">
                  <a:extLst>
                    <a:ext uri="{9D8B030D-6E8A-4147-A177-3AD203B41FA5}">
                      <a16:colId xmlns:a16="http://schemas.microsoft.com/office/drawing/2014/main" xmlns="" val="20006"/>
                    </a:ext>
                  </a:extLst>
                </a:gridCol>
              </a:tblGrid>
              <a:tr h="370795">
                <a:tc gridSpan="2">
                  <a:txBody>
                    <a:bodyPr/>
                    <a:lstStyle/>
                    <a:p>
                      <a:pPr algn="ctr"/>
                      <a:r>
                        <a:rPr lang="en-US" sz="1800" dirty="0">
                          <a:solidFill>
                            <a:srgbClr val="FFFFFF"/>
                          </a:solidFill>
                          <a:latin typeface="Arial"/>
                          <a:cs typeface="Arial"/>
                        </a:rPr>
                        <a:t>TABLE</a:t>
                      </a:r>
                      <a:r>
                        <a:rPr lang="en-US" sz="1800" dirty="0">
                          <a:latin typeface="Arial"/>
                          <a:cs typeface="Arial"/>
                        </a:rPr>
                        <a:t> </a:t>
                      </a:r>
                      <a:r>
                        <a:rPr lang="en-US" sz="1800" dirty="0">
                          <a:solidFill>
                            <a:schemeClr val="bg1"/>
                          </a:solidFill>
                          <a:latin typeface="Arial"/>
                          <a:cs typeface="Arial"/>
                        </a:rPr>
                        <a:t>S7.3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tx1"/>
                    </a:solidFill>
                  </a:tcPr>
                </a:tc>
                <a:tc hMerge="1">
                  <a:txBody>
                    <a:bodyPr/>
                    <a:lstStyle/>
                    <a:p>
                      <a:endParaRPr lang="en-US"/>
                    </a:p>
                  </a:txBody>
                  <a:tcPr/>
                </a:tc>
                <a:tc gridSpan="5">
                  <a:txBody>
                    <a:bodyPr/>
                    <a:lstStyle/>
                    <a:p>
                      <a:r>
                        <a:rPr lang="en-US" sz="1800" dirty="0">
                          <a:latin typeface="Arial"/>
                          <a:cs typeface="Arial"/>
                        </a:rPr>
                        <a:t>Present Value</a:t>
                      </a:r>
                      <a:r>
                        <a:rPr lang="en-US" sz="1800" baseline="0" dirty="0">
                          <a:latin typeface="Arial"/>
                          <a:cs typeface="Arial"/>
                        </a:rPr>
                        <a:t> of and Annuity of $1</a:t>
                      </a:r>
                      <a:endParaRPr lang="en-US" sz="1800" dirty="0">
                        <a:latin typeface="Arial"/>
                        <a:cs typeface="Arial"/>
                      </a:endParaRP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dirty="0"/>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dirty="0"/>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000"/>
                  </a:ext>
                </a:extLst>
              </a:tr>
              <a:tr h="370795">
                <a:tc>
                  <a:txBody>
                    <a:bodyPr/>
                    <a:lstStyle/>
                    <a:p>
                      <a:pPr algn="ctr"/>
                      <a:r>
                        <a:rPr lang="en-US" sz="1800" b="1" dirty="0">
                          <a:solidFill>
                            <a:srgbClr val="FFFFFF"/>
                          </a:solidFill>
                          <a:latin typeface="Arial"/>
                          <a:cs typeface="Arial"/>
                        </a:rPr>
                        <a:t>YEAR</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solidFill>
                  </a:tcPr>
                </a:tc>
                <a:tc gridSpan="2">
                  <a:txBody>
                    <a:bodyPr/>
                    <a:lstStyle/>
                    <a:p>
                      <a:pPr algn="ctr"/>
                      <a:r>
                        <a:rPr lang="en-US" sz="1800" b="1" dirty="0">
                          <a:solidFill>
                            <a:srgbClr val="FFFFFF"/>
                          </a:solidFill>
                          <a:latin typeface="Arial"/>
                          <a:cs typeface="Arial"/>
                        </a:rPr>
                        <a:t>6%</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solidFill>
                  </a:tcPr>
                </a:tc>
                <a:tc hMerge="1">
                  <a:txBody>
                    <a:bodyPr/>
                    <a:lstStyle/>
                    <a:p>
                      <a:endParaRPr lang="en-US"/>
                    </a:p>
                  </a:txBody>
                  <a:tcPr/>
                </a:tc>
                <a:tc>
                  <a:txBody>
                    <a:bodyPr/>
                    <a:lstStyle/>
                    <a:p>
                      <a:pPr algn="ctr"/>
                      <a:r>
                        <a:rPr lang="en-US" sz="1800" b="1" dirty="0">
                          <a:solidFill>
                            <a:srgbClr val="FFFFFF"/>
                          </a:solidFill>
                          <a:latin typeface="Arial"/>
                          <a:cs typeface="Arial"/>
                        </a:rPr>
                        <a:t>8%</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solidFill>
                  </a:tcPr>
                </a:tc>
                <a:tc>
                  <a:txBody>
                    <a:bodyPr/>
                    <a:lstStyle/>
                    <a:p>
                      <a:pPr algn="ctr"/>
                      <a:r>
                        <a:rPr lang="en-US" sz="1800" b="1" dirty="0">
                          <a:solidFill>
                            <a:srgbClr val="FFFFFF"/>
                          </a:solidFill>
                          <a:latin typeface="Arial"/>
                          <a:cs typeface="Arial"/>
                        </a:rPr>
                        <a:t>10%</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solidFill>
                  </a:tcPr>
                </a:tc>
                <a:tc>
                  <a:txBody>
                    <a:bodyPr/>
                    <a:lstStyle/>
                    <a:p>
                      <a:pPr algn="ctr"/>
                      <a:r>
                        <a:rPr lang="en-US" sz="1800" b="1" dirty="0">
                          <a:solidFill>
                            <a:srgbClr val="FFFFFF"/>
                          </a:solidFill>
                          <a:latin typeface="Arial"/>
                          <a:cs typeface="Arial"/>
                        </a:rPr>
                        <a:t>12%</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solidFill>
                  </a:tcPr>
                </a:tc>
                <a:tc>
                  <a:txBody>
                    <a:bodyPr/>
                    <a:lstStyle/>
                    <a:p>
                      <a:pPr algn="ctr"/>
                      <a:r>
                        <a:rPr lang="en-US" sz="1800" b="1" dirty="0">
                          <a:solidFill>
                            <a:srgbClr val="FFFFFF"/>
                          </a:solidFill>
                          <a:latin typeface="Arial"/>
                          <a:cs typeface="Arial"/>
                        </a:rPr>
                        <a:t>14%</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1"/>
                  </a:ext>
                </a:extLst>
              </a:tr>
              <a:tr h="370795">
                <a:tc>
                  <a:txBody>
                    <a:bodyPr/>
                    <a:lstStyle/>
                    <a:p>
                      <a:pPr algn="ctr"/>
                      <a:r>
                        <a:rPr lang="en-US" sz="1800" dirty="0">
                          <a:latin typeface="Arial"/>
                          <a:cs typeface="Arial"/>
                        </a:rPr>
                        <a:t>1</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2">
                  <a:txBody>
                    <a:bodyPr/>
                    <a:lstStyle/>
                    <a:p>
                      <a:pPr algn="ctr"/>
                      <a:r>
                        <a:rPr lang="en-US" sz="1800" dirty="0">
                          <a:latin typeface="Arial"/>
                          <a:cs typeface="Arial"/>
                        </a:rPr>
                        <a:t>.943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ctr"/>
                      <a:r>
                        <a:rPr lang="en-US" sz="1800" dirty="0">
                          <a:latin typeface="Arial"/>
                          <a:cs typeface="Arial"/>
                        </a:rPr>
                        <a:t>.926</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.909</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.893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.877</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002"/>
                  </a:ext>
                </a:extLst>
              </a:tr>
              <a:tr h="370795">
                <a:tc>
                  <a:txBody>
                    <a:bodyPr/>
                    <a:lstStyle/>
                    <a:p>
                      <a:pPr algn="ctr"/>
                      <a:r>
                        <a:rPr lang="en-US" sz="1800" dirty="0">
                          <a:latin typeface="Arial"/>
                          <a:cs typeface="Arial"/>
                        </a:rPr>
                        <a:t>2</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2">
                  <a:txBody>
                    <a:bodyPr/>
                    <a:lstStyle/>
                    <a:p>
                      <a:pPr algn="ctr"/>
                      <a:r>
                        <a:rPr lang="en-US" sz="1800" dirty="0">
                          <a:latin typeface="Arial"/>
                          <a:cs typeface="Arial"/>
                        </a:rPr>
                        <a:t>1.833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ctr"/>
                      <a:r>
                        <a:rPr lang="en-US" sz="1800" dirty="0">
                          <a:latin typeface="Arial"/>
                          <a:cs typeface="Arial"/>
                        </a:rPr>
                        <a:t>1.783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1.736</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1.690</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1.647</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003"/>
                  </a:ext>
                </a:extLst>
              </a:tr>
              <a:tr h="370795">
                <a:tc>
                  <a:txBody>
                    <a:bodyPr/>
                    <a:lstStyle/>
                    <a:p>
                      <a:pPr algn="ctr"/>
                      <a:r>
                        <a:rPr lang="en-US" sz="1800" dirty="0">
                          <a:latin typeface="Arial"/>
                          <a:cs typeface="Arial"/>
                        </a:rPr>
                        <a:t>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2">
                  <a:txBody>
                    <a:bodyPr/>
                    <a:lstStyle/>
                    <a:p>
                      <a:pPr algn="ctr"/>
                      <a:r>
                        <a:rPr lang="en-US" sz="1800" dirty="0">
                          <a:latin typeface="Arial"/>
                          <a:cs typeface="Arial"/>
                        </a:rPr>
                        <a:t>2.673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ctr"/>
                      <a:r>
                        <a:rPr lang="en-US" sz="1800" dirty="0">
                          <a:latin typeface="Arial"/>
                          <a:cs typeface="Arial"/>
                        </a:rPr>
                        <a:t>2.577</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2.487</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2.402</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2.322</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004"/>
                  </a:ext>
                </a:extLst>
              </a:tr>
              <a:tr h="370795">
                <a:tc>
                  <a:txBody>
                    <a:bodyPr/>
                    <a:lstStyle/>
                    <a:p>
                      <a:pPr algn="ctr"/>
                      <a:r>
                        <a:rPr lang="en-US" sz="1800" dirty="0">
                          <a:latin typeface="Arial"/>
                          <a:cs typeface="Arial"/>
                        </a:rPr>
                        <a:t>4</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2">
                  <a:txBody>
                    <a:bodyPr/>
                    <a:lstStyle/>
                    <a:p>
                      <a:pPr algn="ctr"/>
                      <a:r>
                        <a:rPr lang="en-US" sz="1800" dirty="0">
                          <a:latin typeface="Arial"/>
                          <a:cs typeface="Arial"/>
                        </a:rPr>
                        <a:t>3.465</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ctr"/>
                      <a:r>
                        <a:rPr lang="en-US" sz="1800" dirty="0">
                          <a:latin typeface="Arial"/>
                          <a:cs typeface="Arial"/>
                        </a:rPr>
                        <a:t>3.312</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3.170</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3.037</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2.914</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005"/>
                  </a:ext>
                </a:extLst>
              </a:tr>
              <a:tr h="370795">
                <a:tc>
                  <a:txBody>
                    <a:bodyPr/>
                    <a:lstStyle/>
                    <a:p>
                      <a:pPr algn="ctr"/>
                      <a:r>
                        <a:rPr lang="en-US" sz="1800" dirty="0">
                          <a:latin typeface="Arial"/>
                          <a:cs typeface="Arial"/>
                        </a:rPr>
                        <a:t>5</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2">
                  <a:txBody>
                    <a:bodyPr/>
                    <a:lstStyle/>
                    <a:p>
                      <a:pPr algn="ctr"/>
                      <a:r>
                        <a:rPr lang="en-US" sz="1800" dirty="0">
                          <a:latin typeface="Arial"/>
                          <a:cs typeface="Arial"/>
                        </a:rPr>
                        <a:t>4.212</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ctr"/>
                      <a:r>
                        <a:rPr lang="en-US" sz="1800" dirty="0">
                          <a:latin typeface="Arial"/>
                          <a:cs typeface="Arial"/>
                        </a:rPr>
                        <a:t>3.993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3.791</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3.605</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r>
                        <a:rPr lang="en-US" sz="1800" dirty="0">
                          <a:latin typeface="Arial"/>
                          <a:cs typeface="Arial"/>
                        </a:rPr>
                        <a:t>3.433</a:t>
                      </a:r>
                    </a:p>
                  </a:txBody>
                  <a:tcPr marL="91449" marR="91449" marT="45714" marB="45714">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05112862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2/3*#ppt_w"/>
                                          </p:val>
                                        </p:tav>
                                        <p:tav tm="100000">
                                          <p:val>
                                            <p:strVal val="#ppt_w"/>
                                          </p:val>
                                        </p:tav>
                                      </p:tavLst>
                                    </p:anim>
                                    <p:anim calcmode="lin" valueType="num">
                                      <p:cBhvr>
                                        <p:cTn id="8" dur="1000" fill="hold"/>
                                        <p:tgtEl>
                                          <p:spTgt spid="2"/>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2000"/>
                            </p:stCondLst>
                            <p:childTnLst>
                              <p:par>
                                <p:cTn id="10" presetID="22" presetClass="entr" presetSubtype="8" fill="hold" grpId="0" nodeType="afterEffect">
                                  <p:stCondLst>
                                    <p:cond delay="1000"/>
                                  </p:stCondLst>
                                  <p:childTnLst>
                                    <p:set>
                                      <p:cBhvr>
                                        <p:cTn id="11" dur="1" fill="hold">
                                          <p:stCondLst>
                                            <p:cond delay="0"/>
                                          </p:stCondLst>
                                        </p:cTn>
                                        <p:tgtEl>
                                          <p:spTgt spid="97283"/>
                                        </p:tgtEl>
                                        <p:attrNameLst>
                                          <p:attrName>style.visibility</p:attrName>
                                        </p:attrNameLst>
                                      </p:cBhvr>
                                      <p:to>
                                        <p:strVal val="visible"/>
                                      </p:to>
                                    </p:set>
                                    <p:animEffect transition="in" filter="wipe(left)">
                                      <p:cBhvr>
                                        <p:cTn id="12" dur="10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r>
              <a:rPr lang="en-US" dirty="0">
                <a:latin typeface="Arial" charset="0"/>
                <a:cs typeface="Arial" charset="0"/>
              </a:rPr>
              <a:t>Present Value of an Annuity</a:t>
            </a:r>
          </a:p>
        </p:txBody>
      </p:sp>
      <p:sp>
        <p:nvSpPr>
          <p:cNvPr id="132098" name="Content Placeholder 1"/>
          <p:cNvSpPr>
            <a:spLocks noGrp="1"/>
          </p:cNvSpPr>
          <p:nvPr>
            <p:ph idx="1"/>
          </p:nvPr>
        </p:nvSpPr>
        <p:spPr>
          <a:xfrm>
            <a:off x="457200" y="1600200"/>
            <a:ext cx="8445500" cy="736600"/>
          </a:xfrm>
        </p:spPr>
        <p:txBody>
          <a:bodyPr/>
          <a:lstStyle/>
          <a:p>
            <a:pPr>
              <a:buFont typeface="Arial Unicode MS" charset="0"/>
              <a:buChar char="▶"/>
            </a:pPr>
            <a:r>
              <a:rPr lang="en-US" sz="2800" dirty="0">
                <a:latin typeface="Arial" charset="0"/>
                <a:cs typeface="Arial" charset="0"/>
              </a:rPr>
              <a:t>River Road Medical Clinic equipment investment</a:t>
            </a:r>
          </a:p>
        </p:txBody>
      </p:sp>
      <p:sp>
        <p:nvSpPr>
          <p:cNvPr id="98307" name="Text Box 3"/>
          <p:cNvSpPr txBox="1">
            <a:spLocks noChangeArrowheads="1"/>
          </p:cNvSpPr>
          <p:nvPr/>
        </p:nvSpPr>
        <p:spPr bwMode="auto">
          <a:xfrm>
            <a:off x="1641475" y="2455863"/>
            <a:ext cx="623227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dirty="0"/>
              <a:t>$7,000 in receipts per year for 5 years</a:t>
            </a:r>
          </a:p>
          <a:p>
            <a:r>
              <a:rPr lang="en-US" sz="2800" dirty="0"/>
              <a:t>Interest rate = 6%</a:t>
            </a:r>
          </a:p>
        </p:txBody>
      </p:sp>
      <p:sp>
        <p:nvSpPr>
          <p:cNvPr id="98308" name="Text Box 4"/>
          <p:cNvSpPr txBox="1">
            <a:spLocks noChangeArrowheads="1"/>
          </p:cNvSpPr>
          <p:nvPr/>
        </p:nvSpPr>
        <p:spPr bwMode="auto">
          <a:xfrm>
            <a:off x="4495800" y="3584575"/>
            <a:ext cx="285096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800" dirty="0"/>
              <a:t>From Table </a:t>
            </a:r>
            <a:r>
              <a:rPr lang="en-US" sz="2800" dirty="0">
                <a:solidFill>
                  <a:schemeClr val="tx2"/>
                </a:solidFill>
              </a:rPr>
              <a:t>S7.3</a:t>
            </a:r>
          </a:p>
          <a:p>
            <a:r>
              <a:rPr lang="en-US" sz="2800" i="1" dirty="0">
                <a:latin typeface="Times New Roman" charset="0"/>
                <a:cs typeface="Times New Roman" charset="0"/>
              </a:rPr>
              <a:t>X</a:t>
            </a:r>
            <a:r>
              <a:rPr lang="en-US" sz="2800" dirty="0"/>
              <a:t> = 4.212</a:t>
            </a:r>
          </a:p>
        </p:txBody>
      </p:sp>
      <p:sp>
        <p:nvSpPr>
          <p:cNvPr id="98309" name="Rectangle 5"/>
          <p:cNvSpPr>
            <a:spLocks noChangeArrowheads="1"/>
          </p:cNvSpPr>
          <p:nvPr/>
        </p:nvSpPr>
        <p:spPr bwMode="auto">
          <a:xfrm>
            <a:off x="2239963" y="4740275"/>
            <a:ext cx="4795837"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i="1" dirty="0">
                <a:latin typeface="Times New Roman" charset="0"/>
                <a:cs typeface="Times New Roman" charset="0"/>
              </a:rPr>
              <a:t>S</a:t>
            </a:r>
            <a:r>
              <a:rPr lang="en-US" sz="2800" dirty="0"/>
              <a:t> = </a:t>
            </a:r>
            <a:r>
              <a:rPr lang="en-US" sz="2800" i="1" dirty="0">
                <a:latin typeface="Times New Roman" charset="0"/>
                <a:cs typeface="Times New Roman" charset="0"/>
              </a:rPr>
              <a:t>RX</a:t>
            </a:r>
          </a:p>
          <a:p>
            <a:r>
              <a:rPr lang="en-US" sz="2800" i="1" dirty="0">
                <a:latin typeface="Times New Roman" charset="0"/>
                <a:cs typeface="Times New Roman" charset="0"/>
              </a:rPr>
              <a:t>S</a:t>
            </a:r>
            <a:r>
              <a:rPr lang="en-US" sz="2800" dirty="0"/>
              <a:t> = $7,000(4.212) = $29,484</a:t>
            </a:r>
          </a:p>
        </p:txBody>
      </p:sp>
      <p:grpSp>
        <p:nvGrpSpPr>
          <p:cNvPr id="98310" name="Group 6"/>
          <p:cNvGrpSpPr>
            <a:grpSpLocks/>
          </p:cNvGrpSpPr>
          <p:nvPr/>
        </p:nvGrpSpPr>
        <p:grpSpPr bwMode="auto">
          <a:xfrm>
            <a:off x="2606675" y="2908300"/>
            <a:ext cx="2743200" cy="2308225"/>
            <a:chOff x="1682" y="1472"/>
            <a:chExt cx="1728" cy="1454"/>
          </a:xfrm>
        </p:grpSpPr>
        <p:sp>
          <p:nvSpPr>
            <p:cNvPr id="132103" name="Line 7"/>
            <p:cNvSpPr>
              <a:spLocks noChangeShapeType="1"/>
            </p:cNvSpPr>
            <p:nvPr/>
          </p:nvSpPr>
          <p:spPr bwMode="auto">
            <a:xfrm>
              <a:off x="1682" y="1472"/>
              <a:ext cx="619" cy="1426"/>
            </a:xfrm>
            <a:custGeom>
              <a:avLst/>
              <a:gdLst>
                <a:gd name="T0" fmla="*/ 0 w 982663"/>
                <a:gd name="T1" fmla="*/ 0 h 2263775"/>
                <a:gd name="T2" fmla="*/ 446 w 982663"/>
                <a:gd name="T3" fmla="*/ 696 h 2263775"/>
                <a:gd name="T4" fmla="*/ 619 w 982663"/>
                <a:gd name="T5" fmla="*/ 1426 h 2263775"/>
                <a:gd name="T6" fmla="*/ 0 60000 65536"/>
                <a:gd name="T7" fmla="*/ 0 60000 65536"/>
                <a:gd name="T8" fmla="*/ 0 60000 65536"/>
              </a:gdLst>
              <a:ahLst/>
              <a:cxnLst>
                <a:cxn ang="T6">
                  <a:pos x="T0" y="T1"/>
                </a:cxn>
                <a:cxn ang="T7">
                  <a:pos x="T2" y="T3"/>
                </a:cxn>
                <a:cxn ang="T8">
                  <a:pos x="T4" y="T5"/>
                </a:cxn>
              </a:cxnLst>
              <a:rect l="0" t="0" r="r" b="b"/>
              <a:pathLst>
                <a:path w="982663" h="2263775">
                  <a:moveTo>
                    <a:pt x="0" y="0"/>
                  </a:moveTo>
                  <a:cubicBezTo>
                    <a:pt x="333375" y="355600"/>
                    <a:pt x="425450" y="482600"/>
                    <a:pt x="708025" y="1104900"/>
                  </a:cubicBezTo>
                  <a:cubicBezTo>
                    <a:pt x="932921" y="1656292"/>
                    <a:pt x="913342" y="1699683"/>
                    <a:pt x="982663" y="2263775"/>
                  </a:cubicBezTo>
                </a:path>
              </a:pathLst>
            </a:custGeom>
            <a:noFill/>
            <a:ln w="57150">
              <a:solidFill>
                <a:schemeClr val="accent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32104" name="Line 8"/>
            <p:cNvSpPr>
              <a:spLocks noChangeShapeType="1"/>
            </p:cNvSpPr>
            <p:nvPr/>
          </p:nvSpPr>
          <p:spPr bwMode="auto">
            <a:xfrm flipH="1">
              <a:off x="3081" y="2459"/>
              <a:ext cx="329" cy="467"/>
            </a:xfrm>
            <a:prstGeom prst="line">
              <a:avLst/>
            </a:prstGeom>
            <a:noFill/>
            <a:ln w="57150">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spTree>
    <p:extLst>
      <p:ext uri="{BB962C8B-B14F-4D97-AF65-F5344CB8AC3E}">
        <p14:creationId xmlns:p14="http://schemas.microsoft.com/office/powerpoint/2010/main" xmlns="" val="193648195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98307"/>
                                        </p:tgtEl>
                                        <p:attrNameLst>
                                          <p:attrName>style.visibility</p:attrName>
                                        </p:attrNameLst>
                                      </p:cBhvr>
                                      <p:to>
                                        <p:strVal val="visible"/>
                                      </p:to>
                                    </p:set>
                                    <p:animEffect transition="in" filter="wipe(left)">
                                      <p:cBhvr>
                                        <p:cTn id="7" dur="1000"/>
                                        <p:tgtEl>
                                          <p:spTgt spid="98307"/>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98308"/>
                                        </p:tgtEl>
                                        <p:attrNameLst>
                                          <p:attrName>style.visibility</p:attrName>
                                        </p:attrNameLst>
                                      </p:cBhvr>
                                      <p:to>
                                        <p:strVal val="visible"/>
                                      </p:to>
                                    </p:set>
                                    <p:animEffect transition="in" filter="wipe(left)">
                                      <p:cBhvr>
                                        <p:cTn id="11" dur="1000"/>
                                        <p:tgtEl>
                                          <p:spTgt spid="98308"/>
                                        </p:tgtEl>
                                      </p:cBhvr>
                                    </p:animEffect>
                                  </p:childTnLst>
                                </p:cTn>
                              </p:par>
                            </p:childTnLst>
                          </p:cTn>
                        </p:par>
                        <p:par>
                          <p:cTn id="12" fill="hold" nodeType="afterGroup">
                            <p:stCondLst>
                              <p:cond delay="4000"/>
                            </p:stCondLst>
                            <p:childTnLst>
                              <p:par>
                                <p:cTn id="13" presetID="22" presetClass="entr" presetSubtype="1" fill="hold" nodeType="afterEffect">
                                  <p:stCondLst>
                                    <p:cond delay="1000"/>
                                  </p:stCondLst>
                                  <p:childTnLst>
                                    <p:set>
                                      <p:cBhvr>
                                        <p:cTn id="14" dur="1" fill="hold">
                                          <p:stCondLst>
                                            <p:cond delay="0"/>
                                          </p:stCondLst>
                                        </p:cTn>
                                        <p:tgtEl>
                                          <p:spTgt spid="98310"/>
                                        </p:tgtEl>
                                        <p:attrNameLst>
                                          <p:attrName>style.visibility</p:attrName>
                                        </p:attrNameLst>
                                      </p:cBhvr>
                                      <p:to>
                                        <p:strVal val="visible"/>
                                      </p:to>
                                    </p:set>
                                    <p:animEffect transition="in" filter="wipe(up)">
                                      <p:cBhvr>
                                        <p:cTn id="15" dur="1000"/>
                                        <p:tgtEl>
                                          <p:spTgt spid="98310"/>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98309"/>
                                        </p:tgtEl>
                                        <p:attrNameLst>
                                          <p:attrName>style.visibility</p:attrName>
                                        </p:attrNameLst>
                                      </p:cBhvr>
                                      <p:to>
                                        <p:strVal val="visible"/>
                                      </p:to>
                                    </p:set>
                                    <p:animEffect transition="in" filter="wipe(left)">
                                      <p:cBhvr>
                                        <p:cTn id="18" dur="1000"/>
                                        <p:tgtEl>
                                          <p:spTgt spid="98309"/>
                                        </p:tgtEl>
                                      </p:cBhvr>
                                    </p:animEffect>
                                  </p:childTnLst>
                                </p:cTn>
                              </p:par>
                            </p:childTnLst>
                          </p:cTn>
                        </p:par>
                        <p:par>
                          <p:cTn id="19" fill="hold" nodeType="afterGroup">
                            <p:stCondLst>
                              <p:cond delay="6000"/>
                            </p:stCondLst>
                            <p:childTnLst>
                              <p:par>
                                <p:cTn id="20" presetID="22" presetClass="exit" presetSubtype="1" fill="hold" nodeType="afterEffect">
                                  <p:stCondLst>
                                    <p:cond delay="4000"/>
                                  </p:stCondLst>
                                  <p:childTnLst>
                                    <p:animEffect transition="out" filter="wipe(up)">
                                      <p:cBhvr>
                                        <p:cTn id="21" dur="1000"/>
                                        <p:tgtEl>
                                          <p:spTgt spid="98310"/>
                                        </p:tgtEl>
                                      </p:cBhvr>
                                    </p:animEffect>
                                    <p:set>
                                      <p:cBhvr>
                                        <p:cTn id="22" dur="1" fill="hold">
                                          <p:stCondLst>
                                            <p:cond delay="999"/>
                                          </p:stCondLst>
                                        </p:cTn>
                                        <p:tgtEl>
                                          <p:spTgt spid="983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08" grpId="0"/>
      <p:bldP spid="9830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r>
              <a:rPr lang="en-US" dirty="0">
                <a:latin typeface="Arial" charset="0"/>
                <a:cs typeface="Arial" charset="0"/>
              </a:rPr>
              <a:t>Limitations</a:t>
            </a:r>
          </a:p>
        </p:txBody>
      </p:sp>
      <p:sp>
        <p:nvSpPr>
          <p:cNvPr id="134146" name="Rectangle 3"/>
          <p:cNvSpPr>
            <a:spLocks noGrp="1" noChangeArrowheads="1"/>
          </p:cNvSpPr>
          <p:nvPr>
            <p:ph type="body" idx="1"/>
          </p:nvPr>
        </p:nvSpPr>
        <p:spPr>
          <a:xfrm>
            <a:off x="914400" y="1768475"/>
            <a:ext cx="7454900" cy="4114800"/>
          </a:xfrm>
        </p:spPr>
        <p:txBody>
          <a:bodyPr/>
          <a:lstStyle/>
          <a:p>
            <a:pPr marL="533400" indent="-533400">
              <a:buClr>
                <a:schemeClr val="tx1"/>
              </a:buClr>
              <a:buFont typeface="Arial" charset="0"/>
              <a:buAutoNum type="arabicPeriod"/>
            </a:pPr>
            <a:r>
              <a:rPr lang="en-US" sz="2800" dirty="0">
                <a:latin typeface="Arial" charset="0"/>
                <a:cs typeface="Arial" charset="0"/>
              </a:rPr>
              <a:t>Investments with the same NPV may have different projected lives and salvage values</a:t>
            </a:r>
          </a:p>
          <a:p>
            <a:pPr marL="533400" indent="-533400">
              <a:buClr>
                <a:schemeClr val="tx1"/>
              </a:buClr>
              <a:buFont typeface="Arial" charset="0"/>
              <a:buAutoNum type="arabicPeriod"/>
            </a:pPr>
            <a:r>
              <a:rPr lang="en-US" sz="2800" dirty="0">
                <a:latin typeface="Arial" charset="0"/>
                <a:cs typeface="Arial" charset="0"/>
              </a:rPr>
              <a:t>Investments with the same NPV may have different cash flows</a:t>
            </a:r>
          </a:p>
          <a:p>
            <a:pPr marL="533400" indent="-533400">
              <a:buClr>
                <a:schemeClr val="tx1"/>
              </a:buClr>
              <a:buFont typeface="Arial" charset="0"/>
              <a:buAutoNum type="arabicPeriod"/>
            </a:pPr>
            <a:r>
              <a:rPr lang="en-US" sz="2800" dirty="0">
                <a:latin typeface="Arial" charset="0"/>
                <a:cs typeface="Arial" charset="0"/>
              </a:rPr>
              <a:t>Assumes we know future interest rates</a:t>
            </a:r>
          </a:p>
          <a:p>
            <a:pPr marL="533400" indent="-533400">
              <a:buClr>
                <a:schemeClr val="tx1"/>
              </a:buClr>
              <a:buFont typeface="Arial" charset="0"/>
              <a:buAutoNum type="arabicPeriod"/>
            </a:pPr>
            <a:r>
              <a:rPr lang="en-US" sz="2800" dirty="0">
                <a:latin typeface="Arial" charset="0"/>
                <a:cs typeface="Arial" charset="0"/>
              </a:rPr>
              <a:t>Payments are not always made at the end of a period</a:t>
            </a:r>
          </a:p>
        </p:txBody>
      </p:sp>
    </p:spTree>
    <p:extLst>
      <p:ext uri="{BB962C8B-B14F-4D97-AF65-F5344CB8AC3E}">
        <p14:creationId xmlns:p14="http://schemas.microsoft.com/office/powerpoint/2010/main" xmlns="" val="934044244"/>
      </p:ext>
    </p:extLst>
  </p:cSld>
  <p:clrMapOvr>
    <a:masterClrMapping/>
  </p:clrMapOvr>
  <p:transition>
    <p:pull dir="l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AutoShape 4" descr="3287383400_2177562"/>
          <p:cNvSpPr>
            <a:spLocks noChangeAspect="1" noChangeArrowheads="1"/>
          </p:cNvSpPr>
          <p:nvPr/>
        </p:nvSpPr>
        <p:spPr bwMode="auto">
          <a:xfrm>
            <a:off x="1828800" y="2571750"/>
            <a:ext cx="54864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libri" charset="0"/>
            </a:endParaRPr>
          </a:p>
        </p:txBody>
      </p:sp>
      <p:sp>
        <p:nvSpPr>
          <p:cNvPr id="144386" name="AutoShape 5" descr="3287383400_2177562"/>
          <p:cNvSpPr>
            <a:spLocks noChangeAspect="1" noChangeArrowheads="1"/>
          </p:cNvSpPr>
          <p:nvPr/>
        </p:nvSpPr>
        <p:spPr bwMode="auto">
          <a:xfrm>
            <a:off x="1828800" y="2571750"/>
            <a:ext cx="54864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libri" charset="0"/>
            </a:endParaRPr>
          </a:p>
        </p:txBody>
      </p:sp>
      <p:pic>
        <p:nvPicPr>
          <p:cNvPr id="6" name="Picture 5">
            <a:extLst>
              <a:ext uri="{FF2B5EF4-FFF2-40B4-BE49-F238E27FC236}">
                <a16:creationId xmlns:a16="http://schemas.microsoft.com/office/drawing/2014/main" xmlns="" id="{535E6601-5FCD-4F72-97DE-5B04C98D9E1C}"/>
              </a:ext>
            </a:extLst>
          </p:cNvPr>
          <p:cNvPicPr>
            <a:picLocks noChangeAspect="1"/>
          </p:cNvPicPr>
          <p:nvPr/>
        </p:nvPicPr>
        <p:blipFill>
          <a:blip r:embed="rId2"/>
          <a:stretch>
            <a:fillRect/>
          </a:stretch>
        </p:blipFill>
        <p:spPr>
          <a:xfrm>
            <a:off x="456843" y="1990219"/>
            <a:ext cx="8230313" cy="28775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8"/>
          <p:cNvSpPr>
            <a:spLocks noGrp="1" noChangeArrowheads="1"/>
          </p:cNvSpPr>
          <p:nvPr>
            <p:ph type="title"/>
          </p:nvPr>
        </p:nvSpPr>
        <p:spPr>
          <a:xfrm>
            <a:off x="677863" y="295275"/>
            <a:ext cx="7770812" cy="1282700"/>
          </a:xfrm>
          <a:extLst/>
        </p:spPr>
        <p:txBody>
          <a:bodyPr rtlCol="0">
            <a:normAutofit fontScale="90000"/>
          </a:bodyPr>
          <a:lstStyle/>
          <a:p>
            <a:pPr fontAlgn="auto">
              <a:spcAft>
                <a:spcPts val="0"/>
              </a:spcAft>
              <a:defRPr/>
            </a:pPr>
            <a:r>
              <a:rPr lang="en-US" dirty="0">
                <a:ea typeface="+mj-ea"/>
              </a:rPr>
              <a:t>Planning Over a Time Horizon</a:t>
            </a:r>
          </a:p>
        </p:txBody>
      </p:sp>
      <p:sp>
        <p:nvSpPr>
          <p:cNvPr id="26647" name="Rectangle 23"/>
          <p:cNvSpPr>
            <a:spLocks noChangeArrowheads="1"/>
          </p:cNvSpPr>
          <p:nvPr/>
        </p:nvSpPr>
        <p:spPr bwMode="auto">
          <a:xfrm>
            <a:off x="7518400" y="1543050"/>
            <a:ext cx="1279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dirty="0"/>
              <a:t>Figure </a:t>
            </a:r>
            <a:r>
              <a:rPr lang="en-US" sz="1600" dirty="0">
                <a:solidFill>
                  <a:schemeClr val="tx2"/>
                </a:solidFill>
              </a:rPr>
              <a:t>S7.1</a:t>
            </a:r>
          </a:p>
        </p:txBody>
      </p:sp>
      <p:grpSp>
        <p:nvGrpSpPr>
          <p:cNvPr id="3" name="Group 2"/>
          <p:cNvGrpSpPr>
            <a:grpSpLocks/>
          </p:cNvGrpSpPr>
          <p:nvPr/>
        </p:nvGrpSpPr>
        <p:grpSpPr bwMode="auto">
          <a:xfrm>
            <a:off x="263525" y="1738863"/>
            <a:ext cx="8626475" cy="4573026"/>
            <a:chOff x="263525" y="1573213"/>
            <a:chExt cx="8626475" cy="4573587"/>
          </a:xfrm>
        </p:grpSpPr>
        <p:grpSp>
          <p:nvGrpSpPr>
            <p:cNvPr id="26628" name="Group 25"/>
            <p:cNvGrpSpPr>
              <a:grpSpLocks/>
            </p:cNvGrpSpPr>
            <p:nvPr/>
          </p:nvGrpSpPr>
          <p:grpSpPr bwMode="auto">
            <a:xfrm>
              <a:off x="263525" y="1573213"/>
              <a:ext cx="8626475" cy="4573587"/>
              <a:chOff x="166" y="831"/>
              <a:chExt cx="5434" cy="2881"/>
            </a:xfrm>
          </p:grpSpPr>
          <p:grpSp>
            <p:nvGrpSpPr>
              <p:cNvPr id="26630" name="Group 2"/>
              <p:cNvGrpSpPr>
                <a:grpSpLocks/>
              </p:cNvGrpSpPr>
              <p:nvPr/>
            </p:nvGrpSpPr>
            <p:grpSpPr bwMode="auto">
              <a:xfrm>
                <a:off x="1202" y="1099"/>
                <a:ext cx="2454" cy="2404"/>
                <a:chOff x="1266" y="923"/>
                <a:chExt cx="2454" cy="2404"/>
              </a:xfrm>
            </p:grpSpPr>
            <p:sp>
              <p:nvSpPr>
                <p:cNvPr id="26627" name="Rectangle 3"/>
                <p:cNvSpPr>
                  <a:spLocks noChangeArrowheads="1"/>
                </p:cNvSpPr>
                <p:nvPr/>
              </p:nvSpPr>
              <p:spPr bwMode="auto">
                <a:xfrm>
                  <a:off x="1266" y="923"/>
                  <a:ext cx="2454" cy="2157"/>
                </a:xfrm>
                <a:prstGeom prst="rect">
                  <a:avLst/>
                </a:prstGeom>
                <a:solidFill>
                  <a:schemeClr val="accent4"/>
                </a:solidFill>
                <a:ln>
                  <a:noFill/>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6650" name="Rectangle 4"/>
                <p:cNvSpPr>
                  <a:spLocks noChangeArrowheads="1"/>
                </p:cNvSpPr>
                <p:nvPr/>
              </p:nvSpPr>
              <p:spPr bwMode="auto">
                <a:xfrm>
                  <a:off x="2006" y="3116"/>
                  <a:ext cx="1118"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85000"/>
                    </a:lnSpc>
                  </a:pPr>
                  <a:r>
                    <a:rPr lang="en-US" dirty="0"/>
                    <a:t>Modify capacity</a:t>
                  </a:r>
                </a:p>
              </p:txBody>
            </p:sp>
          </p:grpSp>
          <p:grpSp>
            <p:nvGrpSpPr>
              <p:cNvPr id="26631" name="Group 5"/>
              <p:cNvGrpSpPr>
                <a:grpSpLocks/>
              </p:cNvGrpSpPr>
              <p:nvPr/>
            </p:nvGrpSpPr>
            <p:grpSpPr bwMode="auto">
              <a:xfrm>
                <a:off x="3656" y="1099"/>
                <a:ext cx="1944" cy="2404"/>
                <a:chOff x="3720" y="923"/>
                <a:chExt cx="1944" cy="2404"/>
              </a:xfrm>
            </p:grpSpPr>
            <p:sp>
              <p:nvSpPr>
                <p:cNvPr id="2" name="Rectangle 6"/>
                <p:cNvSpPr>
                  <a:spLocks noChangeArrowheads="1"/>
                </p:cNvSpPr>
                <p:nvPr/>
              </p:nvSpPr>
              <p:spPr bwMode="auto">
                <a:xfrm>
                  <a:off x="3720" y="923"/>
                  <a:ext cx="1944" cy="2157"/>
                </a:xfrm>
                <a:prstGeom prst="rect">
                  <a:avLst/>
                </a:prstGeom>
                <a:solidFill>
                  <a:schemeClr val="accent3"/>
                </a:solidFill>
                <a:ln>
                  <a:noFill/>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26648" name="Rectangle 7"/>
                <p:cNvSpPr>
                  <a:spLocks noChangeArrowheads="1"/>
                </p:cNvSpPr>
                <p:nvPr/>
              </p:nvSpPr>
              <p:spPr bwMode="auto">
                <a:xfrm>
                  <a:off x="3974" y="3116"/>
                  <a:ext cx="949"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85000"/>
                    </a:lnSpc>
                  </a:pPr>
                  <a:r>
                    <a:rPr lang="en-US" dirty="0"/>
                    <a:t>Use capacity</a:t>
                  </a:r>
                </a:p>
              </p:txBody>
            </p:sp>
          </p:grpSp>
          <p:grpSp>
            <p:nvGrpSpPr>
              <p:cNvPr id="4" name="Group 9"/>
              <p:cNvGrpSpPr>
                <a:grpSpLocks/>
              </p:cNvGrpSpPr>
              <p:nvPr/>
            </p:nvGrpSpPr>
            <p:grpSpPr bwMode="auto">
              <a:xfrm>
                <a:off x="166" y="1926"/>
                <a:ext cx="5376" cy="804"/>
                <a:chOff x="230" y="1750"/>
                <a:chExt cx="5376" cy="804"/>
              </a:xfrm>
            </p:grpSpPr>
            <p:sp>
              <p:nvSpPr>
                <p:cNvPr id="26645" name="Rectangle 10"/>
                <p:cNvSpPr>
                  <a:spLocks noChangeArrowheads="1"/>
                </p:cNvSpPr>
                <p:nvPr/>
              </p:nvSpPr>
              <p:spPr bwMode="auto">
                <a:xfrm>
                  <a:off x="230" y="1750"/>
                  <a:ext cx="1020" cy="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85000"/>
                    </a:lnSpc>
                  </a:pPr>
                  <a:r>
                    <a:rPr lang="en-US" dirty="0"/>
                    <a:t>Intermediate-range planning (aggregate planning)</a:t>
                  </a:r>
                </a:p>
              </p:txBody>
            </p:sp>
            <p:sp>
              <p:nvSpPr>
                <p:cNvPr id="26646" name="Rectangle 11"/>
                <p:cNvSpPr>
                  <a:spLocks noChangeArrowheads="1"/>
                </p:cNvSpPr>
                <p:nvPr/>
              </p:nvSpPr>
              <p:spPr bwMode="auto">
                <a:xfrm>
                  <a:off x="1376" y="1886"/>
                  <a:ext cx="4230" cy="508"/>
                </a:xfrm>
                <a:prstGeom prst="rect">
                  <a:avLst/>
                </a:prstGeom>
                <a:solidFill>
                  <a:srgbClr val="24BDB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85000"/>
                    </a:lnSpc>
                    <a:tabLst>
                      <a:tab pos="3860800" algn="l"/>
                    </a:tabLst>
                  </a:pPr>
                  <a:r>
                    <a:rPr lang="en-US" dirty="0"/>
                    <a:t>Subcontract	Build or use inventory </a:t>
                  </a:r>
                </a:p>
                <a:p>
                  <a:pPr>
                    <a:lnSpc>
                      <a:spcPct val="85000"/>
                    </a:lnSpc>
                    <a:tabLst>
                      <a:tab pos="3860800" algn="l"/>
                    </a:tabLst>
                  </a:pPr>
                  <a:r>
                    <a:rPr lang="en-US" dirty="0"/>
                    <a:t>Add or sell equipment	More or improved training</a:t>
                  </a:r>
                </a:p>
                <a:p>
                  <a:pPr>
                    <a:lnSpc>
                      <a:spcPct val="85000"/>
                    </a:lnSpc>
                    <a:tabLst>
                      <a:tab pos="3860800" algn="l"/>
                    </a:tabLst>
                  </a:pPr>
                  <a:r>
                    <a:rPr lang="en-US" dirty="0"/>
                    <a:t>Add or reduce shifts	Add or reduce personnel</a:t>
                  </a:r>
                </a:p>
              </p:txBody>
            </p:sp>
          </p:grpSp>
          <p:grpSp>
            <p:nvGrpSpPr>
              <p:cNvPr id="26633" name="Group 12"/>
              <p:cNvGrpSpPr>
                <a:grpSpLocks/>
              </p:cNvGrpSpPr>
              <p:nvPr/>
            </p:nvGrpSpPr>
            <p:grpSpPr bwMode="auto">
              <a:xfrm>
                <a:off x="166" y="2660"/>
                <a:ext cx="5376" cy="613"/>
                <a:chOff x="230" y="2484"/>
                <a:chExt cx="5376" cy="613"/>
              </a:xfrm>
            </p:grpSpPr>
            <p:sp>
              <p:nvSpPr>
                <p:cNvPr id="26642" name="Rectangle 13"/>
                <p:cNvSpPr>
                  <a:spLocks noChangeArrowheads="1"/>
                </p:cNvSpPr>
                <p:nvPr/>
              </p:nvSpPr>
              <p:spPr bwMode="auto">
                <a:xfrm>
                  <a:off x="230" y="2590"/>
                  <a:ext cx="972" cy="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85000"/>
                    </a:lnSpc>
                  </a:pPr>
                  <a:r>
                    <a:rPr lang="en-US" dirty="0"/>
                    <a:t>Short-range planning (scheduling)</a:t>
                  </a:r>
                </a:p>
              </p:txBody>
            </p:sp>
            <p:sp>
              <p:nvSpPr>
                <p:cNvPr id="5" name="Rectangle 14"/>
                <p:cNvSpPr>
                  <a:spLocks noChangeArrowheads="1"/>
                </p:cNvSpPr>
                <p:nvPr/>
              </p:nvSpPr>
              <p:spPr bwMode="auto">
                <a:xfrm>
                  <a:off x="3486" y="2484"/>
                  <a:ext cx="2120" cy="507"/>
                </a:xfrm>
                <a:prstGeom prst="rect">
                  <a:avLst/>
                </a:prstGeom>
                <a:solidFill>
                  <a:schemeClr val="accent6">
                    <a:lumMod val="75000"/>
                  </a:schemeClr>
                </a:solidFill>
                <a:ln>
                  <a:noFill/>
                </a:ln>
                <a:effectLst/>
                <a:extLst/>
              </p:spPr>
              <p:txBody>
                <a:bodyPr wrap="square">
                  <a:spAutoFit/>
                </a:bodyPr>
                <a:lstStyle/>
                <a:p>
                  <a:pPr fontAlgn="auto">
                    <a:lnSpc>
                      <a:spcPct val="85000"/>
                    </a:lnSpc>
                    <a:spcBef>
                      <a:spcPts val="0"/>
                    </a:spcBef>
                    <a:spcAft>
                      <a:spcPts val="0"/>
                    </a:spcAft>
                    <a:tabLst>
                      <a:tab pos="482600" algn="l"/>
                    </a:tabLst>
                    <a:defRPr/>
                  </a:pPr>
                  <a:r>
                    <a:rPr lang="en-US" dirty="0">
                      <a:latin typeface="Arial"/>
                      <a:ea typeface="+mn-ea"/>
                      <a:cs typeface="Arial"/>
                    </a:rPr>
                    <a:t>	Schedule jobs</a:t>
                  </a:r>
                </a:p>
                <a:p>
                  <a:pPr fontAlgn="auto">
                    <a:lnSpc>
                      <a:spcPct val="85000"/>
                    </a:lnSpc>
                    <a:spcBef>
                      <a:spcPts val="0"/>
                    </a:spcBef>
                    <a:spcAft>
                      <a:spcPts val="0"/>
                    </a:spcAft>
                    <a:tabLst>
                      <a:tab pos="482600" algn="l"/>
                    </a:tabLst>
                    <a:defRPr/>
                  </a:pPr>
                  <a:r>
                    <a:rPr lang="en-US" dirty="0">
                      <a:latin typeface="Arial"/>
                      <a:ea typeface="+mn-ea"/>
                      <a:cs typeface="Arial"/>
                    </a:rPr>
                    <a:t>	Schedule personnel </a:t>
                  </a:r>
                </a:p>
                <a:p>
                  <a:pPr fontAlgn="auto">
                    <a:lnSpc>
                      <a:spcPct val="85000"/>
                    </a:lnSpc>
                    <a:spcBef>
                      <a:spcPts val="0"/>
                    </a:spcBef>
                    <a:spcAft>
                      <a:spcPts val="0"/>
                    </a:spcAft>
                    <a:tabLst>
                      <a:tab pos="482600" algn="l"/>
                    </a:tabLst>
                    <a:defRPr/>
                  </a:pPr>
                  <a:r>
                    <a:rPr lang="en-US" dirty="0">
                      <a:latin typeface="Arial"/>
                      <a:ea typeface="+mn-ea"/>
                      <a:cs typeface="Arial"/>
                    </a:rPr>
                    <a:t>	Allocate machinery</a:t>
                  </a:r>
                </a:p>
              </p:txBody>
            </p:sp>
            <p:sp>
              <p:nvSpPr>
                <p:cNvPr id="26644" name="Rectangle 15"/>
                <p:cNvSpPr>
                  <a:spLocks noChangeArrowheads="1"/>
                </p:cNvSpPr>
                <p:nvPr/>
              </p:nvSpPr>
              <p:spPr bwMode="auto">
                <a:xfrm>
                  <a:off x="3470" y="2541"/>
                  <a:ext cx="253" cy="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4400" dirty="0">
                      <a:solidFill>
                        <a:srgbClr val="000000"/>
                      </a:solidFill>
                    </a:rPr>
                    <a:t>*</a:t>
                  </a:r>
                </a:p>
              </p:txBody>
            </p:sp>
          </p:grpSp>
          <p:grpSp>
            <p:nvGrpSpPr>
              <p:cNvPr id="26634" name="Group 16"/>
              <p:cNvGrpSpPr>
                <a:grpSpLocks/>
              </p:cNvGrpSpPr>
              <p:nvPr/>
            </p:nvGrpSpPr>
            <p:grpSpPr bwMode="auto">
              <a:xfrm>
                <a:off x="166" y="1165"/>
                <a:ext cx="3749" cy="815"/>
                <a:chOff x="230" y="989"/>
                <a:chExt cx="3749" cy="815"/>
              </a:xfrm>
            </p:grpSpPr>
            <p:grpSp>
              <p:nvGrpSpPr>
                <p:cNvPr id="26638" name="Group 17"/>
                <p:cNvGrpSpPr>
                  <a:grpSpLocks/>
                </p:cNvGrpSpPr>
                <p:nvPr/>
              </p:nvGrpSpPr>
              <p:grpSpPr bwMode="auto">
                <a:xfrm>
                  <a:off x="230" y="1000"/>
                  <a:ext cx="3740" cy="804"/>
                  <a:chOff x="230" y="1000"/>
                  <a:chExt cx="3740" cy="804"/>
                </a:xfrm>
              </p:grpSpPr>
              <p:sp>
                <p:nvSpPr>
                  <p:cNvPr id="26640" name="Rectangle 18"/>
                  <p:cNvSpPr>
                    <a:spLocks noChangeArrowheads="1"/>
                  </p:cNvSpPr>
                  <p:nvPr/>
                </p:nvSpPr>
                <p:spPr bwMode="auto">
                  <a:xfrm>
                    <a:off x="230" y="1064"/>
                    <a:ext cx="972" cy="3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85000"/>
                      </a:lnSpc>
                    </a:pPr>
                    <a:r>
                      <a:rPr lang="en-US" dirty="0"/>
                      <a:t>Long-range planning</a:t>
                    </a:r>
                  </a:p>
                </p:txBody>
              </p:sp>
              <p:sp>
                <p:nvSpPr>
                  <p:cNvPr id="26641" name="Rectangle 19"/>
                  <p:cNvSpPr>
                    <a:spLocks noChangeArrowheads="1"/>
                  </p:cNvSpPr>
                  <p:nvPr/>
                </p:nvSpPr>
                <p:spPr bwMode="auto">
                  <a:xfrm>
                    <a:off x="1376" y="1000"/>
                    <a:ext cx="2594" cy="8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266700" indent="-266700">
                      <a:lnSpc>
                        <a:spcPct val="85000"/>
                      </a:lnSpc>
                    </a:pPr>
                    <a:r>
                      <a:rPr lang="en-US" dirty="0"/>
                      <a:t>Design new production processes</a:t>
                    </a:r>
                  </a:p>
                  <a:p>
                    <a:pPr marL="266700" indent="-266700">
                      <a:lnSpc>
                        <a:spcPct val="85000"/>
                      </a:lnSpc>
                    </a:pPr>
                    <a:r>
                      <a:rPr lang="en-US" dirty="0"/>
                      <a:t>Add (or sell existing) </a:t>
                    </a:r>
                    <a:br>
                      <a:rPr lang="en-US" dirty="0"/>
                    </a:br>
                    <a:r>
                      <a:rPr lang="en-US" dirty="0"/>
                      <a:t>long-lead-time equipment</a:t>
                    </a:r>
                  </a:p>
                  <a:p>
                    <a:pPr marL="266700" indent="-266700">
                      <a:lnSpc>
                        <a:spcPct val="85000"/>
                      </a:lnSpc>
                    </a:pPr>
                    <a:r>
                      <a:rPr lang="en-US" dirty="0"/>
                      <a:t>Acquire or sell facilities </a:t>
                    </a:r>
                  </a:p>
                  <a:p>
                    <a:pPr marL="266700" indent="-266700">
                      <a:lnSpc>
                        <a:spcPct val="85000"/>
                      </a:lnSpc>
                    </a:pPr>
                    <a:r>
                      <a:rPr lang="en-US" dirty="0"/>
                      <a:t>Acquire competitors</a:t>
                    </a:r>
                  </a:p>
                </p:txBody>
              </p:sp>
            </p:grpSp>
            <p:sp>
              <p:nvSpPr>
                <p:cNvPr id="26639" name="Rectangle 20"/>
                <p:cNvSpPr>
                  <a:spLocks noChangeArrowheads="1"/>
                </p:cNvSpPr>
                <p:nvPr/>
              </p:nvSpPr>
              <p:spPr bwMode="auto">
                <a:xfrm>
                  <a:off x="3726" y="989"/>
                  <a:ext cx="253" cy="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4400" dirty="0"/>
                    <a:t>*</a:t>
                  </a:r>
                </a:p>
              </p:txBody>
            </p:sp>
          </p:grpSp>
          <p:sp>
            <p:nvSpPr>
              <p:cNvPr id="26635" name="Rectangle 21"/>
              <p:cNvSpPr>
                <a:spLocks noChangeArrowheads="1"/>
              </p:cNvSpPr>
              <p:nvPr/>
            </p:nvSpPr>
            <p:spPr bwMode="auto">
              <a:xfrm>
                <a:off x="1630" y="3479"/>
                <a:ext cx="335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dirty="0"/>
                  <a:t>* Difficult to adjust capacity as limited options exist</a:t>
                </a:r>
              </a:p>
            </p:txBody>
          </p:sp>
          <p:sp>
            <p:nvSpPr>
              <p:cNvPr id="26636" name="Line 22"/>
              <p:cNvSpPr>
                <a:spLocks noChangeShapeType="1"/>
              </p:cNvSpPr>
              <p:nvPr/>
            </p:nvSpPr>
            <p:spPr bwMode="auto">
              <a:xfrm>
                <a:off x="3648" y="1099"/>
                <a:ext cx="0" cy="2205"/>
              </a:xfrm>
              <a:prstGeom prst="line">
                <a:avLst/>
              </a:prstGeom>
              <a:noFill/>
              <a:ln w="5715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6637" name="Text Box 24"/>
              <p:cNvSpPr txBox="1">
                <a:spLocks noChangeArrowheads="1"/>
              </p:cNvSpPr>
              <p:nvPr/>
            </p:nvSpPr>
            <p:spPr bwMode="auto">
              <a:xfrm>
                <a:off x="2294" y="831"/>
                <a:ext cx="226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b="1" dirty="0"/>
                  <a:t>Options for Adjusting Capacity</a:t>
                </a:r>
              </a:p>
            </p:txBody>
          </p:sp>
        </p:grpSp>
        <p:sp>
          <p:nvSpPr>
            <p:cNvPr id="26629" name="TextBox 1"/>
            <p:cNvSpPr txBox="1">
              <a:spLocks noChangeArrowheads="1"/>
            </p:cNvSpPr>
            <p:nvPr/>
          </p:nvSpPr>
          <p:spPr bwMode="auto">
            <a:xfrm>
              <a:off x="263525" y="1820319"/>
              <a:ext cx="16424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b="1" u="sng" dirty="0"/>
                <a:t>Time Horizon</a:t>
              </a:r>
            </a:p>
          </p:txBody>
        </p:sp>
      </p:grpSp>
    </p:spTree>
    <p:extLst>
      <p:ext uri="{BB962C8B-B14F-4D97-AF65-F5344CB8AC3E}">
        <p14:creationId xmlns:p14="http://schemas.microsoft.com/office/powerpoint/2010/main" xmlns="" val="44532345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6647"/>
                                        </p:tgtEl>
                                        <p:attrNameLst>
                                          <p:attrName>style.visibility</p:attrName>
                                        </p:attrNameLst>
                                      </p:cBhvr>
                                      <p:to>
                                        <p:strVal val="visible"/>
                                      </p:to>
                                    </p:set>
                                    <p:animEffect transition="in" filter="wipe(left)">
                                      <p:cBhvr>
                                        <p:cTn id="11" dur="1000"/>
                                        <p:tgtEl>
                                          <p:spTgt spid="2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27050" y="447675"/>
            <a:ext cx="8089900" cy="1358900"/>
          </a:xfrm>
          <a:extLst/>
        </p:spPr>
        <p:txBody>
          <a:bodyPr rtlCol="0">
            <a:normAutofit fontScale="90000"/>
          </a:bodyPr>
          <a:lstStyle/>
          <a:p>
            <a:pPr fontAlgn="auto">
              <a:spcAft>
                <a:spcPts val="0"/>
              </a:spcAft>
              <a:defRPr/>
            </a:pPr>
            <a:r>
              <a:rPr lang="en-US" dirty="0">
                <a:ea typeface="+mj-ea"/>
              </a:rPr>
              <a:t>Design and Effective Capacity</a:t>
            </a:r>
          </a:p>
        </p:txBody>
      </p:sp>
      <p:sp>
        <p:nvSpPr>
          <p:cNvPr id="27651" name="Rectangle 3"/>
          <p:cNvSpPr>
            <a:spLocks noChangeArrowheads="1"/>
          </p:cNvSpPr>
          <p:nvPr/>
        </p:nvSpPr>
        <p:spPr bwMode="auto">
          <a:xfrm>
            <a:off x="587375" y="1897063"/>
            <a:ext cx="7969250" cy="378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44500" indent="-444500">
              <a:lnSpc>
                <a:spcPct val="90000"/>
              </a:lnSpc>
              <a:spcAft>
                <a:spcPct val="40000"/>
              </a:spcAft>
              <a:buClr>
                <a:srgbClr val="BF0922"/>
              </a:buClr>
              <a:buSzPct val="60000"/>
              <a:buFont typeface="Lucida Grande" charset="0"/>
              <a:buChar char="►"/>
            </a:pPr>
            <a:r>
              <a:rPr lang="en-US" sz="3200" b="1" dirty="0">
                <a:solidFill>
                  <a:schemeClr val="tx2"/>
                </a:solidFill>
              </a:rPr>
              <a:t>Design capacity </a:t>
            </a:r>
            <a:r>
              <a:rPr lang="en-US" sz="3200" dirty="0"/>
              <a:t>is the maximum theoretical output of a system</a:t>
            </a:r>
          </a:p>
          <a:p>
            <a:pPr marL="1079500" lvl="1" indent="-368300">
              <a:lnSpc>
                <a:spcPct val="90000"/>
              </a:lnSpc>
              <a:spcAft>
                <a:spcPct val="40000"/>
              </a:spcAft>
              <a:buClr>
                <a:srgbClr val="BF0922"/>
              </a:buClr>
              <a:buSzPct val="60000"/>
              <a:buFont typeface="Lucida Grande" charset="0"/>
              <a:buChar char="►"/>
            </a:pPr>
            <a:r>
              <a:rPr lang="en-US" sz="2800" dirty="0"/>
              <a:t>Normally expressed as a rate</a:t>
            </a:r>
            <a:endParaRPr lang="en-US" sz="3200" dirty="0"/>
          </a:p>
          <a:p>
            <a:pPr marL="444500" indent="-444500">
              <a:lnSpc>
                <a:spcPct val="90000"/>
              </a:lnSpc>
              <a:spcAft>
                <a:spcPct val="40000"/>
              </a:spcAft>
              <a:buClr>
                <a:srgbClr val="BF0922"/>
              </a:buClr>
              <a:buSzPct val="60000"/>
              <a:buFont typeface="Lucida Grande" charset="0"/>
              <a:buChar char="►"/>
            </a:pPr>
            <a:r>
              <a:rPr lang="en-US" sz="3200" b="1" dirty="0">
                <a:solidFill>
                  <a:srgbClr val="255898"/>
                </a:solidFill>
              </a:rPr>
              <a:t>Effective capacity </a:t>
            </a:r>
            <a:r>
              <a:rPr lang="en-US" sz="3200" dirty="0"/>
              <a:t>is the capacity a firm expects to achieve given current operating constraints</a:t>
            </a:r>
          </a:p>
          <a:p>
            <a:pPr marL="1079500" lvl="1" indent="-368300">
              <a:lnSpc>
                <a:spcPct val="90000"/>
              </a:lnSpc>
              <a:spcAft>
                <a:spcPct val="40000"/>
              </a:spcAft>
              <a:buClr>
                <a:srgbClr val="BF0922"/>
              </a:buClr>
              <a:buSzPct val="60000"/>
              <a:buFont typeface="Lucida Grande" charset="0"/>
              <a:buChar char="►"/>
            </a:pPr>
            <a:r>
              <a:rPr lang="en-US" sz="2800" dirty="0"/>
              <a:t>Often lower than design capacity</a:t>
            </a:r>
            <a:endParaRPr lang="en-US" sz="3200" dirty="0"/>
          </a:p>
        </p:txBody>
      </p:sp>
    </p:spTree>
    <p:extLst>
      <p:ext uri="{BB962C8B-B14F-4D97-AF65-F5344CB8AC3E}">
        <p14:creationId xmlns:p14="http://schemas.microsoft.com/office/powerpoint/2010/main" xmlns="" val="144760428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7651"/>
                                        </p:tgtEl>
                                        <p:attrNameLst>
                                          <p:attrName>style.visibility</p:attrName>
                                        </p:attrNameLst>
                                      </p:cBhvr>
                                      <p:to>
                                        <p:strVal val="visible"/>
                                      </p:to>
                                    </p:set>
                                    <p:animEffect transition="in" filter="strips(downRight)">
                                      <p:cBhvr>
                                        <p:cTn id="7" dur="10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27050" y="447675"/>
            <a:ext cx="8089900" cy="1358900"/>
          </a:xfrm>
          <a:extLst/>
        </p:spPr>
        <p:txBody>
          <a:bodyPr rtlCol="0">
            <a:normAutofit fontScale="90000"/>
          </a:bodyPr>
          <a:lstStyle/>
          <a:p>
            <a:pPr fontAlgn="auto">
              <a:spcAft>
                <a:spcPts val="0"/>
              </a:spcAft>
              <a:defRPr/>
            </a:pPr>
            <a:r>
              <a:rPr lang="en-US" dirty="0">
                <a:ea typeface="+mj-ea"/>
              </a:rPr>
              <a:t>Design and Effective Capacity</a:t>
            </a:r>
          </a:p>
        </p:txBody>
      </p:sp>
      <p:graphicFrame>
        <p:nvGraphicFramePr>
          <p:cNvPr id="4" name="Table 3"/>
          <p:cNvGraphicFramePr>
            <a:graphicFrameLocks noGrp="1"/>
          </p:cNvGraphicFramePr>
          <p:nvPr>
            <p:extLst>
              <p:ext uri="{D42A27DB-BD31-4B8C-83A1-F6EECF244321}">
                <p14:modId xmlns:p14="http://schemas.microsoft.com/office/powerpoint/2010/main" xmlns="" val="1968904746"/>
              </p:ext>
            </p:extLst>
          </p:nvPr>
        </p:nvGraphicFramePr>
        <p:xfrm>
          <a:off x="342900" y="1760538"/>
          <a:ext cx="8458200" cy="2481262"/>
        </p:xfrm>
        <a:graphic>
          <a:graphicData uri="http://schemas.openxmlformats.org/drawingml/2006/table">
            <a:tbl>
              <a:tblPr firstRow="1" bandRow="1">
                <a:tableStyleId>{2D5ABB26-0587-4C30-8999-92F81FD0307C}</a:tableStyleId>
              </a:tblPr>
              <a:tblGrid>
                <a:gridCol w="1816100">
                  <a:extLst>
                    <a:ext uri="{9D8B030D-6E8A-4147-A177-3AD203B41FA5}">
                      <a16:colId xmlns:a16="http://schemas.microsoft.com/office/drawing/2014/main" xmlns="" val="20000"/>
                    </a:ext>
                  </a:extLst>
                </a:gridCol>
                <a:gridCol w="116840">
                  <a:extLst>
                    <a:ext uri="{9D8B030D-6E8A-4147-A177-3AD203B41FA5}">
                      <a16:colId xmlns:a16="http://schemas.microsoft.com/office/drawing/2014/main" xmlns="" val="20001"/>
                    </a:ext>
                  </a:extLst>
                </a:gridCol>
                <a:gridCol w="2184400">
                  <a:extLst>
                    <a:ext uri="{9D8B030D-6E8A-4147-A177-3AD203B41FA5}">
                      <a16:colId xmlns:a16="http://schemas.microsoft.com/office/drawing/2014/main" xmlns="" val="20002"/>
                    </a:ext>
                  </a:extLst>
                </a:gridCol>
                <a:gridCol w="4340860">
                  <a:extLst>
                    <a:ext uri="{9D8B030D-6E8A-4147-A177-3AD203B41FA5}">
                      <a16:colId xmlns:a16="http://schemas.microsoft.com/office/drawing/2014/main" xmlns="" val="20003"/>
                    </a:ext>
                  </a:extLst>
                </a:gridCol>
              </a:tblGrid>
              <a:tr h="335416">
                <a:tc>
                  <a:txBody>
                    <a:bodyPr/>
                    <a:lstStyle/>
                    <a:p>
                      <a:pPr algn="ctr"/>
                      <a:r>
                        <a:rPr lang="en-US" sz="1600" dirty="0">
                          <a:solidFill>
                            <a:schemeClr val="bg1"/>
                          </a:solidFill>
                          <a:latin typeface="Arial"/>
                          <a:cs typeface="Arial"/>
                        </a:rPr>
                        <a:t>TABLE S7.1</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gridSpan="3">
                  <a:txBody>
                    <a:bodyPr/>
                    <a:lstStyle/>
                    <a:p>
                      <a:r>
                        <a:rPr lang="en-US" sz="1600" dirty="0">
                          <a:latin typeface="Arial"/>
                          <a:cs typeface="Arial"/>
                        </a:rPr>
                        <a:t>Capacity Measurements</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0"/>
                  </a:ext>
                </a:extLst>
              </a:tr>
              <a:tr h="335416">
                <a:tc gridSpan="2">
                  <a:txBody>
                    <a:bodyPr/>
                    <a:lstStyle/>
                    <a:p>
                      <a:pPr algn="ctr"/>
                      <a:r>
                        <a:rPr lang="en-US" sz="1600" b="1" dirty="0">
                          <a:solidFill>
                            <a:schemeClr val="bg1"/>
                          </a:solidFill>
                          <a:latin typeface="Arial"/>
                          <a:cs typeface="Arial"/>
                        </a:rPr>
                        <a:t>MEASURE</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ctr"/>
                      <a:r>
                        <a:rPr lang="en-US" sz="1600" b="1" dirty="0">
                          <a:solidFill>
                            <a:schemeClr val="bg1"/>
                          </a:solidFill>
                          <a:latin typeface="Arial"/>
                          <a:cs typeface="Arial"/>
                        </a:rPr>
                        <a:t>DEFINITION</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Arial"/>
                          <a:cs typeface="Arial"/>
                        </a:rPr>
                        <a:t>EXAMPLE</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1"/>
                  </a:ext>
                </a:extLst>
              </a:tr>
              <a:tr h="1810430">
                <a:tc gridSpan="2">
                  <a:txBody>
                    <a:bodyPr/>
                    <a:lstStyle/>
                    <a:p>
                      <a:pPr algn="l"/>
                      <a:r>
                        <a:rPr lang="en-US" sz="1600" dirty="0">
                          <a:latin typeface="Arial"/>
                          <a:cs typeface="Arial"/>
                        </a:rPr>
                        <a:t>Design capacity </a:t>
                      </a:r>
                    </a:p>
                    <a:p>
                      <a:pPr algn="l"/>
                      <a:endParaRPr lang="en-US" sz="1600" dirty="0">
                        <a:latin typeface="Arial"/>
                        <a:cs typeface="Arial"/>
                      </a:endParaRPr>
                    </a:p>
                    <a:p>
                      <a:pPr algn="l"/>
                      <a:endParaRPr lang="en-US" sz="1600" dirty="0">
                        <a:latin typeface="Arial"/>
                        <a:cs typeface="Arial"/>
                      </a:endParaRP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l"/>
                      <a:r>
                        <a:rPr lang="en-US" sz="1600" dirty="0">
                          <a:latin typeface="Arial"/>
                          <a:cs typeface="Arial"/>
                        </a:rPr>
                        <a:t>Ideal conditions exist during the time that the system is available</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a:txBody>
                    <a:bodyPr/>
                    <a:lstStyle/>
                    <a:p>
                      <a:pPr algn="l"/>
                      <a:r>
                        <a:rPr lang="en-US" sz="1600" dirty="0">
                          <a:latin typeface="Arial"/>
                          <a:cs typeface="Arial"/>
                        </a:rPr>
                        <a:t>Machines</a:t>
                      </a:r>
                      <a:r>
                        <a:rPr lang="en-US" sz="1600" baseline="0" dirty="0">
                          <a:latin typeface="Arial"/>
                          <a:cs typeface="Arial"/>
                        </a:rPr>
                        <a:t> a</a:t>
                      </a:r>
                      <a:r>
                        <a:rPr lang="en-US" sz="1600" dirty="0">
                          <a:latin typeface="Arial"/>
                          <a:cs typeface="Arial"/>
                        </a:rPr>
                        <a:t>t Frito-Lay are designed to produce</a:t>
                      </a:r>
                      <a:r>
                        <a:rPr lang="en-US" sz="1600" baseline="0" dirty="0">
                          <a:latin typeface="Arial"/>
                          <a:cs typeface="Arial"/>
                        </a:rPr>
                        <a:t> </a:t>
                      </a:r>
                      <a:r>
                        <a:rPr lang="en-US" sz="1600" dirty="0">
                          <a:latin typeface="Arial"/>
                          <a:cs typeface="Arial"/>
                        </a:rPr>
                        <a:t>1,000 bags of chips/hr., and the plant operates 16 hrs./day. </a:t>
                      </a:r>
                    </a:p>
                    <a:p>
                      <a:pPr algn="l">
                        <a:tabLst>
                          <a:tab pos="1612900" algn="l"/>
                        </a:tabLst>
                      </a:pPr>
                      <a:r>
                        <a:rPr lang="en-US" sz="1600" b="1" dirty="0">
                          <a:latin typeface="Arial"/>
                          <a:cs typeface="Arial"/>
                        </a:rPr>
                        <a:t>Design Capacity	= 1,000 bags/hr.</a:t>
                      </a:r>
                      <a:r>
                        <a:rPr lang="en-US" sz="1600" b="1" baseline="0" dirty="0">
                          <a:latin typeface="Arial"/>
                          <a:cs typeface="Arial"/>
                        </a:rPr>
                        <a:t> ×</a:t>
                      </a:r>
                      <a:r>
                        <a:rPr lang="en-US" sz="1600" b="1" dirty="0">
                          <a:latin typeface="Arial"/>
                          <a:cs typeface="Arial"/>
                        </a:rPr>
                        <a:t> 16 hrs.</a:t>
                      </a:r>
                    </a:p>
                    <a:p>
                      <a:pPr algn="l">
                        <a:tabLst>
                          <a:tab pos="1612900" algn="l"/>
                        </a:tabLst>
                      </a:pPr>
                      <a:r>
                        <a:rPr lang="en-US" sz="1600" b="1" dirty="0">
                          <a:latin typeface="Arial"/>
                          <a:cs typeface="Arial"/>
                        </a:rPr>
                        <a:t> 	= 16,000 bags/day</a:t>
                      </a:r>
                      <a:r>
                        <a:rPr lang="en-US" sz="1600" dirty="0">
                          <a:latin typeface="Arial"/>
                          <a:cs typeface="Arial"/>
                        </a:rPr>
                        <a:t> </a:t>
                      </a:r>
                    </a:p>
                  </a:txBody>
                  <a:tcPr marT="45739" marB="45739">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pic>
        <p:nvPicPr>
          <p:cNvPr id="3" name="Picture 2" descr="design S7-1.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6250" y="2867454"/>
            <a:ext cx="1714500" cy="1158446"/>
          </a:xfrm>
          <a:prstGeom prst="rect">
            <a:avLst/>
          </a:prstGeom>
        </p:spPr>
      </p:pic>
    </p:spTree>
    <p:extLst>
      <p:ext uri="{BB962C8B-B14F-4D97-AF65-F5344CB8AC3E}">
        <p14:creationId xmlns:p14="http://schemas.microsoft.com/office/powerpoint/2010/main" xmlns="" val="95264647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2/3*#ppt_w"/>
                                          </p:val>
                                        </p:tav>
                                        <p:tav tm="100000">
                                          <p:val>
                                            <p:strVal val="#ppt_w"/>
                                          </p:val>
                                        </p:tav>
                                      </p:tavLst>
                                    </p:anim>
                                    <p:anim calcmode="lin" valueType="num">
                                      <p:cBhvr>
                                        <p:cTn id="8" dur="1000" fill="hold"/>
                                        <p:tgtEl>
                                          <p:spTgt spid="4"/>
                                        </p:tgtEl>
                                        <p:attrNameLst>
                                          <p:attrName>ppt_h</p:attrName>
                                        </p:attrNameLst>
                                      </p:cBhvr>
                                      <p:tavLst>
                                        <p:tav tm="0">
                                          <p:val>
                                            <p:strVal val="2/3*#ppt_h"/>
                                          </p:val>
                                        </p:tav>
                                        <p:tav tm="100000">
                                          <p:val>
                                            <p:strVal val="#ppt_h"/>
                                          </p:val>
                                        </p:tav>
                                      </p:tavLst>
                                    </p:anim>
                                  </p:childTnLst>
                                </p:cTn>
                              </p:par>
                              <p:par>
                                <p:cTn id="9" presetID="9" presetClass="entr" presetSubtype="0" fill="hold" nodeType="with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HR11">
      <a:dk1>
        <a:srgbClr val="000000"/>
      </a:dk1>
      <a:lt1>
        <a:srgbClr val="FFFFFF"/>
      </a:lt1>
      <a:dk2>
        <a:srgbClr val="255898"/>
      </a:dk2>
      <a:lt2>
        <a:srgbClr val="FFFCF2"/>
      </a:lt2>
      <a:accent1>
        <a:srgbClr val="D33320"/>
      </a:accent1>
      <a:accent2>
        <a:srgbClr val="9FACC7"/>
      </a:accent2>
      <a:accent3>
        <a:srgbClr val="F7D7AC"/>
      </a:accent3>
      <a:accent4>
        <a:srgbClr val="BDD6A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1805</TotalTime>
  <Words>4128</Words>
  <Application>Microsoft Office PowerPoint</Application>
  <PresentationFormat>On-screen Show (4:3)</PresentationFormat>
  <Paragraphs>946</Paragraphs>
  <Slides>64</Slides>
  <Notes>61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Slide 1</vt:lpstr>
      <vt:lpstr>Outline</vt:lpstr>
      <vt:lpstr>Outline - Continued</vt:lpstr>
      <vt:lpstr>Learning Objectives</vt:lpstr>
      <vt:lpstr>Learning Objectives</vt:lpstr>
      <vt:lpstr>Capacity</vt:lpstr>
      <vt:lpstr>Planning Over a Time Horizon</vt:lpstr>
      <vt:lpstr>Design and Effective Capacity</vt:lpstr>
      <vt:lpstr>Design and Effective Capacity</vt:lpstr>
      <vt:lpstr>Design and Effective Capacity</vt:lpstr>
      <vt:lpstr>Design and Effective Capacity</vt:lpstr>
      <vt:lpstr>Utilization and Efficiency</vt:lpstr>
      <vt:lpstr>Bakery Example </vt:lpstr>
      <vt:lpstr>Bakery Example</vt:lpstr>
      <vt:lpstr>Bakery Example</vt:lpstr>
      <vt:lpstr>Bakery Example</vt:lpstr>
      <vt:lpstr>Bakery Example</vt:lpstr>
      <vt:lpstr>Bakery Example</vt:lpstr>
      <vt:lpstr>Bakery Example</vt:lpstr>
      <vt:lpstr>Capacity and Strategy</vt:lpstr>
      <vt:lpstr>Capacity Considerations</vt:lpstr>
      <vt:lpstr>Economies and Diseconomies of Scale</vt:lpstr>
      <vt:lpstr>Managing Demand</vt:lpstr>
      <vt:lpstr>Complementary Demand Patterns</vt:lpstr>
      <vt:lpstr>Tactics for Matching Capacity to Demand</vt:lpstr>
      <vt:lpstr>Service-Sector Demand and Capacity Management</vt:lpstr>
      <vt:lpstr>Bottleneck Analysis and the Theory of Constraints</vt:lpstr>
      <vt:lpstr>Bottleneck Analysis and the Theory of Constraints</vt:lpstr>
      <vt:lpstr>Capacity Analysis</vt:lpstr>
      <vt:lpstr>Capacity Analysis</vt:lpstr>
      <vt:lpstr>Capacity Analysis</vt:lpstr>
      <vt:lpstr>Capacity Analysis</vt:lpstr>
      <vt:lpstr>Capacity Analysis</vt:lpstr>
      <vt:lpstr>Theory of Constraints</vt:lpstr>
      <vt:lpstr>Bottleneck Management</vt:lpstr>
      <vt:lpstr>Break-Even Analysis</vt:lpstr>
      <vt:lpstr>Break-Even Analysis</vt:lpstr>
      <vt:lpstr>Break-Even Analysis</vt:lpstr>
      <vt:lpstr>Break-Even Analysis</vt:lpstr>
      <vt:lpstr>Break-Even Analysis</vt:lpstr>
      <vt:lpstr>Break-Even Analysis</vt:lpstr>
      <vt:lpstr>Break-Even Analysis</vt:lpstr>
      <vt:lpstr>Break-Even Example</vt:lpstr>
      <vt:lpstr>Break-Even Example</vt:lpstr>
      <vt:lpstr>Break-Even Example</vt:lpstr>
      <vt:lpstr>Break-Even Example</vt:lpstr>
      <vt:lpstr>Multiproduct Example</vt:lpstr>
      <vt:lpstr>Multiproduct Example</vt:lpstr>
      <vt:lpstr>Reducing Risk with Incremental Changes</vt:lpstr>
      <vt:lpstr>Reducing Risk with Incremental Changes</vt:lpstr>
      <vt:lpstr>Reducing Risk with Incremental Changes</vt:lpstr>
      <vt:lpstr>Reducing Risk with Incremental Changes</vt:lpstr>
      <vt:lpstr>Reducing Risk with Incremental Changes</vt:lpstr>
      <vt:lpstr>Applying Expected Monetary Value (EMV) and Capacity Decisions</vt:lpstr>
      <vt:lpstr>EMV Applied to Capacity Decision</vt:lpstr>
      <vt:lpstr>Strategy-Driven Investments</vt:lpstr>
      <vt:lpstr>Net Present Value (NPV)</vt:lpstr>
      <vt:lpstr>Net Present Value (NPV)</vt:lpstr>
      <vt:lpstr>NPV Using Factors</vt:lpstr>
      <vt:lpstr>Present Value of an Annuity</vt:lpstr>
      <vt:lpstr>Present Value of an Annuity</vt:lpstr>
      <vt:lpstr>Present Value of an Annuity</vt:lpstr>
      <vt:lpstr>Limitations</vt:lpstr>
      <vt:lpstr>Slide 64</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Heizer/Render 13e</dc:title>
  <dc:subject>Supplement 6 - Capacity and Constraint Management</dc:subject>
  <dc:creator>Jeff Heyl</dc:creator>
  <cp:keywords/>
  <dc:description/>
  <cp:lastModifiedBy>premavathi</cp:lastModifiedBy>
  <cp:revision>251</cp:revision>
  <dcterms:created xsi:type="dcterms:W3CDTF">2012-09-28T10:33:31Z</dcterms:created>
  <dcterms:modified xsi:type="dcterms:W3CDTF">2019-08-29T04:10:53Z</dcterms:modified>
  <cp:category/>
</cp:coreProperties>
</file>