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6"/>
  </p:notesMasterIdLst>
  <p:handoutMasterIdLst>
    <p:handoutMasterId r:id="rId17"/>
  </p:handoutMasterIdLst>
  <p:sldIdLst>
    <p:sldId id="585" r:id="rId2"/>
    <p:sldId id="696" r:id="rId3"/>
    <p:sldId id="697" r:id="rId4"/>
    <p:sldId id="707" r:id="rId5"/>
    <p:sldId id="698" r:id="rId6"/>
    <p:sldId id="704" r:id="rId7"/>
    <p:sldId id="699" r:id="rId8"/>
    <p:sldId id="694" r:id="rId9"/>
    <p:sldId id="705" r:id="rId10"/>
    <p:sldId id="706" r:id="rId11"/>
    <p:sldId id="703" r:id="rId12"/>
    <p:sldId id="700" r:id="rId13"/>
    <p:sldId id="702" r:id="rId14"/>
    <p:sldId id="708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00"/>
    <a:srgbClr val="22B14C"/>
    <a:srgbClr val="00A2E8"/>
    <a:srgbClr val="F15058"/>
    <a:srgbClr val="CC6600"/>
    <a:srgbClr val="996600"/>
    <a:srgbClr val="663300"/>
    <a:srgbClr val="2D2D8A"/>
    <a:srgbClr val="CC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357" autoAdjust="0"/>
  </p:normalViewPr>
  <p:slideViewPr>
    <p:cSldViewPr>
      <p:cViewPr varScale="1">
        <p:scale>
          <a:sx n="156" d="100"/>
          <a:sy n="156" d="100"/>
        </p:scale>
        <p:origin x="19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optimization/introduction/overview" TargetMode="External"/><Relationship Id="rId2" Type="http://schemas.openxmlformats.org/officeDocument/2006/relationships/hyperlink" Target="https://en.wikipedia.org/wiki/List_of_optimization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" TargetMode="External"/><Relationship Id="rId5" Type="http://schemas.openxmlformats.org/officeDocument/2006/relationships/hyperlink" Target="https://www.minizinc.org/" TargetMode="External"/><Relationship Id="rId4" Type="http://schemas.openxmlformats.org/officeDocument/2006/relationships/hyperlink" Target="https://www.gecod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ktiml.mff.cuni.cz/~bartak/constraints/bina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8089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106: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0976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Constraint Satisfaction Problems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832091"/>
            <a:ext cx="5734497" cy="38007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5809" y="1983007"/>
            <a:ext cx="2312391" cy="3474671"/>
          </a:xfrm>
          <a:prstGeom prst="rect">
            <a:avLst/>
          </a:prstGeom>
          <a:noFill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726923"/>
            <a:ext cx="12192000" cy="113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>
                <a:latin typeface="Calibri"/>
                <a:cs typeface="Calibri"/>
              </a:rPr>
              <a:t>Instructor: </a:t>
            </a:r>
            <a:r>
              <a:rPr lang="en-US" sz="2400">
                <a:latin typeface="Calibri"/>
                <a:cs typeface="Calibri"/>
              </a:rPr>
              <a:t>Ngoc-Hoang </a:t>
            </a:r>
            <a:r>
              <a:rPr lang="en-US" sz="2400" dirty="0">
                <a:latin typeface="Calibri"/>
                <a:cs typeface="Calibri"/>
              </a:rPr>
              <a:t>LUONG, </a:t>
            </a:r>
            <a:r>
              <a:rPr lang="en-US" sz="2400">
                <a:latin typeface="Calibri"/>
                <a:cs typeface="Calibri"/>
              </a:rPr>
              <a:t>PhD.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ts val="0"/>
              </a:spcBef>
            </a:pPr>
            <a:r>
              <a:rPr lang="en-US" sz="2400" b="1" dirty="0">
                <a:latin typeface="Calibri"/>
                <a:cs typeface="Calibri"/>
              </a:rPr>
              <a:t>University of Information Technology (UIT), VNU-HCM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adapted from the slides of https://www.cs.upc.edu/~erodri/webpage/cps/cps.html]</a:t>
            </a:r>
          </a:p>
        </p:txBody>
      </p:sp>
    </p:spTree>
    <p:extLst>
      <p:ext uri="{BB962C8B-B14F-4D97-AF65-F5344CB8AC3E}">
        <p14:creationId xmlns:p14="http://schemas.microsoft.com/office/powerpoint/2010/main" val="95356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C536-7304-4188-9995-C840888B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5719E-3897-4A17-847E-464796971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219200"/>
                <a:ext cx="11379200" cy="4729164"/>
              </a:xfrm>
            </p:spPr>
            <p:txBody>
              <a:bodyPr/>
              <a:lstStyle/>
              <a:p>
                <a:r>
                  <a:rPr lang="en-US" sz="2800" dirty="0"/>
                  <a:t>Place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queens on an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chessboard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no queen attacks one another.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Variables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Domains</a:t>
                </a:r>
                <a:r>
                  <a:rPr lang="en-US" sz="2800" dirty="0"/>
                  <a:t>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Constraints</a:t>
                </a:r>
                <a:r>
                  <a:rPr lang="en-US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,(1,0)}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,(1,0)}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,(1,0)}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,(1,0)}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5719E-3897-4A17-847E-464796971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9200"/>
                <a:ext cx="11379200" cy="4729164"/>
              </a:xfrm>
              <a:blipFill>
                <a:blip r:embed="rId2"/>
                <a:stretch>
                  <a:fillRect l="-965" t="-1160" b="-14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876D64-4D9A-421E-8298-47F5C17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89990"/>
              </p:ext>
            </p:extLst>
          </p:nvPr>
        </p:nvGraphicFramePr>
        <p:xfrm>
          <a:off x="8610600" y="1981200"/>
          <a:ext cx="2409200" cy="242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00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602300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602300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602300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6065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6065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606571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606571"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F0D-AD9D-4E8A-9564-9ABADD0E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07DE-0DBF-4107-BBC3-E9DF7672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 Solving a CSP is an </a:t>
            </a:r>
            <a:r>
              <a:rPr lang="en-US" dirty="0">
                <a:solidFill>
                  <a:srgbClr val="FF0000"/>
                </a:solidFill>
              </a:rPr>
              <a:t>NP-complete</a:t>
            </a:r>
            <a:r>
              <a:rPr lang="en-US" dirty="0"/>
              <a:t> problem</a:t>
            </a:r>
          </a:p>
          <a:p>
            <a:pPr marL="0" indent="0">
              <a:buNone/>
            </a:pPr>
            <a:r>
              <a:rPr lang="en-US" dirty="0"/>
              <a:t>    Proof:</a:t>
            </a:r>
          </a:p>
          <a:p>
            <a:pPr lvl="1"/>
            <a:r>
              <a:rPr lang="en-US" dirty="0"/>
              <a:t>It is in </a:t>
            </a:r>
            <a:r>
              <a:rPr lang="en-US" dirty="0">
                <a:solidFill>
                  <a:srgbClr val="FF0000"/>
                </a:solidFill>
              </a:rPr>
              <a:t>NP</a:t>
            </a:r>
            <a:r>
              <a:rPr lang="en-US" dirty="0"/>
              <a:t>, because one can check a solution in polynomial time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NP-hard</a:t>
            </a:r>
            <a:r>
              <a:rPr lang="en-US" dirty="0"/>
              <a:t>, as there is a reduction e.g. from Prop. Satisfiability</a:t>
            </a:r>
          </a:p>
          <a:p>
            <a:pPr marL="400021" lvl="1" indent="0">
              <a:buNone/>
            </a:pPr>
            <a:r>
              <a:rPr lang="en-US" dirty="0"/>
              <a:t>(which is known to be NP-complete)</a:t>
            </a:r>
          </a:p>
          <a:p>
            <a:endParaRPr lang="en-US" dirty="0"/>
          </a:p>
          <a:p>
            <a:r>
              <a:rPr lang="en-US" dirty="0"/>
              <a:t>For any CSP, there are instances that require exp time.</a:t>
            </a:r>
            <a:br>
              <a:rPr lang="en-US" dirty="0"/>
            </a:br>
            <a:r>
              <a:rPr lang="en-US" dirty="0"/>
              <a:t>Can we solve real life instances in reasonable time?</a:t>
            </a:r>
          </a:p>
        </p:txBody>
      </p:sp>
    </p:spTree>
    <p:extLst>
      <p:ext uri="{BB962C8B-B14F-4D97-AF65-F5344CB8AC3E}">
        <p14:creationId xmlns:p14="http://schemas.microsoft.com/office/powerpoint/2010/main" val="7284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8E4A-E52B-40B6-A4C3-9189E518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B3A1-E9BE-4A04-9B25-D077A309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Specialized algorithms</a:t>
            </a:r>
          </a:p>
          <a:p>
            <a:pPr lvl="1"/>
            <a:r>
              <a:rPr lang="en-US" dirty="0"/>
              <a:t>Costly to design, implement and extend.</a:t>
            </a:r>
          </a:p>
          <a:p>
            <a:pPr lvl="1"/>
            <a:endParaRPr lang="en-US" dirty="0"/>
          </a:p>
          <a:p>
            <a:r>
              <a:rPr lang="en-US" sz="2800" dirty="0"/>
              <a:t>Declarative methodology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/>
              <a:t>Choose a problem-solving framework (what is my language?)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/>
              <a:t>Model the problem (what is a solution?)</a:t>
            </a:r>
          </a:p>
          <a:p>
            <a:pPr lvl="2"/>
            <a:r>
              <a:rPr lang="en-US" sz="2800" dirty="0"/>
              <a:t>Define variables.</a:t>
            </a:r>
          </a:p>
          <a:p>
            <a:pPr lvl="2"/>
            <a:r>
              <a:rPr lang="en-US" sz="2800" dirty="0"/>
              <a:t>Define constraints.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/>
              <a:t>Solve it (with an off-the-shelf solver).</a:t>
            </a:r>
          </a:p>
        </p:txBody>
      </p:sp>
    </p:spTree>
    <p:extLst>
      <p:ext uri="{BB962C8B-B14F-4D97-AF65-F5344CB8AC3E}">
        <p14:creationId xmlns:p14="http://schemas.microsoft.com/office/powerpoint/2010/main" val="349588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17EF-0875-4B17-95A9-DBDD791F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Problem-Solving </a:t>
            </a:r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27F6-DF6D-4CAA-859C-78E0716C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Problem-solving frameworks:</a:t>
            </a:r>
          </a:p>
          <a:p>
            <a:pPr lvl="1"/>
            <a:r>
              <a:rPr lang="en-US" dirty="0"/>
              <a:t>Constraint Programming (CP)</a:t>
            </a:r>
          </a:p>
          <a:p>
            <a:pPr lvl="1"/>
            <a:r>
              <a:rPr lang="en-US" dirty="0"/>
              <a:t>Linear Programming (LP)</a:t>
            </a:r>
          </a:p>
          <a:p>
            <a:pPr lvl="1"/>
            <a:r>
              <a:rPr lang="en-US" dirty="0"/>
              <a:t>Propositional Satisfiability (SAT)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sz="2800" dirty="0"/>
              <a:t>For each of these frameworks: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Modeling</a:t>
            </a:r>
            <a:r>
              <a:rPr lang="en-US" dirty="0"/>
              <a:t> techniques</a:t>
            </a:r>
          </a:p>
          <a:p>
            <a:pPr lvl="1"/>
            <a:r>
              <a:rPr lang="en-US" dirty="0"/>
              <a:t>Inner workings of </a:t>
            </a:r>
            <a:r>
              <a:rPr lang="en-US" dirty="0">
                <a:solidFill>
                  <a:srgbClr val="FF0000"/>
                </a:solidFill>
              </a:rPr>
              <a:t>solvers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24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1FB6-15D1-4408-924E-AAB65CD6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4992-B104-4220-9FFE-24605CDD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https://en.wikipedia.org/wiki/List_of_optimization_software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https://developers.google.com/optimization/introduction/overview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https://www.gecode.org/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https://www.minizinc.org/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https://www.gurobi.com/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22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3F48-675D-4909-8C50-B7B7F9A5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D3071-0A3F-4372-92ED-3F66FFF81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A constraint satisfaction problem (CSP) is a tuple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rgbClr val="FF0000"/>
                    </a:solidFill>
                  </a:rPr>
                  <a:t>variables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rgbClr val="FF0000"/>
                    </a:solidFill>
                  </a:rPr>
                  <a:t>domains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set of </a:t>
                </a:r>
                <a:r>
                  <a:rPr lang="en-US" dirty="0">
                    <a:solidFill>
                      <a:srgbClr val="FF0000"/>
                    </a:solidFill>
                  </a:rPr>
                  <a:t>constraints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sz="2800" dirty="0"/>
                  <a:t>For example,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is a CSP where:</a:t>
                </a:r>
              </a:p>
              <a:p>
                <a:pPr lvl="1"/>
                <a:r>
                  <a:rPr lang="en-US" dirty="0"/>
                  <a:t>Variables are: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Domains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 single constraint: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D3071-0A3F-4372-92ED-3F66FFF81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0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8">
            <a:extLst>
              <a:ext uri="{FF2B5EF4-FFF2-40B4-BE49-F238E27FC236}">
                <a16:creationId xmlns:a16="http://schemas.microsoft.com/office/drawing/2014/main" id="{212DA5C9-F54C-42F4-9466-A98208E6F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573309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https://www.cs.upc.edu/~erodri/webpage/cps/cps.html</a:t>
            </a:r>
          </a:p>
        </p:txBody>
      </p:sp>
    </p:spTree>
    <p:extLst>
      <p:ext uri="{BB962C8B-B14F-4D97-AF65-F5344CB8AC3E}">
        <p14:creationId xmlns:p14="http://schemas.microsoft.com/office/powerpoint/2010/main" val="136286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9EA0-1EA8-425D-A5ED-C2BC5A26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3CC6A-795E-46C4-9FFE-3977AB1EF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117600"/>
                <a:ext cx="11379200" cy="4729164"/>
              </a:xfrm>
            </p:spPr>
            <p:txBody>
              <a:bodyPr/>
              <a:lstStyle/>
              <a:p>
                <a:r>
                  <a:rPr lang="en-US" sz="2800" dirty="0"/>
                  <a:t>Given a CSP with variables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domains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and constraints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solution</a:t>
                </a:r>
                <a:r>
                  <a:rPr lang="en-US" sz="2800" dirty="0"/>
                  <a:t> is an assignment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such that:</a:t>
                </a:r>
              </a:p>
              <a:p>
                <a:pPr lvl="1"/>
                <a:r>
                  <a:rPr lang="en-US" dirty="0"/>
                  <a:t>Domains are respected: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assignment satisfied all constraints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2800" dirty="0"/>
                  <a:t>Solving a CSP consists in finding a solution to it.</a:t>
                </a:r>
              </a:p>
              <a:p>
                <a:r>
                  <a:rPr lang="en-US" sz="2800" dirty="0"/>
                  <a:t>Other related problems:</a:t>
                </a:r>
              </a:p>
              <a:p>
                <a:pPr lvl="1"/>
                <a:r>
                  <a:rPr lang="en-US" dirty="0"/>
                  <a:t>Finding </a:t>
                </a:r>
                <a:r>
                  <a:rPr lang="en-US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solutions</a:t>
                </a:r>
              </a:p>
              <a:p>
                <a:pPr lvl="1"/>
                <a:r>
                  <a:rPr lang="en-US" dirty="0"/>
                  <a:t>Finding a </a:t>
                </a:r>
                <a:r>
                  <a:rPr lang="en-US" dirty="0">
                    <a:solidFill>
                      <a:srgbClr val="FF0000"/>
                    </a:solidFill>
                  </a:rPr>
                  <a:t>best</a:t>
                </a:r>
                <a:r>
                  <a:rPr lang="en-US" dirty="0"/>
                  <a:t> solution </a:t>
                </a:r>
                <a:r>
                  <a:rPr lang="en-US" dirty="0" err="1"/>
                  <a:t>wrt</a:t>
                </a:r>
                <a:r>
                  <a:rPr lang="en-US" dirty="0"/>
                  <a:t>. an objective function (aka </a:t>
                </a:r>
                <a:r>
                  <a:rPr lang="en-US" dirty="0">
                    <a:solidFill>
                      <a:srgbClr val="FF0000"/>
                    </a:solidFill>
                  </a:rPr>
                  <a:t>Constraint Optimization Problem </a:t>
                </a:r>
                <a:r>
                  <a:rPr lang="en-US" dirty="0"/>
                  <a:t>– COP)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3CC6A-795E-46C4-9FFE-3977AB1EF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17600"/>
                <a:ext cx="11379200" cy="4729164"/>
              </a:xfrm>
              <a:blipFill>
                <a:blip r:embed="rId2"/>
                <a:stretch>
                  <a:fillRect l="-965" t="-1160" b="-17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6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31AB-1C21-470C-A773-6D208D49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CSPs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48192-BC42-4B57-B317-56E4F6ECC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A CSP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binary</a:t>
                </a:r>
                <a:r>
                  <a:rPr lang="en-US" sz="2800" dirty="0"/>
                  <a:t> if all its constraints have arity 2.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When considering binary CSP’s,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indicates the constraint between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We can focus on binary CSPs because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. Any CSP can be transformed into an equisatisfiable binary one.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hlinkClick r:id="rId2"/>
                  </a:rPr>
                  <a:t>http://ktiml.mff.cuni.cz/~bartak/constraints/binary.html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48192-BC42-4B57-B317-56E4F6EC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4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202D-BB6F-4EB4-9D50-1C5DC00A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FE147-71DB-40D9-88D9-AFBE79A0F8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219200"/>
                <a:ext cx="11379200" cy="4729164"/>
              </a:xfrm>
            </p:spPr>
            <p:txBody>
              <a:bodyPr/>
              <a:lstStyle/>
              <a:p>
                <a:r>
                  <a:rPr lang="en-US" sz="2800" dirty="0"/>
                  <a:t>Given a formula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in propositional logic,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satisfiable?</a:t>
                </a:r>
              </a:p>
              <a:p>
                <a:pPr lvl="1"/>
                <a:r>
                  <a:rPr lang="en-US" dirty="0"/>
                  <a:t>Variables are the atoms of the formula</a:t>
                </a:r>
              </a:p>
              <a:p>
                <a:pPr lvl="1"/>
                <a:r>
                  <a:rPr lang="en-US" dirty="0"/>
                  <a:t>Variables have all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3300"/>
                  </a:solidFill>
                </a:endParaRPr>
              </a:p>
              <a:p>
                <a:pPr lvl="1"/>
                <a:r>
                  <a:rPr lang="en-US" dirty="0"/>
                  <a:t>A single constraint: the evaluation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endParaRPr lang="en-US" sz="2800" dirty="0"/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:r>
                  <a:rPr lang="en-US" dirty="0">
                    <a:solidFill>
                      <a:srgbClr val="FF3300"/>
                    </a:solidFill>
                  </a:rPr>
                  <a:t>Variables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>
                    <a:solidFill>
                      <a:srgbClr val="FF3300"/>
                    </a:solidFill>
                  </a:rPr>
                  <a:t>Domains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3300"/>
                    </a:solidFill>
                  </a:rPr>
                  <a:t>Constraint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FE147-71DB-40D9-88D9-AFBE79A0F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19200"/>
                <a:ext cx="11379200" cy="4729164"/>
              </a:xfrm>
              <a:blipFill>
                <a:blip r:embed="rId2"/>
                <a:stretch>
                  <a:fillRect l="-965" t="-1160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9FB-CE3A-4C1C-BA87-DDA407D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005F3-AAA5-4064-8754-53196A7EA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117600"/>
                <a:ext cx="11379200" cy="5008566"/>
              </a:xfrm>
            </p:spPr>
            <p:txBody>
              <a:bodyPr/>
              <a:lstStyle/>
              <a:p>
                <a:r>
                  <a:rPr lang="en-US" sz="2800" dirty="0"/>
                  <a:t>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colors, </a:t>
                </a:r>
                <a:br>
                  <a:rPr lang="en-US" sz="2800" dirty="0"/>
                </a:br>
                <a:r>
                  <a:rPr lang="en-US" sz="2800" dirty="0"/>
                  <a:t>can vertices be painted so that neighbors have different colors?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Variables</a:t>
                </a:r>
                <a:r>
                  <a:rPr lang="en-US" sz="2800" dirty="0">
                    <a:solidFill>
                      <a:schemeClr val="tx1"/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color for each vertex.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Domains</a:t>
                </a:r>
                <a:r>
                  <a:rPr lang="en-US" sz="2800" dirty="0">
                    <a:solidFill>
                      <a:schemeClr val="tx1"/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available colors.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Constraints</a:t>
                </a:r>
                <a:r>
                  <a:rPr lang="en-US" sz="2800" dirty="0">
                    <a:solidFill>
                      <a:schemeClr val="tx1"/>
                    </a:solidFill>
                  </a:rPr>
                  <a:t> are: for each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005F3-AAA5-4064-8754-53196A7EA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17600"/>
                <a:ext cx="11379200" cy="5008566"/>
              </a:xfrm>
              <a:blipFill>
                <a:blip r:embed="rId2"/>
                <a:stretch>
                  <a:fillRect l="-965" t="-1095" b="-14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ph coloring - Wikipedia">
            <a:extLst>
              <a:ext uri="{FF2B5EF4-FFF2-40B4-BE49-F238E27FC236}">
                <a16:creationId xmlns:a16="http://schemas.microsoft.com/office/drawing/2014/main" id="{67754B6A-E848-44B8-BC69-2179CFD6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3200400" cy="30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7B4-949E-4667-8B38-5D57B3E8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3A3DB-1789-4AF6-8EC7-B1998C1B3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130662"/>
                <a:ext cx="11379200" cy="5498737"/>
              </a:xfrm>
            </p:spPr>
            <p:txBody>
              <a:bodyPr/>
              <a:lstStyle/>
              <a:p>
                <a:r>
                  <a:rPr lang="en-US" sz="2800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3300"/>
                    </a:solidFill>
                  </a:rPr>
                  <a:t> </a:t>
                </a:r>
                <a:r>
                  <a:rPr lang="en-US" dirty="0"/>
                  <a:t>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is there a subset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of the items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solidFill>
                      <a:srgbClr val="FF3300"/>
                    </a:solidFill>
                  </a:rPr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>
                    <a:solidFill>
                      <a:srgbClr val="FF3300"/>
                    </a:solidFill>
                  </a:rPr>
                  <a:t>Variables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meaning “item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selected”</a:t>
                </a:r>
              </a:p>
              <a:p>
                <a:r>
                  <a:rPr lang="en-US" sz="2800" dirty="0">
                    <a:solidFill>
                      <a:srgbClr val="FF3300"/>
                    </a:solidFill>
                  </a:rPr>
                  <a:t>Domains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FF3300"/>
                  </a:solidFill>
                </a:endParaRPr>
              </a:p>
              <a:p>
                <a:r>
                  <a:rPr lang="en-US" sz="2800" dirty="0">
                    <a:solidFill>
                      <a:srgbClr val="FF3300"/>
                    </a:solidFill>
                  </a:rPr>
                  <a:t>Constraints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3A3DB-1789-4AF6-8EC7-B1998C1B3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30662"/>
                <a:ext cx="11379200" cy="5498737"/>
              </a:xfrm>
              <a:blipFill>
                <a:blip r:embed="rId2"/>
                <a:stretch>
                  <a:fillRect l="-1125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97F4355-5E9B-4AA9-BBB6-1192E1044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76199"/>
            <a:ext cx="3703170" cy="31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F695-6804-4E60-85DF-BD39CF4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1A82DE3-C59E-405C-A104-A7787484E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7932"/>
                <a:ext cx="11811000" cy="170179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" panose="020F0502020204030204" pitchFamily="34" charset="0"/>
                  </a:rPr>
                  <a:t>The digit of some numbers are represented by letters.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" panose="020F0502020204030204" pitchFamily="34" charset="0"/>
                  </a:rPr>
                  <a:t>Each letter is a unique digit.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" panose="020F0502020204030204" pitchFamily="34" charset="0"/>
                  </a:rPr>
                  <a:t>Find the digits such that the mathematic equation is satisfied.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FF3300"/>
                    </a:solidFill>
                  </a:rPr>
                  <a:t>Variables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rgbClr val="FF3300"/>
                    </a:solidFill>
                  </a:rPr>
                  <a:t>Domains</a:t>
                </a:r>
                <a:r>
                  <a:rPr lang="en-US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1,2,…,9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1,2,…,9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FF3300"/>
                  </a:solidFill>
                </a:endParaRPr>
              </a:p>
              <a:p>
                <a:r>
                  <a:rPr lang="en-US" sz="2400" dirty="0">
                    <a:solidFill>
                      <a:srgbClr val="FF3300"/>
                    </a:solidFill>
                  </a:rPr>
                  <a:t>Constraints</a:t>
                </a:r>
                <a:r>
                  <a:rPr lang="en-US" sz="2400" dirty="0"/>
                  <a:t>: </a:t>
                </a:r>
                <a:endParaRPr lang="en-US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alldiff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1A82DE3-C59E-405C-A104-A7787484E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7932"/>
                <a:ext cx="11811000" cy="1701799"/>
              </a:xfrm>
              <a:blipFill>
                <a:blip r:embed="rId2"/>
                <a:stretch>
                  <a:fillRect l="-722" t="-2867" b="-21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5F173BF-4418-49ED-9AB1-2B4571A8344A}"/>
              </a:ext>
            </a:extLst>
          </p:cNvPr>
          <p:cNvSpPr txBox="1"/>
          <p:nvPr/>
        </p:nvSpPr>
        <p:spPr>
          <a:xfrm>
            <a:off x="8305800" y="2133600"/>
            <a:ext cx="22083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AI</a:t>
            </a:r>
          </a:p>
          <a:p>
            <a:r>
              <a:rPr lang="en-US" sz="4000" dirty="0"/>
              <a:t>+        IS</a:t>
            </a:r>
          </a:p>
          <a:p>
            <a:r>
              <a:rPr lang="en-US" sz="4000" dirty="0"/>
              <a:t>+    FUN</a:t>
            </a:r>
          </a:p>
          <a:p>
            <a:r>
              <a:rPr lang="en-US" sz="4000" dirty="0"/>
              <a:t>-----------</a:t>
            </a:r>
          </a:p>
          <a:p>
            <a:r>
              <a:rPr lang="en-US" sz="4000" dirty="0"/>
              <a:t>=  TRUE</a:t>
            </a:r>
          </a:p>
        </p:txBody>
      </p:sp>
    </p:spTree>
    <p:extLst>
      <p:ext uri="{BB962C8B-B14F-4D97-AF65-F5344CB8AC3E}">
        <p14:creationId xmlns:p14="http://schemas.microsoft.com/office/powerpoint/2010/main" val="36288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F695-6804-4E60-85DF-BD39CF4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1A82DE3-C59E-405C-A104-A7787484E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7932"/>
                <a:ext cx="11811000" cy="170179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" panose="020F0502020204030204" pitchFamily="34" charset="0"/>
                  </a:rPr>
                  <a:t>The digit of some numbers are represented by letters.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" panose="020F0502020204030204" pitchFamily="34" charset="0"/>
                  </a:rPr>
                  <a:t>Each letter is a unique digit.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" panose="020F0502020204030204" pitchFamily="34" charset="0"/>
                  </a:rPr>
                  <a:t>Find the digits such that the mathematic equation is satisfied.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FF3300"/>
                    </a:solidFill>
                  </a:rPr>
                  <a:t>Variables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rgbClr val="FF3300"/>
                    </a:solidFill>
                  </a:rPr>
                  <a:t>Domains</a:t>
                </a:r>
                <a:r>
                  <a:rPr lang="en-US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1,2,…,9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1,2,…,9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FF3300"/>
                  </a:solidFill>
                </a:endParaRPr>
              </a:p>
              <a:p>
                <a:r>
                  <a:rPr lang="en-US" sz="2400" dirty="0">
                    <a:solidFill>
                      <a:srgbClr val="FF3300"/>
                    </a:solidFill>
                  </a:rPr>
                  <a:t>Constraints</a:t>
                </a:r>
                <a:r>
                  <a:rPr lang="en-US" sz="2400" dirty="0"/>
                  <a:t>: </a:t>
                </a:r>
                <a:endParaRPr lang="en-US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alldiff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1A82DE3-C59E-405C-A104-A7787484E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7932"/>
                <a:ext cx="11811000" cy="1701799"/>
              </a:xfrm>
              <a:blipFill>
                <a:blip r:embed="rId2"/>
                <a:stretch>
                  <a:fillRect l="-722" t="-2867" b="-21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5F173BF-4418-49ED-9AB1-2B4571A8344A}"/>
              </a:ext>
            </a:extLst>
          </p:cNvPr>
          <p:cNvSpPr txBox="1"/>
          <p:nvPr/>
        </p:nvSpPr>
        <p:spPr>
          <a:xfrm>
            <a:off x="6553200" y="2523220"/>
            <a:ext cx="22083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AI</a:t>
            </a:r>
          </a:p>
          <a:p>
            <a:r>
              <a:rPr lang="en-US" sz="4000" dirty="0"/>
              <a:t>+        IS</a:t>
            </a:r>
          </a:p>
          <a:p>
            <a:r>
              <a:rPr lang="en-US" sz="4000" dirty="0"/>
              <a:t>+    FUN</a:t>
            </a:r>
          </a:p>
          <a:p>
            <a:r>
              <a:rPr lang="en-US" sz="4000" dirty="0"/>
              <a:t>-----------</a:t>
            </a:r>
          </a:p>
          <a:p>
            <a:r>
              <a:rPr lang="en-US" sz="4000" dirty="0"/>
              <a:t>= 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91CDE-10A7-4724-AD9F-C64EFCFF3A1B}"/>
              </a:ext>
            </a:extLst>
          </p:cNvPr>
          <p:cNvSpPr txBox="1"/>
          <p:nvPr/>
        </p:nvSpPr>
        <p:spPr>
          <a:xfrm>
            <a:off x="9677400" y="2523219"/>
            <a:ext cx="2197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27</a:t>
            </a:r>
          </a:p>
          <a:p>
            <a:r>
              <a:rPr lang="en-US" sz="4000" dirty="0"/>
              <a:t>+      74</a:t>
            </a:r>
          </a:p>
          <a:p>
            <a:r>
              <a:rPr lang="en-US" sz="4000" dirty="0"/>
              <a:t>+    985</a:t>
            </a:r>
          </a:p>
          <a:p>
            <a:r>
              <a:rPr lang="en-US" sz="4000" dirty="0"/>
              <a:t>-----------</a:t>
            </a:r>
          </a:p>
          <a:p>
            <a:r>
              <a:rPr lang="en-US" sz="4000" dirty="0"/>
              <a:t>=  1086</a:t>
            </a:r>
          </a:p>
        </p:txBody>
      </p:sp>
    </p:spTree>
    <p:extLst>
      <p:ext uri="{BB962C8B-B14F-4D97-AF65-F5344CB8AC3E}">
        <p14:creationId xmlns:p14="http://schemas.microsoft.com/office/powerpoint/2010/main" val="2946539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34952</TotalTime>
  <Words>1145</Words>
  <Application>Microsoft Office PowerPoint</Application>
  <PresentationFormat>Widescreen</PresentationFormat>
  <Paragraphs>160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dan-berkeley-nlp-v1</vt:lpstr>
      <vt:lpstr>CS 106: Artificial Intelligence </vt:lpstr>
      <vt:lpstr>Constraint Satisfaction Problems</vt:lpstr>
      <vt:lpstr>Solutions to CSPs</vt:lpstr>
      <vt:lpstr>Binary CSPs</vt:lpstr>
      <vt:lpstr>Propositional Satisfiability</vt:lpstr>
      <vt:lpstr>Graph Coloring</vt:lpstr>
      <vt:lpstr>Knapsack</vt:lpstr>
      <vt:lpstr>Cryptarithmetic</vt:lpstr>
      <vt:lpstr>Cryptarithmetic</vt:lpstr>
      <vt:lpstr>N-Queen</vt:lpstr>
      <vt:lpstr>Complexity</vt:lpstr>
      <vt:lpstr>Approaches to Problem Solving</vt:lpstr>
      <vt:lpstr>Problem-Solving Frameworks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Hoang Luong</cp:lastModifiedBy>
  <cp:revision>2258</cp:revision>
  <cp:lastPrinted>2014-01-30T19:57:00Z</cp:lastPrinted>
  <dcterms:created xsi:type="dcterms:W3CDTF">2004-08-27T04:16:05Z</dcterms:created>
  <dcterms:modified xsi:type="dcterms:W3CDTF">2021-10-15T12:36:44Z</dcterms:modified>
</cp:coreProperties>
</file>