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4"/>
  </p:notesMasterIdLst>
  <p:sldIdLst>
    <p:sldId id="256" r:id="rId2"/>
    <p:sldId id="257" r:id="rId3"/>
    <p:sldId id="258" r:id="rId4"/>
    <p:sldId id="259" r:id="rId5"/>
    <p:sldId id="264" r:id="rId6"/>
    <p:sldId id="260" r:id="rId7"/>
    <p:sldId id="261" r:id="rId8"/>
    <p:sldId id="265" r:id="rId9"/>
    <p:sldId id="266" r:id="rId10"/>
    <p:sldId id="267" r:id="rId11"/>
    <p:sldId id="262" r:id="rId12"/>
    <p:sldId id="263" r:id="rId13"/>
  </p:sldIdLst>
  <p:sldSz cx="9144000" cy="5143500" type="screen16x9"/>
  <p:notesSz cx="6858000" cy="9144000"/>
  <p:embeddedFontLst>
    <p:embeddedFont>
      <p:font typeface="Montserrat" panose="00000500000000000000" pitchFamily="2" charset="0"/>
      <p:regular r:id="rId15"/>
      <p:bold r:id="rId16"/>
      <p:italic r:id="rId17"/>
      <p:boldItalic r:id="rId18"/>
    </p:embeddedFont>
    <p:embeddedFont>
      <p:font typeface="Roboto" panose="020000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F8DCECA-E0B8-4F24-B8F1-0BC2F3F765E3}">
  <a:tblStyle styleId="{BF8DCECA-E0B8-4F24-B8F1-0BC2F3F765E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3780" autoAdjust="0"/>
  </p:normalViewPr>
  <p:slideViewPr>
    <p:cSldViewPr snapToGrid="0">
      <p:cViewPr varScale="1">
        <p:scale>
          <a:sx n="79" d="100"/>
          <a:sy n="79" d="100"/>
        </p:scale>
        <p:origin x="108" y="4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c6f73a0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c6f73a0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Em</a:t>
            </a:r>
            <a:r>
              <a:rPr lang="en-US" dirty="0"/>
              <a:t> </a:t>
            </a:r>
            <a:r>
              <a:rPr lang="en-US" dirty="0" err="1"/>
              <a:t>xin</a:t>
            </a:r>
            <a:r>
              <a:rPr lang="en-US" dirty="0"/>
              <a:t> </a:t>
            </a:r>
            <a:r>
              <a:rPr lang="en-US" dirty="0" err="1"/>
              <a:t>chào</a:t>
            </a:r>
            <a:r>
              <a:rPr lang="en-US" dirty="0"/>
              <a:t> </a:t>
            </a:r>
            <a:r>
              <a:rPr lang="en-US" dirty="0" err="1"/>
              <a:t>thầy</a:t>
            </a:r>
            <a:r>
              <a:rPr lang="en-US" dirty="0"/>
              <a:t> </a:t>
            </a:r>
            <a:r>
              <a:rPr lang="en-US" dirty="0" err="1"/>
              <a:t>và</a:t>
            </a:r>
            <a:r>
              <a:rPr lang="en-US" dirty="0"/>
              <a:t> </a:t>
            </a:r>
            <a:r>
              <a:rPr lang="en-US" dirty="0" err="1"/>
              <a:t>các</a:t>
            </a:r>
            <a:r>
              <a:rPr lang="en-US" dirty="0"/>
              <a:t> </a:t>
            </a:r>
            <a:r>
              <a:rPr lang="en-US" dirty="0" err="1"/>
              <a:t>bạn</a:t>
            </a:r>
            <a:r>
              <a:rPr lang="en-US" dirty="0"/>
              <a:t>, </a:t>
            </a:r>
            <a:r>
              <a:rPr lang="en-US" dirty="0" err="1"/>
              <a:t>trong</a:t>
            </a:r>
            <a:r>
              <a:rPr lang="en-US" dirty="0"/>
              <a:t> video </a:t>
            </a:r>
            <a:r>
              <a:rPr lang="en-US" dirty="0" err="1"/>
              <a:t>này</a:t>
            </a:r>
            <a:r>
              <a:rPr lang="en-US" dirty="0"/>
              <a:t> </a:t>
            </a:r>
            <a:r>
              <a:rPr lang="en-US" dirty="0" err="1"/>
              <a:t>nhóm</a:t>
            </a:r>
            <a:r>
              <a:rPr lang="en-US" dirty="0"/>
              <a:t> </a:t>
            </a:r>
            <a:r>
              <a:rPr lang="en-US" dirty="0" err="1"/>
              <a:t>em</a:t>
            </a:r>
            <a:r>
              <a:rPr lang="en-US" dirty="0"/>
              <a:t> </a:t>
            </a:r>
            <a:r>
              <a:rPr lang="en-US" dirty="0" err="1"/>
              <a:t>sẽ</a:t>
            </a:r>
            <a:r>
              <a:rPr lang="en-US" dirty="0"/>
              <a:t> </a:t>
            </a:r>
            <a:r>
              <a:rPr lang="en-US" dirty="0" err="1"/>
              <a:t>trình</a:t>
            </a:r>
            <a:r>
              <a:rPr lang="en-US" dirty="0"/>
              <a:t> </a:t>
            </a:r>
            <a:r>
              <a:rPr lang="en-US" dirty="0" err="1"/>
              <a:t>bày</a:t>
            </a:r>
            <a:r>
              <a:rPr lang="en-US" dirty="0"/>
              <a:t> </a:t>
            </a:r>
            <a:r>
              <a:rPr lang="en-US" dirty="0" err="1"/>
              <a:t>đồ</a:t>
            </a:r>
            <a:r>
              <a:rPr lang="en-US" dirty="0"/>
              <a:t> </a:t>
            </a:r>
            <a:r>
              <a:rPr lang="en-US" dirty="0" err="1"/>
              <a:t>án</a:t>
            </a:r>
            <a:r>
              <a:rPr lang="en-US" dirty="0"/>
              <a:t> </a:t>
            </a:r>
            <a:r>
              <a:rPr lang="en-US" dirty="0" err="1"/>
              <a:t>môn</a:t>
            </a:r>
            <a:r>
              <a:rPr lang="en-US" dirty="0"/>
              <a:t> </a:t>
            </a:r>
            <a:r>
              <a:rPr lang="en-US" dirty="0" err="1"/>
              <a:t>học</a:t>
            </a:r>
            <a:r>
              <a:rPr lang="en-US" dirty="0"/>
              <a:t> CS519 </a:t>
            </a:r>
            <a:r>
              <a:rPr lang="en-US" dirty="0" err="1"/>
              <a:t>Phương</a:t>
            </a:r>
            <a:r>
              <a:rPr lang="en-US" dirty="0"/>
              <a:t> </a:t>
            </a:r>
            <a:r>
              <a:rPr lang="en-US" dirty="0" err="1"/>
              <a:t>pháp</a:t>
            </a:r>
            <a:r>
              <a:rPr lang="en-US" dirty="0"/>
              <a:t> </a:t>
            </a:r>
            <a:r>
              <a:rPr lang="en-US" dirty="0" err="1"/>
              <a:t>luận</a:t>
            </a:r>
            <a:r>
              <a:rPr lang="en-US" dirty="0"/>
              <a:t> NCKH. </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0d8a3913ea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0d8a3913ea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vi-VN" dirty="0"/>
              <a:t>Tổng quan minh họa phương pháp như sau</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773344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0d8a3913ea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0d8a3913ea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vi-VN" dirty="0"/>
              <a:t>Sau khi nghiên cứu sẽ tổng hợp báo cáo và </a:t>
            </a:r>
            <a:r>
              <a:rPr lang="vi-VN" dirty="0" err="1"/>
              <a:t>chươngt</a:t>
            </a:r>
            <a:r>
              <a:rPr lang="vi-VN" dirty="0"/>
              <a:t> trình </a:t>
            </a:r>
            <a:r>
              <a:rPr lang="vi-VN" dirty="0" err="1"/>
              <a:t>demo</a:t>
            </a:r>
            <a:endParaRPr lang="vi-VN"/>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0d8a3913ea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0d8a3913ea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0d8a3913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0d8a3913e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Đề</a:t>
            </a:r>
            <a:r>
              <a:rPr lang="en-US" dirty="0"/>
              <a:t> </a:t>
            </a:r>
            <a:r>
              <a:rPr lang="en-US" dirty="0" err="1"/>
              <a:t>tài</a:t>
            </a:r>
            <a:r>
              <a:rPr lang="en-US" dirty="0"/>
              <a:t> </a:t>
            </a:r>
            <a:r>
              <a:rPr lang="en-US" dirty="0" err="1"/>
              <a:t>của</a:t>
            </a:r>
            <a:r>
              <a:rPr lang="en-US" dirty="0"/>
              <a:t> </a:t>
            </a:r>
            <a:r>
              <a:rPr lang="en-US" dirty="0" err="1"/>
              <a:t>nhóm</a:t>
            </a:r>
            <a:r>
              <a:rPr lang="en-US" dirty="0"/>
              <a:t> </a:t>
            </a:r>
            <a:r>
              <a:rPr lang="en-US" dirty="0" err="1"/>
              <a:t>em</a:t>
            </a:r>
            <a:r>
              <a:rPr lang="en-US" dirty="0"/>
              <a:t> </a:t>
            </a:r>
            <a:r>
              <a:rPr lang="en-US" dirty="0" err="1"/>
              <a:t>là</a:t>
            </a:r>
            <a:r>
              <a:rPr lang="en-US" dirty="0"/>
              <a:t> “</a:t>
            </a:r>
            <a:r>
              <a:rPr lang="en-US" dirty="0" err="1"/>
              <a:t>Giảm</a:t>
            </a:r>
            <a:r>
              <a:rPr lang="en-US" dirty="0"/>
              <a:t> </a:t>
            </a:r>
            <a:r>
              <a:rPr lang="en-US" dirty="0" err="1"/>
              <a:t>thiểu</a:t>
            </a:r>
            <a:r>
              <a:rPr lang="en-US" dirty="0"/>
              <a:t> </a:t>
            </a:r>
            <a:r>
              <a:rPr lang="en-US" dirty="0" err="1"/>
              <a:t>hộp</a:t>
            </a:r>
            <a:r>
              <a:rPr lang="en-US" dirty="0"/>
              <a:t> </a:t>
            </a:r>
            <a:r>
              <a:rPr lang="en-US" dirty="0" err="1"/>
              <a:t>giới</a:t>
            </a:r>
            <a:r>
              <a:rPr lang="en-US" dirty="0"/>
              <a:t> </a:t>
            </a:r>
            <a:r>
              <a:rPr lang="en-US" dirty="0" err="1"/>
              <a:t>hạn</a:t>
            </a:r>
            <a:r>
              <a:rPr lang="en-US" dirty="0"/>
              <a:t> </a:t>
            </a:r>
            <a:r>
              <a:rPr lang="en-US" dirty="0" err="1"/>
              <a:t>nhầm</a:t>
            </a:r>
            <a:r>
              <a:rPr lang="en-US" dirty="0"/>
              <a:t> </a:t>
            </a:r>
            <a:r>
              <a:rPr lang="en-US" dirty="0" err="1"/>
              <a:t>lẫn</a:t>
            </a:r>
            <a:r>
              <a:rPr lang="en-US" dirty="0"/>
              <a:t> </a:t>
            </a:r>
            <a:r>
              <a:rPr lang="en-US" dirty="0" err="1"/>
              <a:t>trong</a:t>
            </a:r>
            <a:r>
              <a:rPr lang="en-US" dirty="0"/>
              <a:t> </a:t>
            </a:r>
            <a:r>
              <a:rPr lang="en-US" dirty="0" err="1"/>
              <a:t>bài</a:t>
            </a:r>
            <a:r>
              <a:rPr lang="en-US" dirty="0"/>
              <a:t> </a:t>
            </a:r>
            <a:r>
              <a:rPr lang="en-US" dirty="0" err="1"/>
              <a:t>toán</a:t>
            </a:r>
            <a:r>
              <a:rPr lang="en-US" dirty="0"/>
              <a:t> </a:t>
            </a:r>
            <a:r>
              <a:rPr lang="en-US" dirty="0" err="1"/>
              <a:t>phát</a:t>
            </a:r>
            <a:r>
              <a:rPr lang="en-US" dirty="0"/>
              <a:t> </a:t>
            </a:r>
            <a:r>
              <a:rPr lang="en-US" dirty="0" err="1"/>
              <a:t>hiện</a:t>
            </a:r>
            <a:r>
              <a:rPr lang="en-US" dirty="0"/>
              <a:t> </a:t>
            </a:r>
            <a:r>
              <a:rPr lang="en-US" dirty="0" err="1"/>
              <a:t>đối</a:t>
            </a:r>
            <a:r>
              <a:rPr lang="en-US" dirty="0"/>
              <a:t> </a:t>
            </a:r>
            <a:r>
              <a:rPr lang="en-US" dirty="0" err="1"/>
              <a:t>tượng</a:t>
            </a:r>
            <a:r>
              <a:rPr lang="en-US" dirty="0"/>
              <a:t> </a:t>
            </a:r>
            <a:r>
              <a:rPr lang="en-US" dirty="0" err="1"/>
              <a:t>có</a:t>
            </a:r>
            <a:r>
              <a:rPr lang="en-US" dirty="0"/>
              <a:t> </a:t>
            </a:r>
            <a:r>
              <a:rPr lang="en-US" dirty="0" err="1"/>
              <a:t>hướng</a:t>
            </a:r>
            <a:r>
              <a:rPr lang="en-US" dirty="0"/>
              <a:t> </a:t>
            </a:r>
            <a:r>
              <a:rPr lang="en-US" dirty="0" err="1"/>
              <a:t>trong</a:t>
            </a:r>
            <a:r>
              <a:rPr lang="en-US" dirty="0"/>
              <a:t> </a:t>
            </a:r>
            <a:r>
              <a:rPr lang="en-US" dirty="0" err="1"/>
              <a:t>không</a:t>
            </a:r>
            <a:r>
              <a:rPr lang="en-US" dirty="0"/>
              <a:t> </a:t>
            </a:r>
            <a:r>
              <a:rPr lang="en-US" dirty="0" err="1"/>
              <a:t>ảnh</a:t>
            </a:r>
            <a:r>
              <a:rPr lang="en-US" dirty="0"/>
              <a:t>”. </a:t>
            </a:r>
            <a:r>
              <a:rPr lang="en-US" dirty="0" err="1"/>
              <a:t>Nhóm</a:t>
            </a:r>
            <a:r>
              <a:rPr lang="en-US" dirty="0"/>
              <a:t> </a:t>
            </a:r>
            <a:r>
              <a:rPr lang="en-US" dirty="0" err="1"/>
              <a:t>em</a:t>
            </a:r>
            <a:r>
              <a:rPr lang="en-US" dirty="0"/>
              <a:t> </a:t>
            </a:r>
            <a:r>
              <a:rPr lang="en-US" dirty="0" err="1"/>
              <a:t>gồm</a:t>
            </a:r>
            <a:r>
              <a:rPr lang="en-US" dirty="0"/>
              <a:t> </a:t>
            </a:r>
            <a:r>
              <a:rPr lang="en-US" dirty="0" err="1"/>
              <a:t>có</a:t>
            </a:r>
            <a:r>
              <a:rPr lang="en-US" dirty="0"/>
              <a:t> 2 </a:t>
            </a:r>
            <a:r>
              <a:rPr lang="en-US" dirty="0" err="1"/>
              <a:t>thành</a:t>
            </a:r>
            <a:r>
              <a:rPr lang="en-US" dirty="0"/>
              <a:t> </a:t>
            </a:r>
            <a:r>
              <a:rPr lang="en-US" dirty="0" err="1"/>
              <a:t>viên</a:t>
            </a:r>
            <a:r>
              <a:rPr lang="en-US" dirty="0"/>
              <a:t>, </a:t>
            </a:r>
            <a:r>
              <a:rPr lang="en-US" dirty="0" err="1"/>
              <a:t>em</a:t>
            </a:r>
            <a:r>
              <a:rPr lang="en-US" dirty="0"/>
              <a:t> </a:t>
            </a:r>
            <a:r>
              <a:rPr lang="en-US" dirty="0" err="1"/>
              <a:t>là</a:t>
            </a:r>
            <a:r>
              <a:rPr lang="en-US" dirty="0"/>
              <a:t> Trương Thành Thắng, </a:t>
            </a:r>
            <a:r>
              <a:rPr lang="en-US" dirty="0" err="1"/>
              <a:t>bạn</a:t>
            </a:r>
            <a:r>
              <a:rPr lang="en-US" dirty="0"/>
              <a:t> </a:t>
            </a:r>
            <a:r>
              <a:rPr lang="en-US" dirty="0" err="1"/>
              <a:t>còn</a:t>
            </a:r>
            <a:r>
              <a:rPr lang="en-US" dirty="0"/>
              <a:t> </a:t>
            </a:r>
            <a:r>
              <a:rPr lang="en-US" dirty="0" err="1"/>
              <a:t>lại</a:t>
            </a:r>
            <a:r>
              <a:rPr lang="en-US" dirty="0"/>
              <a:t> </a:t>
            </a:r>
            <a:r>
              <a:rPr lang="en-US" dirty="0" err="1"/>
              <a:t>là</a:t>
            </a:r>
            <a:r>
              <a:rPr lang="en-US" dirty="0"/>
              <a:t> </a:t>
            </a:r>
            <a:r>
              <a:rPr lang="en-US" dirty="0" err="1"/>
              <a:t>Ngô</a:t>
            </a:r>
            <a:r>
              <a:rPr lang="en-US" dirty="0"/>
              <a:t> </a:t>
            </a:r>
            <a:r>
              <a:rPr lang="en-US" dirty="0" err="1"/>
              <a:t>Văn</a:t>
            </a:r>
            <a:r>
              <a:rPr lang="en-US" dirty="0"/>
              <a:t> </a:t>
            </a:r>
            <a:r>
              <a:rPr lang="en-US" dirty="0" err="1"/>
              <a:t>Tấn</a:t>
            </a:r>
            <a:r>
              <a:rPr lang="en-US" dirty="0"/>
              <a:t> </a:t>
            </a:r>
            <a:r>
              <a:rPr lang="en-US" dirty="0" err="1"/>
              <a:t>Lưu</a:t>
            </a:r>
            <a:r>
              <a:rPr lang="en-US" dirty="0"/>
              <a:t>.</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0d8a3913ea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0d8a3913ea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vi-VN" sz="1100" dirty="0">
              <a:effectLst/>
              <a:latin typeface="Times New Roman" panose="02020603050405020304" pitchFamily="18" charset="0"/>
            </a:endParaRPr>
          </a:p>
          <a:p>
            <a:pPr marL="0" lvl="0" indent="0" algn="l" rtl="0">
              <a:spcBef>
                <a:spcPts val="0"/>
              </a:spcBef>
              <a:spcAft>
                <a:spcPts val="0"/>
              </a:spcAft>
              <a:buNone/>
            </a:pPr>
            <a:endParaRPr lang="vi-VN" dirty="0"/>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5fe14d3b49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5fe14d3b49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err="1">
                <a:effectLst/>
                <a:latin typeface="Times New Roman" panose="02020603050405020304" pitchFamily="18" charset="0"/>
                <a:ea typeface="Times New Roman" panose="02020603050405020304" pitchFamily="18" charset="0"/>
              </a:rPr>
              <a:t>Để</a:t>
            </a: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đi</a:t>
            </a: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vào</a:t>
            </a: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vấn</a:t>
            </a: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đề</a:t>
            </a: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nghiên</a:t>
            </a: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cứu</a:t>
            </a: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nhóm</a:t>
            </a: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em</a:t>
            </a: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xin</a:t>
            </a: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nói</a:t>
            </a:r>
            <a:r>
              <a:rPr lang="en-US" sz="1100" dirty="0">
                <a:effectLst/>
                <a:latin typeface="Times New Roman" panose="02020603050405020304" pitchFamily="18" charset="0"/>
                <a:ea typeface="Times New Roman" panose="02020603050405020304" pitchFamily="18" charset="0"/>
              </a:rPr>
              <a:t> qua </a:t>
            </a:r>
            <a:r>
              <a:rPr lang="en-US" sz="1100" dirty="0" err="1">
                <a:effectLst/>
                <a:latin typeface="Times New Roman" panose="02020603050405020304" pitchFamily="18" charset="0"/>
                <a:ea typeface="Times New Roman" panose="02020603050405020304" pitchFamily="18" charset="0"/>
              </a:rPr>
              <a:t>sơ</a:t>
            </a: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về</a:t>
            </a: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bài</a:t>
            </a: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toán</a:t>
            </a: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phát</a:t>
            </a: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hiện</a:t>
            </a: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đối</a:t>
            </a: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tượng</a:t>
            </a: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có</a:t>
            </a: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hướng</a:t>
            </a: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trong</a:t>
            </a: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không</a:t>
            </a: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ảnh</a:t>
            </a:r>
            <a:r>
              <a:rPr lang="en-US" sz="1100" dirty="0">
                <a:effectLst/>
                <a:latin typeface="Times New Roman" panose="02020603050405020304" pitchFamily="18" charset="0"/>
                <a:ea typeface="Times New Roman" panose="02020603050405020304" pitchFamily="18" charset="0"/>
              </a:rPr>
              <a:t>. </a:t>
            </a:r>
          </a:p>
          <a:p>
            <a:pPr marL="0" lvl="0" indent="0" algn="l" rtl="0">
              <a:spcBef>
                <a:spcPts val="0"/>
              </a:spcBef>
              <a:spcAft>
                <a:spcPts val="0"/>
              </a:spcAft>
              <a:buNone/>
            </a:pPr>
            <a:endParaRPr lang="en-US" sz="11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r>
              <a:rPr lang="en-US" sz="1100" dirty="0" err="1">
                <a:effectLst/>
                <a:latin typeface="Times New Roman" panose="02020603050405020304" pitchFamily="18" charset="0"/>
                <a:ea typeface="Times New Roman" panose="02020603050405020304" pitchFamily="18" charset="0"/>
              </a:rPr>
              <a:t>Bài</a:t>
            </a: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toán</a:t>
            </a: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nhận</a:t>
            </a:r>
            <a:r>
              <a:rPr lang="en-US" sz="1100" dirty="0">
                <a:effectLst/>
                <a:latin typeface="Times New Roman" panose="02020603050405020304" pitchFamily="18" charset="0"/>
                <a:ea typeface="Times New Roman" panose="02020603050405020304" pitchFamily="18" charset="0"/>
              </a:rPr>
              <a:t> input </a:t>
            </a:r>
            <a:r>
              <a:rPr lang="en-US" sz="1100" dirty="0" err="1">
                <a:effectLst/>
                <a:latin typeface="Times New Roman" panose="02020603050405020304" pitchFamily="18" charset="0"/>
                <a:ea typeface="Times New Roman" panose="02020603050405020304" pitchFamily="18" charset="0"/>
              </a:rPr>
              <a:t>là</a:t>
            </a:r>
            <a:r>
              <a:rPr lang="en-US" sz="1100" dirty="0">
                <a:effectLst/>
                <a:latin typeface="Times New Roman" panose="02020603050405020304" pitchFamily="18" charset="0"/>
                <a:ea typeface="Times New Roman" panose="02020603050405020304" pitchFamily="18" charset="0"/>
              </a:rPr>
              <a:t> 1 </a:t>
            </a:r>
            <a:r>
              <a:rPr lang="en-US" sz="1100" dirty="0" err="1">
                <a:effectLst/>
                <a:latin typeface="Times New Roman" panose="02020603050405020304" pitchFamily="18" charset="0"/>
                <a:ea typeface="Times New Roman" panose="02020603050405020304" pitchFamily="18" charset="0"/>
              </a:rPr>
              <a:t>ảnh</a:t>
            </a: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chụp</a:t>
            </a: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từ</a:t>
            </a: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trên</a:t>
            </a: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không</a:t>
            </a: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đưa</a:t>
            </a:r>
            <a:r>
              <a:rPr lang="en-US" sz="1100" dirty="0">
                <a:effectLst/>
                <a:latin typeface="Times New Roman" panose="02020603050405020304" pitchFamily="18" charset="0"/>
                <a:ea typeface="Times New Roman" panose="02020603050405020304" pitchFamily="18" charset="0"/>
              </a:rPr>
              <a:t> qua </a:t>
            </a:r>
            <a:r>
              <a:rPr lang="en-US" sz="1100" dirty="0" err="1">
                <a:effectLst/>
                <a:latin typeface="Times New Roman" panose="02020603050405020304" pitchFamily="18" charset="0"/>
                <a:ea typeface="Times New Roman" panose="02020603050405020304" pitchFamily="18" charset="0"/>
              </a:rPr>
              <a:t>một</a:t>
            </a: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mô</a:t>
            </a: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hình</a:t>
            </a: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máy</a:t>
            </a: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học</a:t>
            </a: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đã</a:t>
            </a: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huấn</a:t>
            </a: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luyện</a:t>
            </a: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cho</a:t>
            </a:r>
            <a:r>
              <a:rPr lang="en-US" sz="1100" dirty="0">
                <a:effectLst/>
                <a:latin typeface="Times New Roman" panose="02020603050405020304" pitchFamily="18" charset="0"/>
                <a:ea typeface="Times New Roman" panose="02020603050405020304" pitchFamily="18" charset="0"/>
              </a:rPr>
              <a:t> output </a:t>
            </a:r>
            <a:r>
              <a:rPr lang="en-US" sz="1100" dirty="0" err="1">
                <a:effectLst/>
                <a:latin typeface="Times New Roman" panose="02020603050405020304" pitchFamily="18" charset="0"/>
                <a:ea typeface="Times New Roman" panose="02020603050405020304" pitchFamily="18" charset="0"/>
              </a:rPr>
              <a:t>là</a:t>
            </a: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các</a:t>
            </a:r>
            <a:r>
              <a:rPr lang="en-US" sz="1100" dirty="0">
                <a:effectLst/>
                <a:latin typeface="Times New Roman" panose="02020603050405020304" pitchFamily="18" charset="0"/>
                <a:ea typeface="Times New Roman" panose="02020603050405020304" pitchFamily="18" charset="0"/>
              </a:rPr>
              <a:t> bounding box </a:t>
            </a:r>
            <a:r>
              <a:rPr lang="en-US" sz="1100" dirty="0" err="1">
                <a:effectLst/>
                <a:latin typeface="Times New Roman" panose="02020603050405020304" pitchFamily="18" charset="0"/>
                <a:ea typeface="Times New Roman" panose="02020603050405020304" pitchFamily="18" charset="0"/>
              </a:rPr>
              <a:t>tối</a:t>
            </a: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tiểu</a:t>
            </a: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có</a:t>
            </a: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hướng</a:t>
            </a: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chứa</a:t>
            </a: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đối</a:t>
            </a: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tượng</a:t>
            </a: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được</a:t>
            </a: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phát</a:t>
            </a: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hiện</a:t>
            </a: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và</a:t>
            </a: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được</a:t>
            </a: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gán</a:t>
            </a: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nhãn</a:t>
            </a: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mà</a:t>
            </a: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lớp</a:t>
            </a: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nó</a:t>
            </a: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thuộc</a:t>
            </a: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về</a:t>
            </a:r>
            <a:r>
              <a:rPr lang="en-US" sz="1100" dirty="0">
                <a:effectLst/>
                <a:latin typeface="Times New Roman" panose="02020603050405020304" pitchFamily="18" charset="0"/>
                <a:ea typeface="Times New Roman" panose="02020603050405020304" pitchFamily="18" charset="0"/>
              </a:rPr>
              <a:t>. </a:t>
            </a:r>
          </a:p>
          <a:p>
            <a:pPr marL="0" lvl="0" indent="0" algn="l" rtl="0">
              <a:spcBef>
                <a:spcPts val="0"/>
              </a:spcBef>
              <a:spcAft>
                <a:spcPts val="0"/>
              </a:spcAft>
              <a:buNone/>
            </a:pPr>
            <a:endParaRPr lang="en-US" sz="11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r>
              <a:rPr lang="vi-VN" sz="1100" dirty="0">
                <a:effectLst/>
                <a:latin typeface="Times New Roman" panose="02020603050405020304" pitchFamily="18" charset="0"/>
                <a:ea typeface="Times New Roman" panose="02020603050405020304" pitchFamily="18" charset="0"/>
              </a:rPr>
              <a:t>Phát hiện đối tượng trong không ảnh có nhiều ứng dụng, bao gồm ứng phó thảm họa, quy hoạch đô thị và nông nghiệp. </a:t>
            </a:r>
            <a:endParaRPr lang="en-US" sz="11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lang="vi-VN" sz="11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lang="vi-VN" dirty="0"/>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5fe14d3b49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5fe14d3b49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dirty="0" err="1">
                <a:effectLst/>
                <a:latin typeface="Times New Roman" panose="02020603050405020304" pitchFamily="18" charset="0"/>
                <a:ea typeface="Times New Roman" panose="02020603050405020304" pitchFamily="18" charset="0"/>
              </a:rPr>
              <a:t>Trong</a:t>
            </a: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quá</a:t>
            </a: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trình</a:t>
            </a: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nghiên</a:t>
            </a: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cứu</a:t>
            </a: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bài</a:t>
            </a: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toán</a:t>
            </a: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này</a:t>
            </a: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nhóm</a:t>
            </a: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em</a:t>
            </a: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nhận</a:t>
            </a: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ra</a:t>
            </a: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bài</a:t>
            </a: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toán</a:t>
            </a: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có</a:t>
            </a: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rất</a:t>
            </a: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nhiều</a:t>
            </a: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thách</a:t>
            </a: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thức</a:t>
            </a: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ví</a:t>
            </a: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dụ</a:t>
            </a: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như</a:t>
            </a:r>
            <a:r>
              <a:rPr lang="en-US" sz="1100" dirty="0">
                <a:effectLst/>
                <a:latin typeface="Times New Roman" panose="02020603050405020304" pitchFamily="18" charset="0"/>
                <a:ea typeface="Times New Roman" panose="02020603050405020304" pitchFamily="18" charset="0"/>
              </a:rPr>
              <a:t> </a:t>
            </a:r>
            <a:r>
              <a:rPr lang="vi-VN" sz="1100" dirty="0">
                <a:effectLst/>
                <a:latin typeface="Times New Roman" panose="02020603050405020304" pitchFamily="18" charset="0"/>
                <a:ea typeface="Times New Roman" panose="02020603050405020304" pitchFamily="18" charset="0"/>
              </a:rPr>
              <a:t>các vật thể có thể xuất hiện ở các góc độ và hướng khác nhau, đồng thời nhiều vật thể có thể xuất hiện ở gần nhau. </a:t>
            </a:r>
            <a:endParaRPr lang="en-US" sz="11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lang="en-US" sz="11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r>
              <a:rPr lang="en-US" sz="1100" dirty="0" err="1">
                <a:effectLst/>
                <a:latin typeface="Times New Roman" panose="02020603050405020304" pitchFamily="18" charset="0"/>
                <a:ea typeface="Times New Roman" panose="02020603050405020304" pitchFamily="18" charset="0"/>
              </a:rPr>
              <a:t>Đồng</a:t>
            </a: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thời</a:t>
            </a: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một</a:t>
            </a:r>
            <a:r>
              <a:rPr lang="vi-VN" sz="1100" dirty="0">
                <a:effectLst/>
                <a:latin typeface="Times New Roman" panose="02020603050405020304" pitchFamily="18" charset="0"/>
                <a:ea typeface="Times New Roman" panose="02020603050405020304" pitchFamily="18" charset="0"/>
              </a:rPr>
              <a:t> vấn đề phổ biến trong phát hiện đối tượng trong không ảnh là việc gán nhiều hộp giới hạn cho cùng một đối tượng, chỉ với một trong số các hộp giới hạn đó được gán nhãn chính xác, dẫn đến nhầm lẫn và không chính xác trong kết quả. </a:t>
            </a:r>
            <a:endParaRPr lang="en-US" sz="11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lang="en-US" sz="11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r>
              <a:rPr lang="en-US" sz="1100" dirty="0" err="1">
                <a:effectLst/>
                <a:latin typeface="Times New Roman" panose="02020603050405020304" pitchFamily="18" charset="0"/>
                <a:ea typeface="Times New Roman" panose="02020603050405020304" pitchFamily="18" charset="0"/>
              </a:rPr>
              <a:t>Ví</a:t>
            </a: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dụ</a:t>
            </a: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một</a:t>
            </a: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số</a:t>
            </a: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ảnh</a:t>
            </a: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như</a:t>
            </a: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trên</a:t>
            </a:r>
            <a:r>
              <a:rPr lang="en-US" sz="1100" dirty="0">
                <a:effectLst/>
                <a:latin typeface="Times New Roman" panose="02020603050405020304" pitchFamily="18" charset="0"/>
                <a:ea typeface="Times New Roman" panose="02020603050405020304" pitchFamily="18" charset="0"/>
              </a:rPr>
              <a:t> slide. </a:t>
            </a:r>
          </a:p>
          <a:p>
            <a:pPr marL="0" lvl="0" indent="0" algn="l" rtl="0">
              <a:spcBef>
                <a:spcPts val="0"/>
              </a:spcBef>
              <a:spcAft>
                <a:spcPts val="0"/>
              </a:spcAft>
              <a:buNone/>
            </a:pPr>
            <a:endParaRPr lang="en-US" sz="11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r>
              <a:rPr lang="vi-VN" sz="1100" dirty="0">
                <a:effectLst/>
                <a:latin typeface="Times New Roman" panose="02020603050405020304" pitchFamily="18" charset="0"/>
                <a:ea typeface="Times New Roman" panose="02020603050405020304" pitchFamily="18" charset="0"/>
              </a:rPr>
              <a:t>Điều này có thể có ý nghĩa quan trọng đối với các ứng dụng trong thế giới thực, đặc biệt là bài toán đếm số lượng.</a:t>
            </a:r>
            <a:endParaRPr lang="en-US" sz="11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lang="en-US" sz="1100" dirty="0">
              <a:effectLst/>
              <a:latin typeface="Times New Roman" panose="02020603050405020304" pitchFamily="18" charset="0"/>
              <a:ea typeface="Times New Roman" panose="02020603050405020304" pitchFamily="18" charset="0"/>
              <a:cs typeface="Cambria" panose="02040503050406030204" pitchFamily="18"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4293814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0d8a3913ea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0d8a3913ea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dirty="0" err="1">
                <a:effectLst/>
                <a:latin typeface="Times New Roman" panose="02020603050405020304" pitchFamily="18" charset="0"/>
                <a:ea typeface="Times New Roman" panose="02020603050405020304" pitchFamily="18" charset="0"/>
                <a:cs typeface="Cambria" panose="02040503050406030204" pitchFamily="18" charset="0"/>
              </a:rPr>
              <a:t>Vì</a:t>
            </a:r>
            <a:r>
              <a:rPr lang="en-US" sz="11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100" dirty="0" err="1">
                <a:effectLst/>
                <a:latin typeface="Times New Roman" panose="02020603050405020304" pitchFamily="18" charset="0"/>
                <a:ea typeface="Times New Roman" panose="02020603050405020304" pitchFamily="18" charset="0"/>
                <a:cs typeface="Cambria" panose="02040503050406030204" pitchFamily="18" charset="0"/>
              </a:rPr>
              <a:t>vậy</a:t>
            </a:r>
            <a:r>
              <a:rPr lang="en-US" sz="11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100" dirty="0" err="1">
                <a:effectLst/>
                <a:latin typeface="Times New Roman" panose="02020603050405020304" pitchFamily="18" charset="0"/>
                <a:ea typeface="Times New Roman" panose="02020603050405020304" pitchFamily="18" charset="0"/>
                <a:cs typeface="Cambria" panose="02040503050406030204" pitchFamily="18" charset="0"/>
              </a:rPr>
              <a:t>trong</a:t>
            </a:r>
            <a:r>
              <a:rPr lang="en-US" sz="11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100" dirty="0" err="1">
                <a:effectLst/>
                <a:latin typeface="Times New Roman" panose="02020603050405020304" pitchFamily="18" charset="0"/>
                <a:ea typeface="Times New Roman" panose="02020603050405020304" pitchFamily="18" charset="0"/>
                <a:cs typeface="Cambria" panose="02040503050406030204" pitchFamily="18" charset="0"/>
              </a:rPr>
              <a:t>đồ</a:t>
            </a:r>
            <a:r>
              <a:rPr lang="en-US" sz="11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100" dirty="0" err="1">
                <a:effectLst/>
                <a:latin typeface="Times New Roman" panose="02020603050405020304" pitchFamily="18" charset="0"/>
                <a:ea typeface="Times New Roman" panose="02020603050405020304" pitchFamily="18" charset="0"/>
                <a:cs typeface="Cambria" panose="02040503050406030204" pitchFamily="18" charset="0"/>
              </a:rPr>
              <a:t>án</a:t>
            </a:r>
            <a:r>
              <a:rPr lang="en-US" sz="11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100" dirty="0" err="1">
                <a:effectLst/>
                <a:latin typeface="Times New Roman" panose="02020603050405020304" pitchFamily="18" charset="0"/>
                <a:ea typeface="Times New Roman" panose="02020603050405020304" pitchFamily="18" charset="0"/>
                <a:cs typeface="Cambria" panose="02040503050406030204" pitchFamily="18" charset="0"/>
              </a:rPr>
              <a:t>này</a:t>
            </a:r>
            <a:r>
              <a:rPr lang="en-US" sz="11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100" dirty="0" err="1">
                <a:effectLst/>
                <a:latin typeface="Times New Roman" panose="02020603050405020304" pitchFamily="18" charset="0"/>
                <a:ea typeface="Times New Roman" panose="02020603050405020304" pitchFamily="18" charset="0"/>
                <a:cs typeface="Cambria" panose="02040503050406030204" pitchFamily="18" charset="0"/>
              </a:rPr>
              <a:t>nhóm</a:t>
            </a:r>
            <a:r>
              <a:rPr lang="en-US" sz="11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100" dirty="0" err="1">
                <a:effectLst/>
                <a:latin typeface="Times New Roman" panose="02020603050405020304" pitchFamily="18" charset="0"/>
                <a:ea typeface="Times New Roman" panose="02020603050405020304" pitchFamily="18" charset="0"/>
                <a:cs typeface="Cambria" panose="02040503050406030204" pitchFamily="18" charset="0"/>
              </a:rPr>
              <a:t>em</a:t>
            </a:r>
            <a:r>
              <a:rPr lang="en-US" sz="11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100" dirty="0" err="1">
                <a:effectLst/>
                <a:latin typeface="Times New Roman" panose="02020603050405020304" pitchFamily="18" charset="0"/>
                <a:ea typeface="Times New Roman" panose="02020603050405020304" pitchFamily="18" charset="0"/>
                <a:cs typeface="Cambria" panose="02040503050406030204" pitchFamily="18" charset="0"/>
              </a:rPr>
              <a:t>sẽ</a:t>
            </a:r>
            <a:r>
              <a:rPr lang="en-US" sz="11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100" dirty="0" err="1">
                <a:effectLst/>
                <a:latin typeface="Times New Roman" panose="02020603050405020304" pitchFamily="18" charset="0"/>
                <a:ea typeface="Times New Roman" panose="02020603050405020304" pitchFamily="18" charset="0"/>
                <a:cs typeface="Cambria" panose="02040503050406030204" pitchFamily="18" charset="0"/>
              </a:rPr>
              <a:t>nghiên</a:t>
            </a:r>
            <a:r>
              <a:rPr lang="en-US" sz="11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100" dirty="0" err="1">
                <a:effectLst/>
                <a:latin typeface="Times New Roman" panose="02020603050405020304" pitchFamily="18" charset="0"/>
                <a:ea typeface="Times New Roman" panose="02020603050405020304" pitchFamily="18" charset="0"/>
                <a:cs typeface="Cambria" panose="02040503050406030204" pitchFamily="18" charset="0"/>
              </a:rPr>
              <a:t>cứu</a:t>
            </a:r>
            <a:r>
              <a:rPr lang="en-US" sz="11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100" dirty="0" err="1">
                <a:effectLst/>
                <a:latin typeface="Times New Roman" panose="02020603050405020304" pitchFamily="18" charset="0"/>
                <a:ea typeface="Times New Roman" panose="02020603050405020304" pitchFamily="18" charset="0"/>
                <a:cs typeface="Cambria" panose="02040503050406030204" pitchFamily="18" charset="0"/>
              </a:rPr>
              <a:t>về</a:t>
            </a:r>
            <a:r>
              <a:rPr lang="en-US" sz="11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100" dirty="0" err="1">
                <a:effectLst/>
                <a:latin typeface="Times New Roman" panose="02020603050405020304" pitchFamily="18" charset="0"/>
                <a:ea typeface="Times New Roman" panose="02020603050405020304" pitchFamily="18" charset="0"/>
                <a:cs typeface="Cambria" panose="02040503050406030204" pitchFamily="18" charset="0"/>
              </a:rPr>
              <a:t>phương</a:t>
            </a:r>
            <a:r>
              <a:rPr lang="en-US" sz="11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100" dirty="0" err="1">
                <a:effectLst/>
                <a:latin typeface="Times New Roman" panose="02020603050405020304" pitchFamily="18" charset="0"/>
                <a:ea typeface="Times New Roman" panose="02020603050405020304" pitchFamily="18" charset="0"/>
                <a:cs typeface="Cambria" panose="02040503050406030204" pitchFamily="18" charset="0"/>
              </a:rPr>
              <a:t>pháp</a:t>
            </a:r>
            <a:r>
              <a:rPr lang="en-US" sz="11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100" dirty="0" err="1">
                <a:effectLst/>
                <a:latin typeface="Times New Roman" panose="02020603050405020304" pitchFamily="18" charset="0"/>
                <a:ea typeface="Times New Roman" panose="02020603050405020304" pitchFamily="18" charset="0"/>
                <a:cs typeface="Cambria" panose="02040503050406030204" pitchFamily="18" charset="0"/>
              </a:rPr>
              <a:t>giảm</a:t>
            </a:r>
            <a:r>
              <a:rPr lang="en-US" sz="11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100" dirty="0" err="1">
                <a:effectLst/>
                <a:latin typeface="Times New Roman" panose="02020603050405020304" pitchFamily="18" charset="0"/>
                <a:ea typeface="Times New Roman" panose="02020603050405020304" pitchFamily="18" charset="0"/>
                <a:cs typeface="Cambria" panose="02040503050406030204" pitchFamily="18" charset="0"/>
              </a:rPr>
              <a:t>thiểu</a:t>
            </a:r>
            <a:r>
              <a:rPr lang="en-US" sz="11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100" dirty="0" err="1">
                <a:effectLst/>
                <a:latin typeface="Times New Roman" panose="02020603050405020304" pitchFamily="18" charset="0"/>
                <a:ea typeface="Times New Roman" panose="02020603050405020304" pitchFamily="18" charset="0"/>
                <a:cs typeface="Cambria" panose="02040503050406030204" pitchFamily="18" charset="0"/>
              </a:rPr>
              <a:t>hộp</a:t>
            </a:r>
            <a:r>
              <a:rPr lang="en-US" sz="11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100" dirty="0" err="1">
                <a:effectLst/>
                <a:latin typeface="Times New Roman" panose="02020603050405020304" pitchFamily="18" charset="0"/>
                <a:ea typeface="Times New Roman" panose="02020603050405020304" pitchFamily="18" charset="0"/>
                <a:cs typeface="Cambria" panose="02040503050406030204" pitchFamily="18" charset="0"/>
              </a:rPr>
              <a:t>giới</a:t>
            </a:r>
            <a:r>
              <a:rPr lang="en-US" sz="11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100" dirty="0" err="1">
                <a:effectLst/>
                <a:latin typeface="Times New Roman" panose="02020603050405020304" pitchFamily="18" charset="0"/>
                <a:ea typeface="Times New Roman" panose="02020603050405020304" pitchFamily="18" charset="0"/>
                <a:cs typeface="Cambria" panose="02040503050406030204" pitchFamily="18" charset="0"/>
              </a:rPr>
              <a:t>hạn</a:t>
            </a:r>
            <a:r>
              <a:rPr lang="en-US" sz="11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100" dirty="0" err="1">
                <a:effectLst/>
                <a:latin typeface="Times New Roman" panose="02020603050405020304" pitchFamily="18" charset="0"/>
                <a:ea typeface="Times New Roman" panose="02020603050405020304" pitchFamily="18" charset="0"/>
                <a:cs typeface="Cambria" panose="02040503050406030204" pitchFamily="18" charset="0"/>
              </a:rPr>
              <a:t>nhầm</a:t>
            </a:r>
            <a:r>
              <a:rPr lang="en-US" sz="11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100" dirty="0" err="1">
                <a:effectLst/>
                <a:latin typeface="Times New Roman" panose="02020603050405020304" pitchFamily="18" charset="0"/>
                <a:ea typeface="Times New Roman" panose="02020603050405020304" pitchFamily="18" charset="0"/>
                <a:cs typeface="Cambria" panose="02040503050406030204" pitchFamily="18" charset="0"/>
              </a:rPr>
              <a:t>lẫn</a:t>
            </a:r>
            <a:r>
              <a:rPr lang="en-US" sz="11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100" dirty="0" err="1">
                <a:effectLst/>
                <a:latin typeface="Times New Roman" panose="02020603050405020304" pitchFamily="18" charset="0"/>
                <a:ea typeface="Times New Roman" panose="02020603050405020304" pitchFamily="18" charset="0"/>
                <a:cs typeface="Cambria" panose="02040503050406030204" pitchFamily="18" charset="0"/>
              </a:rPr>
              <a:t>trong</a:t>
            </a:r>
            <a:r>
              <a:rPr lang="en-US" sz="11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100" dirty="0" err="1">
                <a:effectLst/>
                <a:latin typeface="Times New Roman" panose="02020603050405020304" pitchFamily="18" charset="0"/>
                <a:ea typeface="Times New Roman" panose="02020603050405020304" pitchFamily="18" charset="0"/>
                <a:cs typeface="Cambria" panose="02040503050406030204" pitchFamily="18" charset="0"/>
              </a:rPr>
              <a:t>bài</a:t>
            </a:r>
            <a:r>
              <a:rPr lang="en-US" sz="11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100" dirty="0" err="1">
                <a:effectLst/>
                <a:latin typeface="Times New Roman" panose="02020603050405020304" pitchFamily="18" charset="0"/>
                <a:ea typeface="Times New Roman" panose="02020603050405020304" pitchFamily="18" charset="0"/>
                <a:cs typeface="Cambria" panose="02040503050406030204" pitchFamily="18" charset="0"/>
              </a:rPr>
              <a:t>toán</a:t>
            </a:r>
            <a:r>
              <a:rPr lang="en-US" sz="11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100" dirty="0" err="1">
                <a:effectLst/>
                <a:latin typeface="Times New Roman" panose="02020603050405020304" pitchFamily="18" charset="0"/>
                <a:ea typeface="Times New Roman" panose="02020603050405020304" pitchFamily="18" charset="0"/>
                <a:cs typeface="Cambria" panose="02040503050406030204" pitchFamily="18" charset="0"/>
              </a:rPr>
              <a:t>phát</a:t>
            </a:r>
            <a:r>
              <a:rPr lang="en-US" sz="11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100" dirty="0" err="1">
                <a:effectLst/>
                <a:latin typeface="Times New Roman" panose="02020603050405020304" pitchFamily="18" charset="0"/>
                <a:ea typeface="Times New Roman" panose="02020603050405020304" pitchFamily="18" charset="0"/>
                <a:cs typeface="Cambria" panose="02040503050406030204" pitchFamily="18" charset="0"/>
              </a:rPr>
              <a:t>hiện</a:t>
            </a:r>
            <a:r>
              <a:rPr lang="en-US" sz="11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100" dirty="0" err="1">
                <a:effectLst/>
                <a:latin typeface="Times New Roman" panose="02020603050405020304" pitchFamily="18" charset="0"/>
                <a:ea typeface="Times New Roman" panose="02020603050405020304" pitchFamily="18" charset="0"/>
                <a:cs typeface="Cambria" panose="02040503050406030204" pitchFamily="18" charset="0"/>
              </a:rPr>
              <a:t>đối</a:t>
            </a:r>
            <a:r>
              <a:rPr lang="en-US" sz="11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100" dirty="0" err="1">
                <a:effectLst/>
                <a:latin typeface="Times New Roman" panose="02020603050405020304" pitchFamily="18" charset="0"/>
                <a:ea typeface="Times New Roman" panose="02020603050405020304" pitchFamily="18" charset="0"/>
                <a:cs typeface="Cambria" panose="02040503050406030204" pitchFamily="18" charset="0"/>
              </a:rPr>
              <a:t>tượng</a:t>
            </a:r>
            <a:r>
              <a:rPr lang="en-US" sz="11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100" dirty="0" err="1">
                <a:effectLst/>
                <a:latin typeface="Times New Roman" panose="02020603050405020304" pitchFamily="18" charset="0"/>
                <a:ea typeface="Times New Roman" panose="02020603050405020304" pitchFamily="18" charset="0"/>
                <a:cs typeface="Cambria" panose="02040503050406030204" pitchFamily="18" charset="0"/>
              </a:rPr>
              <a:t>có</a:t>
            </a:r>
            <a:r>
              <a:rPr lang="en-US" sz="11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100" dirty="0" err="1">
                <a:effectLst/>
                <a:latin typeface="Times New Roman" panose="02020603050405020304" pitchFamily="18" charset="0"/>
                <a:ea typeface="Times New Roman" panose="02020603050405020304" pitchFamily="18" charset="0"/>
                <a:cs typeface="Cambria" panose="02040503050406030204" pitchFamily="18" charset="0"/>
              </a:rPr>
              <a:t>hướng</a:t>
            </a:r>
            <a:r>
              <a:rPr lang="en-US" sz="11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100" dirty="0" err="1">
                <a:effectLst/>
                <a:latin typeface="Times New Roman" panose="02020603050405020304" pitchFamily="18" charset="0"/>
                <a:ea typeface="Times New Roman" panose="02020603050405020304" pitchFamily="18" charset="0"/>
                <a:cs typeface="Cambria" panose="02040503050406030204" pitchFamily="18" charset="0"/>
              </a:rPr>
              <a:t>từ</a:t>
            </a:r>
            <a:r>
              <a:rPr lang="en-US" sz="11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100" dirty="0" err="1">
                <a:effectLst/>
                <a:latin typeface="Times New Roman" panose="02020603050405020304" pitchFamily="18" charset="0"/>
                <a:ea typeface="Times New Roman" panose="02020603050405020304" pitchFamily="18" charset="0"/>
                <a:cs typeface="Cambria" panose="02040503050406030204" pitchFamily="18" charset="0"/>
              </a:rPr>
              <a:t>không</a:t>
            </a:r>
            <a:r>
              <a:rPr lang="en-US" sz="11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100" dirty="0" err="1">
                <a:effectLst/>
                <a:latin typeface="Times New Roman" panose="02020603050405020304" pitchFamily="18" charset="0"/>
                <a:ea typeface="Times New Roman" panose="02020603050405020304" pitchFamily="18" charset="0"/>
                <a:cs typeface="Cambria" panose="02040503050406030204" pitchFamily="18" charset="0"/>
              </a:rPr>
              <a:t>ảnh</a:t>
            </a:r>
            <a:r>
              <a:rPr lang="en-US" sz="1100" dirty="0">
                <a:effectLst/>
                <a:latin typeface="Times New Roman" panose="02020603050405020304" pitchFamily="18" charset="0"/>
                <a:ea typeface="Times New Roman" panose="02020603050405020304" pitchFamily="18" charset="0"/>
                <a:cs typeface="Cambria" panose="02040503050406030204" pitchFamily="18" charset="0"/>
              </a:rPr>
              <a:t>.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100" dirty="0">
              <a:effectLst/>
              <a:latin typeface="Times New Roman" panose="02020603050405020304" pitchFamily="18" charset="0"/>
              <a:ea typeface="Times New Roman" panose="02020603050405020304" pitchFamily="18" charset="0"/>
              <a:cs typeface="Cambria" panose="02040503050406030204" pitchFamily="18" charset="0"/>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dirty="0" err="1">
                <a:effectLst/>
                <a:latin typeface="Times New Roman" panose="02020603050405020304" pitchFamily="18" charset="0"/>
                <a:ea typeface="Times New Roman" panose="02020603050405020304" pitchFamily="18" charset="0"/>
                <a:cs typeface="Cambria" panose="02040503050406030204" pitchFamily="18" charset="0"/>
              </a:rPr>
              <a:t>Cụ</a:t>
            </a:r>
            <a:r>
              <a:rPr lang="en-US" sz="11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100" dirty="0" err="1">
                <a:effectLst/>
                <a:latin typeface="Times New Roman" panose="02020603050405020304" pitchFamily="18" charset="0"/>
                <a:ea typeface="Times New Roman" panose="02020603050405020304" pitchFamily="18" charset="0"/>
                <a:cs typeface="Cambria" panose="02040503050406030204" pitchFamily="18" charset="0"/>
              </a:rPr>
              <a:t>thể</a:t>
            </a:r>
            <a:r>
              <a:rPr lang="en-US" sz="11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100" dirty="0" err="1">
                <a:effectLst/>
                <a:latin typeface="Times New Roman" panose="02020603050405020304" pitchFamily="18" charset="0"/>
                <a:ea typeface="Times New Roman" panose="02020603050405020304" pitchFamily="18" charset="0"/>
                <a:cs typeface="Cambria" panose="02040503050406030204" pitchFamily="18" charset="0"/>
              </a:rPr>
              <a:t>Mục</a:t>
            </a:r>
            <a:r>
              <a:rPr lang="en-US" sz="11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100" dirty="0" err="1">
                <a:effectLst/>
                <a:latin typeface="Times New Roman" panose="02020603050405020304" pitchFamily="18" charset="0"/>
                <a:ea typeface="Times New Roman" panose="02020603050405020304" pitchFamily="18" charset="0"/>
                <a:cs typeface="Cambria" panose="02040503050406030204" pitchFamily="18" charset="0"/>
              </a:rPr>
              <a:t>tiêu</a:t>
            </a:r>
            <a:r>
              <a:rPr lang="en-US" sz="11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100" dirty="0" err="1">
                <a:effectLst/>
                <a:latin typeface="Times New Roman" panose="02020603050405020304" pitchFamily="18" charset="0"/>
                <a:ea typeface="Times New Roman" panose="02020603050405020304" pitchFamily="18" charset="0"/>
                <a:cs typeface="Cambria" panose="02040503050406030204" pitchFamily="18" charset="0"/>
              </a:rPr>
              <a:t>của</a:t>
            </a:r>
            <a:r>
              <a:rPr lang="en-US" sz="11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100" dirty="0" err="1">
                <a:effectLst/>
                <a:latin typeface="Times New Roman" panose="02020603050405020304" pitchFamily="18" charset="0"/>
                <a:ea typeface="Times New Roman" panose="02020603050405020304" pitchFamily="18" charset="0"/>
                <a:cs typeface="Cambria" panose="02040503050406030204" pitchFamily="18" charset="0"/>
              </a:rPr>
              <a:t>nhóm</a:t>
            </a:r>
            <a:r>
              <a:rPr lang="en-US" sz="11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100" dirty="0" err="1">
                <a:effectLst/>
                <a:latin typeface="Times New Roman" panose="02020603050405020304" pitchFamily="18" charset="0"/>
                <a:ea typeface="Times New Roman" panose="02020603050405020304" pitchFamily="18" charset="0"/>
                <a:cs typeface="Cambria" panose="02040503050406030204" pitchFamily="18" charset="0"/>
              </a:rPr>
              <a:t>là</a:t>
            </a:r>
            <a:r>
              <a:rPr lang="en-US" sz="1100" dirty="0">
                <a:effectLst/>
                <a:latin typeface="Times New Roman" panose="02020603050405020304" pitchFamily="18" charset="0"/>
                <a:ea typeface="Times New Roman" panose="02020603050405020304" pitchFamily="18" charset="0"/>
                <a:cs typeface="Cambria" panose="02040503050406030204" pitchFamily="18" charset="0"/>
              </a:rPr>
              <a:t>: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100" dirty="0">
              <a:effectLst/>
              <a:latin typeface="Times New Roman" panose="02020603050405020304" pitchFamily="18" charset="0"/>
              <a:ea typeface="Times New Roman" panose="02020603050405020304" pitchFamily="18" charset="0"/>
              <a:cs typeface="Cambria" panose="02040503050406030204" pitchFamily="18" charset="0"/>
            </a:endParaRPr>
          </a:p>
          <a:p>
            <a:pPr marL="457200" lvl="0" indent="-368300" algn="l" rtl="0">
              <a:spcBef>
                <a:spcPts val="0"/>
              </a:spcBef>
              <a:spcAft>
                <a:spcPts val="0"/>
              </a:spcAft>
              <a:buSzPts val="2200"/>
              <a:buFont typeface="Arial"/>
              <a:buChar char="●"/>
            </a:pPr>
            <a:r>
              <a:rPr lang="vi-VN" dirty="0"/>
              <a:t>Xây dựng được mô hình 2 bước mà có thể linh động thay đổi </a:t>
            </a:r>
            <a:r>
              <a:rPr lang="vi-VN" dirty="0" err="1"/>
              <a:t>module</a:t>
            </a:r>
            <a:r>
              <a:rPr lang="vi-VN" dirty="0"/>
              <a:t> phát hiện đối tượng có hướng và </a:t>
            </a:r>
            <a:r>
              <a:rPr lang="vi-VN" dirty="0" err="1"/>
              <a:t>module</a:t>
            </a:r>
            <a:r>
              <a:rPr lang="vi-VN" dirty="0"/>
              <a:t> phân lớp. </a:t>
            </a:r>
            <a:endParaRPr lang="en-US" dirty="0"/>
          </a:p>
          <a:p>
            <a:pPr marL="457200" lvl="0" indent="-368300" algn="l" rtl="0">
              <a:spcBef>
                <a:spcPts val="0"/>
              </a:spcBef>
              <a:spcAft>
                <a:spcPts val="0"/>
              </a:spcAft>
              <a:buSzPts val="2200"/>
              <a:buFont typeface="Arial"/>
              <a:buChar char="●"/>
            </a:pPr>
            <a:endParaRPr lang="vi-VN" dirty="0"/>
          </a:p>
          <a:p>
            <a:pPr marL="457200" lvl="0" indent="-368300" algn="l" rtl="0">
              <a:spcBef>
                <a:spcPts val="0"/>
              </a:spcBef>
              <a:spcAft>
                <a:spcPts val="0"/>
              </a:spcAft>
              <a:buSzPts val="2200"/>
              <a:buFont typeface="Arial"/>
              <a:buChar char="●"/>
            </a:pPr>
            <a:r>
              <a:rPr lang="vi-VN" dirty="0"/>
              <a:t>Khảo sát các mô hình S2ANet, R3Det, </a:t>
            </a:r>
            <a:r>
              <a:rPr lang="vi-VN" dirty="0" err="1"/>
              <a:t>ReDet</a:t>
            </a:r>
            <a:r>
              <a:rPr lang="vi-VN" dirty="0"/>
              <a:t>,</a:t>
            </a:r>
            <a:r>
              <a:rPr lang="en-US" dirty="0"/>
              <a:t> </a:t>
            </a:r>
            <a:r>
              <a:rPr lang="vi-VN" dirty="0" err="1"/>
              <a:t>Oriented</a:t>
            </a:r>
            <a:r>
              <a:rPr lang="vi-VN" dirty="0"/>
              <a:t> RCNN, </a:t>
            </a:r>
            <a:r>
              <a:rPr lang="vi-VN" dirty="0" err="1"/>
              <a:t>RoI</a:t>
            </a:r>
            <a:r>
              <a:rPr lang="vi-VN" dirty="0"/>
              <a:t> </a:t>
            </a:r>
            <a:r>
              <a:rPr lang="vi-VN" dirty="0" err="1"/>
              <a:t>Transformer</a:t>
            </a:r>
            <a:r>
              <a:rPr lang="vi-VN" dirty="0"/>
              <a:t> làm </a:t>
            </a:r>
            <a:r>
              <a:rPr lang="vi-VN" dirty="0" err="1"/>
              <a:t>module</a:t>
            </a:r>
            <a:r>
              <a:rPr lang="vi-VN" dirty="0"/>
              <a:t> phát hiện và </a:t>
            </a:r>
            <a:r>
              <a:rPr lang="vi-VN" dirty="0" err="1"/>
              <a:t>EfficientNet</a:t>
            </a:r>
            <a:r>
              <a:rPr lang="vi-VN" dirty="0"/>
              <a:t> làm </a:t>
            </a:r>
            <a:r>
              <a:rPr lang="vi-VN" dirty="0" err="1"/>
              <a:t>module</a:t>
            </a:r>
            <a:r>
              <a:rPr lang="vi-VN" dirty="0"/>
              <a:t> phân loại trên bộ dữ liệu DOTA. </a:t>
            </a:r>
            <a:endParaRPr lang="en-US" dirty="0"/>
          </a:p>
          <a:p>
            <a:pPr marL="457200" lvl="0" indent="-368300" algn="l" rtl="0">
              <a:spcBef>
                <a:spcPts val="0"/>
              </a:spcBef>
              <a:spcAft>
                <a:spcPts val="0"/>
              </a:spcAft>
              <a:buSzPts val="2200"/>
              <a:buFont typeface="Arial"/>
              <a:buChar char="●"/>
            </a:pPr>
            <a:endParaRPr lang="vi-VN" dirty="0"/>
          </a:p>
          <a:p>
            <a:pPr marL="457200" lvl="0" indent="-368300" algn="l" rtl="0">
              <a:spcBef>
                <a:spcPts val="0"/>
              </a:spcBef>
              <a:spcAft>
                <a:spcPts val="0"/>
              </a:spcAft>
              <a:buSzPts val="2200"/>
              <a:buFont typeface="Arial"/>
              <a:buChar char="●"/>
            </a:pPr>
            <a:r>
              <a:rPr lang="vi-VN" dirty="0"/>
              <a:t>Phân tích được ưu điểm cũng như hạn chế của mô hình 2 bước đã đề ra.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100" dirty="0">
              <a:effectLst/>
              <a:latin typeface="Times New Roman" panose="02020603050405020304" pitchFamily="18" charset="0"/>
              <a:ea typeface="Times New Roman" panose="02020603050405020304" pitchFamily="18" charset="0"/>
              <a:cs typeface="Cambria" panose="02040503050406030204" pitchFamily="18" charset="0"/>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dirty="0" err="1">
                <a:effectLst/>
                <a:latin typeface="Times New Roman" panose="02020603050405020304" pitchFamily="18" charset="0"/>
                <a:ea typeface="Times New Roman" panose="02020603050405020304" pitchFamily="18" charset="0"/>
                <a:cs typeface="Cambria" panose="02040503050406030204" pitchFamily="18" charset="0"/>
              </a:rPr>
              <a:t>Tiếp</a:t>
            </a:r>
            <a:r>
              <a:rPr lang="en-US" sz="11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100" dirty="0" err="1">
                <a:effectLst/>
                <a:latin typeface="Times New Roman" panose="02020603050405020304" pitchFamily="18" charset="0"/>
                <a:ea typeface="Times New Roman" panose="02020603050405020304" pitchFamily="18" charset="0"/>
                <a:cs typeface="Cambria" panose="02040503050406030204" pitchFamily="18" charset="0"/>
              </a:rPr>
              <a:t>theo</a:t>
            </a:r>
            <a:r>
              <a:rPr lang="en-US" sz="11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100" dirty="0" err="1">
                <a:effectLst/>
                <a:latin typeface="Times New Roman" panose="02020603050405020304" pitchFamily="18" charset="0"/>
                <a:ea typeface="Times New Roman" panose="02020603050405020304" pitchFamily="18" charset="0"/>
                <a:cs typeface="Cambria" panose="02040503050406030204" pitchFamily="18" charset="0"/>
              </a:rPr>
              <a:t>là</a:t>
            </a:r>
            <a:r>
              <a:rPr lang="en-US" sz="11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100" dirty="0" err="1">
                <a:effectLst/>
                <a:latin typeface="Times New Roman" panose="02020603050405020304" pitchFamily="18" charset="0"/>
                <a:ea typeface="Times New Roman" panose="02020603050405020304" pitchFamily="18" charset="0"/>
                <a:cs typeface="Cambria" panose="02040503050406030204" pitchFamily="18" charset="0"/>
              </a:rPr>
              <a:t>Nội</a:t>
            </a:r>
            <a:r>
              <a:rPr lang="en-US" sz="1100" dirty="0">
                <a:effectLst/>
                <a:latin typeface="Times New Roman" panose="02020603050405020304" pitchFamily="18" charset="0"/>
                <a:ea typeface="Times New Roman" panose="02020603050405020304" pitchFamily="18" charset="0"/>
                <a:cs typeface="Cambria" panose="02040503050406030204" pitchFamily="18" charset="0"/>
              </a:rPr>
              <a:t> dung </a:t>
            </a:r>
            <a:r>
              <a:rPr lang="en-US" sz="1100" dirty="0" err="1">
                <a:effectLst/>
                <a:latin typeface="Times New Roman" panose="02020603050405020304" pitchFamily="18" charset="0"/>
                <a:ea typeface="Times New Roman" panose="02020603050405020304" pitchFamily="18" charset="0"/>
                <a:cs typeface="Cambria" panose="02040503050406030204" pitchFamily="18" charset="0"/>
              </a:rPr>
              <a:t>và</a:t>
            </a:r>
            <a:r>
              <a:rPr lang="en-US" sz="11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100" dirty="0" err="1">
                <a:effectLst/>
                <a:latin typeface="Times New Roman" panose="02020603050405020304" pitchFamily="18" charset="0"/>
                <a:ea typeface="Times New Roman" panose="02020603050405020304" pitchFamily="18" charset="0"/>
                <a:cs typeface="Cambria" panose="02040503050406030204" pitchFamily="18" charset="0"/>
              </a:rPr>
              <a:t>Phương</a:t>
            </a:r>
            <a:r>
              <a:rPr lang="en-US" sz="11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100" dirty="0" err="1">
                <a:effectLst/>
                <a:latin typeface="Times New Roman" panose="02020603050405020304" pitchFamily="18" charset="0"/>
                <a:ea typeface="Times New Roman" panose="02020603050405020304" pitchFamily="18" charset="0"/>
                <a:cs typeface="Cambria" panose="02040503050406030204" pitchFamily="18" charset="0"/>
              </a:rPr>
              <a:t>pháp</a:t>
            </a:r>
            <a:r>
              <a:rPr lang="en-US" sz="11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100" dirty="0" err="1">
                <a:effectLst/>
                <a:latin typeface="Times New Roman" panose="02020603050405020304" pitchFamily="18" charset="0"/>
                <a:ea typeface="Times New Roman" panose="02020603050405020304" pitchFamily="18" charset="0"/>
                <a:cs typeface="Cambria" panose="02040503050406030204" pitchFamily="18" charset="0"/>
              </a:rPr>
              <a:t>nghiên</a:t>
            </a:r>
            <a:r>
              <a:rPr lang="en-US" sz="11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100" dirty="0" err="1">
                <a:effectLst/>
                <a:latin typeface="Times New Roman" panose="02020603050405020304" pitchFamily="18" charset="0"/>
                <a:ea typeface="Times New Roman" panose="02020603050405020304" pitchFamily="18" charset="0"/>
                <a:cs typeface="Cambria" panose="02040503050406030204" pitchFamily="18" charset="0"/>
              </a:rPr>
              <a:t>cứu</a:t>
            </a:r>
            <a:r>
              <a:rPr lang="en-US" sz="11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100" dirty="0" err="1">
                <a:effectLst/>
                <a:latin typeface="Times New Roman" panose="02020603050405020304" pitchFamily="18" charset="0"/>
                <a:ea typeface="Times New Roman" panose="02020603050405020304" pitchFamily="18" charset="0"/>
                <a:cs typeface="Cambria" panose="02040503050406030204" pitchFamily="18" charset="0"/>
              </a:rPr>
              <a:t>sẽ</a:t>
            </a:r>
            <a:r>
              <a:rPr lang="en-US" sz="1100" dirty="0">
                <a:effectLst/>
                <a:latin typeface="Times New Roman" panose="02020603050405020304" pitchFamily="18" charset="0"/>
                <a:ea typeface="Times New Roman" panose="02020603050405020304" pitchFamily="18" charset="0"/>
                <a:cs typeface="Cambria" panose="02040503050406030204" pitchFamily="18" charset="0"/>
              </a:rPr>
              <a:t> do </a:t>
            </a:r>
            <a:r>
              <a:rPr lang="en-US" sz="1100" dirty="0" err="1">
                <a:effectLst/>
                <a:latin typeface="Times New Roman" panose="02020603050405020304" pitchFamily="18" charset="0"/>
                <a:ea typeface="Times New Roman" panose="02020603050405020304" pitchFamily="18" charset="0"/>
                <a:cs typeface="Cambria" panose="02040503050406030204" pitchFamily="18" charset="0"/>
              </a:rPr>
              <a:t>bạn</a:t>
            </a:r>
            <a:r>
              <a:rPr lang="en-US" sz="11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100" dirty="0" err="1">
                <a:effectLst/>
                <a:latin typeface="Times New Roman" panose="02020603050405020304" pitchFamily="18" charset="0"/>
                <a:ea typeface="Times New Roman" panose="02020603050405020304" pitchFamily="18" charset="0"/>
                <a:cs typeface="Cambria" panose="02040503050406030204" pitchFamily="18" charset="0"/>
              </a:rPr>
              <a:t>Lưu</a:t>
            </a:r>
            <a:r>
              <a:rPr lang="en-US" sz="11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100" dirty="0" err="1">
                <a:effectLst/>
                <a:latin typeface="Times New Roman" panose="02020603050405020304" pitchFamily="18" charset="0"/>
                <a:ea typeface="Times New Roman" panose="02020603050405020304" pitchFamily="18" charset="0"/>
                <a:cs typeface="Cambria" panose="02040503050406030204" pitchFamily="18" charset="0"/>
              </a:rPr>
              <a:t>trình</a:t>
            </a:r>
            <a:r>
              <a:rPr lang="en-US" sz="11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100" dirty="0" err="1">
                <a:effectLst/>
                <a:latin typeface="Times New Roman" panose="02020603050405020304" pitchFamily="18" charset="0"/>
                <a:ea typeface="Times New Roman" panose="02020603050405020304" pitchFamily="18" charset="0"/>
                <a:cs typeface="Cambria" panose="02040503050406030204" pitchFamily="18" charset="0"/>
              </a:rPr>
              <a:t>bày</a:t>
            </a:r>
            <a:r>
              <a:rPr lang="en-US" sz="11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100" dirty="0" err="1">
                <a:effectLst/>
                <a:latin typeface="Times New Roman" panose="02020603050405020304" pitchFamily="18" charset="0"/>
                <a:ea typeface="Times New Roman" panose="02020603050405020304" pitchFamily="18" charset="0"/>
                <a:cs typeface="Cambria" panose="02040503050406030204" pitchFamily="18" charset="0"/>
              </a:rPr>
              <a:t>Mời</a:t>
            </a:r>
            <a:r>
              <a:rPr lang="en-US" sz="11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100" dirty="0" err="1">
                <a:effectLst/>
                <a:latin typeface="Times New Roman" panose="02020603050405020304" pitchFamily="18" charset="0"/>
                <a:ea typeface="Times New Roman" panose="02020603050405020304" pitchFamily="18" charset="0"/>
                <a:cs typeface="Cambria" panose="02040503050406030204" pitchFamily="18" charset="0"/>
              </a:rPr>
              <a:t>bạn</a:t>
            </a:r>
            <a:r>
              <a:rPr lang="en-US" sz="11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100" dirty="0" err="1">
                <a:effectLst/>
                <a:latin typeface="Times New Roman" panose="02020603050405020304" pitchFamily="18" charset="0"/>
                <a:ea typeface="Times New Roman" panose="02020603050405020304" pitchFamily="18" charset="0"/>
                <a:cs typeface="Cambria" panose="02040503050406030204" pitchFamily="18" charset="0"/>
              </a:rPr>
              <a:t>Lưu</a:t>
            </a:r>
            <a:r>
              <a:rPr lang="en-US" sz="1100" dirty="0">
                <a:effectLst/>
                <a:latin typeface="Times New Roman" panose="02020603050405020304" pitchFamily="18" charset="0"/>
                <a:ea typeface="Times New Roman" panose="02020603050405020304" pitchFamily="18" charset="0"/>
                <a:cs typeface="Cambria" panose="02040503050406030204" pitchFamily="18" charset="0"/>
              </a:rPr>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0d8a3913ea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0d8a3913ea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Do </a:t>
            </a:r>
            <a:r>
              <a:rPr lang="en-US" sz="1800" dirty="0" err="1">
                <a:effectLst/>
                <a:latin typeface="Times New Roman" panose="02020603050405020304" pitchFamily="18" charset="0"/>
                <a:ea typeface="Times New Roman" panose="02020603050405020304" pitchFamily="18" charset="0"/>
              </a:rPr>
              <a:t>đến</a:t>
            </a:r>
            <a:r>
              <a:rPr lang="en-US" sz="1800" dirty="0">
                <a:effectLst/>
                <a:latin typeface="Times New Roman" panose="02020603050405020304" pitchFamily="18" charset="0"/>
                <a:ea typeface="Times New Roman" panose="02020603050405020304" pitchFamily="18" charset="0"/>
              </a:rPr>
              <a:t> nay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nhiều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phương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pháp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phát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hướng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chúng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tôi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tiến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hành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nghiên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cứu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phương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pháp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bố</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4 </a:t>
            </a:r>
            <a:r>
              <a:rPr lang="en-US" sz="1800" dirty="0" err="1">
                <a:effectLst/>
                <a:latin typeface="Times New Roman" panose="02020603050405020304" pitchFamily="18" charset="0"/>
                <a:ea typeface="Times New Roman" panose="02020603050405020304" pitchFamily="18" charset="0"/>
              </a:rPr>
              <a:t>năm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trở</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đây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phương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pháp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này</a:t>
            </a:r>
            <a:r>
              <a:rPr lang="en-US" sz="1800" dirty="0">
                <a:effectLst/>
                <a:latin typeface="Times New Roman" panose="02020603050405020304" pitchFamily="18" charset="0"/>
                <a:ea typeface="Times New Roman" panose="02020603050405020304" pitchFamily="18" charset="0"/>
              </a:rPr>
              <a:t> </a:t>
            </a:r>
            <a:r>
              <a:rPr lang="en-US" dirty="0" err="1"/>
              <a:t>đều</a:t>
            </a:r>
            <a:r>
              <a:rPr lang="en-US" dirty="0"/>
              <a:t> </a:t>
            </a:r>
            <a:r>
              <a:rPr lang="vi-VN" dirty="0"/>
              <a:t>đạt kết quả cao trên bộ dữ liệu chuẩn </a:t>
            </a:r>
            <a:r>
              <a:rPr lang="en-US" dirty="0" err="1"/>
              <a:t>làm</a:t>
            </a:r>
            <a:r>
              <a:rPr lang="en-US" dirty="0"/>
              <a:t> </a:t>
            </a:r>
            <a:r>
              <a:rPr lang="en-US" dirty="0" err="1"/>
              <a:t>cơ</a:t>
            </a:r>
            <a:r>
              <a:rPr lang="en-US" dirty="0"/>
              <a:t> </a:t>
            </a:r>
            <a:r>
              <a:rPr lang="en-US" dirty="0" err="1"/>
              <a:t>sở</a:t>
            </a:r>
            <a:r>
              <a:rPr lang="en-US" dirty="0"/>
              <a:t> </a:t>
            </a:r>
            <a:r>
              <a:rPr lang="en-US" dirty="0" err="1"/>
              <a:t>cho</a:t>
            </a:r>
            <a:r>
              <a:rPr lang="en-US" dirty="0"/>
              <a:t> </a:t>
            </a:r>
            <a:r>
              <a:rPr lang="en-US" dirty="0" err="1"/>
              <a:t>các</a:t>
            </a:r>
            <a:r>
              <a:rPr lang="en-US" dirty="0"/>
              <a:t> </a:t>
            </a:r>
            <a:r>
              <a:rPr lang="en-US" dirty="0" err="1"/>
              <a:t>thử</a:t>
            </a:r>
            <a:r>
              <a:rPr lang="en-US" dirty="0"/>
              <a:t> </a:t>
            </a:r>
            <a:r>
              <a:rPr lang="en-US" dirty="0" err="1"/>
              <a:t>nghiệm</a:t>
            </a:r>
            <a:r>
              <a:rPr lang="en-US" dirty="0"/>
              <a:t> </a:t>
            </a:r>
            <a:r>
              <a:rPr lang="en-US" dirty="0" err="1"/>
              <a:t>cải</a:t>
            </a:r>
            <a:r>
              <a:rPr lang="en-US" dirty="0"/>
              <a:t> </a:t>
            </a:r>
            <a:r>
              <a:rPr lang="en-US" dirty="0" err="1"/>
              <a:t>tiến</a:t>
            </a:r>
            <a:r>
              <a:rPr lang="vi-VN" dirty="0"/>
              <a:t>.</a:t>
            </a:r>
          </a:p>
          <a:p>
            <a:pPr marL="0" lvl="0" indent="0" algn="l" rtl="0">
              <a:spcBef>
                <a:spcPts val="0"/>
              </a:spcBef>
              <a:spcAft>
                <a:spcPts val="0"/>
              </a:spcAft>
              <a:buNone/>
            </a:pPr>
            <a:endParaRPr lang="vi-VN" dirty="0"/>
          </a:p>
          <a:p>
            <a:pPr marL="0" lvl="0" indent="0" algn="l" rtl="0">
              <a:spcBef>
                <a:spcPts val="0"/>
              </a:spcBef>
              <a:spcAft>
                <a:spcPts val="0"/>
              </a:spcAft>
              <a:buNone/>
            </a:pPr>
            <a:r>
              <a:rPr lang="vi-VN" dirty="0"/>
              <a:t>Bộ dữ liệu DOTA là bộ dữ liệu ảnh vệ tinh được thu thập từ các nguồn như </a:t>
            </a:r>
            <a:r>
              <a:rPr lang="vi-VN" dirty="0" err="1"/>
              <a:t>google</a:t>
            </a:r>
            <a:r>
              <a:rPr lang="vi-VN" dirty="0"/>
              <a:t> </a:t>
            </a:r>
            <a:r>
              <a:rPr lang="vi-VN" dirty="0" err="1"/>
              <a:t>earth</a:t>
            </a:r>
            <a:r>
              <a:rPr lang="vi-VN" dirty="0"/>
              <a:t>, và các kênh tín hiệu vệ tinh. </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vi-VN" dirty="0"/>
              <a:t>Bộ dữ liệu này có nhãn là các </a:t>
            </a:r>
            <a:r>
              <a:rPr lang="vi-VN" dirty="0" err="1"/>
              <a:t>bounding</a:t>
            </a:r>
            <a:r>
              <a:rPr lang="vi-VN" dirty="0"/>
              <a:t> </a:t>
            </a:r>
            <a:r>
              <a:rPr lang="vi-VN" dirty="0" err="1"/>
              <a:t>box</a:t>
            </a:r>
            <a:r>
              <a:rPr lang="vi-VN" dirty="0"/>
              <a:t> có hướng gồm 2806 ảnh với 15 lớp đối tượng. Đây là bộ dữ liệu có hướng lớn và đa dạng số lớp nhất cho đến hiện tại nên đây là bộ dữ liệu chuẩn để đánh giá mô hình</a:t>
            </a:r>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0d8a3913ea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0d8a3913ea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Hiện tại, có hai kỹ thuật</a:t>
            </a:r>
            <a:r>
              <a:rPr lang="en-US" dirty="0"/>
              <a:t> </a:t>
            </a:r>
            <a:r>
              <a:rPr lang="en-US" dirty="0" err="1"/>
              <a:t>dễ</a:t>
            </a:r>
            <a:r>
              <a:rPr lang="en-US" dirty="0"/>
              <a:t> </a:t>
            </a:r>
            <a:r>
              <a:rPr lang="en-US" dirty="0" err="1"/>
              <a:t>tiếp</a:t>
            </a:r>
            <a:r>
              <a:rPr lang="en-US" dirty="0"/>
              <a:t> </a:t>
            </a:r>
            <a:r>
              <a:rPr lang="en-US" dirty="0" err="1"/>
              <a:t>cận</a:t>
            </a:r>
            <a:r>
              <a:rPr lang="en-US" dirty="0"/>
              <a:t> </a:t>
            </a:r>
            <a:r>
              <a:rPr lang="en-US" dirty="0" err="1"/>
              <a:t>nhất</a:t>
            </a:r>
            <a:r>
              <a:rPr lang="vi-VN" dirty="0"/>
              <a:t> sử dụng để loại bỏ các </a:t>
            </a:r>
            <a:r>
              <a:rPr lang="vi-VN" dirty="0" err="1"/>
              <a:t>bounding</a:t>
            </a:r>
            <a:r>
              <a:rPr lang="vi-VN" dirty="0"/>
              <a:t> </a:t>
            </a:r>
            <a:r>
              <a:rPr lang="vi-VN" dirty="0" err="1"/>
              <a:t>box</a:t>
            </a:r>
            <a:r>
              <a:rPr lang="vi-VN" dirty="0"/>
              <a:t> trùng nhau là thuật toán NMS hay </a:t>
            </a:r>
            <a:r>
              <a:rPr lang="vi-VN" dirty="0" err="1"/>
              <a:t>confidence</a:t>
            </a:r>
            <a:r>
              <a:rPr lang="vi-VN" dirty="0"/>
              <a:t> </a:t>
            </a:r>
            <a:r>
              <a:rPr lang="vi-VN" dirty="0" err="1"/>
              <a:t>score</a:t>
            </a:r>
            <a:endParaRPr lang="vi-VN" dirty="0"/>
          </a:p>
          <a:p>
            <a:pPr marL="0" lvl="0" indent="0" algn="l" rtl="0">
              <a:spcBef>
                <a:spcPts val="0"/>
              </a:spcBef>
              <a:spcAft>
                <a:spcPts val="0"/>
              </a:spcAft>
              <a:buNone/>
            </a:pPr>
            <a:endParaRPr lang="en-US" dirty="0"/>
          </a:p>
          <a:p>
            <a:pPr marL="0" lvl="0" indent="0" algn="l" rtl="0">
              <a:spcBef>
                <a:spcPts val="0"/>
              </a:spcBef>
              <a:spcAft>
                <a:spcPts val="0"/>
              </a:spcAft>
              <a:buNone/>
            </a:pPr>
            <a:r>
              <a:rPr lang="vi-VN" dirty="0"/>
              <a:t>Do đó, trong bài nghiên cứu này chúng em sẽ thực hiện tìm hiểu 2 phương pháp trên, đồng thời thử nghiệm và tìm ra điểm yếu mạnh của 2 phương pháp</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6591606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0d8a3913ea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0d8a3913ea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Vì mục đích giảm thiểu các </a:t>
            </a:r>
            <a:r>
              <a:rPr lang="vi-VN" dirty="0" err="1"/>
              <a:t>bounding</a:t>
            </a:r>
            <a:r>
              <a:rPr lang="vi-VN" dirty="0"/>
              <a:t> </a:t>
            </a:r>
            <a:r>
              <a:rPr lang="vi-VN" dirty="0" err="1"/>
              <a:t>box</a:t>
            </a:r>
            <a:r>
              <a:rPr lang="vi-VN" dirty="0"/>
              <a:t> trùng nhau, do đó chỉ dựa vào mạng phân loại vị trí và nhãn của mô hình là chưa đủ, nên bài nghiên cứu này sẽ áp dụng 2 bước để phân loại. </a:t>
            </a:r>
            <a:endParaRPr lang="en-US" dirty="0"/>
          </a:p>
          <a:p>
            <a:pPr marL="0" lvl="0" indent="0" algn="l" rtl="0">
              <a:spcBef>
                <a:spcPts val="0"/>
              </a:spcBef>
              <a:spcAft>
                <a:spcPts val="0"/>
              </a:spcAft>
              <a:buNone/>
            </a:pPr>
            <a:endParaRPr lang="vi-VN" dirty="0"/>
          </a:p>
          <a:p>
            <a:pPr marL="0" lvl="0" indent="0" algn="l" rtl="0">
              <a:spcBef>
                <a:spcPts val="0"/>
              </a:spcBef>
              <a:spcAft>
                <a:spcPts val="0"/>
              </a:spcAft>
              <a:buNone/>
            </a:pPr>
            <a:r>
              <a:rPr lang="vi-VN" dirty="0" err="1"/>
              <a:t>Efficientnet</a:t>
            </a:r>
            <a:r>
              <a:rPr lang="vi-VN" dirty="0"/>
              <a:t> là mô hình phân loại sử dụng các tham số để tạo ra mạng học sâu thích ứng với bài toán cần thực hiện, do đó sẽ là mô hình được lựa chọn cho việc phân loại</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447665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 R01"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6"/>
        <p:cNvGrpSpPr/>
        <p:nvPr/>
      </p:nvGrpSpPr>
      <p:grpSpPr>
        <a:xfrm>
          <a:off x="0" y="0"/>
          <a:ext cx="0" cy="0"/>
          <a:chOff x="0" y="0"/>
          <a:chExt cx="0" cy="0"/>
        </a:xfrm>
      </p:grpSpPr>
      <p:sp>
        <p:nvSpPr>
          <p:cNvPr id="57" name="Google Shape;57;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8" name="Google Shape;58;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 R01"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 R01" type="tx">
  <p:cSld name="TITLE_AND_BODY">
    <p:spTree>
      <p:nvGrpSpPr>
        <p:cNvPr id="1" name="Shape 16"/>
        <p:cNvGrpSpPr/>
        <p:nvPr/>
      </p:nvGrpSpPr>
      <p:grpSpPr>
        <a:xfrm>
          <a:off x="0" y="0"/>
          <a:ext cx="0" cy="0"/>
          <a:chOff x="0" y="0"/>
          <a:chExt cx="0" cy="0"/>
        </a:xfrm>
      </p:grpSpPr>
      <p:sp>
        <p:nvSpPr>
          <p:cNvPr id="17" name="Google Shape;17;p4"/>
          <p:cNvSpPr/>
          <p:nvPr/>
        </p:nvSpPr>
        <p:spPr>
          <a:xfrm rot="10800000" flipH="1">
            <a:off x="0" y="728400"/>
            <a:ext cx="9144000" cy="408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a:off x="0" y="711888"/>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title"/>
          </p:nvPr>
        </p:nvSpPr>
        <p:spPr>
          <a:xfrm>
            <a:off x="471900" y="57875"/>
            <a:ext cx="8222100" cy="6705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0" name="Google Shape;20;p4"/>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lvl1pPr marL="457200" lvl="0" indent="-368300">
              <a:spcBef>
                <a:spcPts val="0"/>
              </a:spcBef>
              <a:spcAft>
                <a:spcPts val="0"/>
              </a:spcAft>
              <a:buClr>
                <a:srgbClr val="000000"/>
              </a:buClr>
              <a:buSzPts val="2200"/>
              <a:buChar char="●"/>
              <a:defRPr sz="2200">
                <a:solidFill>
                  <a:srgbClr val="000000"/>
                </a:solidFill>
              </a:defRPr>
            </a:lvl1pPr>
            <a:lvl2pPr marL="914400" lvl="1" indent="-355600">
              <a:spcBef>
                <a:spcPts val="1600"/>
              </a:spcBef>
              <a:spcAft>
                <a:spcPts val="0"/>
              </a:spcAft>
              <a:buClr>
                <a:srgbClr val="000000"/>
              </a:buClr>
              <a:buSzPts val="2000"/>
              <a:buChar char="○"/>
              <a:defRPr sz="2000">
                <a:solidFill>
                  <a:srgbClr val="000000"/>
                </a:solidFill>
              </a:defRPr>
            </a:lvl2pPr>
            <a:lvl3pPr marL="1371600" lvl="2" indent="-342900">
              <a:spcBef>
                <a:spcPts val="1600"/>
              </a:spcBef>
              <a:spcAft>
                <a:spcPts val="0"/>
              </a:spcAft>
              <a:buClr>
                <a:srgbClr val="000000"/>
              </a:buClr>
              <a:buSzPts val="1800"/>
              <a:buChar char="■"/>
              <a:defRPr sz="1800">
                <a:solidFill>
                  <a:srgbClr val="000000"/>
                </a:solidFill>
              </a:defRPr>
            </a:lvl3pPr>
            <a:lvl4pPr marL="1828800" lvl="3" indent="-330200">
              <a:spcBef>
                <a:spcPts val="1600"/>
              </a:spcBef>
              <a:spcAft>
                <a:spcPts val="0"/>
              </a:spcAft>
              <a:buClr>
                <a:srgbClr val="000000"/>
              </a:buClr>
              <a:buSzPts val="1600"/>
              <a:buChar char="●"/>
              <a:defRPr sz="1600">
                <a:solidFill>
                  <a:srgbClr val="000000"/>
                </a:solidFill>
              </a:defRPr>
            </a:lvl4pPr>
            <a:lvl5pPr marL="2286000" lvl="4" indent="-317500">
              <a:spcBef>
                <a:spcPts val="1600"/>
              </a:spcBef>
              <a:spcAft>
                <a:spcPts val="0"/>
              </a:spcAft>
              <a:buClr>
                <a:srgbClr val="000000"/>
              </a:buClr>
              <a:buSzPts val="1400"/>
              <a:buChar char="○"/>
              <a:defRPr>
                <a:solidFill>
                  <a:srgbClr val="000000"/>
                </a:solidFill>
              </a:defRPr>
            </a:lvl5pPr>
            <a:lvl6pPr marL="2743200" lvl="5" indent="-317500">
              <a:spcBef>
                <a:spcPts val="1600"/>
              </a:spcBef>
              <a:spcAft>
                <a:spcPts val="0"/>
              </a:spcAft>
              <a:buClr>
                <a:srgbClr val="000000"/>
              </a:buClr>
              <a:buSzPts val="1400"/>
              <a:buChar char="■"/>
              <a:defRPr>
                <a:solidFill>
                  <a:srgbClr val="000000"/>
                </a:solidFill>
              </a:defRPr>
            </a:lvl6pPr>
            <a:lvl7pPr marL="3200400" lvl="6" indent="-317500">
              <a:spcBef>
                <a:spcPts val="1600"/>
              </a:spcBef>
              <a:spcAft>
                <a:spcPts val="0"/>
              </a:spcAft>
              <a:buClr>
                <a:srgbClr val="000000"/>
              </a:buClr>
              <a:buSzPts val="1400"/>
              <a:buChar char="●"/>
              <a:defRPr>
                <a:solidFill>
                  <a:srgbClr val="000000"/>
                </a:solidFill>
              </a:defRPr>
            </a:lvl7pPr>
            <a:lvl8pPr marL="3657600" lvl="7" indent="-317500">
              <a:spcBef>
                <a:spcPts val="1600"/>
              </a:spcBef>
              <a:spcAft>
                <a:spcPts val="0"/>
              </a:spcAft>
              <a:buClr>
                <a:srgbClr val="000000"/>
              </a:buClr>
              <a:buSzPts val="1400"/>
              <a:buChar char="○"/>
              <a:defRPr>
                <a:solidFill>
                  <a:srgbClr val="000000"/>
                </a:solidFill>
              </a:defRPr>
            </a:lvl8pPr>
            <a:lvl9pPr marL="4114800" lvl="8" indent="-317500">
              <a:spcBef>
                <a:spcPts val="1600"/>
              </a:spcBef>
              <a:spcAft>
                <a:spcPts val="1600"/>
              </a:spcAft>
              <a:buSzPts val="1400"/>
              <a:buChar char="■"/>
              <a:defRPr/>
            </a:lvl9pPr>
          </a:lstStyle>
          <a:p>
            <a:endParaRPr/>
          </a:p>
        </p:txBody>
      </p:sp>
      <p:sp>
        <p:nvSpPr>
          <p:cNvPr id="21" name="Google Shape;21;p4"/>
          <p:cNvSpPr txBox="1">
            <a:spLocks noGrp="1"/>
          </p:cNvSpPr>
          <p:nvPr>
            <p:ph type="sldNum" idx="12"/>
          </p:nvPr>
        </p:nvSpPr>
        <p:spPr>
          <a:xfrm>
            <a:off x="8523550" y="4813799"/>
            <a:ext cx="548700" cy="275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2" name="Google Shape;22;p4"/>
          <p:cNvSpPr txBox="1"/>
          <p:nvPr/>
        </p:nvSpPr>
        <p:spPr>
          <a:xfrm>
            <a:off x="471900" y="4803525"/>
            <a:ext cx="8133300" cy="29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rgbClr val="FFFFFF"/>
                </a:solidFill>
                <a:latin typeface="Roboto"/>
                <a:ea typeface="Roboto"/>
                <a:cs typeface="Roboto"/>
                <a:sym typeface="Roboto"/>
              </a:rPr>
              <a:t>UIT.CS519.ResearchMethodology</a:t>
            </a:r>
            <a:endParaRPr b="1">
              <a:solidFill>
                <a:srgbClr val="FFFFFF"/>
              </a:solidFill>
              <a:latin typeface="Roboto"/>
              <a:ea typeface="Roboto"/>
              <a:cs typeface="Roboto"/>
              <a:sym typeface="Robo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7" name="Google Shape;27;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4" name="Google Shape;34;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5"/>
        <p:cNvGrpSpPr/>
        <p:nvPr/>
      </p:nvGrpSpPr>
      <p:grpSpPr>
        <a:xfrm>
          <a:off x="0" y="0"/>
          <a:ext cx="0" cy="0"/>
          <a:chOff x="0" y="0"/>
          <a:chExt cx="0" cy="0"/>
        </a:xfrm>
      </p:grpSpPr>
      <p:sp>
        <p:nvSpPr>
          <p:cNvPr id="36" name="Google Shape;36;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9" name="Google Shape;39;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0" name="Google Shape;40;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3" name="Google Shape;43;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8" name="Google Shape;48;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9" name="Google Shape;4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0" name="Google Shape;50;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1"/>
        <p:cNvGrpSpPr/>
        <p:nvPr/>
      </p:nvGrpSpPr>
      <p:grpSpPr>
        <a:xfrm>
          <a:off x="0" y="0"/>
          <a:ext cx="0" cy="0"/>
          <a:chOff x="0" y="0"/>
          <a:chExt cx="0" cy="0"/>
        </a:xfrm>
      </p:grpSpPr>
      <p:sp>
        <p:nvSpPr>
          <p:cNvPr id="52" name="Google Shape;52;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txBox="1">
            <a:spLocks noGrp="1"/>
          </p:cNvSpPr>
          <p:nvPr>
            <p:ph type="body" idx="1"/>
          </p:nvPr>
        </p:nvSpPr>
        <p:spPr>
          <a:xfrm>
            <a:off x="57150" y="41634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5" name="Google Shape;55;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7"/>
          <p:cNvSpPr txBox="1">
            <a:spLocks noGrp="1"/>
          </p:cNvSpPr>
          <p:nvPr>
            <p:ph type="ctrTitle"/>
          </p:nvPr>
        </p:nvSpPr>
        <p:spPr>
          <a:xfrm>
            <a:off x="390525" y="747725"/>
            <a:ext cx="8222100" cy="110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t>BÁO CÁO ĐỒ ÁN CUỐI KỲ</a:t>
            </a:r>
            <a:endParaRPr b="1" dirty="0"/>
          </a:p>
        </p:txBody>
      </p:sp>
      <p:sp>
        <p:nvSpPr>
          <p:cNvPr id="181" name="Google Shape;181;p37"/>
          <p:cNvSpPr txBox="1">
            <a:spLocks noGrp="1"/>
          </p:cNvSpPr>
          <p:nvPr>
            <p:ph type="subTitle" idx="1"/>
          </p:nvPr>
        </p:nvSpPr>
        <p:spPr>
          <a:xfrm>
            <a:off x="390525" y="3772598"/>
            <a:ext cx="8222100" cy="644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b="1" dirty="0"/>
              <a:t>Trường ĐH Công Nghệ Thông Tin, ĐHQG-HCM</a:t>
            </a:r>
            <a:r>
              <a:rPr lang="en" sz="2400" dirty="0"/>
              <a:t> </a:t>
            </a:r>
            <a:endParaRPr sz="2400" dirty="0"/>
          </a:p>
        </p:txBody>
      </p:sp>
      <p:pic>
        <p:nvPicPr>
          <p:cNvPr id="182" name="Google Shape;182;p37"/>
          <p:cNvPicPr preferRelativeResize="0"/>
          <p:nvPr/>
        </p:nvPicPr>
        <p:blipFill>
          <a:blip r:embed="rId3">
            <a:alphaModFix/>
          </a:blip>
          <a:stretch>
            <a:fillRect/>
          </a:stretch>
        </p:blipFill>
        <p:spPr>
          <a:xfrm>
            <a:off x="6925125" y="3079150"/>
            <a:ext cx="1771650" cy="1428750"/>
          </a:xfrm>
          <a:prstGeom prst="rect">
            <a:avLst/>
          </a:prstGeom>
          <a:noFill/>
          <a:ln>
            <a:noFill/>
          </a:ln>
        </p:spPr>
      </p:pic>
      <p:sp>
        <p:nvSpPr>
          <p:cNvPr id="183" name="Google Shape;183;p37"/>
          <p:cNvSpPr txBox="1">
            <a:spLocks noGrp="1"/>
          </p:cNvSpPr>
          <p:nvPr>
            <p:ph type="ctrTitle"/>
          </p:nvPr>
        </p:nvSpPr>
        <p:spPr>
          <a:xfrm>
            <a:off x="390525" y="2285625"/>
            <a:ext cx="8306400" cy="1428900"/>
          </a:xfrm>
          <a:prstGeom prst="rect">
            <a:avLst/>
          </a:prstGeom>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 sz="2500" b="1" dirty="0"/>
              <a:t>Môn học: CS519 - PHƯƠNG PHÁP LUẬN NCKH</a:t>
            </a:r>
            <a:endParaRPr sz="2500" b="1" dirty="0"/>
          </a:p>
          <a:p>
            <a:pPr marL="0" lvl="0" indent="0" algn="l" rtl="0">
              <a:lnSpc>
                <a:spcPct val="150000"/>
              </a:lnSpc>
              <a:spcBef>
                <a:spcPts val="0"/>
              </a:spcBef>
              <a:spcAft>
                <a:spcPts val="0"/>
              </a:spcAft>
              <a:buNone/>
            </a:pPr>
            <a:r>
              <a:rPr lang="en" sz="2500" b="1" dirty="0"/>
              <a:t>Lớp: CS519.N11 </a:t>
            </a:r>
            <a:endParaRPr sz="2500" b="1" dirty="0"/>
          </a:p>
          <a:p>
            <a:pPr marL="0" lvl="0" indent="0" algn="l" rtl="0">
              <a:lnSpc>
                <a:spcPct val="150000"/>
              </a:lnSpc>
              <a:spcBef>
                <a:spcPts val="0"/>
              </a:spcBef>
              <a:spcAft>
                <a:spcPts val="0"/>
              </a:spcAft>
              <a:buNone/>
            </a:pPr>
            <a:r>
              <a:rPr lang="en" sz="2500" b="1" dirty="0"/>
              <a:t>GV: PGS.TS. Lê Đình Duy</a:t>
            </a:r>
            <a:endParaRPr sz="25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42"/>
          <p:cNvSpPr txBox="1">
            <a:spLocks noGrp="1"/>
          </p:cNvSpPr>
          <p:nvPr>
            <p:ph type="title"/>
          </p:nvPr>
        </p:nvSpPr>
        <p:spPr>
          <a:xfrm>
            <a:off x="471900" y="0"/>
            <a:ext cx="8222100" cy="72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t>Nội dung và Phương pháp</a:t>
            </a:r>
            <a:endParaRPr dirty="0"/>
          </a:p>
        </p:txBody>
      </p:sp>
      <p:sp>
        <p:nvSpPr>
          <p:cNvPr id="213" name="Google Shape;213;p42"/>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lvl="1" indent="-368300">
              <a:spcBef>
                <a:spcPts val="0"/>
              </a:spcBef>
              <a:buSzPts val="2200"/>
              <a:buFont typeface="Courier New" panose="02070309020205020404" pitchFamily="49" charset="0"/>
              <a:buChar char="o"/>
            </a:pPr>
            <a:r>
              <a:rPr lang="en-US" dirty="0">
                <a:latin typeface="Arial"/>
                <a:ea typeface="Arial"/>
                <a:cs typeface="Arial"/>
                <a:sym typeface="Arial"/>
              </a:rPr>
              <a:t>…</a:t>
            </a:r>
          </a:p>
          <a:p>
            <a:pPr marL="546100" lvl="1" indent="0">
              <a:spcBef>
                <a:spcPts val="0"/>
              </a:spcBef>
              <a:buSzPts val="2200"/>
              <a:buNone/>
            </a:pPr>
            <a:endParaRPr lang="vi-VN" dirty="0">
              <a:latin typeface="Arial"/>
              <a:ea typeface="Arial"/>
              <a:cs typeface="Arial"/>
              <a:sym typeface="Arial"/>
            </a:endParaRPr>
          </a:p>
          <a:p>
            <a:pPr marL="457200" lvl="0" indent="0" algn="l" rtl="0">
              <a:spcBef>
                <a:spcPts val="1600"/>
              </a:spcBef>
              <a:spcAft>
                <a:spcPts val="0"/>
              </a:spcAft>
              <a:buNone/>
            </a:pPr>
            <a:endParaRPr dirty="0"/>
          </a:p>
          <a:p>
            <a:pPr marL="457200" lvl="0" indent="0" algn="l" rtl="0">
              <a:spcBef>
                <a:spcPts val="1600"/>
              </a:spcBef>
              <a:spcAft>
                <a:spcPts val="0"/>
              </a:spcAft>
              <a:buNone/>
            </a:pPr>
            <a:endParaRPr dirty="0"/>
          </a:p>
          <a:p>
            <a:pPr marL="457200" lvl="0" indent="0" algn="l" rtl="0">
              <a:spcBef>
                <a:spcPts val="1600"/>
              </a:spcBef>
              <a:spcAft>
                <a:spcPts val="0"/>
              </a:spcAft>
              <a:buNone/>
            </a:pPr>
            <a:endParaRPr dirty="0"/>
          </a:p>
          <a:p>
            <a:pPr marL="914400" lvl="0" indent="0" algn="l" rtl="0">
              <a:spcBef>
                <a:spcPts val="1600"/>
              </a:spcBef>
              <a:spcAft>
                <a:spcPts val="1600"/>
              </a:spcAft>
              <a:buNone/>
            </a:pPr>
            <a:endParaRPr sz="1800" dirty="0"/>
          </a:p>
        </p:txBody>
      </p:sp>
      <p:pic>
        <p:nvPicPr>
          <p:cNvPr id="18" name="Picture 17" descr="A picture containing text&#10;&#10;Description automatically generated">
            <a:extLst>
              <a:ext uri="{FF2B5EF4-FFF2-40B4-BE49-F238E27FC236}">
                <a16:creationId xmlns:a16="http://schemas.microsoft.com/office/drawing/2014/main" id="{DF77F13A-83AE-52C8-D8CF-0409B7632C96}"/>
              </a:ext>
            </a:extLst>
          </p:cNvPr>
          <p:cNvPicPr>
            <a:picLocks noChangeAspect="1"/>
          </p:cNvPicPr>
          <p:nvPr/>
        </p:nvPicPr>
        <p:blipFill>
          <a:blip r:embed="rId3"/>
          <a:stretch>
            <a:fillRect/>
          </a:stretch>
        </p:blipFill>
        <p:spPr>
          <a:xfrm>
            <a:off x="431060" y="2317586"/>
            <a:ext cx="1090204" cy="1578916"/>
          </a:xfrm>
          <a:prstGeom prst="rect">
            <a:avLst/>
          </a:prstGeom>
          <a:effectLst>
            <a:glow rad="139700">
              <a:schemeClr val="accent1">
                <a:satMod val="175000"/>
                <a:alpha val="40000"/>
              </a:schemeClr>
            </a:glow>
          </a:effectLst>
        </p:spPr>
      </p:pic>
      <p:pic>
        <p:nvPicPr>
          <p:cNvPr id="19" name="Picture 18" descr="A picture containing text, electronics, several&#10;&#10;Description automatically generated">
            <a:extLst>
              <a:ext uri="{FF2B5EF4-FFF2-40B4-BE49-F238E27FC236}">
                <a16:creationId xmlns:a16="http://schemas.microsoft.com/office/drawing/2014/main" id="{C744D3E5-14CD-EEEB-23F6-046D2A14D76D}"/>
              </a:ext>
            </a:extLst>
          </p:cNvPr>
          <p:cNvPicPr>
            <a:picLocks noChangeAspect="1"/>
          </p:cNvPicPr>
          <p:nvPr/>
        </p:nvPicPr>
        <p:blipFill>
          <a:blip r:embed="rId4"/>
          <a:stretch>
            <a:fillRect/>
          </a:stretch>
        </p:blipFill>
        <p:spPr>
          <a:xfrm>
            <a:off x="4127430" y="2317584"/>
            <a:ext cx="1090592" cy="1578917"/>
          </a:xfrm>
          <a:prstGeom prst="rect">
            <a:avLst/>
          </a:prstGeom>
          <a:effectLst>
            <a:glow rad="139700">
              <a:schemeClr val="accent1">
                <a:satMod val="175000"/>
                <a:alpha val="40000"/>
              </a:schemeClr>
            </a:glow>
          </a:effectLst>
        </p:spPr>
      </p:pic>
      <p:pic>
        <p:nvPicPr>
          <p:cNvPr id="20" name="Picture 19" descr="A picture containing text, electronics, several&#10;&#10;Description automatically generated">
            <a:extLst>
              <a:ext uri="{FF2B5EF4-FFF2-40B4-BE49-F238E27FC236}">
                <a16:creationId xmlns:a16="http://schemas.microsoft.com/office/drawing/2014/main" id="{68866E92-D1CA-BEE4-78B6-AACF07A48C37}"/>
              </a:ext>
            </a:extLst>
          </p:cNvPr>
          <p:cNvPicPr>
            <a:picLocks noChangeAspect="1"/>
          </p:cNvPicPr>
          <p:nvPr/>
        </p:nvPicPr>
        <p:blipFill>
          <a:blip r:embed="rId5"/>
          <a:stretch>
            <a:fillRect/>
          </a:stretch>
        </p:blipFill>
        <p:spPr>
          <a:xfrm>
            <a:off x="7319745" y="2317585"/>
            <a:ext cx="1088536" cy="1578917"/>
          </a:xfrm>
          <a:prstGeom prst="rect">
            <a:avLst/>
          </a:prstGeom>
          <a:effectLst>
            <a:glow rad="139700">
              <a:schemeClr val="accent1">
                <a:satMod val="175000"/>
                <a:alpha val="40000"/>
              </a:schemeClr>
            </a:glow>
          </a:effectLst>
        </p:spPr>
      </p:pic>
      <p:pic>
        <p:nvPicPr>
          <p:cNvPr id="21" name="Picture 20" descr="A picture containing text&#10;&#10;Description automatically generated">
            <a:extLst>
              <a:ext uri="{FF2B5EF4-FFF2-40B4-BE49-F238E27FC236}">
                <a16:creationId xmlns:a16="http://schemas.microsoft.com/office/drawing/2014/main" id="{4AA37E8D-63BA-2EE3-03DC-4D888C750101}"/>
              </a:ext>
            </a:extLst>
          </p:cNvPr>
          <p:cNvPicPr>
            <a:picLocks noChangeAspect="1"/>
          </p:cNvPicPr>
          <p:nvPr/>
        </p:nvPicPr>
        <p:blipFill>
          <a:blip r:embed="rId6"/>
          <a:stretch>
            <a:fillRect/>
          </a:stretch>
        </p:blipFill>
        <p:spPr>
          <a:xfrm>
            <a:off x="3942585" y="1047522"/>
            <a:ext cx="1328279" cy="845987"/>
          </a:xfrm>
          <a:prstGeom prst="rect">
            <a:avLst/>
          </a:prstGeom>
          <a:effectLst>
            <a:glow rad="101600">
              <a:schemeClr val="tx2">
                <a:lumMod val="20000"/>
                <a:lumOff val="80000"/>
                <a:alpha val="40000"/>
              </a:schemeClr>
            </a:glow>
          </a:effectLst>
        </p:spPr>
      </p:pic>
      <p:pic>
        <p:nvPicPr>
          <p:cNvPr id="22" name="Picture 21" descr="A picture containing text, dark&#10;&#10;Description automatically generated">
            <a:extLst>
              <a:ext uri="{FF2B5EF4-FFF2-40B4-BE49-F238E27FC236}">
                <a16:creationId xmlns:a16="http://schemas.microsoft.com/office/drawing/2014/main" id="{4DDE03BE-E478-608A-171A-5D73DB78CC0D}"/>
              </a:ext>
            </a:extLst>
          </p:cNvPr>
          <p:cNvPicPr>
            <a:picLocks noChangeAspect="1"/>
          </p:cNvPicPr>
          <p:nvPr/>
        </p:nvPicPr>
        <p:blipFill>
          <a:blip r:embed="rId7"/>
          <a:stretch>
            <a:fillRect/>
          </a:stretch>
        </p:blipFill>
        <p:spPr>
          <a:xfrm>
            <a:off x="7103381" y="1094666"/>
            <a:ext cx="1441673" cy="903026"/>
          </a:xfrm>
          <a:prstGeom prst="rect">
            <a:avLst/>
          </a:prstGeom>
          <a:effectLst>
            <a:glow rad="101600">
              <a:schemeClr val="tx2">
                <a:lumMod val="20000"/>
                <a:lumOff val="80000"/>
                <a:alpha val="40000"/>
              </a:schemeClr>
            </a:glow>
          </a:effectLst>
        </p:spPr>
      </p:pic>
      <p:sp>
        <p:nvSpPr>
          <p:cNvPr id="23" name="Trapezoid 22">
            <a:extLst>
              <a:ext uri="{FF2B5EF4-FFF2-40B4-BE49-F238E27FC236}">
                <a16:creationId xmlns:a16="http://schemas.microsoft.com/office/drawing/2014/main" id="{E96AFF27-C809-6A95-2CA5-82DCC47507EE}"/>
              </a:ext>
            </a:extLst>
          </p:cNvPr>
          <p:cNvSpPr/>
          <p:nvPr/>
        </p:nvSpPr>
        <p:spPr>
          <a:xfrm rot="16200000">
            <a:off x="2426597" y="2422503"/>
            <a:ext cx="796482" cy="1364436"/>
          </a:xfrm>
          <a:prstGeom prst="trapezoid">
            <a:avLst/>
          </a:prstGeom>
          <a:solidFill>
            <a:schemeClr val="tx2">
              <a:lumMod val="20000"/>
              <a:lumOff val="80000"/>
            </a:schemeClr>
          </a:solidFill>
          <a:ln w="19050" cap="flat" cmpd="sng" algn="ctr">
            <a:solidFill>
              <a:schemeClr val="bg2">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solidFill>
                <a:srgbClr val="92D050"/>
              </a:solidFill>
            </a:endParaRPr>
          </a:p>
        </p:txBody>
      </p:sp>
      <p:sp>
        <p:nvSpPr>
          <p:cNvPr id="24" name="TextBox 23">
            <a:extLst>
              <a:ext uri="{FF2B5EF4-FFF2-40B4-BE49-F238E27FC236}">
                <a16:creationId xmlns:a16="http://schemas.microsoft.com/office/drawing/2014/main" id="{C563420A-4B06-68FC-5B2A-F46FDF0727E5}"/>
              </a:ext>
            </a:extLst>
          </p:cNvPr>
          <p:cNvSpPr txBox="1"/>
          <p:nvPr/>
        </p:nvSpPr>
        <p:spPr>
          <a:xfrm>
            <a:off x="2142620" y="2943137"/>
            <a:ext cx="1440369" cy="323165"/>
          </a:xfrm>
          <a:prstGeom prst="rect">
            <a:avLst/>
          </a:prstGeom>
          <a:noFill/>
        </p:spPr>
        <p:txBody>
          <a:bodyPr wrap="square" rtlCol="0">
            <a:spAutoFit/>
          </a:bodyPr>
          <a:lstStyle/>
          <a:p>
            <a:pPr algn="ctr"/>
            <a:r>
              <a:rPr lang="en-US" sz="1500" b="1">
                <a:ln w="3175">
                  <a:noFill/>
                </a:ln>
                <a:solidFill>
                  <a:schemeClr val="tx2">
                    <a:lumMod val="75000"/>
                  </a:schemeClr>
                </a:solidFill>
              </a:rPr>
              <a:t>OrientedNet</a:t>
            </a:r>
          </a:p>
        </p:txBody>
      </p:sp>
      <p:sp>
        <p:nvSpPr>
          <p:cNvPr id="25" name="Trapezoid 24">
            <a:extLst>
              <a:ext uri="{FF2B5EF4-FFF2-40B4-BE49-F238E27FC236}">
                <a16:creationId xmlns:a16="http://schemas.microsoft.com/office/drawing/2014/main" id="{4EECE1AB-CAF2-742D-A6F3-D9EBC2E4B719}"/>
              </a:ext>
            </a:extLst>
          </p:cNvPr>
          <p:cNvSpPr/>
          <p:nvPr/>
        </p:nvSpPr>
        <p:spPr>
          <a:xfrm rot="16200000">
            <a:off x="5956907" y="935094"/>
            <a:ext cx="659766" cy="1222169"/>
          </a:xfrm>
          <a:prstGeom prst="trapezoid">
            <a:avLst/>
          </a:prstGeom>
          <a:solidFill>
            <a:schemeClr val="tx2">
              <a:lumMod val="20000"/>
              <a:lumOff val="80000"/>
            </a:schemeClr>
          </a:solidFill>
          <a:ln w="19050" cap="flat" cmpd="sng" algn="ctr">
            <a:solidFill>
              <a:schemeClr val="bg2">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solidFill>
                <a:srgbClr val="92D050"/>
              </a:solidFill>
            </a:endParaRPr>
          </a:p>
        </p:txBody>
      </p:sp>
      <p:sp>
        <p:nvSpPr>
          <p:cNvPr id="26" name="TextBox 25">
            <a:extLst>
              <a:ext uri="{FF2B5EF4-FFF2-40B4-BE49-F238E27FC236}">
                <a16:creationId xmlns:a16="http://schemas.microsoft.com/office/drawing/2014/main" id="{074CC6B1-D447-4536-AE92-04183DFAC03B}"/>
              </a:ext>
            </a:extLst>
          </p:cNvPr>
          <p:cNvSpPr txBox="1"/>
          <p:nvPr/>
        </p:nvSpPr>
        <p:spPr>
          <a:xfrm>
            <a:off x="5618520" y="1408745"/>
            <a:ext cx="1440369" cy="323165"/>
          </a:xfrm>
          <a:prstGeom prst="rect">
            <a:avLst/>
          </a:prstGeom>
          <a:noFill/>
        </p:spPr>
        <p:txBody>
          <a:bodyPr wrap="square" rtlCol="0">
            <a:spAutoFit/>
          </a:bodyPr>
          <a:lstStyle/>
          <a:p>
            <a:pPr algn="ctr"/>
            <a:r>
              <a:rPr lang="en-US" sz="1500" b="1">
                <a:ln w="3175">
                  <a:noFill/>
                </a:ln>
                <a:solidFill>
                  <a:schemeClr val="tx2">
                    <a:lumMod val="75000"/>
                  </a:schemeClr>
                </a:solidFill>
              </a:rPr>
              <a:t>ClsNet</a:t>
            </a:r>
          </a:p>
        </p:txBody>
      </p:sp>
      <p:cxnSp>
        <p:nvCxnSpPr>
          <p:cNvPr id="27" name="Straight Arrow Connector 26">
            <a:extLst>
              <a:ext uri="{FF2B5EF4-FFF2-40B4-BE49-F238E27FC236}">
                <a16:creationId xmlns:a16="http://schemas.microsoft.com/office/drawing/2014/main" id="{5E1E7036-D397-9D71-430F-AD65E287B766}"/>
              </a:ext>
            </a:extLst>
          </p:cNvPr>
          <p:cNvCxnSpPr>
            <a:cxnSpLocks/>
            <a:stCxn id="18" idx="3"/>
            <a:endCxn id="24" idx="1"/>
          </p:cNvCxnSpPr>
          <p:nvPr/>
        </p:nvCxnSpPr>
        <p:spPr>
          <a:xfrm flipV="1">
            <a:off x="1521264" y="3104720"/>
            <a:ext cx="621356" cy="2324"/>
          </a:xfrm>
          <a:prstGeom prst="straightConnector1">
            <a:avLst/>
          </a:prstGeom>
          <a:ln w="28575" cap="flat" cmpd="sng" algn="ctr">
            <a:solidFill>
              <a:schemeClr val="tx1">
                <a:lumMod val="7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8" name="Straight Arrow Connector 27">
            <a:extLst>
              <a:ext uri="{FF2B5EF4-FFF2-40B4-BE49-F238E27FC236}">
                <a16:creationId xmlns:a16="http://schemas.microsoft.com/office/drawing/2014/main" id="{9557F099-98C9-CA37-15E2-5DDC61AF099E}"/>
              </a:ext>
            </a:extLst>
          </p:cNvPr>
          <p:cNvCxnSpPr>
            <a:cxnSpLocks/>
          </p:cNvCxnSpPr>
          <p:nvPr/>
        </p:nvCxnSpPr>
        <p:spPr>
          <a:xfrm>
            <a:off x="3511296" y="3107043"/>
            <a:ext cx="609600" cy="0"/>
          </a:xfrm>
          <a:prstGeom prst="straightConnector1">
            <a:avLst/>
          </a:prstGeom>
          <a:ln w="28575" cap="flat" cmpd="sng" algn="ctr">
            <a:solidFill>
              <a:schemeClr val="tx1">
                <a:lumMod val="7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9" name="Straight Arrow Connector 28">
            <a:extLst>
              <a:ext uri="{FF2B5EF4-FFF2-40B4-BE49-F238E27FC236}">
                <a16:creationId xmlns:a16="http://schemas.microsoft.com/office/drawing/2014/main" id="{F83C2269-2FCC-AC63-2394-3997B10639AE}"/>
              </a:ext>
            </a:extLst>
          </p:cNvPr>
          <p:cNvCxnSpPr>
            <a:cxnSpLocks/>
            <a:stCxn id="19" idx="3"/>
            <a:endCxn id="20" idx="1"/>
          </p:cNvCxnSpPr>
          <p:nvPr/>
        </p:nvCxnSpPr>
        <p:spPr>
          <a:xfrm>
            <a:off x="5218022" y="3107043"/>
            <a:ext cx="2101723" cy="1"/>
          </a:xfrm>
          <a:prstGeom prst="straightConnector1">
            <a:avLst/>
          </a:prstGeom>
          <a:ln w="28575" cap="flat" cmpd="sng" algn="ctr">
            <a:solidFill>
              <a:schemeClr val="tx1">
                <a:lumMod val="7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0" name="Straight Arrow Connector 29">
            <a:extLst>
              <a:ext uri="{FF2B5EF4-FFF2-40B4-BE49-F238E27FC236}">
                <a16:creationId xmlns:a16="http://schemas.microsoft.com/office/drawing/2014/main" id="{B45C5855-BCE5-1AEB-259A-A6AA78AD2397}"/>
              </a:ext>
            </a:extLst>
          </p:cNvPr>
          <p:cNvCxnSpPr>
            <a:cxnSpLocks/>
            <a:endCxn id="20" idx="0"/>
          </p:cNvCxnSpPr>
          <p:nvPr/>
        </p:nvCxnSpPr>
        <p:spPr>
          <a:xfrm>
            <a:off x="7864013" y="1875418"/>
            <a:ext cx="0" cy="442167"/>
          </a:xfrm>
          <a:prstGeom prst="straightConnector1">
            <a:avLst/>
          </a:prstGeom>
          <a:ln w="28575" cap="flat" cmpd="sng" algn="ctr">
            <a:solidFill>
              <a:schemeClr val="tx1">
                <a:lumMod val="7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1" name="Straight Arrow Connector 30">
            <a:extLst>
              <a:ext uri="{FF2B5EF4-FFF2-40B4-BE49-F238E27FC236}">
                <a16:creationId xmlns:a16="http://schemas.microsoft.com/office/drawing/2014/main" id="{A5A2CE1F-A286-64EA-41CF-C282EC8857DA}"/>
              </a:ext>
            </a:extLst>
          </p:cNvPr>
          <p:cNvCxnSpPr>
            <a:cxnSpLocks/>
            <a:endCxn id="26" idx="1"/>
          </p:cNvCxnSpPr>
          <p:nvPr/>
        </p:nvCxnSpPr>
        <p:spPr>
          <a:xfrm>
            <a:off x="5096585" y="1570327"/>
            <a:ext cx="521935" cy="1"/>
          </a:xfrm>
          <a:prstGeom prst="straightConnector1">
            <a:avLst/>
          </a:prstGeom>
          <a:ln w="28575" cap="flat" cmpd="sng" algn="ctr">
            <a:solidFill>
              <a:schemeClr val="tx1">
                <a:lumMod val="7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2" name="Straight Arrow Connector 31">
            <a:extLst>
              <a:ext uri="{FF2B5EF4-FFF2-40B4-BE49-F238E27FC236}">
                <a16:creationId xmlns:a16="http://schemas.microsoft.com/office/drawing/2014/main" id="{23C6C609-B683-1BFB-EB9B-F4B6CE66EE41}"/>
              </a:ext>
            </a:extLst>
          </p:cNvPr>
          <p:cNvCxnSpPr>
            <a:cxnSpLocks/>
          </p:cNvCxnSpPr>
          <p:nvPr/>
        </p:nvCxnSpPr>
        <p:spPr>
          <a:xfrm>
            <a:off x="6928355" y="1570327"/>
            <a:ext cx="488445" cy="0"/>
          </a:xfrm>
          <a:prstGeom prst="straightConnector1">
            <a:avLst/>
          </a:prstGeom>
          <a:ln w="28575" cap="flat" cmpd="sng" algn="ctr">
            <a:solidFill>
              <a:schemeClr val="tx1">
                <a:lumMod val="7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3" name="Rectangle: Rounded Corners 32">
            <a:extLst>
              <a:ext uri="{FF2B5EF4-FFF2-40B4-BE49-F238E27FC236}">
                <a16:creationId xmlns:a16="http://schemas.microsoft.com/office/drawing/2014/main" id="{9B506A9B-95EA-490E-5AC1-2EEA529A0E51}"/>
              </a:ext>
            </a:extLst>
          </p:cNvPr>
          <p:cNvSpPr/>
          <p:nvPr/>
        </p:nvSpPr>
        <p:spPr>
          <a:xfrm>
            <a:off x="1784190" y="1843917"/>
            <a:ext cx="2170893" cy="356392"/>
          </a:xfrm>
          <a:prstGeom prst="roundRect">
            <a:avLst/>
          </a:prstGeom>
          <a:noFill/>
          <a:ln w="38100" cap="flat" cmpd="sng" algn="ctr">
            <a:solidFill>
              <a:schemeClr val="accent1">
                <a:lumMod val="60000"/>
                <a:lumOff val="4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34" name="TextBox 33">
            <a:extLst>
              <a:ext uri="{FF2B5EF4-FFF2-40B4-BE49-F238E27FC236}">
                <a16:creationId xmlns:a16="http://schemas.microsoft.com/office/drawing/2014/main" id="{C8BE7D7C-84CC-616D-7A8D-214F8A56072F}"/>
              </a:ext>
            </a:extLst>
          </p:cNvPr>
          <p:cNvSpPr txBox="1"/>
          <p:nvPr/>
        </p:nvSpPr>
        <p:spPr>
          <a:xfrm>
            <a:off x="1784190" y="1849991"/>
            <a:ext cx="2124151" cy="323165"/>
          </a:xfrm>
          <a:prstGeom prst="rect">
            <a:avLst/>
          </a:prstGeom>
          <a:noFill/>
        </p:spPr>
        <p:txBody>
          <a:bodyPr wrap="square" rtlCol="0">
            <a:spAutoFit/>
          </a:bodyPr>
          <a:lstStyle/>
          <a:p>
            <a:pPr algn="ctr"/>
            <a:r>
              <a:rPr lang="en-US" sz="1500" b="1">
                <a:ln w="3175">
                  <a:noFill/>
                </a:ln>
                <a:solidFill>
                  <a:schemeClr val="accent1">
                    <a:lumMod val="60000"/>
                    <a:lumOff val="40000"/>
                  </a:schemeClr>
                </a:solidFill>
              </a:rPr>
              <a:t>S2ANET</a:t>
            </a:r>
          </a:p>
        </p:txBody>
      </p:sp>
      <p:sp>
        <p:nvSpPr>
          <p:cNvPr id="35" name="Rectangle: Rounded Corners 34">
            <a:extLst>
              <a:ext uri="{FF2B5EF4-FFF2-40B4-BE49-F238E27FC236}">
                <a16:creationId xmlns:a16="http://schemas.microsoft.com/office/drawing/2014/main" id="{D866EEE3-B87B-B54D-1E1B-4B72A41A934C}"/>
              </a:ext>
            </a:extLst>
          </p:cNvPr>
          <p:cNvSpPr/>
          <p:nvPr/>
        </p:nvSpPr>
        <p:spPr>
          <a:xfrm>
            <a:off x="1784190" y="2271515"/>
            <a:ext cx="2170893" cy="356392"/>
          </a:xfrm>
          <a:prstGeom prst="roundRect">
            <a:avLst/>
          </a:prstGeom>
          <a:no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36" name="TextBox 35">
            <a:extLst>
              <a:ext uri="{FF2B5EF4-FFF2-40B4-BE49-F238E27FC236}">
                <a16:creationId xmlns:a16="http://schemas.microsoft.com/office/drawing/2014/main" id="{5E46EEF5-14C1-6386-F4E7-C68CC16F26BF}"/>
              </a:ext>
            </a:extLst>
          </p:cNvPr>
          <p:cNvSpPr txBox="1"/>
          <p:nvPr/>
        </p:nvSpPr>
        <p:spPr>
          <a:xfrm>
            <a:off x="1784191" y="2277589"/>
            <a:ext cx="2121364" cy="323165"/>
          </a:xfrm>
          <a:prstGeom prst="rect">
            <a:avLst/>
          </a:prstGeom>
          <a:noFill/>
        </p:spPr>
        <p:txBody>
          <a:bodyPr wrap="square" rtlCol="0">
            <a:spAutoFit/>
          </a:bodyPr>
          <a:lstStyle/>
          <a:p>
            <a:pPr algn="ctr"/>
            <a:r>
              <a:rPr lang="en-US" sz="1500" b="1">
                <a:ln w="3175">
                  <a:noFill/>
                </a:ln>
                <a:solidFill>
                  <a:srgbClr val="FFC000"/>
                </a:solidFill>
              </a:rPr>
              <a:t>R3DET</a:t>
            </a:r>
          </a:p>
        </p:txBody>
      </p:sp>
      <p:sp>
        <p:nvSpPr>
          <p:cNvPr id="37" name="Rectangle: Rounded Corners 36">
            <a:extLst>
              <a:ext uri="{FF2B5EF4-FFF2-40B4-BE49-F238E27FC236}">
                <a16:creationId xmlns:a16="http://schemas.microsoft.com/office/drawing/2014/main" id="{FD3F5A47-512F-9C94-DF33-1351BF82CC3E}"/>
              </a:ext>
            </a:extLst>
          </p:cNvPr>
          <p:cNvSpPr/>
          <p:nvPr/>
        </p:nvSpPr>
        <p:spPr>
          <a:xfrm>
            <a:off x="1784190" y="3568446"/>
            <a:ext cx="2170893" cy="356392"/>
          </a:xfrm>
          <a:prstGeom prst="roundRect">
            <a:avLst/>
          </a:prstGeom>
          <a:noFill/>
          <a:ln w="38100" cap="flat" cmpd="sng" algn="ctr">
            <a:solidFill>
              <a:srgbClr val="92D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38" name="TextBox 37">
            <a:extLst>
              <a:ext uri="{FF2B5EF4-FFF2-40B4-BE49-F238E27FC236}">
                <a16:creationId xmlns:a16="http://schemas.microsoft.com/office/drawing/2014/main" id="{73F7F32B-E7AD-A8F2-C4BC-6AD41DA8049C}"/>
              </a:ext>
            </a:extLst>
          </p:cNvPr>
          <p:cNvSpPr txBox="1"/>
          <p:nvPr/>
        </p:nvSpPr>
        <p:spPr>
          <a:xfrm>
            <a:off x="1784190" y="3574520"/>
            <a:ext cx="2124151" cy="323165"/>
          </a:xfrm>
          <a:prstGeom prst="rect">
            <a:avLst/>
          </a:prstGeom>
          <a:noFill/>
        </p:spPr>
        <p:txBody>
          <a:bodyPr wrap="square" rtlCol="0">
            <a:spAutoFit/>
          </a:bodyPr>
          <a:lstStyle/>
          <a:p>
            <a:pPr algn="ctr"/>
            <a:r>
              <a:rPr lang="en-US" sz="1500" b="1" dirty="0">
                <a:ln w="3175">
                  <a:noFill/>
                </a:ln>
                <a:solidFill>
                  <a:srgbClr val="92D050"/>
                </a:solidFill>
              </a:rPr>
              <a:t>ROI TRANSFORMER</a:t>
            </a:r>
          </a:p>
        </p:txBody>
      </p:sp>
      <p:sp>
        <p:nvSpPr>
          <p:cNvPr id="39" name="Rectangle: Rounded Corners 38">
            <a:extLst>
              <a:ext uri="{FF2B5EF4-FFF2-40B4-BE49-F238E27FC236}">
                <a16:creationId xmlns:a16="http://schemas.microsoft.com/office/drawing/2014/main" id="{65F48D1C-D36D-0076-9DA5-F3636F3DEBAC}"/>
              </a:ext>
            </a:extLst>
          </p:cNvPr>
          <p:cNvSpPr/>
          <p:nvPr/>
        </p:nvSpPr>
        <p:spPr>
          <a:xfrm>
            <a:off x="1784190" y="3992234"/>
            <a:ext cx="2170893" cy="356392"/>
          </a:xfrm>
          <a:prstGeom prst="roundRect">
            <a:avLst/>
          </a:prstGeom>
          <a:noFill/>
          <a:ln w="38100" cap="flat" cmpd="sng" algn="ctr">
            <a:solidFill>
              <a:srgbClr val="0080FF"/>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40" name="TextBox 39">
            <a:extLst>
              <a:ext uri="{FF2B5EF4-FFF2-40B4-BE49-F238E27FC236}">
                <a16:creationId xmlns:a16="http://schemas.microsoft.com/office/drawing/2014/main" id="{F18C3F00-0435-126F-7C44-3B94E5A5FE2F}"/>
              </a:ext>
            </a:extLst>
          </p:cNvPr>
          <p:cNvSpPr txBox="1"/>
          <p:nvPr/>
        </p:nvSpPr>
        <p:spPr>
          <a:xfrm>
            <a:off x="1784190" y="3998308"/>
            <a:ext cx="2124151" cy="323165"/>
          </a:xfrm>
          <a:prstGeom prst="rect">
            <a:avLst/>
          </a:prstGeom>
          <a:noFill/>
        </p:spPr>
        <p:txBody>
          <a:bodyPr wrap="square" rtlCol="0">
            <a:spAutoFit/>
          </a:bodyPr>
          <a:lstStyle/>
          <a:p>
            <a:pPr algn="ctr"/>
            <a:r>
              <a:rPr lang="en-US" sz="1500" b="1" dirty="0">
                <a:ln w="3175">
                  <a:noFill/>
                </a:ln>
                <a:solidFill>
                  <a:srgbClr val="0070C0"/>
                </a:solidFill>
              </a:rPr>
              <a:t>REDET</a:t>
            </a:r>
          </a:p>
        </p:txBody>
      </p:sp>
      <p:sp>
        <p:nvSpPr>
          <p:cNvPr id="41" name="Rectangle: Rounded Corners 40">
            <a:extLst>
              <a:ext uri="{FF2B5EF4-FFF2-40B4-BE49-F238E27FC236}">
                <a16:creationId xmlns:a16="http://schemas.microsoft.com/office/drawing/2014/main" id="{92242AF7-D100-ECBA-807C-DF9AA9C828B0}"/>
              </a:ext>
            </a:extLst>
          </p:cNvPr>
          <p:cNvSpPr/>
          <p:nvPr/>
        </p:nvSpPr>
        <p:spPr>
          <a:xfrm>
            <a:off x="1784190" y="4414456"/>
            <a:ext cx="2170893" cy="356392"/>
          </a:xfrm>
          <a:prstGeom prst="roundRect">
            <a:avLst/>
          </a:prstGeom>
          <a:noFill/>
          <a:ln w="38100" cap="flat" cmpd="sng" algn="ctr">
            <a:solidFill>
              <a:srgbClr val="FF66CC"/>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42" name="TextBox 41">
            <a:extLst>
              <a:ext uri="{FF2B5EF4-FFF2-40B4-BE49-F238E27FC236}">
                <a16:creationId xmlns:a16="http://schemas.microsoft.com/office/drawing/2014/main" id="{24021059-A9B3-2F66-5FC6-DA74F4C2B037}"/>
              </a:ext>
            </a:extLst>
          </p:cNvPr>
          <p:cNvSpPr txBox="1"/>
          <p:nvPr/>
        </p:nvSpPr>
        <p:spPr>
          <a:xfrm>
            <a:off x="1784190" y="4420530"/>
            <a:ext cx="2124151" cy="323165"/>
          </a:xfrm>
          <a:prstGeom prst="rect">
            <a:avLst/>
          </a:prstGeom>
          <a:noFill/>
        </p:spPr>
        <p:txBody>
          <a:bodyPr wrap="square" rtlCol="0">
            <a:spAutoFit/>
          </a:bodyPr>
          <a:lstStyle/>
          <a:p>
            <a:pPr algn="ctr"/>
            <a:r>
              <a:rPr lang="en-US" sz="1500" b="1">
                <a:ln w="3175">
                  <a:noFill/>
                </a:ln>
                <a:solidFill>
                  <a:srgbClr val="FF66CC"/>
                </a:solidFill>
              </a:rPr>
              <a:t>ORIENTED R-CNN</a:t>
            </a:r>
          </a:p>
        </p:txBody>
      </p:sp>
      <p:sp>
        <p:nvSpPr>
          <p:cNvPr id="43" name="Rectangle: Rounded Corners 42">
            <a:extLst>
              <a:ext uri="{FF2B5EF4-FFF2-40B4-BE49-F238E27FC236}">
                <a16:creationId xmlns:a16="http://schemas.microsoft.com/office/drawing/2014/main" id="{1805E099-8563-60D0-582F-6C93F5302FE5}"/>
              </a:ext>
            </a:extLst>
          </p:cNvPr>
          <p:cNvSpPr/>
          <p:nvPr/>
        </p:nvSpPr>
        <p:spPr>
          <a:xfrm>
            <a:off x="5293989" y="793425"/>
            <a:ext cx="2170893" cy="356392"/>
          </a:xfrm>
          <a:prstGeom prst="roundRect">
            <a:avLst/>
          </a:prstGeom>
          <a:noFill/>
          <a:ln w="3810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44" name="TextBox 43">
            <a:extLst>
              <a:ext uri="{FF2B5EF4-FFF2-40B4-BE49-F238E27FC236}">
                <a16:creationId xmlns:a16="http://schemas.microsoft.com/office/drawing/2014/main" id="{92BA9B48-9D85-A08C-AFD5-E7203B556AB2}"/>
              </a:ext>
            </a:extLst>
          </p:cNvPr>
          <p:cNvSpPr txBox="1"/>
          <p:nvPr/>
        </p:nvSpPr>
        <p:spPr>
          <a:xfrm>
            <a:off x="5293989" y="799499"/>
            <a:ext cx="2124151" cy="323165"/>
          </a:xfrm>
          <a:prstGeom prst="rect">
            <a:avLst/>
          </a:prstGeom>
          <a:noFill/>
        </p:spPr>
        <p:txBody>
          <a:bodyPr wrap="square" rtlCol="0">
            <a:spAutoFit/>
          </a:bodyPr>
          <a:lstStyle/>
          <a:p>
            <a:pPr algn="ctr"/>
            <a:r>
              <a:rPr lang="en-US" sz="1500" b="1" dirty="0">
                <a:ln w="3175">
                  <a:noFill/>
                </a:ln>
                <a:solidFill>
                  <a:srgbClr val="C00000"/>
                </a:solidFill>
              </a:rPr>
              <a:t>EFFICIENTNET</a:t>
            </a:r>
          </a:p>
        </p:txBody>
      </p:sp>
      <p:cxnSp>
        <p:nvCxnSpPr>
          <p:cNvPr id="45" name="Straight Arrow Connector 44">
            <a:extLst>
              <a:ext uri="{FF2B5EF4-FFF2-40B4-BE49-F238E27FC236}">
                <a16:creationId xmlns:a16="http://schemas.microsoft.com/office/drawing/2014/main" id="{BACF1ADF-8996-A0F6-7139-DE6F9706D09B}"/>
              </a:ext>
            </a:extLst>
          </p:cNvPr>
          <p:cNvCxnSpPr>
            <a:cxnSpLocks/>
          </p:cNvCxnSpPr>
          <p:nvPr/>
        </p:nvCxnSpPr>
        <p:spPr>
          <a:xfrm flipV="1">
            <a:off x="4672726" y="1784472"/>
            <a:ext cx="0" cy="533112"/>
          </a:xfrm>
          <a:prstGeom prst="straightConnector1">
            <a:avLst/>
          </a:prstGeom>
          <a:ln w="28575" cap="flat" cmpd="sng" algn="ctr">
            <a:solidFill>
              <a:schemeClr val="tx1">
                <a:lumMod val="7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733966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1000"/>
                                        <p:tgtEl>
                                          <p:spTgt spid="33"/>
                                        </p:tgtEl>
                                      </p:cBhvr>
                                    </p:animEffect>
                                    <p:anim calcmode="lin" valueType="num">
                                      <p:cBhvr>
                                        <p:cTn id="13" dur="1000" fill="hold"/>
                                        <p:tgtEl>
                                          <p:spTgt spid="33"/>
                                        </p:tgtEl>
                                        <p:attrNameLst>
                                          <p:attrName>ppt_x</p:attrName>
                                        </p:attrNameLst>
                                      </p:cBhvr>
                                      <p:tavLst>
                                        <p:tav tm="0">
                                          <p:val>
                                            <p:strVal val="#ppt_x"/>
                                          </p:val>
                                        </p:tav>
                                        <p:tav tm="100000">
                                          <p:val>
                                            <p:strVal val="#ppt_x"/>
                                          </p:val>
                                        </p:tav>
                                      </p:tavLst>
                                    </p:anim>
                                    <p:anim calcmode="lin" valueType="num">
                                      <p:cBhvr>
                                        <p:cTn id="14" dur="1000" fill="hold"/>
                                        <p:tgtEl>
                                          <p:spTgt spid="3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1000"/>
                                        <p:tgtEl>
                                          <p:spTgt spid="36"/>
                                        </p:tgtEl>
                                      </p:cBhvr>
                                    </p:animEffect>
                                    <p:anim calcmode="lin" valueType="num">
                                      <p:cBhvr>
                                        <p:cTn id="18" dur="1000" fill="hold"/>
                                        <p:tgtEl>
                                          <p:spTgt spid="36"/>
                                        </p:tgtEl>
                                        <p:attrNameLst>
                                          <p:attrName>ppt_x</p:attrName>
                                        </p:attrNameLst>
                                      </p:cBhvr>
                                      <p:tavLst>
                                        <p:tav tm="0">
                                          <p:val>
                                            <p:strVal val="#ppt_x"/>
                                          </p:val>
                                        </p:tav>
                                        <p:tav tm="100000">
                                          <p:val>
                                            <p:strVal val="#ppt_x"/>
                                          </p:val>
                                        </p:tav>
                                      </p:tavLst>
                                    </p:anim>
                                    <p:anim calcmode="lin" valueType="num">
                                      <p:cBhvr>
                                        <p:cTn id="19" dur="1000" fill="hold"/>
                                        <p:tgtEl>
                                          <p:spTgt spid="3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1000"/>
                                        <p:tgtEl>
                                          <p:spTgt spid="35"/>
                                        </p:tgtEl>
                                      </p:cBhvr>
                                    </p:animEffect>
                                    <p:anim calcmode="lin" valueType="num">
                                      <p:cBhvr>
                                        <p:cTn id="23" dur="1000" fill="hold"/>
                                        <p:tgtEl>
                                          <p:spTgt spid="35"/>
                                        </p:tgtEl>
                                        <p:attrNameLst>
                                          <p:attrName>ppt_x</p:attrName>
                                        </p:attrNameLst>
                                      </p:cBhvr>
                                      <p:tavLst>
                                        <p:tav tm="0">
                                          <p:val>
                                            <p:strVal val="#ppt_x"/>
                                          </p:val>
                                        </p:tav>
                                        <p:tav tm="100000">
                                          <p:val>
                                            <p:strVal val="#ppt_x"/>
                                          </p:val>
                                        </p:tav>
                                      </p:tavLst>
                                    </p:anim>
                                    <p:anim calcmode="lin" valueType="num">
                                      <p:cBhvr>
                                        <p:cTn id="24"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7" presetClass="entr" presetSubtype="0" fill="hold" grpId="0" nodeType="click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fade">
                                      <p:cBhvr>
                                        <p:cTn id="29" dur="1000"/>
                                        <p:tgtEl>
                                          <p:spTgt spid="38"/>
                                        </p:tgtEl>
                                      </p:cBhvr>
                                    </p:animEffect>
                                    <p:anim calcmode="lin" valueType="num">
                                      <p:cBhvr>
                                        <p:cTn id="30" dur="1000" fill="hold"/>
                                        <p:tgtEl>
                                          <p:spTgt spid="38"/>
                                        </p:tgtEl>
                                        <p:attrNameLst>
                                          <p:attrName>ppt_x</p:attrName>
                                        </p:attrNameLst>
                                      </p:cBhvr>
                                      <p:tavLst>
                                        <p:tav tm="0">
                                          <p:val>
                                            <p:strVal val="#ppt_x"/>
                                          </p:val>
                                        </p:tav>
                                        <p:tav tm="100000">
                                          <p:val>
                                            <p:strVal val="#ppt_x"/>
                                          </p:val>
                                        </p:tav>
                                      </p:tavLst>
                                    </p:anim>
                                    <p:anim calcmode="lin" valueType="num">
                                      <p:cBhvr>
                                        <p:cTn id="31" dur="1000" fill="hold"/>
                                        <p:tgtEl>
                                          <p:spTgt spid="38"/>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fade">
                                      <p:cBhvr>
                                        <p:cTn id="34" dur="1000"/>
                                        <p:tgtEl>
                                          <p:spTgt spid="37"/>
                                        </p:tgtEl>
                                      </p:cBhvr>
                                    </p:animEffect>
                                    <p:anim calcmode="lin" valueType="num">
                                      <p:cBhvr>
                                        <p:cTn id="35" dur="1000" fill="hold"/>
                                        <p:tgtEl>
                                          <p:spTgt spid="37"/>
                                        </p:tgtEl>
                                        <p:attrNameLst>
                                          <p:attrName>ppt_x</p:attrName>
                                        </p:attrNameLst>
                                      </p:cBhvr>
                                      <p:tavLst>
                                        <p:tav tm="0">
                                          <p:val>
                                            <p:strVal val="#ppt_x"/>
                                          </p:val>
                                        </p:tav>
                                        <p:tav tm="100000">
                                          <p:val>
                                            <p:strVal val="#ppt_x"/>
                                          </p:val>
                                        </p:tav>
                                      </p:tavLst>
                                    </p:anim>
                                    <p:anim calcmode="lin" valueType="num">
                                      <p:cBhvr>
                                        <p:cTn id="36" dur="1000" fill="hold"/>
                                        <p:tgtEl>
                                          <p:spTgt spid="37"/>
                                        </p:tgtEl>
                                        <p:attrNameLst>
                                          <p:attrName>ppt_y</p:attrName>
                                        </p:attrNameLst>
                                      </p:cBhvr>
                                      <p:tavLst>
                                        <p:tav tm="0">
                                          <p:val>
                                            <p:strVal val="#ppt_y-.1"/>
                                          </p:val>
                                        </p:tav>
                                        <p:tav tm="100000">
                                          <p:val>
                                            <p:strVal val="#ppt_y"/>
                                          </p:val>
                                        </p:tav>
                                      </p:tavLst>
                                    </p:anim>
                                  </p:childTnLst>
                                </p:cTn>
                              </p:par>
                              <p:par>
                                <p:cTn id="37" presetID="47"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fade">
                                      <p:cBhvr>
                                        <p:cTn id="39" dur="1000"/>
                                        <p:tgtEl>
                                          <p:spTgt spid="40"/>
                                        </p:tgtEl>
                                      </p:cBhvr>
                                    </p:animEffect>
                                    <p:anim calcmode="lin" valueType="num">
                                      <p:cBhvr>
                                        <p:cTn id="40" dur="1000" fill="hold"/>
                                        <p:tgtEl>
                                          <p:spTgt spid="40"/>
                                        </p:tgtEl>
                                        <p:attrNameLst>
                                          <p:attrName>ppt_x</p:attrName>
                                        </p:attrNameLst>
                                      </p:cBhvr>
                                      <p:tavLst>
                                        <p:tav tm="0">
                                          <p:val>
                                            <p:strVal val="#ppt_x"/>
                                          </p:val>
                                        </p:tav>
                                        <p:tav tm="100000">
                                          <p:val>
                                            <p:strVal val="#ppt_x"/>
                                          </p:val>
                                        </p:tav>
                                      </p:tavLst>
                                    </p:anim>
                                    <p:anim calcmode="lin" valueType="num">
                                      <p:cBhvr>
                                        <p:cTn id="41" dur="1000" fill="hold"/>
                                        <p:tgtEl>
                                          <p:spTgt spid="40"/>
                                        </p:tgtEl>
                                        <p:attrNameLst>
                                          <p:attrName>ppt_y</p:attrName>
                                        </p:attrNameLst>
                                      </p:cBhvr>
                                      <p:tavLst>
                                        <p:tav tm="0">
                                          <p:val>
                                            <p:strVal val="#ppt_y-.1"/>
                                          </p:val>
                                        </p:tav>
                                        <p:tav tm="100000">
                                          <p:val>
                                            <p:strVal val="#ppt_y"/>
                                          </p:val>
                                        </p:tav>
                                      </p:tavLst>
                                    </p:anim>
                                  </p:childTnLst>
                                </p:cTn>
                              </p:par>
                              <p:par>
                                <p:cTn id="42" presetID="47" presetClass="entr" presetSubtype="0" fill="hold" grpId="0" nodeType="with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fade">
                                      <p:cBhvr>
                                        <p:cTn id="44" dur="1000"/>
                                        <p:tgtEl>
                                          <p:spTgt spid="39"/>
                                        </p:tgtEl>
                                      </p:cBhvr>
                                    </p:animEffect>
                                    <p:anim calcmode="lin" valueType="num">
                                      <p:cBhvr>
                                        <p:cTn id="45" dur="1000" fill="hold"/>
                                        <p:tgtEl>
                                          <p:spTgt spid="39"/>
                                        </p:tgtEl>
                                        <p:attrNameLst>
                                          <p:attrName>ppt_x</p:attrName>
                                        </p:attrNameLst>
                                      </p:cBhvr>
                                      <p:tavLst>
                                        <p:tav tm="0">
                                          <p:val>
                                            <p:strVal val="#ppt_x"/>
                                          </p:val>
                                        </p:tav>
                                        <p:tav tm="100000">
                                          <p:val>
                                            <p:strVal val="#ppt_x"/>
                                          </p:val>
                                        </p:tav>
                                      </p:tavLst>
                                    </p:anim>
                                    <p:anim calcmode="lin" valueType="num">
                                      <p:cBhvr>
                                        <p:cTn id="46" dur="1000" fill="hold"/>
                                        <p:tgtEl>
                                          <p:spTgt spid="39"/>
                                        </p:tgtEl>
                                        <p:attrNameLst>
                                          <p:attrName>ppt_y</p:attrName>
                                        </p:attrNameLst>
                                      </p:cBhvr>
                                      <p:tavLst>
                                        <p:tav tm="0">
                                          <p:val>
                                            <p:strVal val="#ppt_y-.1"/>
                                          </p:val>
                                        </p:tav>
                                        <p:tav tm="100000">
                                          <p:val>
                                            <p:strVal val="#ppt_y"/>
                                          </p:val>
                                        </p:tav>
                                      </p:tavLst>
                                    </p:anim>
                                  </p:childTnLst>
                                </p:cTn>
                              </p:par>
                              <p:par>
                                <p:cTn id="47" presetID="47" presetClass="entr" presetSubtype="0" fill="hold" grpId="0" nodeType="withEffect">
                                  <p:stCondLst>
                                    <p:cond delay="0"/>
                                  </p:stCondLst>
                                  <p:childTnLst>
                                    <p:set>
                                      <p:cBhvr>
                                        <p:cTn id="48" dur="1" fill="hold">
                                          <p:stCondLst>
                                            <p:cond delay="0"/>
                                          </p:stCondLst>
                                        </p:cTn>
                                        <p:tgtEl>
                                          <p:spTgt spid="42"/>
                                        </p:tgtEl>
                                        <p:attrNameLst>
                                          <p:attrName>style.visibility</p:attrName>
                                        </p:attrNameLst>
                                      </p:cBhvr>
                                      <p:to>
                                        <p:strVal val="visible"/>
                                      </p:to>
                                    </p:set>
                                    <p:animEffect transition="in" filter="fade">
                                      <p:cBhvr>
                                        <p:cTn id="49" dur="1000"/>
                                        <p:tgtEl>
                                          <p:spTgt spid="42"/>
                                        </p:tgtEl>
                                      </p:cBhvr>
                                    </p:animEffect>
                                    <p:anim calcmode="lin" valueType="num">
                                      <p:cBhvr>
                                        <p:cTn id="50" dur="1000" fill="hold"/>
                                        <p:tgtEl>
                                          <p:spTgt spid="42"/>
                                        </p:tgtEl>
                                        <p:attrNameLst>
                                          <p:attrName>ppt_x</p:attrName>
                                        </p:attrNameLst>
                                      </p:cBhvr>
                                      <p:tavLst>
                                        <p:tav tm="0">
                                          <p:val>
                                            <p:strVal val="#ppt_x"/>
                                          </p:val>
                                        </p:tav>
                                        <p:tav tm="100000">
                                          <p:val>
                                            <p:strVal val="#ppt_x"/>
                                          </p:val>
                                        </p:tav>
                                      </p:tavLst>
                                    </p:anim>
                                    <p:anim calcmode="lin" valueType="num">
                                      <p:cBhvr>
                                        <p:cTn id="51" dur="1000" fill="hold"/>
                                        <p:tgtEl>
                                          <p:spTgt spid="42"/>
                                        </p:tgtEl>
                                        <p:attrNameLst>
                                          <p:attrName>ppt_y</p:attrName>
                                        </p:attrNameLst>
                                      </p:cBhvr>
                                      <p:tavLst>
                                        <p:tav tm="0">
                                          <p:val>
                                            <p:strVal val="#ppt_y-.1"/>
                                          </p:val>
                                        </p:tav>
                                        <p:tav tm="100000">
                                          <p:val>
                                            <p:strVal val="#ppt_y"/>
                                          </p:val>
                                        </p:tav>
                                      </p:tavLst>
                                    </p:anim>
                                  </p:childTnLst>
                                </p:cTn>
                              </p:par>
                              <p:par>
                                <p:cTn id="52" presetID="47" presetClass="entr" presetSubtype="0" fill="hold" grpId="0" nodeType="withEffect">
                                  <p:stCondLst>
                                    <p:cond delay="0"/>
                                  </p:stCondLst>
                                  <p:childTnLst>
                                    <p:set>
                                      <p:cBhvr>
                                        <p:cTn id="53" dur="1" fill="hold">
                                          <p:stCondLst>
                                            <p:cond delay="0"/>
                                          </p:stCondLst>
                                        </p:cTn>
                                        <p:tgtEl>
                                          <p:spTgt spid="41"/>
                                        </p:tgtEl>
                                        <p:attrNameLst>
                                          <p:attrName>style.visibility</p:attrName>
                                        </p:attrNameLst>
                                      </p:cBhvr>
                                      <p:to>
                                        <p:strVal val="visible"/>
                                      </p:to>
                                    </p:set>
                                    <p:animEffect transition="in" filter="fade">
                                      <p:cBhvr>
                                        <p:cTn id="54" dur="1000"/>
                                        <p:tgtEl>
                                          <p:spTgt spid="41"/>
                                        </p:tgtEl>
                                      </p:cBhvr>
                                    </p:animEffect>
                                    <p:anim calcmode="lin" valueType="num">
                                      <p:cBhvr>
                                        <p:cTn id="55" dur="1000" fill="hold"/>
                                        <p:tgtEl>
                                          <p:spTgt spid="41"/>
                                        </p:tgtEl>
                                        <p:attrNameLst>
                                          <p:attrName>ppt_x</p:attrName>
                                        </p:attrNameLst>
                                      </p:cBhvr>
                                      <p:tavLst>
                                        <p:tav tm="0">
                                          <p:val>
                                            <p:strVal val="#ppt_x"/>
                                          </p:val>
                                        </p:tav>
                                        <p:tav tm="100000">
                                          <p:val>
                                            <p:strVal val="#ppt_x"/>
                                          </p:val>
                                        </p:tav>
                                      </p:tavLst>
                                    </p:anim>
                                    <p:anim calcmode="lin" valueType="num">
                                      <p:cBhvr>
                                        <p:cTn id="56"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44"/>
                                        </p:tgtEl>
                                        <p:attrNameLst>
                                          <p:attrName>style.visibility</p:attrName>
                                        </p:attrNameLst>
                                      </p:cBhvr>
                                      <p:to>
                                        <p:strVal val="visible"/>
                                      </p:to>
                                    </p:set>
                                    <p:animEffect transition="in" filter="fade">
                                      <p:cBhvr>
                                        <p:cTn id="61" dur="1000"/>
                                        <p:tgtEl>
                                          <p:spTgt spid="44"/>
                                        </p:tgtEl>
                                      </p:cBhvr>
                                    </p:animEffect>
                                    <p:anim calcmode="lin" valueType="num">
                                      <p:cBhvr>
                                        <p:cTn id="62" dur="1000" fill="hold"/>
                                        <p:tgtEl>
                                          <p:spTgt spid="44"/>
                                        </p:tgtEl>
                                        <p:attrNameLst>
                                          <p:attrName>ppt_x</p:attrName>
                                        </p:attrNameLst>
                                      </p:cBhvr>
                                      <p:tavLst>
                                        <p:tav tm="0">
                                          <p:val>
                                            <p:strVal val="#ppt_x"/>
                                          </p:val>
                                        </p:tav>
                                        <p:tav tm="100000">
                                          <p:val>
                                            <p:strVal val="#ppt_x"/>
                                          </p:val>
                                        </p:tav>
                                      </p:tavLst>
                                    </p:anim>
                                    <p:anim calcmode="lin" valueType="num">
                                      <p:cBhvr>
                                        <p:cTn id="63" dur="1000" fill="hold"/>
                                        <p:tgtEl>
                                          <p:spTgt spid="44"/>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43"/>
                                        </p:tgtEl>
                                        <p:attrNameLst>
                                          <p:attrName>style.visibility</p:attrName>
                                        </p:attrNameLst>
                                      </p:cBhvr>
                                      <p:to>
                                        <p:strVal val="visible"/>
                                      </p:to>
                                    </p:set>
                                    <p:animEffect transition="in" filter="fade">
                                      <p:cBhvr>
                                        <p:cTn id="66" dur="1000"/>
                                        <p:tgtEl>
                                          <p:spTgt spid="43"/>
                                        </p:tgtEl>
                                      </p:cBhvr>
                                    </p:animEffect>
                                    <p:anim calcmode="lin" valueType="num">
                                      <p:cBhvr>
                                        <p:cTn id="67" dur="1000" fill="hold"/>
                                        <p:tgtEl>
                                          <p:spTgt spid="43"/>
                                        </p:tgtEl>
                                        <p:attrNameLst>
                                          <p:attrName>ppt_x</p:attrName>
                                        </p:attrNameLst>
                                      </p:cBhvr>
                                      <p:tavLst>
                                        <p:tav tm="0">
                                          <p:val>
                                            <p:strVal val="#ppt_x"/>
                                          </p:val>
                                        </p:tav>
                                        <p:tav tm="100000">
                                          <p:val>
                                            <p:strVal val="#ppt_x"/>
                                          </p:val>
                                        </p:tav>
                                      </p:tavLst>
                                    </p:anim>
                                    <p:anim calcmode="lin" valueType="num">
                                      <p:cBhvr>
                                        <p:cTn id="68"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p:bldP spid="35" grpId="0" animBg="1"/>
      <p:bldP spid="36" grpId="0"/>
      <p:bldP spid="37" grpId="0" animBg="1"/>
      <p:bldP spid="38" grpId="0"/>
      <p:bldP spid="39" grpId="0" animBg="1"/>
      <p:bldP spid="40" grpId="0"/>
      <p:bldP spid="41" grpId="0" animBg="1"/>
      <p:bldP spid="42" grpId="0"/>
      <p:bldP spid="43" grpId="0" animBg="1"/>
      <p:bldP spid="4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43"/>
          <p:cNvSpPr txBox="1">
            <a:spLocks noGrp="1"/>
          </p:cNvSpPr>
          <p:nvPr>
            <p:ph type="title"/>
          </p:nvPr>
        </p:nvSpPr>
        <p:spPr>
          <a:xfrm>
            <a:off x="471900" y="0"/>
            <a:ext cx="8222100" cy="72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Kết quả dự kiến</a:t>
            </a:r>
            <a:endParaRPr/>
          </a:p>
        </p:txBody>
      </p:sp>
      <p:sp>
        <p:nvSpPr>
          <p:cNvPr id="219" name="Google Shape;219;p43"/>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a:buChar char="●"/>
            </a:pPr>
            <a:r>
              <a:rPr lang="vi-VN" dirty="0"/>
              <a:t>Báo cáo tổng hợp các tác động tích cực của cách tiếp cận 2 bước này trong việc giảm thiểu hộp giới hạn nhầm lẫn trong bài toán phát hiện đối tượng có hướng trong không ảnh. </a:t>
            </a:r>
            <a:endParaRPr lang="en-US" dirty="0"/>
          </a:p>
          <a:p>
            <a:pPr marL="457200" lvl="0" indent="-368300" algn="l" rtl="0">
              <a:spcBef>
                <a:spcPts val="0"/>
              </a:spcBef>
              <a:spcAft>
                <a:spcPts val="0"/>
              </a:spcAft>
              <a:buSzPts val="2200"/>
              <a:buFont typeface="Arial"/>
              <a:buChar char="●"/>
            </a:pPr>
            <a:r>
              <a:rPr lang="vi-VN" dirty="0"/>
              <a:t>Chương trình demo kết quả của phương pháp.</a:t>
            </a:r>
            <a:endParaRPr lang="en-US" dirty="0"/>
          </a:p>
          <a:p>
            <a:pPr marL="457200" lvl="0" indent="0" algn="l" rtl="0">
              <a:spcBef>
                <a:spcPts val="1600"/>
              </a:spcBef>
              <a:spcAft>
                <a:spcPts val="0"/>
              </a:spcAft>
              <a:buNone/>
            </a:pPr>
            <a:endParaRPr dirty="0"/>
          </a:p>
          <a:p>
            <a:pPr marL="457200" lvl="0" indent="0" algn="l" rtl="0">
              <a:spcBef>
                <a:spcPts val="1600"/>
              </a:spcBef>
              <a:spcAft>
                <a:spcPts val="0"/>
              </a:spcAft>
              <a:buNone/>
            </a:pPr>
            <a:endParaRPr dirty="0"/>
          </a:p>
          <a:p>
            <a:pPr marL="914400" lvl="0" indent="0" algn="l" rtl="0">
              <a:spcBef>
                <a:spcPts val="1600"/>
              </a:spcBef>
              <a:spcAft>
                <a:spcPts val="1600"/>
              </a:spcAft>
              <a:buNone/>
            </a:pPr>
            <a:endParaRPr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4"/>
          <p:cNvSpPr txBox="1">
            <a:spLocks noGrp="1"/>
          </p:cNvSpPr>
          <p:nvPr>
            <p:ph type="title"/>
          </p:nvPr>
        </p:nvSpPr>
        <p:spPr>
          <a:xfrm>
            <a:off x="471900" y="0"/>
            <a:ext cx="8222100" cy="72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Tài liệu tham khảo</a:t>
            </a:r>
            <a:endParaRPr/>
          </a:p>
        </p:txBody>
      </p:sp>
      <p:sp>
        <p:nvSpPr>
          <p:cNvPr id="225" name="Google Shape;225;p44"/>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88900" lvl="0" indent="0" algn="l" rtl="0">
              <a:spcBef>
                <a:spcPts val="0"/>
              </a:spcBef>
              <a:spcAft>
                <a:spcPts val="0"/>
              </a:spcAft>
              <a:buSzPts val="2200"/>
              <a:buNone/>
            </a:pPr>
            <a:r>
              <a:rPr lang="en-US" sz="1200" dirty="0">
                <a:latin typeface="Arial"/>
                <a:ea typeface="Arial"/>
                <a:cs typeface="Arial"/>
                <a:sym typeface="Arial"/>
              </a:rPr>
              <a:t>[1]. Yang, Xue, Junchi Yan, Ziming Feng, and Tao He. "R3det: Refined single-stage detector with feature refinement for rotating object." In Proceedings of the AAAI conference on artificial intelligence, vol. 35, no. 4, pp. 3163-3171. 2021. </a:t>
            </a:r>
          </a:p>
          <a:p>
            <a:pPr marL="88900" lvl="0" indent="0" algn="l" rtl="0">
              <a:spcBef>
                <a:spcPts val="0"/>
              </a:spcBef>
              <a:spcAft>
                <a:spcPts val="0"/>
              </a:spcAft>
              <a:buSzPts val="2200"/>
              <a:buNone/>
            </a:pPr>
            <a:r>
              <a:rPr lang="en-US" sz="1200" dirty="0">
                <a:latin typeface="Arial"/>
                <a:ea typeface="Arial"/>
                <a:cs typeface="Arial"/>
                <a:sym typeface="Arial"/>
              </a:rPr>
              <a:t>[2]. Han, Jiaming, Jian Ding, Jie Li, and Gui-Song Xia. "Align deep features for oriented object detection." IEEE Transactions on Geoscience and Remote Sensing 60 (2021): 1-11.</a:t>
            </a:r>
          </a:p>
          <a:p>
            <a:pPr marL="88900" lvl="0" indent="0" algn="l" rtl="0">
              <a:spcBef>
                <a:spcPts val="0"/>
              </a:spcBef>
              <a:spcAft>
                <a:spcPts val="0"/>
              </a:spcAft>
              <a:buSzPts val="2200"/>
              <a:buNone/>
            </a:pPr>
            <a:r>
              <a:rPr lang="en-US" sz="1200" dirty="0">
                <a:latin typeface="Arial"/>
                <a:ea typeface="Arial"/>
                <a:cs typeface="Arial"/>
                <a:sym typeface="Arial"/>
              </a:rPr>
              <a:t>[3]. Ding, Jian, Nan Xue, Yang Long, Gui-Song Xia, and Qikai Lu. "Learning roi transformer for oriented object detection in aerial images." In Proceedings of the IEEE/CVF Conference on Computer Vision and Pattern Recognition, pp. 2849-2858. 2019.</a:t>
            </a:r>
          </a:p>
          <a:p>
            <a:pPr marL="88900" lvl="0" indent="0" algn="l" rtl="0">
              <a:spcBef>
                <a:spcPts val="0"/>
              </a:spcBef>
              <a:spcAft>
                <a:spcPts val="0"/>
              </a:spcAft>
              <a:buSzPts val="2200"/>
              <a:buNone/>
            </a:pPr>
            <a:r>
              <a:rPr lang="en-US" sz="1200" dirty="0">
                <a:latin typeface="Arial"/>
                <a:ea typeface="Arial"/>
                <a:cs typeface="Arial"/>
                <a:sym typeface="Arial"/>
              </a:rPr>
              <a:t>[4]. Han, Jiaming, Jian Ding, Nan Xue, and Gui-Song Xia. "Redet: A rotation-equivariant detector for aerial object detection." In Proceedings of the IEEE/CVF Conference on Computer Vision and Pattern Recognition, pp. 2786-2795. 2021.</a:t>
            </a:r>
          </a:p>
          <a:p>
            <a:pPr marL="88900" lvl="0" indent="0" algn="l" rtl="0">
              <a:spcBef>
                <a:spcPts val="0"/>
              </a:spcBef>
              <a:spcAft>
                <a:spcPts val="0"/>
              </a:spcAft>
              <a:buSzPts val="2200"/>
              <a:buNone/>
            </a:pPr>
            <a:r>
              <a:rPr lang="en-US" sz="1200" dirty="0">
                <a:latin typeface="Arial"/>
                <a:ea typeface="Arial"/>
                <a:cs typeface="Arial"/>
                <a:sym typeface="Arial"/>
              </a:rPr>
              <a:t>[5]. Xie, Xingxing, Gong Cheng, Jiabao Wang, Xiwen Yao, and Junwei Han. "Oriented R-CNN for object detection." In Proceedings of the IEEE/CVF International Conference on Computer Vision, pp. 3520-3529. 2021.</a:t>
            </a:r>
          </a:p>
          <a:p>
            <a:pPr marL="88900" lvl="0" indent="0" algn="l" rtl="0">
              <a:spcBef>
                <a:spcPts val="0"/>
              </a:spcBef>
              <a:spcAft>
                <a:spcPts val="0"/>
              </a:spcAft>
              <a:buSzPts val="2200"/>
              <a:buNone/>
            </a:pPr>
            <a:r>
              <a:rPr lang="en-US" sz="1200" dirty="0">
                <a:latin typeface="Arial"/>
                <a:ea typeface="Arial"/>
                <a:cs typeface="Arial"/>
                <a:sym typeface="Arial"/>
              </a:rPr>
              <a:t>[6]. Ding, Jian, Nan Xue, Gui-Song Xia, Xiang Bai, Wen Yang, Michael Ying Yang, Serge Belongie et al. "Object detection in aerial images: A large-scale benchmark and challenges." IEEE transactions on pattern analysis and machine intelligence 44, no. 11 (2021): 7778-7796.</a:t>
            </a:r>
          </a:p>
          <a:p>
            <a:pPr marL="88900" lvl="0" indent="0" algn="l" rtl="0">
              <a:spcBef>
                <a:spcPts val="0"/>
              </a:spcBef>
              <a:spcAft>
                <a:spcPts val="0"/>
              </a:spcAft>
              <a:buSzPts val="2200"/>
              <a:buNone/>
            </a:pPr>
            <a:r>
              <a:rPr lang="en-US" sz="1200" dirty="0">
                <a:latin typeface="Arial"/>
                <a:ea typeface="Arial"/>
                <a:cs typeface="Arial"/>
                <a:sym typeface="Arial"/>
              </a:rPr>
              <a:t>[7]. Tan, Mingxing, and Quoc Le. "Efficientnet: Rethinking model scaling for convolutional neural networks." In International conference on machine learning, pp. 6105-6114. PMLR, 2019.</a:t>
            </a:r>
          </a:p>
          <a:p>
            <a:pPr marL="88900" lvl="0" indent="0" algn="l" rtl="0">
              <a:spcBef>
                <a:spcPts val="0"/>
              </a:spcBef>
              <a:spcAft>
                <a:spcPts val="0"/>
              </a:spcAft>
              <a:buSzPts val="2200"/>
              <a:buNone/>
            </a:pPr>
            <a:endParaRPr lang="en-US" sz="1200" dirty="0">
              <a:latin typeface="Arial"/>
              <a:ea typeface="Arial"/>
              <a:cs typeface="Arial"/>
              <a:sym typeface="Arial"/>
            </a:endParaRPr>
          </a:p>
          <a:p>
            <a:pPr marL="457200" lvl="0" indent="0" algn="l" rtl="0">
              <a:spcBef>
                <a:spcPts val="1600"/>
              </a:spcBef>
              <a:spcAft>
                <a:spcPts val="0"/>
              </a:spcAft>
              <a:buNone/>
            </a:pPr>
            <a:endParaRPr sz="1200" dirty="0"/>
          </a:p>
          <a:p>
            <a:pPr marL="457200" lvl="0" indent="0" algn="l" rtl="0">
              <a:spcBef>
                <a:spcPts val="1600"/>
              </a:spcBef>
              <a:spcAft>
                <a:spcPts val="0"/>
              </a:spcAft>
              <a:buNone/>
            </a:pPr>
            <a:endParaRPr sz="1200" dirty="0"/>
          </a:p>
          <a:p>
            <a:pPr marL="457200" lvl="0" indent="0" algn="l" rtl="0">
              <a:spcBef>
                <a:spcPts val="1600"/>
              </a:spcBef>
              <a:spcAft>
                <a:spcPts val="0"/>
              </a:spcAft>
              <a:buNone/>
            </a:pPr>
            <a:endParaRPr sz="1200" dirty="0"/>
          </a:p>
          <a:p>
            <a:pPr marL="914400" lvl="0" indent="0" algn="l" rtl="0">
              <a:spcBef>
                <a:spcPts val="1600"/>
              </a:spcBef>
              <a:spcAft>
                <a:spcPts val="1600"/>
              </a:spcAft>
              <a:buNone/>
            </a:pPr>
            <a:endParaRPr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8"/>
          <p:cNvSpPr txBox="1">
            <a:spLocks noGrp="1"/>
          </p:cNvSpPr>
          <p:nvPr>
            <p:ph type="title"/>
          </p:nvPr>
        </p:nvSpPr>
        <p:spPr>
          <a:xfrm>
            <a:off x="256032" y="560832"/>
            <a:ext cx="8631936" cy="201091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3500" b="1" dirty="0"/>
              <a:t>GIẢM THIỂU HỘP GIỚI HẠN NHẦM LẪN TRONG BÀI TOÁN PHÁT HIỆN ĐỐI TƯỢNG CÓ HƯỚNG TRONG KHÔNG ẢNH</a:t>
            </a:r>
            <a:endParaRPr lang="en-US" sz="3500" b="1" dirty="0"/>
          </a:p>
        </p:txBody>
      </p:sp>
      <p:sp>
        <p:nvSpPr>
          <p:cNvPr id="189" name="Google Shape;189;p38"/>
          <p:cNvSpPr txBox="1">
            <a:spLocks noGrp="1"/>
          </p:cNvSpPr>
          <p:nvPr>
            <p:ph type="title"/>
          </p:nvPr>
        </p:nvSpPr>
        <p:spPr>
          <a:xfrm>
            <a:off x="352395" y="2814828"/>
            <a:ext cx="8439210" cy="101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b="1" dirty="0"/>
              <a:t>Trương Thành Thắng - 20521907</a:t>
            </a:r>
            <a:endParaRPr sz="2400" b="1" dirty="0"/>
          </a:p>
          <a:p>
            <a:pPr marL="0" lvl="0" indent="0" algn="ctr" rtl="0">
              <a:spcBef>
                <a:spcPts val="0"/>
              </a:spcBef>
              <a:spcAft>
                <a:spcPts val="0"/>
              </a:spcAft>
              <a:buNone/>
            </a:pPr>
            <a:r>
              <a:rPr lang="en" sz="2400" b="1" dirty="0"/>
              <a:t>Ngô Văn Tấn Lưu - 20521591</a:t>
            </a:r>
            <a:r>
              <a:rPr lang="en" b="1" dirty="0"/>
              <a:t> </a:t>
            </a:r>
            <a:endParaRPr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9"/>
          <p:cNvSpPr txBox="1">
            <a:spLocks noGrp="1"/>
          </p:cNvSpPr>
          <p:nvPr>
            <p:ph type="title"/>
          </p:nvPr>
        </p:nvSpPr>
        <p:spPr>
          <a:xfrm>
            <a:off x="471900" y="0"/>
            <a:ext cx="8222100" cy="68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Tóm tắt </a:t>
            </a:r>
            <a:endParaRPr/>
          </a:p>
        </p:txBody>
      </p:sp>
      <p:sp>
        <p:nvSpPr>
          <p:cNvPr id="195" name="Google Shape;195;p39"/>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a:buChar char="●"/>
            </a:pPr>
            <a:r>
              <a:rPr lang="en" dirty="0"/>
              <a:t>Link Github của nhóm: </a:t>
            </a:r>
            <a:endParaRPr dirty="0"/>
          </a:p>
          <a:p>
            <a:pPr marL="457200" lvl="0" indent="-368300" algn="l" rtl="0">
              <a:spcBef>
                <a:spcPts val="0"/>
              </a:spcBef>
              <a:spcAft>
                <a:spcPts val="0"/>
              </a:spcAft>
              <a:buSzPts val="2200"/>
              <a:buChar char="●"/>
            </a:pPr>
            <a:r>
              <a:rPr lang="en" dirty="0"/>
              <a:t>Link YouTube video: </a:t>
            </a:r>
            <a:endParaRPr dirty="0"/>
          </a:p>
          <a:p>
            <a:pPr marL="457200" lvl="0" indent="-368300" algn="l" rtl="0">
              <a:spcBef>
                <a:spcPts val="0"/>
              </a:spcBef>
              <a:spcAft>
                <a:spcPts val="0"/>
              </a:spcAft>
              <a:buSzPts val="2200"/>
              <a:buChar char="●"/>
            </a:pPr>
            <a:r>
              <a:rPr lang="en" dirty="0"/>
              <a:t>Ảnh + Họ và Tên của các thành viên</a:t>
            </a:r>
            <a:endParaRPr dirty="0"/>
          </a:p>
          <a:p>
            <a:pPr marL="88900" lvl="0" indent="0" algn="l" rtl="0">
              <a:spcBef>
                <a:spcPts val="0"/>
              </a:spcBef>
              <a:spcAft>
                <a:spcPts val="0"/>
              </a:spcAft>
              <a:buSzPts val="2200"/>
              <a:buNone/>
            </a:pPr>
            <a:endParaRPr dirty="0"/>
          </a:p>
          <a:p>
            <a:pPr marL="457200" lvl="0" indent="0" algn="l" rtl="0">
              <a:spcBef>
                <a:spcPts val="1600"/>
              </a:spcBef>
              <a:spcAft>
                <a:spcPts val="0"/>
              </a:spcAft>
              <a:buNone/>
            </a:pPr>
            <a:endParaRPr dirty="0"/>
          </a:p>
          <a:p>
            <a:pPr marL="457200" lvl="0" indent="0" algn="l" rtl="0">
              <a:spcBef>
                <a:spcPts val="1600"/>
              </a:spcBef>
              <a:spcAft>
                <a:spcPts val="0"/>
              </a:spcAft>
              <a:buNone/>
            </a:pPr>
            <a:endParaRPr dirty="0"/>
          </a:p>
          <a:p>
            <a:pPr marL="914400" lvl="0" indent="0" algn="l" rtl="0">
              <a:spcBef>
                <a:spcPts val="1600"/>
              </a:spcBef>
              <a:spcAft>
                <a:spcPts val="1600"/>
              </a:spcAft>
              <a:buNone/>
            </a:pPr>
            <a:endParaRPr sz="1800" dirty="0"/>
          </a:p>
        </p:txBody>
      </p:sp>
      <p:pic>
        <p:nvPicPr>
          <p:cNvPr id="2" name="Picture 1">
            <a:extLst>
              <a:ext uri="{FF2B5EF4-FFF2-40B4-BE49-F238E27FC236}">
                <a16:creationId xmlns:a16="http://schemas.microsoft.com/office/drawing/2014/main" id="{6FD030E0-C4F3-F0CF-3448-5EF7C042819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9175" y="2230235"/>
            <a:ext cx="1517650" cy="202882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3" name="Picture 2">
            <a:extLst>
              <a:ext uri="{FF2B5EF4-FFF2-40B4-BE49-F238E27FC236}">
                <a16:creationId xmlns:a16="http://schemas.microsoft.com/office/drawing/2014/main" id="{AE701631-D83C-30E2-9AEA-B395CDA559E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59551" y="2230235"/>
            <a:ext cx="1428192" cy="202882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5" name="Google Shape;240;p46">
            <a:extLst>
              <a:ext uri="{FF2B5EF4-FFF2-40B4-BE49-F238E27FC236}">
                <a16:creationId xmlns:a16="http://schemas.microsoft.com/office/drawing/2014/main" id="{BE9974A2-7820-C110-06AA-0554A24298AC}"/>
              </a:ext>
            </a:extLst>
          </p:cNvPr>
          <p:cNvSpPr txBox="1"/>
          <p:nvPr/>
        </p:nvSpPr>
        <p:spPr>
          <a:xfrm>
            <a:off x="1608378" y="4264760"/>
            <a:ext cx="2879244"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latin typeface="Roboto"/>
                <a:ea typeface="Roboto"/>
                <a:cs typeface="Roboto"/>
                <a:sym typeface="Roboto"/>
              </a:rPr>
              <a:t>Trương Thành Thắng</a:t>
            </a:r>
            <a:endParaRPr sz="1800" dirty="0">
              <a:latin typeface="Roboto"/>
              <a:ea typeface="Roboto"/>
              <a:cs typeface="Roboto"/>
              <a:sym typeface="Roboto"/>
            </a:endParaRPr>
          </a:p>
        </p:txBody>
      </p:sp>
      <p:sp>
        <p:nvSpPr>
          <p:cNvPr id="6" name="Google Shape;240;p46">
            <a:extLst>
              <a:ext uri="{FF2B5EF4-FFF2-40B4-BE49-F238E27FC236}">
                <a16:creationId xmlns:a16="http://schemas.microsoft.com/office/drawing/2014/main" id="{79BFAC2D-2FFA-B91F-D324-5A94872A5568}"/>
              </a:ext>
            </a:extLst>
          </p:cNvPr>
          <p:cNvSpPr txBox="1"/>
          <p:nvPr/>
        </p:nvSpPr>
        <p:spPr>
          <a:xfrm>
            <a:off x="5043905" y="4264760"/>
            <a:ext cx="2459483"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latin typeface="Roboto"/>
                <a:ea typeface="Roboto"/>
                <a:cs typeface="Roboto"/>
                <a:sym typeface="Roboto"/>
              </a:rPr>
              <a:t>Ngô Văn Tấn Lưu</a:t>
            </a:r>
            <a:endParaRPr sz="1800" dirty="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29" name="Google Shape;1324;p39">
            <a:extLst>
              <a:ext uri="{FF2B5EF4-FFF2-40B4-BE49-F238E27FC236}">
                <a16:creationId xmlns:a16="http://schemas.microsoft.com/office/drawing/2014/main" id="{C08B8DCF-04E2-5C99-9A3F-EDFC21C1CCA2}"/>
              </a:ext>
            </a:extLst>
          </p:cNvPr>
          <p:cNvSpPr/>
          <p:nvPr/>
        </p:nvSpPr>
        <p:spPr>
          <a:xfrm rot="5400000">
            <a:off x="6006124" y="1656076"/>
            <a:ext cx="1631190" cy="1129823"/>
          </a:xfrm>
          <a:prstGeom prst="hexagon">
            <a:avLst>
              <a:gd name="adj" fmla="val 0"/>
              <a:gd name="vf" fmla="val 115470"/>
            </a:avLst>
          </a:prstGeom>
          <a:solidFill>
            <a:schemeClr val="tx1">
              <a:lumMod val="40000"/>
              <a:lumOff val="60000"/>
              <a:alpha val="33020"/>
            </a:schemeClr>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1324;p39">
            <a:extLst>
              <a:ext uri="{FF2B5EF4-FFF2-40B4-BE49-F238E27FC236}">
                <a16:creationId xmlns:a16="http://schemas.microsoft.com/office/drawing/2014/main" id="{DF5A42EB-C753-242B-C284-22AEDB63BD4F}"/>
              </a:ext>
            </a:extLst>
          </p:cNvPr>
          <p:cNvSpPr/>
          <p:nvPr/>
        </p:nvSpPr>
        <p:spPr>
          <a:xfrm rot="5400000">
            <a:off x="1370292" y="1675473"/>
            <a:ext cx="1631190" cy="1129823"/>
          </a:xfrm>
          <a:prstGeom prst="hexagon">
            <a:avLst>
              <a:gd name="adj" fmla="val 0"/>
              <a:gd name="vf" fmla="val 115470"/>
            </a:avLst>
          </a:prstGeom>
          <a:solidFill>
            <a:schemeClr val="tx1">
              <a:lumMod val="40000"/>
              <a:lumOff val="60000"/>
              <a:alpha val="33020"/>
            </a:schemeClr>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40"/>
          <p:cNvSpPr txBox="1">
            <a:spLocks noGrp="1"/>
          </p:cNvSpPr>
          <p:nvPr>
            <p:ph type="title"/>
          </p:nvPr>
        </p:nvSpPr>
        <p:spPr>
          <a:xfrm>
            <a:off x="471900" y="0"/>
            <a:ext cx="8222100" cy="72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Giới thiệu</a:t>
            </a:r>
            <a:endParaRPr/>
          </a:p>
        </p:txBody>
      </p:sp>
      <p:sp>
        <p:nvSpPr>
          <p:cNvPr id="201" name="Google Shape;201;p40"/>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88900" lvl="0" indent="0" algn="l" rtl="0">
              <a:spcBef>
                <a:spcPts val="0"/>
              </a:spcBef>
              <a:spcAft>
                <a:spcPts val="0"/>
              </a:spcAft>
              <a:buSzPts val="2200"/>
              <a:buNone/>
            </a:pPr>
            <a:endParaRPr dirty="0">
              <a:latin typeface="Arial"/>
              <a:ea typeface="Arial"/>
              <a:cs typeface="Arial"/>
              <a:sym typeface="Arial"/>
            </a:endParaRPr>
          </a:p>
          <a:p>
            <a:pPr marL="457200" lvl="0" indent="0" algn="l" rtl="0">
              <a:spcBef>
                <a:spcPts val="1600"/>
              </a:spcBef>
              <a:spcAft>
                <a:spcPts val="0"/>
              </a:spcAft>
              <a:buNone/>
            </a:pPr>
            <a:endParaRPr dirty="0"/>
          </a:p>
          <a:p>
            <a:pPr marL="457200" lvl="0" indent="0" algn="l" rtl="0">
              <a:spcBef>
                <a:spcPts val="1600"/>
              </a:spcBef>
              <a:spcAft>
                <a:spcPts val="0"/>
              </a:spcAft>
              <a:buNone/>
            </a:pPr>
            <a:endParaRPr dirty="0"/>
          </a:p>
          <a:p>
            <a:pPr marL="457200" lvl="0" indent="0" algn="l" rtl="0">
              <a:spcBef>
                <a:spcPts val="1600"/>
              </a:spcBef>
              <a:spcAft>
                <a:spcPts val="0"/>
              </a:spcAft>
              <a:buNone/>
            </a:pPr>
            <a:endParaRPr dirty="0"/>
          </a:p>
          <a:p>
            <a:pPr marL="914400" lvl="0" indent="0" algn="l" rtl="0">
              <a:spcBef>
                <a:spcPts val="1600"/>
              </a:spcBef>
              <a:spcAft>
                <a:spcPts val="1600"/>
              </a:spcAft>
              <a:buNone/>
            </a:pPr>
            <a:endParaRPr sz="1800" dirty="0"/>
          </a:p>
        </p:txBody>
      </p:sp>
      <p:sp>
        <p:nvSpPr>
          <p:cNvPr id="9" name="Google Shape;1327;p39">
            <a:extLst>
              <a:ext uri="{FF2B5EF4-FFF2-40B4-BE49-F238E27FC236}">
                <a16:creationId xmlns:a16="http://schemas.microsoft.com/office/drawing/2014/main" id="{D29A3A52-0421-3859-8E1A-01007114D404}"/>
              </a:ext>
            </a:extLst>
          </p:cNvPr>
          <p:cNvSpPr txBox="1">
            <a:spLocks/>
          </p:cNvSpPr>
          <p:nvPr/>
        </p:nvSpPr>
        <p:spPr>
          <a:xfrm>
            <a:off x="1152520" y="3480577"/>
            <a:ext cx="2095200" cy="899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68300" algn="l" rtl="0">
              <a:lnSpc>
                <a:spcPct val="115000"/>
              </a:lnSpc>
              <a:spcBef>
                <a:spcPts val="0"/>
              </a:spcBef>
              <a:spcAft>
                <a:spcPts val="0"/>
              </a:spcAft>
              <a:buClr>
                <a:srgbClr val="000000"/>
              </a:buClr>
              <a:buSzPts val="2200"/>
              <a:buFont typeface="Roboto"/>
              <a:buChar char="●"/>
              <a:defRPr sz="2200" b="0" i="0" u="none" strike="noStrike" cap="none">
                <a:solidFill>
                  <a:srgbClr val="000000"/>
                </a:solidFill>
                <a:latin typeface="Roboto"/>
                <a:ea typeface="Roboto"/>
                <a:cs typeface="Roboto"/>
                <a:sym typeface="Roboto"/>
              </a:defRPr>
            </a:lvl1pPr>
            <a:lvl2pPr marL="914400" marR="0" lvl="1" indent="-355600" algn="l" rtl="0">
              <a:lnSpc>
                <a:spcPct val="115000"/>
              </a:lnSpc>
              <a:spcBef>
                <a:spcPts val="1600"/>
              </a:spcBef>
              <a:spcAft>
                <a:spcPts val="0"/>
              </a:spcAft>
              <a:buClr>
                <a:srgbClr val="000000"/>
              </a:buClr>
              <a:buSzPts val="2000"/>
              <a:buFont typeface="Roboto"/>
              <a:buChar char="○"/>
              <a:defRPr sz="2000" b="0" i="0" u="none" strike="noStrike" cap="none">
                <a:solidFill>
                  <a:srgbClr val="000000"/>
                </a:solidFill>
                <a:latin typeface="Roboto"/>
                <a:ea typeface="Roboto"/>
                <a:cs typeface="Roboto"/>
                <a:sym typeface="Roboto"/>
              </a:defRPr>
            </a:lvl2pPr>
            <a:lvl3pPr marL="1371600" marR="0" lvl="2" indent="-342900" algn="l" rtl="0">
              <a:lnSpc>
                <a:spcPct val="115000"/>
              </a:lnSpc>
              <a:spcBef>
                <a:spcPts val="1600"/>
              </a:spcBef>
              <a:spcAft>
                <a:spcPts val="0"/>
              </a:spcAft>
              <a:buClr>
                <a:srgbClr val="000000"/>
              </a:buClr>
              <a:buSzPts val="1800"/>
              <a:buFont typeface="Roboto"/>
              <a:buChar char="■"/>
              <a:defRPr sz="1800" b="0" i="0" u="none" strike="noStrike" cap="none">
                <a:solidFill>
                  <a:srgbClr val="000000"/>
                </a:solidFill>
                <a:latin typeface="Roboto"/>
                <a:ea typeface="Roboto"/>
                <a:cs typeface="Roboto"/>
                <a:sym typeface="Roboto"/>
              </a:defRPr>
            </a:lvl3pPr>
            <a:lvl4pPr marL="1828800" marR="0" lvl="3" indent="-330200" algn="l" rtl="0">
              <a:lnSpc>
                <a:spcPct val="115000"/>
              </a:lnSpc>
              <a:spcBef>
                <a:spcPts val="1600"/>
              </a:spcBef>
              <a:spcAft>
                <a:spcPts val="0"/>
              </a:spcAft>
              <a:buClr>
                <a:srgbClr val="000000"/>
              </a:buClr>
              <a:buSzPts val="1600"/>
              <a:buFont typeface="Roboto"/>
              <a:buChar char="●"/>
              <a:defRPr sz="1600" b="0" i="0" u="none" strike="noStrike" cap="none">
                <a:solidFill>
                  <a:srgbClr val="000000"/>
                </a:solidFill>
                <a:latin typeface="Roboto"/>
                <a:ea typeface="Roboto"/>
                <a:cs typeface="Roboto"/>
                <a:sym typeface="Roboto"/>
              </a:defRPr>
            </a:lvl4pPr>
            <a:lvl5pPr marL="2286000" marR="0" lvl="4"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5pPr>
            <a:lvl6pPr marL="2743200" marR="0" lvl="5"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6pPr>
            <a:lvl7pPr marL="3200400" marR="0" lvl="6"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7pPr>
            <a:lvl8pPr marL="3657600" marR="0" lvl="7"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0" indent="0" algn="ctr">
              <a:buFont typeface="Roboto"/>
              <a:buNone/>
            </a:pPr>
            <a:r>
              <a:rPr lang="en-US" sz="1800" dirty="0">
                <a:latin typeface="Roboto" panose="02000000000000000000" pitchFamily="2" charset="0"/>
                <a:ea typeface="Roboto" panose="02000000000000000000" pitchFamily="2" charset="0"/>
                <a:cs typeface="Roboto" panose="02000000000000000000" pitchFamily="2" charset="0"/>
              </a:rPr>
              <a:t>An aerial image</a:t>
            </a:r>
          </a:p>
        </p:txBody>
      </p:sp>
      <p:sp>
        <p:nvSpPr>
          <p:cNvPr id="10" name="Google Shape;1328;p39">
            <a:extLst>
              <a:ext uri="{FF2B5EF4-FFF2-40B4-BE49-F238E27FC236}">
                <a16:creationId xmlns:a16="http://schemas.microsoft.com/office/drawing/2014/main" id="{88E772FC-CF54-7062-ABEF-BCAF46ECD8F7}"/>
              </a:ext>
            </a:extLst>
          </p:cNvPr>
          <p:cNvSpPr txBox="1">
            <a:spLocks/>
          </p:cNvSpPr>
          <p:nvPr/>
        </p:nvSpPr>
        <p:spPr>
          <a:xfrm>
            <a:off x="3393823" y="3496057"/>
            <a:ext cx="2238567" cy="899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dirty="0">
                <a:latin typeface="Roboto" panose="02000000000000000000" pitchFamily="2" charset="0"/>
                <a:ea typeface="Roboto" panose="02000000000000000000" pitchFamily="2" charset="0"/>
                <a:cs typeface="Roboto" panose="02000000000000000000" pitchFamily="2" charset="0"/>
              </a:rPr>
              <a:t>A trained oriented object detection model </a:t>
            </a:r>
          </a:p>
        </p:txBody>
      </p:sp>
      <p:sp>
        <p:nvSpPr>
          <p:cNvPr id="11" name="Google Shape;1329;p39">
            <a:extLst>
              <a:ext uri="{FF2B5EF4-FFF2-40B4-BE49-F238E27FC236}">
                <a16:creationId xmlns:a16="http://schemas.microsoft.com/office/drawing/2014/main" id="{B66832D1-835E-F4AE-465C-29B50106C7BA}"/>
              </a:ext>
            </a:extLst>
          </p:cNvPr>
          <p:cNvSpPr txBox="1">
            <a:spLocks/>
          </p:cNvSpPr>
          <p:nvPr/>
        </p:nvSpPr>
        <p:spPr>
          <a:xfrm>
            <a:off x="5592281" y="3480577"/>
            <a:ext cx="2463299" cy="899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dirty="0">
                <a:latin typeface="Roboto" panose="02000000000000000000" pitchFamily="2" charset="0"/>
                <a:ea typeface="Roboto" panose="02000000000000000000" pitchFamily="2" charset="0"/>
                <a:cs typeface="Roboto" panose="02000000000000000000" pitchFamily="2" charset="0"/>
              </a:rPr>
              <a:t>An image contains oriented bounding box</a:t>
            </a:r>
          </a:p>
        </p:txBody>
      </p:sp>
      <p:sp>
        <p:nvSpPr>
          <p:cNvPr id="12" name="Google Shape;1330;p39">
            <a:extLst>
              <a:ext uri="{FF2B5EF4-FFF2-40B4-BE49-F238E27FC236}">
                <a16:creationId xmlns:a16="http://schemas.microsoft.com/office/drawing/2014/main" id="{BF6DCB5B-82F3-7F91-591E-68529FE58EA5}"/>
              </a:ext>
            </a:extLst>
          </p:cNvPr>
          <p:cNvSpPr txBox="1">
            <a:spLocks/>
          </p:cNvSpPr>
          <p:nvPr/>
        </p:nvSpPr>
        <p:spPr>
          <a:xfrm>
            <a:off x="1134392" y="3063451"/>
            <a:ext cx="2095200" cy="4572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latin typeface="Roboto" panose="02000000000000000000" pitchFamily="2" charset="0"/>
                <a:ea typeface="Roboto" panose="02000000000000000000" pitchFamily="2" charset="0"/>
                <a:cs typeface="Roboto" panose="02000000000000000000" pitchFamily="2" charset="0"/>
              </a:rPr>
              <a:t>INPUT</a:t>
            </a:r>
          </a:p>
        </p:txBody>
      </p:sp>
      <p:sp>
        <p:nvSpPr>
          <p:cNvPr id="13" name="Google Shape;1331;p39">
            <a:extLst>
              <a:ext uri="{FF2B5EF4-FFF2-40B4-BE49-F238E27FC236}">
                <a16:creationId xmlns:a16="http://schemas.microsoft.com/office/drawing/2014/main" id="{F881DA31-38B1-1DAA-830D-DBAB882C4900}"/>
              </a:ext>
            </a:extLst>
          </p:cNvPr>
          <p:cNvSpPr txBox="1">
            <a:spLocks/>
          </p:cNvSpPr>
          <p:nvPr/>
        </p:nvSpPr>
        <p:spPr>
          <a:xfrm>
            <a:off x="3451247" y="3063451"/>
            <a:ext cx="2095200" cy="4572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latin typeface="Roboto" panose="02000000000000000000" pitchFamily="2" charset="0"/>
                <a:ea typeface="Roboto" panose="02000000000000000000" pitchFamily="2" charset="0"/>
                <a:cs typeface="Roboto" panose="02000000000000000000" pitchFamily="2" charset="0"/>
              </a:rPr>
              <a:t>MODEL</a:t>
            </a:r>
            <a:endParaRPr lang="en-US" dirty="0">
              <a:latin typeface="Roboto" panose="02000000000000000000" pitchFamily="2" charset="0"/>
              <a:ea typeface="Roboto" panose="02000000000000000000" pitchFamily="2" charset="0"/>
              <a:cs typeface="Roboto" panose="02000000000000000000" pitchFamily="2" charset="0"/>
            </a:endParaRPr>
          </a:p>
        </p:txBody>
      </p:sp>
      <p:sp>
        <p:nvSpPr>
          <p:cNvPr id="14" name="Google Shape;1332;p39">
            <a:extLst>
              <a:ext uri="{FF2B5EF4-FFF2-40B4-BE49-F238E27FC236}">
                <a16:creationId xmlns:a16="http://schemas.microsoft.com/office/drawing/2014/main" id="{5A3A425F-9A64-04D8-922D-4E4994741DFE}"/>
              </a:ext>
            </a:extLst>
          </p:cNvPr>
          <p:cNvSpPr txBox="1">
            <a:spLocks/>
          </p:cNvSpPr>
          <p:nvPr/>
        </p:nvSpPr>
        <p:spPr>
          <a:xfrm>
            <a:off x="5778493" y="3063451"/>
            <a:ext cx="2095200" cy="4572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latin typeface="Roboto" panose="02000000000000000000" pitchFamily="2" charset="0"/>
                <a:ea typeface="Roboto" panose="02000000000000000000" pitchFamily="2" charset="0"/>
                <a:cs typeface="Roboto" panose="02000000000000000000" pitchFamily="2" charset="0"/>
              </a:rPr>
              <a:t>OUTPUT</a:t>
            </a:r>
            <a:endParaRPr lang="en-US" dirty="0">
              <a:latin typeface="Roboto" panose="02000000000000000000" pitchFamily="2" charset="0"/>
              <a:ea typeface="Roboto" panose="02000000000000000000" pitchFamily="2" charset="0"/>
              <a:cs typeface="Roboto" panose="02000000000000000000" pitchFamily="2" charset="0"/>
            </a:endParaRPr>
          </a:p>
        </p:txBody>
      </p:sp>
      <p:grpSp>
        <p:nvGrpSpPr>
          <p:cNvPr id="15" name="Google Shape;10114;p75">
            <a:extLst>
              <a:ext uri="{FF2B5EF4-FFF2-40B4-BE49-F238E27FC236}">
                <a16:creationId xmlns:a16="http://schemas.microsoft.com/office/drawing/2014/main" id="{712049BD-A0DC-495F-3A0C-BF673399AFFC}"/>
              </a:ext>
            </a:extLst>
          </p:cNvPr>
          <p:cNvGrpSpPr/>
          <p:nvPr/>
        </p:nvGrpSpPr>
        <p:grpSpPr>
          <a:xfrm>
            <a:off x="4178737" y="1839488"/>
            <a:ext cx="640229" cy="706129"/>
            <a:chOff x="4206459" y="1191441"/>
            <a:chExt cx="712556" cy="785901"/>
          </a:xfrm>
        </p:grpSpPr>
        <p:sp>
          <p:nvSpPr>
            <p:cNvPr id="16" name="Google Shape;10115;p75">
              <a:extLst>
                <a:ext uri="{FF2B5EF4-FFF2-40B4-BE49-F238E27FC236}">
                  <a16:creationId xmlns:a16="http://schemas.microsoft.com/office/drawing/2014/main" id="{F74E85D7-1C4E-BBF7-EEDC-B73F2E203A43}"/>
                </a:ext>
              </a:extLst>
            </p:cNvPr>
            <p:cNvSpPr/>
            <p:nvPr/>
          </p:nvSpPr>
          <p:spPr>
            <a:xfrm>
              <a:off x="4548248" y="1328649"/>
              <a:ext cx="325201" cy="322547"/>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116;p75">
              <a:extLst>
                <a:ext uri="{FF2B5EF4-FFF2-40B4-BE49-F238E27FC236}">
                  <a16:creationId xmlns:a16="http://schemas.microsoft.com/office/drawing/2014/main" id="{FA6899AF-BFD9-688D-E8F8-97A7F54E5BE2}"/>
                </a:ext>
              </a:extLst>
            </p:cNvPr>
            <p:cNvSpPr/>
            <p:nvPr/>
          </p:nvSpPr>
          <p:spPr>
            <a:xfrm>
              <a:off x="4557499" y="1656607"/>
              <a:ext cx="306674" cy="306648"/>
            </a:xfrm>
            <a:custGeom>
              <a:avLst/>
              <a:gdLst/>
              <a:ahLst/>
              <a:cxnLst/>
              <a:rect l="l" t="t" r="r" b="b"/>
              <a:pathLst>
                <a:path w="24034" h="24032" extrusionOk="0">
                  <a:moveTo>
                    <a:pt x="12017" y="4775"/>
                  </a:moveTo>
                  <a:cubicBezTo>
                    <a:pt x="16016" y="4775"/>
                    <a:pt x="19258" y="8018"/>
                    <a:pt x="19258" y="12017"/>
                  </a:cubicBezTo>
                  <a:cubicBezTo>
                    <a:pt x="19258" y="16015"/>
                    <a:pt x="16016" y="19256"/>
                    <a:pt x="12019" y="19256"/>
                  </a:cubicBezTo>
                  <a:lnTo>
                    <a:pt x="12017" y="19256"/>
                  </a:lnTo>
                  <a:cubicBezTo>
                    <a:pt x="8019" y="19256"/>
                    <a:pt x="4778" y="16015"/>
                    <a:pt x="4778" y="12017"/>
                  </a:cubicBezTo>
                  <a:cubicBezTo>
                    <a:pt x="4778" y="8018"/>
                    <a:pt x="8019" y="4775"/>
                    <a:pt x="12017" y="4775"/>
                  </a:cubicBezTo>
                  <a:close/>
                  <a:moveTo>
                    <a:pt x="10336" y="0"/>
                  </a:moveTo>
                  <a:cubicBezTo>
                    <a:pt x="9932" y="0"/>
                    <a:pt x="9604" y="327"/>
                    <a:pt x="9604" y="732"/>
                  </a:cubicBezTo>
                  <a:lnTo>
                    <a:pt x="9604" y="2689"/>
                  </a:lnTo>
                  <a:cubicBezTo>
                    <a:pt x="8734" y="2913"/>
                    <a:pt x="7902" y="3259"/>
                    <a:pt x="7128" y="3714"/>
                  </a:cubicBezTo>
                  <a:lnTo>
                    <a:pt x="5745" y="2330"/>
                  </a:lnTo>
                  <a:cubicBezTo>
                    <a:pt x="5602" y="2187"/>
                    <a:pt x="5415" y="2115"/>
                    <a:pt x="5228" y="2115"/>
                  </a:cubicBezTo>
                  <a:cubicBezTo>
                    <a:pt x="5040" y="2115"/>
                    <a:pt x="4853" y="2187"/>
                    <a:pt x="4710" y="2330"/>
                  </a:cubicBezTo>
                  <a:lnTo>
                    <a:pt x="2332" y="4708"/>
                  </a:lnTo>
                  <a:cubicBezTo>
                    <a:pt x="2046" y="4995"/>
                    <a:pt x="2046" y="5457"/>
                    <a:pt x="2332" y="5744"/>
                  </a:cubicBezTo>
                  <a:lnTo>
                    <a:pt x="3716" y="7128"/>
                  </a:lnTo>
                  <a:cubicBezTo>
                    <a:pt x="3260" y="7900"/>
                    <a:pt x="2915" y="8734"/>
                    <a:pt x="2691" y="9602"/>
                  </a:cubicBezTo>
                  <a:lnTo>
                    <a:pt x="734" y="9602"/>
                  </a:lnTo>
                  <a:cubicBezTo>
                    <a:pt x="329" y="9602"/>
                    <a:pt x="1" y="9930"/>
                    <a:pt x="1" y="10335"/>
                  </a:cubicBezTo>
                  <a:lnTo>
                    <a:pt x="1" y="13698"/>
                  </a:lnTo>
                  <a:cubicBezTo>
                    <a:pt x="1" y="14101"/>
                    <a:pt x="329" y="14430"/>
                    <a:pt x="734" y="14430"/>
                  </a:cubicBezTo>
                  <a:lnTo>
                    <a:pt x="2691" y="14430"/>
                  </a:lnTo>
                  <a:cubicBezTo>
                    <a:pt x="2915" y="15298"/>
                    <a:pt x="3260" y="16132"/>
                    <a:pt x="3716" y="16904"/>
                  </a:cubicBezTo>
                  <a:lnTo>
                    <a:pt x="2332" y="18289"/>
                  </a:lnTo>
                  <a:cubicBezTo>
                    <a:pt x="2046" y="18574"/>
                    <a:pt x="2046" y="19038"/>
                    <a:pt x="2332" y="19323"/>
                  </a:cubicBezTo>
                  <a:lnTo>
                    <a:pt x="4710" y="21701"/>
                  </a:lnTo>
                  <a:cubicBezTo>
                    <a:pt x="4853" y="21845"/>
                    <a:pt x="5040" y="21916"/>
                    <a:pt x="5228" y="21916"/>
                  </a:cubicBezTo>
                  <a:cubicBezTo>
                    <a:pt x="5415" y="21916"/>
                    <a:pt x="5602" y="21845"/>
                    <a:pt x="5745" y="21701"/>
                  </a:cubicBezTo>
                  <a:lnTo>
                    <a:pt x="7128" y="20318"/>
                  </a:lnTo>
                  <a:cubicBezTo>
                    <a:pt x="7902" y="20774"/>
                    <a:pt x="8736" y="21118"/>
                    <a:pt x="9604" y="21343"/>
                  </a:cubicBezTo>
                  <a:lnTo>
                    <a:pt x="9604" y="23299"/>
                  </a:lnTo>
                  <a:cubicBezTo>
                    <a:pt x="9604" y="23705"/>
                    <a:pt x="9932" y="24031"/>
                    <a:pt x="10336" y="24031"/>
                  </a:cubicBezTo>
                  <a:lnTo>
                    <a:pt x="13699" y="24031"/>
                  </a:lnTo>
                  <a:cubicBezTo>
                    <a:pt x="14104" y="24031"/>
                    <a:pt x="14432" y="23705"/>
                    <a:pt x="14432" y="23299"/>
                  </a:cubicBezTo>
                  <a:lnTo>
                    <a:pt x="14432" y="21343"/>
                  </a:lnTo>
                  <a:cubicBezTo>
                    <a:pt x="15300" y="21118"/>
                    <a:pt x="16134" y="20773"/>
                    <a:pt x="16906" y="20318"/>
                  </a:cubicBezTo>
                  <a:lnTo>
                    <a:pt x="18290" y="21701"/>
                  </a:lnTo>
                  <a:cubicBezTo>
                    <a:pt x="18433" y="21844"/>
                    <a:pt x="18620" y="21915"/>
                    <a:pt x="18808" y="21915"/>
                  </a:cubicBezTo>
                  <a:cubicBezTo>
                    <a:pt x="18995" y="21915"/>
                    <a:pt x="19182" y="21844"/>
                    <a:pt x="19326" y="21701"/>
                  </a:cubicBezTo>
                  <a:lnTo>
                    <a:pt x="21704" y="19323"/>
                  </a:lnTo>
                  <a:cubicBezTo>
                    <a:pt x="21989" y="19037"/>
                    <a:pt x="21989" y="18574"/>
                    <a:pt x="21704" y="18287"/>
                  </a:cubicBezTo>
                  <a:lnTo>
                    <a:pt x="20320" y="16904"/>
                  </a:lnTo>
                  <a:cubicBezTo>
                    <a:pt x="20775" y="16130"/>
                    <a:pt x="21121" y="15298"/>
                    <a:pt x="21345" y="14430"/>
                  </a:cubicBezTo>
                  <a:lnTo>
                    <a:pt x="23302" y="14430"/>
                  </a:lnTo>
                  <a:cubicBezTo>
                    <a:pt x="23705" y="14430"/>
                    <a:pt x="24034" y="14101"/>
                    <a:pt x="24034" y="13696"/>
                  </a:cubicBezTo>
                  <a:lnTo>
                    <a:pt x="24034" y="10334"/>
                  </a:lnTo>
                  <a:cubicBezTo>
                    <a:pt x="24034" y="9930"/>
                    <a:pt x="23705" y="9602"/>
                    <a:pt x="23302" y="9602"/>
                  </a:cubicBezTo>
                  <a:lnTo>
                    <a:pt x="21343" y="9602"/>
                  </a:lnTo>
                  <a:cubicBezTo>
                    <a:pt x="21121" y="8734"/>
                    <a:pt x="20775" y="7900"/>
                    <a:pt x="20320" y="7128"/>
                  </a:cubicBezTo>
                  <a:lnTo>
                    <a:pt x="21704" y="5744"/>
                  </a:lnTo>
                  <a:cubicBezTo>
                    <a:pt x="21989" y="5457"/>
                    <a:pt x="21989" y="4995"/>
                    <a:pt x="21704" y="4708"/>
                  </a:cubicBezTo>
                  <a:lnTo>
                    <a:pt x="19326" y="2330"/>
                  </a:lnTo>
                  <a:cubicBezTo>
                    <a:pt x="19182" y="2187"/>
                    <a:pt x="18995" y="2115"/>
                    <a:pt x="18808" y="2115"/>
                  </a:cubicBezTo>
                  <a:cubicBezTo>
                    <a:pt x="18620" y="2115"/>
                    <a:pt x="18433" y="2187"/>
                    <a:pt x="18290" y="2330"/>
                  </a:cubicBezTo>
                  <a:lnTo>
                    <a:pt x="16906" y="3714"/>
                  </a:lnTo>
                  <a:cubicBezTo>
                    <a:pt x="16133" y="3259"/>
                    <a:pt x="15300" y="2913"/>
                    <a:pt x="14430" y="2689"/>
                  </a:cubicBezTo>
                  <a:lnTo>
                    <a:pt x="14430" y="732"/>
                  </a:lnTo>
                  <a:cubicBezTo>
                    <a:pt x="14430" y="327"/>
                    <a:pt x="14104" y="0"/>
                    <a:pt x="13699" y="0"/>
                  </a:cubicBezTo>
                  <a:close/>
                </a:path>
              </a:pathLst>
            </a:cu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117;p75">
              <a:extLst>
                <a:ext uri="{FF2B5EF4-FFF2-40B4-BE49-F238E27FC236}">
                  <a16:creationId xmlns:a16="http://schemas.microsoft.com/office/drawing/2014/main" id="{39ECB24D-E088-086F-B670-3756A9F735AF}"/>
                </a:ext>
              </a:extLst>
            </p:cNvPr>
            <p:cNvSpPr/>
            <p:nvPr/>
          </p:nvSpPr>
          <p:spPr>
            <a:xfrm>
              <a:off x="4251067" y="1523035"/>
              <a:ext cx="327536" cy="325023"/>
            </a:xfrm>
            <a:custGeom>
              <a:avLst/>
              <a:gdLst/>
              <a:ahLst/>
              <a:cxnLst/>
              <a:rect l="l" t="t" r="r" b="b"/>
              <a:pathLst>
                <a:path w="25669" h="25472" extrusionOk="0">
                  <a:moveTo>
                    <a:pt x="12840" y="5002"/>
                  </a:moveTo>
                  <a:cubicBezTo>
                    <a:pt x="13949" y="5002"/>
                    <a:pt x="15075" y="5242"/>
                    <a:pt x="16144" y="5747"/>
                  </a:cubicBezTo>
                  <a:cubicBezTo>
                    <a:pt x="20003" y="7575"/>
                    <a:pt x="21651" y="12185"/>
                    <a:pt x="19822" y="16044"/>
                  </a:cubicBezTo>
                  <a:cubicBezTo>
                    <a:pt x="18501" y="18836"/>
                    <a:pt x="15726" y="20470"/>
                    <a:pt x="12830" y="20470"/>
                  </a:cubicBezTo>
                  <a:cubicBezTo>
                    <a:pt x="11721" y="20470"/>
                    <a:pt x="10595" y="20230"/>
                    <a:pt x="9525" y="19724"/>
                  </a:cubicBezTo>
                  <a:cubicBezTo>
                    <a:pt x="5666" y="17897"/>
                    <a:pt x="4018" y="13286"/>
                    <a:pt x="5845" y="9427"/>
                  </a:cubicBezTo>
                  <a:cubicBezTo>
                    <a:pt x="7167" y="6636"/>
                    <a:pt x="9944" y="5002"/>
                    <a:pt x="12840" y="5002"/>
                  </a:cubicBezTo>
                  <a:close/>
                  <a:moveTo>
                    <a:pt x="10471" y="1"/>
                  </a:moveTo>
                  <a:cubicBezTo>
                    <a:pt x="10383" y="1"/>
                    <a:pt x="10294" y="16"/>
                    <a:pt x="10208" y="47"/>
                  </a:cubicBezTo>
                  <a:lnTo>
                    <a:pt x="6824" y="1256"/>
                  </a:lnTo>
                  <a:cubicBezTo>
                    <a:pt x="6417" y="1401"/>
                    <a:pt x="6206" y="1848"/>
                    <a:pt x="6351" y="2255"/>
                  </a:cubicBezTo>
                  <a:lnTo>
                    <a:pt x="7054" y="4223"/>
                  </a:lnTo>
                  <a:cubicBezTo>
                    <a:pt x="6262" y="4761"/>
                    <a:pt x="5548" y="5408"/>
                    <a:pt x="4934" y="6145"/>
                  </a:cubicBezTo>
                  <a:lnTo>
                    <a:pt x="3045" y="5249"/>
                  </a:lnTo>
                  <a:cubicBezTo>
                    <a:pt x="2937" y="5199"/>
                    <a:pt x="2823" y="5174"/>
                    <a:pt x="2711" y="5174"/>
                  </a:cubicBezTo>
                  <a:cubicBezTo>
                    <a:pt x="2418" y="5174"/>
                    <a:pt x="2137" y="5340"/>
                    <a:pt x="2004" y="5623"/>
                  </a:cubicBezTo>
                  <a:lnTo>
                    <a:pt x="467" y="8868"/>
                  </a:lnTo>
                  <a:cubicBezTo>
                    <a:pt x="282" y="9259"/>
                    <a:pt x="449" y="9725"/>
                    <a:pt x="840" y="9909"/>
                  </a:cubicBezTo>
                  <a:lnTo>
                    <a:pt x="2729" y="10804"/>
                  </a:lnTo>
                  <a:cubicBezTo>
                    <a:pt x="2548" y="11744"/>
                    <a:pt x="2500" y="12707"/>
                    <a:pt x="2587" y="13661"/>
                  </a:cubicBezTo>
                  <a:lnTo>
                    <a:pt x="619" y="14364"/>
                  </a:lnTo>
                  <a:cubicBezTo>
                    <a:pt x="212" y="14510"/>
                    <a:pt x="1" y="14957"/>
                    <a:pt x="145" y="15363"/>
                  </a:cubicBezTo>
                  <a:lnTo>
                    <a:pt x="1354" y="18747"/>
                  </a:lnTo>
                  <a:cubicBezTo>
                    <a:pt x="1467" y="19067"/>
                    <a:pt x="1768" y="19265"/>
                    <a:pt x="2089" y="19265"/>
                  </a:cubicBezTo>
                  <a:cubicBezTo>
                    <a:pt x="2177" y="19265"/>
                    <a:pt x="2266" y="19251"/>
                    <a:pt x="2353" y="19219"/>
                  </a:cubicBezTo>
                  <a:lnTo>
                    <a:pt x="4321" y="18516"/>
                  </a:lnTo>
                  <a:cubicBezTo>
                    <a:pt x="4859" y="19309"/>
                    <a:pt x="5506" y="20023"/>
                    <a:pt x="6243" y="20637"/>
                  </a:cubicBezTo>
                  <a:lnTo>
                    <a:pt x="5347" y="22526"/>
                  </a:lnTo>
                  <a:cubicBezTo>
                    <a:pt x="5163" y="22917"/>
                    <a:pt x="5330" y="23383"/>
                    <a:pt x="5721" y="23567"/>
                  </a:cubicBezTo>
                  <a:lnTo>
                    <a:pt x="8966" y="25104"/>
                  </a:lnTo>
                  <a:cubicBezTo>
                    <a:pt x="9074" y="25155"/>
                    <a:pt x="9188" y="25179"/>
                    <a:pt x="9300" y="25179"/>
                  </a:cubicBezTo>
                  <a:cubicBezTo>
                    <a:pt x="9593" y="25179"/>
                    <a:pt x="9874" y="25014"/>
                    <a:pt x="10007" y="24731"/>
                  </a:cubicBezTo>
                  <a:lnTo>
                    <a:pt x="10902" y="22842"/>
                  </a:lnTo>
                  <a:cubicBezTo>
                    <a:pt x="11540" y="22964"/>
                    <a:pt x="12187" y="23026"/>
                    <a:pt x="12836" y="23026"/>
                  </a:cubicBezTo>
                  <a:cubicBezTo>
                    <a:pt x="13144" y="23026"/>
                    <a:pt x="13452" y="23012"/>
                    <a:pt x="13759" y="22984"/>
                  </a:cubicBezTo>
                  <a:lnTo>
                    <a:pt x="14462" y="24952"/>
                  </a:lnTo>
                  <a:cubicBezTo>
                    <a:pt x="14577" y="25272"/>
                    <a:pt x="14878" y="25471"/>
                    <a:pt x="15200" y="25471"/>
                  </a:cubicBezTo>
                  <a:cubicBezTo>
                    <a:pt x="15286" y="25471"/>
                    <a:pt x="15375" y="25457"/>
                    <a:pt x="15461" y="25426"/>
                  </a:cubicBezTo>
                  <a:lnTo>
                    <a:pt x="18845" y="24217"/>
                  </a:lnTo>
                  <a:cubicBezTo>
                    <a:pt x="19252" y="24071"/>
                    <a:pt x="19463" y="23625"/>
                    <a:pt x="19318" y="23218"/>
                  </a:cubicBezTo>
                  <a:lnTo>
                    <a:pt x="18615" y="21250"/>
                  </a:lnTo>
                  <a:cubicBezTo>
                    <a:pt x="19407" y="20712"/>
                    <a:pt x="20121" y="20065"/>
                    <a:pt x="20735" y="19328"/>
                  </a:cubicBezTo>
                  <a:lnTo>
                    <a:pt x="22624" y="20223"/>
                  </a:lnTo>
                  <a:cubicBezTo>
                    <a:pt x="22732" y="20274"/>
                    <a:pt x="22846" y="20298"/>
                    <a:pt x="22958" y="20298"/>
                  </a:cubicBezTo>
                  <a:cubicBezTo>
                    <a:pt x="23251" y="20298"/>
                    <a:pt x="23532" y="20133"/>
                    <a:pt x="23665" y="19850"/>
                  </a:cubicBezTo>
                  <a:lnTo>
                    <a:pt x="25202" y="16604"/>
                  </a:lnTo>
                  <a:cubicBezTo>
                    <a:pt x="25387" y="16214"/>
                    <a:pt x="25220" y="15748"/>
                    <a:pt x="24829" y="15564"/>
                  </a:cubicBezTo>
                  <a:lnTo>
                    <a:pt x="22940" y="14668"/>
                  </a:lnTo>
                  <a:cubicBezTo>
                    <a:pt x="23121" y="13727"/>
                    <a:pt x="23169" y="12766"/>
                    <a:pt x="23082" y="11812"/>
                  </a:cubicBezTo>
                  <a:lnTo>
                    <a:pt x="25050" y="11107"/>
                  </a:lnTo>
                  <a:cubicBezTo>
                    <a:pt x="25457" y="10963"/>
                    <a:pt x="25668" y="10515"/>
                    <a:pt x="25523" y="10108"/>
                  </a:cubicBezTo>
                  <a:lnTo>
                    <a:pt x="24315" y="6726"/>
                  </a:lnTo>
                  <a:cubicBezTo>
                    <a:pt x="24201" y="6406"/>
                    <a:pt x="23898" y="6207"/>
                    <a:pt x="23577" y="6207"/>
                  </a:cubicBezTo>
                  <a:cubicBezTo>
                    <a:pt x="23491" y="6207"/>
                    <a:pt x="23402" y="6221"/>
                    <a:pt x="23316" y="6252"/>
                  </a:cubicBezTo>
                  <a:lnTo>
                    <a:pt x="21348" y="6956"/>
                  </a:lnTo>
                  <a:cubicBezTo>
                    <a:pt x="20810" y="6162"/>
                    <a:pt x="20163" y="5450"/>
                    <a:pt x="19426" y="4836"/>
                  </a:cubicBezTo>
                  <a:lnTo>
                    <a:pt x="20320" y="2947"/>
                  </a:lnTo>
                  <a:cubicBezTo>
                    <a:pt x="20506" y="2556"/>
                    <a:pt x="20339" y="2090"/>
                    <a:pt x="19948" y="1906"/>
                  </a:cubicBezTo>
                  <a:lnTo>
                    <a:pt x="16703" y="369"/>
                  </a:lnTo>
                  <a:cubicBezTo>
                    <a:pt x="16595" y="318"/>
                    <a:pt x="16481" y="294"/>
                    <a:pt x="16369" y="294"/>
                  </a:cubicBezTo>
                  <a:cubicBezTo>
                    <a:pt x="16076" y="294"/>
                    <a:pt x="15795" y="459"/>
                    <a:pt x="15662" y="742"/>
                  </a:cubicBezTo>
                  <a:lnTo>
                    <a:pt x="14767" y="2631"/>
                  </a:lnTo>
                  <a:cubicBezTo>
                    <a:pt x="14130" y="2508"/>
                    <a:pt x="13485" y="2447"/>
                    <a:pt x="12839" y="2447"/>
                  </a:cubicBezTo>
                  <a:cubicBezTo>
                    <a:pt x="12529" y="2447"/>
                    <a:pt x="12219" y="2461"/>
                    <a:pt x="11910" y="2489"/>
                  </a:cubicBezTo>
                  <a:lnTo>
                    <a:pt x="11207" y="521"/>
                  </a:lnTo>
                  <a:cubicBezTo>
                    <a:pt x="11092" y="200"/>
                    <a:pt x="10791" y="1"/>
                    <a:pt x="10471" y="1"/>
                  </a:cubicBezTo>
                  <a:close/>
                </a:path>
              </a:pathLst>
            </a:cu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118;p75">
              <a:extLst>
                <a:ext uri="{FF2B5EF4-FFF2-40B4-BE49-F238E27FC236}">
                  <a16:creationId xmlns:a16="http://schemas.microsoft.com/office/drawing/2014/main" id="{1FE04E8B-11C2-72EF-5FF1-FB21F3E7389D}"/>
                </a:ext>
              </a:extLst>
            </p:cNvPr>
            <p:cNvSpPr/>
            <p:nvPr/>
          </p:nvSpPr>
          <p:spPr>
            <a:xfrm>
              <a:off x="4277366" y="1220917"/>
              <a:ext cx="292242" cy="292217"/>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10119;p75">
              <a:extLst>
                <a:ext uri="{FF2B5EF4-FFF2-40B4-BE49-F238E27FC236}">
                  <a16:creationId xmlns:a16="http://schemas.microsoft.com/office/drawing/2014/main" id="{2441BC89-47D1-39F8-23AE-5E168106851D}"/>
                </a:ext>
              </a:extLst>
            </p:cNvPr>
            <p:cNvGrpSpPr/>
            <p:nvPr/>
          </p:nvGrpSpPr>
          <p:grpSpPr>
            <a:xfrm>
              <a:off x="4644280" y="1290523"/>
              <a:ext cx="143716" cy="29462"/>
              <a:chOff x="4644280" y="1290523"/>
              <a:chExt cx="143716" cy="29462"/>
            </a:xfrm>
          </p:grpSpPr>
          <p:sp>
            <p:nvSpPr>
              <p:cNvPr id="50" name="Google Shape;10120;p75">
                <a:extLst>
                  <a:ext uri="{FF2B5EF4-FFF2-40B4-BE49-F238E27FC236}">
                    <a16:creationId xmlns:a16="http://schemas.microsoft.com/office/drawing/2014/main" id="{7386B04C-D4F4-1C23-FB2B-EB70DE37AAC6}"/>
                  </a:ext>
                </a:extLst>
              </p:cNvPr>
              <p:cNvSpPr/>
              <p:nvPr/>
            </p:nvSpPr>
            <p:spPr>
              <a:xfrm>
                <a:off x="4736292" y="1294223"/>
                <a:ext cx="51704" cy="25762"/>
              </a:xfrm>
              <a:custGeom>
                <a:avLst/>
                <a:gdLst/>
                <a:ahLst/>
                <a:cxnLst/>
                <a:rect l="l" t="t" r="r" b="b"/>
                <a:pathLst>
                  <a:path w="4052" h="2019" extrusionOk="0">
                    <a:moveTo>
                      <a:pt x="273" y="0"/>
                    </a:moveTo>
                    <a:cubicBezTo>
                      <a:pt x="158" y="0"/>
                      <a:pt x="53" y="81"/>
                      <a:pt x="29" y="199"/>
                    </a:cubicBezTo>
                    <a:cubicBezTo>
                      <a:pt x="0" y="339"/>
                      <a:pt x="87" y="475"/>
                      <a:pt x="225" y="507"/>
                    </a:cubicBezTo>
                    <a:cubicBezTo>
                      <a:pt x="1077" y="720"/>
                      <a:pt x="1895" y="1048"/>
                      <a:pt x="2655" y="1487"/>
                    </a:cubicBezTo>
                    <a:lnTo>
                      <a:pt x="2505" y="1740"/>
                    </a:lnTo>
                    <a:cubicBezTo>
                      <a:pt x="2459" y="1818"/>
                      <a:pt x="2511" y="1919"/>
                      <a:pt x="2603" y="1925"/>
                    </a:cubicBezTo>
                    <a:lnTo>
                      <a:pt x="3885" y="2018"/>
                    </a:lnTo>
                    <a:cubicBezTo>
                      <a:pt x="3889" y="2019"/>
                      <a:pt x="3892" y="2019"/>
                      <a:pt x="3896" y="2019"/>
                    </a:cubicBezTo>
                    <a:cubicBezTo>
                      <a:pt x="3991" y="2019"/>
                      <a:pt x="4052" y="1911"/>
                      <a:pt x="3999" y="1829"/>
                    </a:cubicBezTo>
                    <a:lnTo>
                      <a:pt x="3302" y="747"/>
                    </a:lnTo>
                    <a:cubicBezTo>
                      <a:pt x="3278" y="709"/>
                      <a:pt x="3238" y="690"/>
                      <a:pt x="3198" y="690"/>
                    </a:cubicBezTo>
                    <a:cubicBezTo>
                      <a:pt x="3157" y="690"/>
                      <a:pt x="3116" y="710"/>
                      <a:pt x="3093" y="750"/>
                    </a:cubicBezTo>
                    <a:lnTo>
                      <a:pt x="2917" y="1048"/>
                    </a:lnTo>
                    <a:cubicBezTo>
                      <a:pt x="2108" y="582"/>
                      <a:pt x="1237" y="231"/>
                      <a:pt x="330" y="7"/>
                    </a:cubicBezTo>
                    <a:cubicBezTo>
                      <a:pt x="311" y="3"/>
                      <a:pt x="292" y="0"/>
                      <a:pt x="273" y="0"/>
                    </a:cubicBezTo>
                    <a:close/>
                  </a:path>
                </a:pathLst>
              </a:cu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0121;p75">
                <a:extLst>
                  <a:ext uri="{FF2B5EF4-FFF2-40B4-BE49-F238E27FC236}">
                    <a16:creationId xmlns:a16="http://schemas.microsoft.com/office/drawing/2014/main" id="{E1DA2760-D929-1AC3-6043-43217B1ACFF5}"/>
                  </a:ext>
                </a:extLst>
              </p:cNvPr>
              <p:cNvSpPr/>
              <p:nvPr/>
            </p:nvSpPr>
            <p:spPr>
              <a:xfrm>
                <a:off x="4700066" y="1290523"/>
                <a:ext cx="32206" cy="7988"/>
              </a:xfrm>
              <a:custGeom>
                <a:avLst/>
                <a:gdLst/>
                <a:ahLst/>
                <a:cxnLst/>
                <a:rect l="l" t="t" r="r" b="b"/>
                <a:pathLst>
                  <a:path w="2524" h="626" extrusionOk="0">
                    <a:moveTo>
                      <a:pt x="787" y="1"/>
                    </a:moveTo>
                    <a:cubicBezTo>
                      <a:pt x="606" y="1"/>
                      <a:pt x="423" y="7"/>
                      <a:pt x="242" y="18"/>
                    </a:cubicBezTo>
                    <a:cubicBezTo>
                      <a:pt x="104" y="31"/>
                      <a:pt x="0" y="151"/>
                      <a:pt x="10" y="291"/>
                    </a:cubicBezTo>
                    <a:cubicBezTo>
                      <a:pt x="21" y="425"/>
                      <a:pt x="131" y="526"/>
                      <a:pt x="264" y="526"/>
                    </a:cubicBezTo>
                    <a:cubicBezTo>
                      <a:pt x="269" y="526"/>
                      <a:pt x="274" y="526"/>
                      <a:pt x="279" y="526"/>
                    </a:cubicBezTo>
                    <a:cubicBezTo>
                      <a:pt x="447" y="516"/>
                      <a:pt x="617" y="510"/>
                      <a:pt x="787" y="510"/>
                    </a:cubicBezTo>
                    <a:cubicBezTo>
                      <a:pt x="1261" y="512"/>
                      <a:pt x="1735" y="548"/>
                      <a:pt x="2204" y="622"/>
                    </a:cubicBezTo>
                    <a:cubicBezTo>
                      <a:pt x="2218" y="624"/>
                      <a:pt x="2232" y="626"/>
                      <a:pt x="2246" y="626"/>
                    </a:cubicBezTo>
                    <a:cubicBezTo>
                      <a:pt x="2364" y="626"/>
                      <a:pt x="2469" y="542"/>
                      <a:pt x="2495" y="422"/>
                    </a:cubicBezTo>
                    <a:cubicBezTo>
                      <a:pt x="2524" y="281"/>
                      <a:pt x="2430" y="145"/>
                      <a:pt x="2289" y="121"/>
                    </a:cubicBezTo>
                    <a:cubicBezTo>
                      <a:pt x="1792" y="41"/>
                      <a:pt x="1289" y="1"/>
                      <a:pt x="787" y="1"/>
                    </a:cubicBezTo>
                    <a:close/>
                  </a:path>
                </a:pathLst>
              </a:cu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0122;p75">
                <a:extLst>
                  <a:ext uri="{FF2B5EF4-FFF2-40B4-BE49-F238E27FC236}">
                    <a16:creationId xmlns:a16="http://schemas.microsoft.com/office/drawing/2014/main" id="{22C373B1-634F-7E2D-8ED6-E2CB35BC4802}"/>
                  </a:ext>
                </a:extLst>
              </p:cNvPr>
              <p:cNvSpPr/>
              <p:nvPr/>
            </p:nvSpPr>
            <p:spPr>
              <a:xfrm>
                <a:off x="4644280" y="1300641"/>
                <a:ext cx="20225" cy="13283"/>
              </a:xfrm>
              <a:custGeom>
                <a:avLst/>
                <a:gdLst/>
                <a:ahLst/>
                <a:cxnLst/>
                <a:rect l="l" t="t" r="r" b="b"/>
                <a:pathLst>
                  <a:path w="1585" h="1041" extrusionOk="0">
                    <a:moveTo>
                      <a:pt x="1331" y="0"/>
                    </a:moveTo>
                    <a:cubicBezTo>
                      <a:pt x="1304" y="0"/>
                      <a:pt x="1277" y="6"/>
                      <a:pt x="1251" y="16"/>
                    </a:cubicBezTo>
                    <a:cubicBezTo>
                      <a:pt x="880" y="175"/>
                      <a:pt x="518" y="356"/>
                      <a:pt x="170" y="558"/>
                    </a:cubicBezTo>
                    <a:cubicBezTo>
                      <a:pt x="60" y="622"/>
                      <a:pt x="1" y="758"/>
                      <a:pt x="47" y="876"/>
                    </a:cubicBezTo>
                    <a:cubicBezTo>
                      <a:pt x="87" y="979"/>
                      <a:pt x="185" y="1040"/>
                      <a:pt x="287" y="1040"/>
                    </a:cubicBezTo>
                    <a:cubicBezTo>
                      <a:pt x="330" y="1040"/>
                      <a:pt x="373" y="1029"/>
                      <a:pt x="414" y="1006"/>
                    </a:cubicBezTo>
                    <a:cubicBezTo>
                      <a:pt x="729" y="822"/>
                      <a:pt x="1056" y="657"/>
                      <a:pt x="1391" y="513"/>
                    </a:cubicBezTo>
                    <a:cubicBezTo>
                      <a:pt x="1520" y="457"/>
                      <a:pt x="1584" y="311"/>
                      <a:pt x="1540" y="178"/>
                    </a:cubicBezTo>
                    <a:lnTo>
                      <a:pt x="1527" y="141"/>
                    </a:lnTo>
                    <a:cubicBezTo>
                      <a:pt x="1497" y="55"/>
                      <a:pt x="1417" y="0"/>
                      <a:pt x="1331" y="0"/>
                    </a:cubicBezTo>
                    <a:close/>
                  </a:path>
                </a:pathLst>
              </a:cu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0123;p75">
                <a:extLst>
                  <a:ext uri="{FF2B5EF4-FFF2-40B4-BE49-F238E27FC236}">
                    <a16:creationId xmlns:a16="http://schemas.microsoft.com/office/drawing/2014/main" id="{18D0AF4D-E552-724E-9519-F8BEA5494CF1}"/>
                  </a:ext>
                </a:extLst>
              </p:cNvPr>
              <p:cNvSpPr/>
              <p:nvPr/>
            </p:nvSpPr>
            <p:spPr>
              <a:xfrm>
                <a:off x="4667822" y="1291888"/>
                <a:ext cx="27779" cy="11433"/>
              </a:xfrm>
              <a:custGeom>
                <a:avLst/>
                <a:gdLst/>
                <a:ahLst/>
                <a:cxnLst/>
                <a:rect l="l" t="t" r="r" b="b"/>
                <a:pathLst>
                  <a:path w="2177" h="896" extrusionOk="0">
                    <a:moveTo>
                      <a:pt x="1906" y="0"/>
                    </a:moveTo>
                    <a:cubicBezTo>
                      <a:pt x="1894" y="0"/>
                      <a:pt x="1883" y="1"/>
                      <a:pt x="1871" y="3"/>
                    </a:cubicBezTo>
                    <a:lnTo>
                      <a:pt x="1871" y="4"/>
                    </a:lnTo>
                    <a:cubicBezTo>
                      <a:pt x="1306" y="88"/>
                      <a:pt x="748" y="220"/>
                      <a:pt x="205" y="400"/>
                    </a:cubicBezTo>
                    <a:cubicBezTo>
                      <a:pt x="71" y="446"/>
                      <a:pt x="0" y="592"/>
                      <a:pt x="47" y="725"/>
                    </a:cubicBezTo>
                    <a:cubicBezTo>
                      <a:pt x="84" y="830"/>
                      <a:pt x="182" y="896"/>
                      <a:pt x="288" y="896"/>
                    </a:cubicBezTo>
                    <a:cubicBezTo>
                      <a:pt x="315" y="896"/>
                      <a:pt x="343" y="891"/>
                      <a:pt x="370" y="882"/>
                    </a:cubicBezTo>
                    <a:cubicBezTo>
                      <a:pt x="881" y="714"/>
                      <a:pt x="1406" y="587"/>
                      <a:pt x="1940" y="509"/>
                    </a:cubicBezTo>
                    <a:cubicBezTo>
                      <a:pt x="2079" y="490"/>
                      <a:pt x="2177" y="360"/>
                      <a:pt x="2157" y="220"/>
                    </a:cubicBezTo>
                    <a:cubicBezTo>
                      <a:pt x="2140" y="93"/>
                      <a:pt x="2031" y="0"/>
                      <a:pt x="1906" y="0"/>
                    </a:cubicBezTo>
                    <a:close/>
                  </a:path>
                </a:pathLst>
              </a:cu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10124;p75">
              <a:extLst>
                <a:ext uri="{FF2B5EF4-FFF2-40B4-BE49-F238E27FC236}">
                  <a16:creationId xmlns:a16="http://schemas.microsoft.com/office/drawing/2014/main" id="{8C398177-3025-2126-BA3E-823370BC7AA0}"/>
                </a:ext>
              </a:extLst>
            </p:cNvPr>
            <p:cNvGrpSpPr/>
            <p:nvPr/>
          </p:nvGrpSpPr>
          <p:grpSpPr>
            <a:xfrm>
              <a:off x="4356567" y="1191441"/>
              <a:ext cx="143691" cy="29488"/>
              <a:chOff x="4356567" y="1191441"/>
              <a:chExt cx="143691" cy="29488"/>
            </a:xfrm>
          </p:grpSpPr>
          <p:sp>
            <p:nvSpPr>
              <p:cNvPr id="46" name="Google Shape;10125;p75">
                <a:extLst>
                  <a:ext uri="{FF2B5EF4-FFF2-40B4-BE49-F238E27FC236}">
                    <a16:creationId xmlns:a16="http://schemas.microsoft.com/office/drawing/2014/main" id="{A60584C8-B2C7-04FB-C32D-76E30D89354C}"/>
                  </a:ext>
                </a:extLst>
              </p:cNvPr>
              <p:cNvSpPr/>
              <p:nvPr/>
            </p:nvSpPr>
            <p:spPr>
              <a:xfrm>
                <a:off x="4448554" y="1195154"/>
                <a:ext cx="51704" cy="25775"/>
              </a:xfrm>
              <a:custGeom>
                <a:avLst/>
                <a:gdLst/>
                <a:ahLst/>
                <a:cxnLst/>
                <a:rect l="l" t="t" r="r" b="b"/>
                <a:pathLst>
                  <a:path w="4052" h="2020" extrusionOk="0">
                    <a:moveTo>
                      <a:pt x="272" y="1"/>
                    </a:moveTo>
                    <a:cubicBezTo>
                      <a:pt x="157" y="1"/>
                      <a:pt x="54" y="82"/>
                      <a:pt x="29" y="200"/>
                    </a:cubicBezTo>
                    <a:cubicBezTo>
                      <a:pt x="0" y="338"/>
                      <a:pt x="87" y="474"/>
                      <a:pt x="225" y="507"/>
                    </a:cubicBezTo>
                    <a:cubicBezTo>
                      <a:pt x="1077" y="719"/>
                      <a:pt x="1895" y="1049"/>
                      <a:pt x="2657" y="1486"/>
                    </a:cubicBezTo>
                    <a:lnTo>
                      <a:pt x="2505" y="1740"/>
                    </a:lnTo>
                    <a:cubicBezTo>
                      <a:pt x="2459" y="1819"/>
                      <a:pt x="2511" y="1918"/>
                      <a:pt x="2603" y="1926"/>
                    </a:cubicBezTo>
                    <a:lnTo>
                      <a:pt x="3887" y="2019"/>
                    </a:lnTo>
                    <a:cubicBezTo>
                      <a:pt x="3890" y="2019"/>
                      <a:pt x="3893" y="2019"/>
                      <a:pt x="3895" y="2019"/>
                    </a:cubicBezTo>
                    <a:cubicBezTo>
                      <a:pt x="3991" y="2019"/>
                      <a:pt x="4052" y="1913"/>
                      <a:pt x="3999" y="1830"/>
                    </a:cubicBezTo>
                    <a:lnTo>
                      <a:pt x="3302" y="746"/>
                    </a:lnTo>
                    <a:cubicBezTo>
                      <a:pt x="3278" y="709"/>
                      <a:pt x="3239" y="690"/>
                      <a:pt x="3200" y="690"/>
                    </a:cubicBezTo>
                    <a:cubicBezTo>
                      <a:pt x="3159" y="690"/>
                      <a:pt x="3118" y="711"/>
                      <a:pt x="3094" y="751"/>
                    </a:cubicBezTo>
                    <a:lnTo>
                      <a:pt x="2917" y="1047"/>
                    </a:lnTo>
                    <a:cubicBezTo>
                      <a:pt x="2108" y="581"/>
                      <a:pt x="1237" y="230"/>
                      <a:pt x="330" y="8"/>
                    </a:cubicBezTo>
                    <a:cubicBezTo>
                      <a:pt x="311" y="3"/>
                      <a:pt x="291" y="1"/>
                      <a:pt x="272" y="1"/>
                    </a:cubicBezTo>
                    <a:close/>
                  </a:path>
                </a:pathLst>
              </a:cu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0126;p75">
                <a:extLst>
                  <a:ext uri="{FF2B5EF4-FFF2-40B4-BE49-F238E27FC236}">
                    <a16:creationId xmlns:a16="http://schemas.microsoft.com/office/drawing/2014/main" id="{28238A9D-5680-AA3D-C5F8-2C3942D7E28A}"/>
                  </a:ext>
                </a:extLst>
              </p:cNvPr>
              <p:cNvSpPr/>
              <p:nvPr/>
            </p:nvSpPr>
            <p:spPr>
              <a:xfrm>
                <a:off x="4412341" y="1191441"/>
                <a:ext cx="32206" cy="8013"/>
              </a:xfrm>
              <a:custGeom>
                <a:avLst/>
                <a:gdLst/>
                <a:ahLst/>
                <a:cxnLst/>
                <a:rect l="l" t="t" r="r" b="b"/>
                <a:pathLst>
                  <a:path w="2524" h="628" extrusionOk="0">
                    <a:moveTo>
                      <a:pt x="787" y="1"/>
                    </a:moveTo>
                    <a:cubicBezTo>
                      <a:pt x="605" y="1"/>
                      <a:pt x="424" y="7"/>
                      <a:pt x="241" y="19"/>
                    </a:cubicBezTo>
                    <a:cubicBezTo>
                      <a:pt x="103" y="31"/>
                      <a:pt x="1" y="153"/>
                      <a:pt x="11" y="291"/>
                    </a:cubicBezTo>
                    <a:cubicBezTo>
                      <a:pt x="20" y="425"/>
                      <a:pt x="132" y="528"/>
                      <a:pt x="263" y="528"/>
                    </a:cubicBezTo>
                    <a:cubicBezTo>
                      <a:pt x="268" y="528"/>
                      <a:pt x="273" y="528"/>
                      <a:pt x="278" y="528"/>
                    </a:cubicBezTo>
                    <a:cubicBezTo>
                      <a:pt x="448" y="518"/>
                      <a:pt x="617" y="512"/>
                      <a:pt x="787" y="512"/>
                    </a:cubicBezTo>
                    <a:cubicBezTo>
                      <a:pt x="1261" y="512"/>
                      <a:pt x="1734" y="550"/>
                      <a:pt x="2203" y="624"/>
                    </a:cubicBezTo>
                    <a:cubicBezTo>
                      <a:pt x="2217" y="626"/>
                      <a:pt x="2231" y="627"/>
                      <a:pt x="2245" y="627"/>
                    </a:cubicBezTo>
                    <a:cubicBezTo>
                      <a:pt x="2363" y="627"/>
                      <a:pt x="2470" y="544"/>
                      <a:pt x="2494" y="424"/>
                    </a:cubicBezTo>
                    <a:cubicBezTo>
                      <a:pt x="2523" y="283"/>
                      <a:pt x="2430" y="145"/>
                      <a:pt x="2288" y="121"/>
                    </a:cubicBezTo>
                    <a:cubicBezTo>
                      <a:pt x="1791" y="43"/>
                      <a:pt x="1288" y="3"/>
                      <a:pt x="787" y="1"/>
                    </a:cubicBezTo>
                    <a:close/>
                  </a:path>
                </a:pathLst>
              </a:cu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0127;p75">
                <a:extLst>
                  <a:ext uri="{FF2B5EF4-FFF2-40B4-BE49-F238E27FC236}">
                    <a16:creationId xmlns:a16="http://schemas.microsoft.com/office/drawing/2014/main" id="{6BF62AB5-145A-DEB1-DE49-31CCC1BA77C2}"/>
                  </a:ext>
                </a:extLst>
              </p:cNvPr>
              <p:cNvSpPr/>
              <p:nvPr/>
            </p:nvSpPr>
            <p:spPr>
              <a:xfrm>
                <a:off x="4356567" y="1201573"/>
                <a:ext cx="20212" cy="13270"/>
              </a:xfrm>
              <a:custGeom>
                <a:avLst/>
                <a:gdLst/>
                <a:ahLst/>
                <a:cxnLst/>
                <a:rect l="l" t="t" r="r" b="b"/>
                <a:pathLst>
                  <a:path w="1584" h="1040" extrusionOk="0">
                    <a:moveTo>
                      <a:pt x="1330" y="1"/>
                    </a:moveTo>
                    <a:cubicBezTo>
                      <a:pt x="1303" y="1"/>
                      <a:pt x="1276" y="6"/>
                      <a:pt x="1249" y="17"/>
                    </a:cubicBezTo>
                    <a:cubicBezTo>
                      <a:pt x="878" y="174"/>
                      <a:pt x="518" y="355"/>
                      <a:pt x="168" y="557"/>
                    </a:cubicBezTo>
                    <a:cubicBezTo>
                      <a:pt x="58" y="621"/>
                      <a:pt x="0" y="757"/>
                      <a:pt x="47" y="876"/>
                    </a:cubicBezTo>
                    <a:cubicBezTo>
                      <a:pt x="86" y="979"/>
                      <a:pt x="183" y="1040"/>
                      <a:pt x="284" y="1040"/>
                    </a:cubicBezTo>
                    <a:cubicBezTo>
                      <a:pt x="327" y="1040"/>
                      <a:pt x="371" y="1029"/>
                      <a:pt x="412" y="1005"/>
                    </a:cubicBezTo>
                    <a:cubicBezTo>
                      <a:pt x="727" y="823"/>
                      <a:pt x="1054" y="658"/>
                      <a:pt x="1389" y="512"/>
                    </a:cubicBezTo>
                    <a:cubicBezTo>
                      <a:pt x="1518" y="458"/>
                      <a:pt x="1584" y="312"/>
                      <a:pt x="1538" y="177"/>
                    </a:cubicBezTo>
                    <a:lnTo>
                      <a:pt x="1525" y="141"/>
                    </a:lnTo>
                    <a:cubicBezTo>
                      <a:pt x="1496" y="54"/>
                      <a:pt x="1415" y="1"/>
                      <a:pt x="1330" y="1"/>
                    </a:cubicBezTo>
                    <a:close/>
                  </a:path>
                </a:pathLst>
              </a:cu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0128;p75">
                <a:extLst>
                  <a:ext uri="{FF2B5EF4-FFF2-40B4-BE49-F238E27FC236}">
                    <a16:creationId xmlns:a16="http://schemas.microsoft.com/office/drawing/2014/main" id="{F6A9DFC0-731A-DEDB-82E1-3E1DDD1DB89F}"/>
                  </a:ext>
                </a:extLst>
              </p:cNvPr>
              <p:cNvSpPr/>
              <p:nvPr/>
            </p:nvSpPr>
            <p:spPr>
              <a:xfrm>
                <a:off x="4380084" y="1192832"/>
                <a:ext cx="27779" cy="11433"/>
              </a:xfrm>
              <a:custGeom>
                <a:avLst/>
                <a:gdLst/>
                <a:ahLst/>
                <a:cxnLst/>
                <a:rect l="l" t="t" r="r" b="b"/>
                <a:pathLst>
                  <a:path w="2177" h="896" extrusionOk="0">
                    <a:moveTo>
                      <a:pt x="1906" y="0"/>
                    </a:moveTo>
                    <a:cubicBezTo>
                      <a:pt x="1894" y="0"/>
                      <a:pt x="1883" y="1"/>
                      <a:pt x="1871" y="2"/>
                    </a:cubicBezTo>
                    <a:cubicBezTo>
                      <a:pt x="1306" y="87"/>
                      <a:pt x="748" y="220"/>
                      <a:pt x="205" y="400"/>
                    </a:cubicBezTo>
                    <a:cubicBezTo>
                      <a:pt x="71" y="444"/>
                      <a:pt x="0" y="590"/>
                      <a:pt x="47" y="725"/>
                    </a:cubicBezTo>
                    <a:cubicBezTo>
                      <a:pt x="84" y="829"/>
                      <a:pt x="183" y="895"/>
                      <a:pt x="288" y="895"/>
                    </a:cubicBezTo>
                    <a:cubicBezTo>
                      <a:pt x="316" y="895"/>
                      <a:pt x="343" y="891"/>
                      <a:pt x="370" y="882"/>
                    </a:cubicBezTo>
                    <a:cubicBezTo>
                      <a:pt x="883" y="712"/>
                      <a:pt x="1408" y="587"/>
                      <a:pt x="1941" y="507"/>
                    </a:cubicBezTo>
                    <a:cubicBezTo>
                      <a:pt x="2081" y="488"/>
                      <a:pt x="2177" y="360"/>
                      <a:pt x="2157" y="220"/>
                    </a:cubicBezTo>
                    <a:cubicBezTo>
                      <a:pt x="2140" y="93"/>
                      <a:pt x="2031" y="0"/>
                      <a:pt x="1906" y="0"/>
                    </a:cubicBezTo>
                    <a:close/>
                  </a:path>
                </a:pathLst>
              </a:cu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10129;p75">
              <a:extLst>
                <a:ext uri="{FF2B5EF4-FFF2-40B4-BE49-F238E27FC236}">
                  <a16:creationId xmlns:a16="http://schemas.microsoft.com/office/drawing/2014/main" id="{23AD471D-3E9D-74C8-35CB-2023F42241C0}"/>
                </a:ext>
              </a:extLst>
            </p:cNvPr>
            <p:cNvGrpSpPr/>
            <p:nvPr/>
          </p:nvGrpSpPr>
          <p:grpSpPr>
            <a:xfrm>
              <a:off x="4339009" y="1863727"/>
              <a:ext cx="143704" cy="29476"/>
              <a:chOff x="4339009" y="1863727"/>
              <a:chExt cx="143704" cy="29476"/>
            </a:xfrm>
          </p:grpSpPr>
          <p:sp>
            <p:nvSpPr>
              <p:cNvPr id="42" name="Google Shape;10130;p75">
                <a:extLst>
                  <a:ext uri="{FF2B5EF4-FFF2-40B4-BE49-F238E27FC236}">
                    <a16:creationId xmlns:a16="http://schemas.microsoft.com/office/drawing/2014/main" id="{CE749DE4-1A6A-BF30-3610-EB12B14674C8}"/>
                  </a:ext>
                </a:extLst>
              </p:cNvPr>
              <p:cNvSpPr/>
              <p:nvPr/>
            </p:nvSpPr>
            <p:spPr>
              <a:xfrm>
                <a:off x="4339009" y="1863727"/>
                <a:ext cx="51691" cy="25762"/>
              </a:xfrm>
              <a:custGeom>
                <a:avLst/>
                <a:gdLst/>
                <a:ahLst/>
                <a:cxnLst/>
                <a:rect l="l" t="t" r="r" b="b"/>
                <a:pathLst>
                  <a:path w="4051" h="2019" extrusionOk="0">
                    <a:moveTo>
                      <a:pt x="157" y="1"/>
                    </a:moveTo>
                    <a:cubicBezTo>
                      <a:pt x="61" y="1"/>
                      <a:pt x="1" y="107"/>
                      <a:pt x="54" y="190"/>
                    </a:cubicBezTo>
                    <a:lnTo>
                      <a:pt x="750" y="1274"/>
                    </a:lnTo>
                    <a:cubicBezTo>
                      <a:pt x="774" y="1311"/>
                      <a:pt x="813" y="1330"/>
                      <a:pt x="852" y="1330"/>
                    </a:cubicBezTo>
                    <a:cubicBezTo>
                      <a:pt x="893" y="1330"/>
                      <a:pt x="935" y="1309"/>
                      <a:pt x="958" y="1269"/>
                    </a:cubicBezTo>
                    <a:lnTo>
                      <a:pt x="1136" y="973"/>
                    </a:lnTo>
                    <a:cubicBezTo>
                      <a:pt x="1945" y="1439"/>
                      <a:pt x="2816" y="1788"/>
                      <a:pt x="3722" y="2012"/>
                    </a:cubicBezTo>
                    <a:cubicBezTo>
                      <a:pt x="3741" y="2017"/>
                      <a:pt x="3761" y="2019"/>
                      <a:pt x="3779" y="2019"/>
                    </a:cubicBezTo>
                    <a:cubicBezTo>
                      <a:pt x="3895" y="2019"/>
                      <a:pt x="3999" y="1938"/>
                      <a:pt x="4023" y="1820"/>
                    </a:cubicBezTo>
                    <a:cubicBezTo>
                      <a:pt x="4051" y="1682"/>
                      <a:pt x="3964" y="1546"/>
                      <a:pt x="3828" y="1512"/>
                    </a:cubicBezTo>
                    <a:cubicBezTo>
                      <a:pt x="2976" y="1301"/>
                      <a:pt x="2158" y="971"/>
                      <a:pt x="1396" y="534"/>
                    </a:cubicBezTo>
                    <a:lnTo>
                      <a:pt x="1548" y="279"/>
                    </a:lnTo>
                    <a:cubicBezTo>
                      <a:pt x="1594" y="201"/>
                      <a:pt x="1541" y="100"/>
                      <a:pt x="1450" y="94"/>
                    </a:cubicBezTo>
                    <a:lnTo>
                      <a:pt x="166" y="1"/>
                    </a:lnTo>
                    <a:cubicBezTo>
                      <a:pt x="163" y="1"/>
                      <a:pt x="160" y="1"/>
                      <a:pt x="157" y="1"/>
                    </a:cubicBezTo>
                    <a:close/>
                  </a:path>
                </a:pathLst>
              </a:cu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0131;p75">
                <a:extLst>
                  <a:ext uri="{FF2B5EF4-FFF2-40B4-BE49-F238E27FC236}">
                    <a16:creationId xmlns:a16="http://schemas.microsoft.com/office/drawing/2014/main" id="{11656E9F-9658-925C-D268-EB942097F6CE}"/>
                  </a:ext>
                </a:extLst>
              </p:cNvPr>
              <p:cNvSpPr/>
              <p:nvPr/>
            </p:nvSpPr>
            <p:spPr>
              <a:xfrm>
                <a:off x="4394732" y="1885202"/>
                <a:ext cx="32193" cy="8001"/>
              </a:xfrm>
              <a:custGeom>
                <a:avLst/>
                <a:gdLst/>
                <a:ahLst/>
                <a:cxnLst/>
                <a:rect l="l" t="t" r="r" b="b"/>
                <a:pathLst>
                  <a:path w="2523" h="627" extrusionOk="0">
                    <a:moveTo>
                      <a:pt x="279" y="1"/>
                    </a:moveTo>
                    <a:cubicBezTo>
                      <a:pt x="160" y="1"/>
                      <a:pt x="54" y="84"/>
                      <a:pt x="29" y="204"/>
                    </a:cubicBezTo>
                    <a:cubicBezTo>
                      <a:pt x="1" y="345"/>
                      <a:pt x="93" y="483"/>
                      <a:pt x="236" y="507"/>
                    </a:cubicBezTo>
                    <a:cubicBezTo>
                      <a:pt x="732" y="585"/>
                      <a:pt x="1235" y="625"/>
                      <a:pt x="1738" y="627"/>
                    </a:cubicBezTo>
                    <a:cubicBezTo>
                      <a:pt x="1919" y="627"/>
                      <a:pt x="2102" y="621"/>
                      <a:pt x="2282" y="609"/>
                    </a:cubicBezTo>
                    <a:cubicBezTo>
                      <a:pt x="2420" y="596"/>
                      <a:pt x="2523" y="475"/>
                      <a:pt x="2513" y="337"/>
                    </a:cubicBezTo>
                    <a:cubicBezTo>
                      <a:pt x="2504" y="203"/>
                      <a:pt x="2392" y="100"/>
                      <a:pt x="2260" y="100"/>
                    </a:cubicBezTo>
                    <a:cubicBezTo>
                      <a:pt x="2255" y="100"/>
                      <a:pt x="2251" y="100"/>
                      <a:pt x="2246" y="100"/>
                    </a:cubicBezTo>
                    <a:cubicBezTo>
                      <a:pt x="2076" y="110"/>
                      <a:pt x="1908" y="116"/>
                      <a:pt x="1738" y="116"/>
                    </a:cubicBezTo>
                    <a:cubicBezTo>
                      <a:pt x="1262" y="116"/>
                      <a:pt x="790" y="78"/>
                      <a:pt x="321" y="4"/>
                    </a:cubicBezTo>
                    <a:cubicBezTo>
                      <a:pt x="307" y="2"/>
                      <a:pt x="293" y="1"/>
                      <a:pt x="279" y="1"/>
                    </a:cubicBezTo>
                    <a:close/>
                  </a:path>
                </a:pathLst>
              </a:cu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0132;p75">
                <a:extLst>
                  <a:ext uri="{FF2B5EF4-FFF2-40B4-BE49-F238E27FC236}">
                    <a16:creationId xmlns:a16="http://schemas.microsoft.com/office/drawing/2014/main" id="{BECF3084-5E68-2BB2-7352-DA2D26AF0581}"/>
                  </a:ext>
                </a:extLst>
              </p:cNvPr>
              <p:cNvSpPr/>
              <p:nvPr/>
            </p:nvSpPr>
            <p:spPr>
              <a:xfrm>
                <a:off x="4462488" y="1869814"/>
                <a:ext cx="20225" cy="13258"/>
              </a:xfrm>
              <a:custGeom>
                <a:avLst/>
                <a:gdLst/>
                <a:ahLst/>
                <a:cxnLst/>
                <a:rect l="l" t="t" r="r" b="b"/>
                <a:pathLst>
                  <a:path w="1585" h="1039" extrusionOk="0">
                    <a:moveTo>
                      <a:pt x="1300" y="0"/>
                    </a:moveTo>
                    <a:cubicBezTo>
                      <a:pt x="1257" y="0"/>
                      <a:pt x="1213" y="11"/>
                      <a:pt x="1173" y="35"/>
                    </a:cubicBezTo>
                    <a:cubicBezTo>
                      <a:pt x="857" y="217"/>
                      <a:pt x="531" y="382"/>
                      <a:pt x="196" y="528"/>
                    </a:cubicBezTo>
                    <a:cubicBezTo>
                      <a:pt x="66" y="582"/>
                      <a:pt x="1" y="728"/>
                      <a:pt x="47" y="863"/>
                    </a:cubicBezTo>
                    <a:lnTo>
                      <a:pt x="60" y="899"/>
                    </a:lnTo>
                    <a:cubicBezTo>
                      <a:pt x="89" y="986"/>
                      <a:pt x="169" y="1039"/>
                      <a:pt x="255" y="1039"/>
                    </a:cubicBezTo>
                    <a:cubicBezTo>
                      <a:pt x="282" y="1039"/>
                      <a:pt x="309" y="1034"/>
                      <a:pt x="335" y="1023"/>
                    </a:cubicBezTo>
                    <a:cubicBezTo>
                      <a:pt x="707" y="866"/>
                      <a:pt x="1067" y="685"/>
                      <a:pt x="1416" y="483"/>
                    </a:cubicBezTo>
                    <a:cubicBezTo>
                      <a:pt x="1527" y="419"/>
                      <a:pt x="1584" y="283"/>
                      <a:pt x="1538" y="164"/>
                    </a:cubicBezTo>
                    <a:cubicBezTo>
                      <a:pt x="1499" y="61"/>
                      <a:pt x="1401" y="0"/>
                      <a:pt x="1300" y="0"/>
                    </a:cubicBezTo>
                    <a:close/>
                  </a:path>
                </a:pathLst>
              </a:cu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133;p75">
                <a:extLst>
                  <a:ext uri="{FF2B5EF4-FFF2-40B4-BE49-F238E27FC236}">
                    <a16:creationId xmlns:a16="http://schemas.microsoft.com/office/drawing/2014/main" id="{9095CFF5-648E-3A20-AF13-CCA779752C98}"/>
                  </a:ext>
                </a:extLst>
              </p:cNvPr>
              <p:cNvSpPr/>
              <p:nvPr/>
            </p:nvSpPr>
            <p:spPr>
              <a:xfrm>
                <a:off x="4431392" y="1880392"/>
                <a:ext cx="27804" cy="11433"/>
              </a:xfrm>
              <a:custGeom>
                <a:avLst/>
                <a:gdLst/>
                <a:ahLst/>
                <a:cxnLst/>
                <a:rect l="l" t="t" r="r" b="b"/>
                <a:pathLst>
                  <a:path w="2179" h="896" extrusionOk="0">
                    <a:moveTo>
                      <a:pt x="1890" y="1"/>
                    </a:moveTo>
                    <a:cubicBezTo>
                      <a:pt x="1863" y="1"/>
                      <a:pt x="1835" y="5"/>
                      <a:pt x="1808" y="14"/>
                    </a:cubicBezTo>
                    <a:cubicBezTo>
                      <a:pt x="1296" y="184"/>
                      <a:pt x="771" y="309"/>
                      <a:pt x="237" y="389"/>
                    </a:cubicBezTo>
                    <a:cubicBezTo>
                      <a:pt x="98" y="408"/>
                      <a:pt x="0" y="536"/>
                      <a:pt x="20" y="676"/>
                    </a:cubicBezTo>
                    <a:cubicBezTo>
                      <a:pt x="37" y="803"/>
                      <a:pt x="147" y="896"/>
                      <a:pt x="273" y="896"/>
                    </a:cubicBezTo>
                    <a:cubicBezTo>
                      <a:pt x="284" y="896"/>
                      <a:pt x="296" y="895"/>
                      <a:pt x="308" y="893"/>
                    </a:cubicBezTo>
                    <a:cubicBezTo>
                      <a:pt x="873" y="809"/>
                      <a:pt x="1430" y="676"/>
                      <a:pt x="1973" y="496"/>
                    </a:cubicBezTo>
                    <a:cubicBezTo>
                      <a:pt x="2106" y="451"/>
                      <a:pt x="2178" y="306"/>
                      <a:pt x="2132" y="171"/>
                    </a:cubicBezTo>
                    <a:cubicBezTo>
                      <a:pt x="2095" y="67"/>
                      <a:pt x="1996" y="1"/>
                      <a:pt x="1890" y="1"/>
                    </a:cubicBezTo>
                    <a:close/>
                  </a:path>
                </a:pathLst>
              </a:cu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10134;p75">
              <a:extLst>
                <a:ext uri="{FF2B5EF4-FFF2-40B4-BE49-F238E27FC236}">
                  <a16:creationId xmlns:a16="http://schemas.microsoft.com/office/drawing/2014/main" id="{AE8BA973-232F-5B2E-43F6-3C0661708E2B}"/>
                </a:ext>
              </a:extLst>
            </p:cNvPr>
            <p:cNvGrpSpPr/>
            <p:nvPr/>
          </p:nvGrpSpPr>
          <p:grpSpPr>
            <a:xfrm>
              <a:off x="4206459" y="1607315"/>
              <a:ext cx="29539" cy="142899"/>
              <a:chOff x="4206459" y="1607315"/>
              <a:chExt cx="29539" cy="142899"/>
            </a:xfrm>
          </p:grpSpPr>
          <p:sp>
            <p:nvSpPr>
              <p:cNvPr id="38" name="Google Shape;10135;p75">
                <a:extLst>
                  <a:ext uri="{FF2B5EF4-FFF2-40B4-BE49-F238E27FC236}">
                    <a16:creationId xmlns:a16="http://schemas.microsoft.com/office/drawing/2014/main" id="{896B4613-6C63-945D-8217-E883283E23DE}"/>
                  </a:ext>
                </a:extLst>
              </p:cNvPr>
              <p:cNvSpPr/>
              <p:nvPr/>
            </p:nvSpPr>
            <p:spPr>
              <a:xfrm>
                <a:off x="4209840" y="1607315"/>
                <a:ext cx="26158" cy="50989"/>
              </a:xfrm>
              <a:custGeom>
                <a:avLst/>
                <a:gdLst/>
                <a:ahLst/>
                <a:cxnLst/>
                <a:rect l="l" t="t" r="r" b="b"/>
                <a:pathLst>
                  <a:path w="2050" h="3996" extrusionOk="0">
                    <a:moveTo>
                      <a:pt x="1920" y="0"/>
                    </a:moveTo>
                    <a:cubicBezTo>
                      <a:pt x="1898" y="0"/>
                      <a:pt x="1876" y="6"/>
                      <a:pt x="1854" y="20"/>
                    </a:cubicBezTo>
                    <a:lnTo>
                      <a:pt x="772" y="717"/>
                    </a:lnTo>
                    <a:cubicBezTo>
                      <a:pt x="695" y="766"/>
                      <a:pt x="697" y="878"/>
                      <a:pt x="775" y="926"/>
                    </a:cubicBezTo>
                    <a:lnTo>
                      <a:pt x="1073" y="1102"/>
                    </a:lnTo>
                    <a:cubicBezTo>
                      <a:pt x="607" y="1911"/>
                      <a:pt x="256" y="2782"/>
                      <a:pt x="32" y="3689"/>
                    </a:cubicBezTo>
                    <a:cubicBezTo>
                      <a:pt x="0" y="3825"/>
                      <a:pt x="87" y="3962"/>
                      <a:pt x="224" y="3990"/>
                    </a:cubicBezTo>
                    <a:cubicBezTo>
                      <a:pt x="242" y="3993"/>
                      <a:pt x="260" y="3995"/>
                      <a:pt x="278" y="3995"/>
                    </a:cubicBezTo>
                    <a:cubicBezTo>
                      <a:pt x="397" y="3995"/>
                      <a:pt x="502" y="3914"/>
                      <a:pt x="532" y="3794"/>
                    </a:cubicBezTo>
                    <a:cubicBezTo>
                      <a:pt x="743" y="2942"/>
                      <a:pt x="1073" y="2124"/>
                      <a:pt x="1512" y="1363"/>
                    </a:cubicBezTo>
                    <a:lnTo>
                      <a:pt x="1765" y="1514"/>
                    </a:lnTo>
                    <a:cubicBezTo>
                      <a:pt x="1785" y="1526"/>
                      <a:pt x="1806" y="1531"/>
                      <a:pt x="1827" y="1531"/>
                    </a:cubicBezTo>
                    <a:cubicBezTo>
                      <a:pt x="1888" y="1531"/>
                      <a:pt x="1946" y="1484"/>
                      <a:pt x="1951" y="1416"/>
                    </a:cubicBezTo>
                    <a:lnTo>
                      <a:pt x="2043" y="134"/>
                    </a:lnTo>
                    <a:cubicBezTo>
                      <a:pt x="2049" y="57"/>
                      <a:pt x="1988" y="0"/>
                      <a:pt x="1920" y="0"/>
                    </a:cubicBezTo>
                    <a:close/>
                  </a:path>
                </a:pathLst>
              </a:cu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136;p75">
                <a:extLst>
                  <a:ext uri="{FF2B5EF4-FFF2-40B4-BE49-F238E27FC236}">
                    <a16:creationId xmlns:a16="http://schemas.microsoft.com/office/drawing/2014/main" id="{EF87BEF0-A933-9650-EDBE-99D812C5C55E}"/>
                  </a:ext>
                </a:extLst>
              </p:cNvPr>
              <p:cNvSpPr/>
              <p:nvPr/>
            </p:nvSpPr>
            <p:spPr>
              <a:xfrm>
                <a:off x="4206459" y="1662910"/>
                <a:ext cx="8230" cy="31785"/>
              </a:xfrm>
              <a:custGeom>
                <a:avLst/>
                <a:gdLst/>
                <a:ahLst/>
                <a:cxnLst/>
                <a:rect l="l" t="t" r="r" b="b"/>
                <a:pathLst>
                  <a:path w="645" h="2491" extrusionOk="0">
                    <a:moveTo>
                      <a:pt x="371" y="1"/>
                    </a:moveTo>
                    <a:cubicBezTo>
                      <a:pt x="249" y="1"/>
                      <a:pt x="141" y="89"/>
                      <a:pt x="121" y="212"/>
                    </a:cubicBezTo>
                    <a:cubicBezTo>
                      <a:pt x="41" y="709"/>
                      <a:pt x="1" y="1212"/>
                      <a:pt x="1" y="1714"/>
                    </a:cubicBezTo>
                    <a:cubicBezTo>
                      <a:pt x="1" y="1895"/>
                      <a:pt x="7" y="2078"/>
                      <a:pt x="19" y="2259"/>
                    </a:cubicBezTo>
                    <a:cubicBezTo>
                      <a:pt x="31" y="2390"/>
                      <a:pt x="140" y="2490"/>
                      <a:pt x="270" y="2490"/>
                    </a:cubicBezTo>
                    <a:cubicBezTo>
                      <a:pt x="277" y="2490"/>
                      <a:pt x="284" y="2490"/>
                      <a:pt x="291" y="2489"/>
                    </a:cubicBezTo>
                    <a:cubicBezTo>
                      <a:pt x="428" y="2480"/>
                      <a:pt x="534" y="2361"/>
                      <a:pt x="526" y="2222"/>
                    </a:cubicBezTo>
                    <a:cubicBezTo>
                      <a:pt x="517" y="2054"/>
                      <a:pt x="510" y="1884"/>
                      <a:pt x="510" y="1714"/>
                    </a:cubicBezTo>
                    <a:cubicBezTo>
                      <a:pt x="512" y="1240"/>
                      <a:pt x="549" y="766"/>
                      <a:pt x="622" y="297"/>
                    </a:cubicBezTo>
                    <a:cubicBezTo>
                      <a:pt x="645" y="163"/>
                      <a:pt x="557" y="35"/>
                      <a:pt x="422" y="6"/>
                    </a:cubicBezTo>
                    <a:cubicBezTo>
                      <a:pt x="405" y="2"/>
                      <a:pt x="388" y="1"/>
                      <a:pt x="371" y="1"/>
                    </a:cubicBezTo>
                    <a:close/>
                  </a:path>
                </a:pathLst>
              </a:cu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0137;p75">
                <a:extLst>
                  <a:ext uri="{FF2B5EF4-FFF2-40B4-BE49-F238E27FC236}">
                    <a16:creationId xmlns:a16="http://schemas.microsoft.com/office/drawing/2014/main" id="{0406D1EE-3A5C-C6B1-9D6F-2887B89DCA76}"/>
                  </a:ext>
                </a:extLst>
              </p:cNvPr>
              <p:cNvSpPr/>
              <p:nvPr/>
            </p:nvSpPr>
            <p:spPr>
              <a:xfrm>
                <a:off x="4216194" y="1730768"/>
                <a:ext cx="14227" cy="19446"/>
              </a:xfrm>
              <a:custGeom>
                <a:avLst/>
                <a:gdLst/>
                <a:ahLst/>
                <a:cxnLst/>
                <a:rect l="l" t="t" r="r" b="b"/>
                <a:pathLst>
                  <a:path w="1115" h="1524" extrusionOk="0">
                    <a:moveTo>
                      <a:pt x="296" y="1"/>
                    </a:moveTo>
                    <a:cubicBezTo>
                      <a:pt x="267" y="1"/>
                      <a:pt x="237" y="5"/>
                      <a:pt x="208" y="15"/>
                    </a:cubicBezTo>
                    <a:lnTo>
                      <a:pt x="171" y="28"/>
                    </a:lnTo>
                    <a:cubicBezTo>
                      <a:pt x="58" y="67"/>
                      <a:pt x="0" y="193"/>
                      <a:pt x="47" y="304"/>
                    </a:cubicBezTo>
                    <a:cubicBezTo>
                      <a:pt x="205" y="675"/>
                      <a:pt x="384" y="1035"/>
                      <a:pt x="588" y="1385"/>
                    </a:cubicBezTo>
                    <a:cubicBezTo>
                      <a:pt x="637" y="1469"/>
                      <a:pt x="728" y="1524"/>
                      <a:pt x="822" y="1524"/>
                    </a:cubicBezTo>
                    <a:cubicBezTo>
                      <a:pt x="850" y="1524"/>
                      <a:pt x="879" y="1519"/>
                      <a:pt x="906" y="1508"/>
                    </a:cubicBezTo>
                    <a:cubicBezTo>
                      <a:pt x="1052" y="1450"/>
                      <a:pt x="1115" y="1277"/>
                      <a:pt x="1036" y="1141"/>
                    </a:cubicBezTo>
                    <a:cubicBezTo>
                      <a:pt x="852" y="826"/>
                      <a:pt x="687" y="499"/>
                      <a:pt x="543" y="164"/>
                    </a:cubicBezTo>
                    <a:cubicBezTo>
                      <a:pt x="499" y="63"/>
                      <a:pt x="400" y="1"/>
                      <a:pt x="296" y="1"/>
                    </a:cubicBezTo>
                    <a:close/>
                  </a:path>
                </a:pathLst>
              </a:cu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0138;p75">
                <a:extLst>
                  <a:ext uri="{FF2B5EF4-FFF2-40B4-BE49-F238E27FC236}">
                    <a16:creationId xmlns:a16="http://schemas.microsoft.com/office/drawing/2014/main" id="{3955322E-DC88-A3A0-C8C1-874EE82A5E43}"/>
                  </a:ext>
                </a:extLst>
              </p:cNvPr>
              <p:cNvSpPr/>
              <p:nvPr/>
            </p:nvSpPr>
            <p:spPr>
              <a:xfrm>
                <a:off x="4207607" y="1699506"/>
                <a:ext cx="12045" cy="27153"/>
              </a:xfrm>
              <a:custGeom>
                <a:avLst/>
                <a:gdLst/>
                <a:ahLst/>
                <a:cxnLst/>
                <a:rect l="l" t="t" r="r" b="b"/>
                <a:pathLst>
                  <a:path w="944" h="2128" extrusionOk="0">
                    <a:moveTo>
                      <a:pt x="273" y="0"/>
                    </a:moveTo>
                    <a:cubicBezTo>
                      <a:pt x="261" y="0"/>
                      <a:pt x="249" y="1"/>
                      <a:pt x="238" y="3"/>
                    </a:cubicBezTo>
                    <a:cubicBezTo>
                      <a:pt x="98" y="22"/>
                      <a:pt x="1" y="150"/>
                      <a:pt x="20" y="289"/>
                    </a:cubicBezTo>
                    <a:lnTo>
                      <a:pt x="21" y="289"/>
                    </a:lnTo>
                    <a:cubicBezTo>
                      <a:pt x="105" y="854"/>
                      <a:pt x="238" y="1412"/>
                      <a:pt x="417" y="1955"/>
                    </a:cubicBezTo>
                    <a:cubicBezTo>
                      <a:pt x="454" y="2061"/>
                      <a:pt x="553" y="2127"/>
                      <a:pt x="658" y="2127"/>
                    </a:cubicBezTo>
                    <a:cubicBezTo>
                      <a:pt x="686" y="2127"/>
                      <a:pt x="714" y="2123"/>
                      <a:pt x="742" y="2113"/>
                    </a:cubicBezTo>
                    <a:cubicBezTo>
                      <a:pt x="875" y="2067"/>
                      <a:pt x="944" y="1923"/>
                      <a:pt x="899" y="1790"/>
                    </a:cubicBezTo>
                    <a:cubicBezTo>
                      <a:pt x="731" y="1279"/>
                      <a:pt x="604" y="754"/>
                      <a:pt x="526" y="220"/>
                    </a:cubicBezTo>
                    <a:cubicBezTo>
                      <a:pt x="508" y="93"/>
                      <a:pt x="398" y="0"/>
                      <a:pt x="273" y="0"/>
                    </a:cubicBezTo>
                    <a:close/>
                  </a:path>
                </a:pathLst>
              </a:cu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10139;p75">
              <a:extLst>
                <a:ext uri="{FF2B5EF4-FFF2-40B4-BE49-F238E27FC236}">
                  <a16:creationId xmlns:a16="http://schemas.microsoft.com/office/drawing/2014/main" id="{9BFF3B19-349C-9E92-1ED3-9E2FA7DD5007}"/>
                </a:ext>
              </a:extLst>
            </p:cNvPr>
            <p:cNvSpPr/>
            <p:nvPr/>
          </p:nvSpPr>
          <p:spPr>
            <a:xfrm>
              <a:off x="4250519" y="1416170"/>
              <a:ext cx="26783" cy="52303"/>
            </a:xfrm>
            <a:custGeom>
              <a:avLst/>
              <a:gdLst/>
              <a:ahLst/>
              <a:cxnLst/>
              <a:rect l="l" t="t" r="r" b="b"/>
              <a:pathLst>
                <a:path w="2099" h="4099" extrusionOk="0">
                  <a:moveTo>
                    <a:pt x="412" y="1"/>
                  </a:moveTo>
                  <a:cubicBezTo>
                    <a:pt x="358" y="1"/>
                    <a:pt x="305" y="37"/>
                    <a:pt x="292" y="98"/>
                  </a:cubicBezTo>
                  <a:lnTo>
                    <a:pt x="18" y="1357"/>
                  </a:lnTo>
                  <a:cubicBezTo>
                    <a:pt x="1" y="1436"/>
                    <a:pt x="62" y="1506"/>
                    <a:pt x="139" y="1506"/>
                  </a:cubicBezTo>
                  <a:cubicBezTo>
                    <a:pt x="149" y="1506"/>
                    <a:pt x="158" y="1505"/>
                    <a:pt x="169" y="1502"/>
                  </a:cubicBezTo>
                  <a:lnTo>
                    <a:pt x="503" y="1416"/>
                  </a:lnTo>
                  <a:cubicBezTo>
                    <a:pt x="745" y="2317"/>
                    <a:pt x="1113" y="3181"/>
                    <a:pt x="1597" y="3981"/>
                  </a:cubicBezTo>
                  <a:cubicBezTo>
                    <a:pt x="1644" y="4057"/>
                    <a:pt x="1725" y="4099"/>
                    <a:pt x="1809" y="4099"/>
                  </a:cubicBezTo>
                  <a:cubicBezTo>
                    <a:pt x="1856" y="4099"/>
                    <a:pt x="1903" y="4086"/>
                    <a:pt x="1946" y="4058"/>
                  </a:cubicBezTo>
                  <a:cubicBezTo>
                    <a:pt x="2063" y="3980"/>
                    <a:pt x="2098" y="3823"/>
                    <a:pt x="2024" y="3703"/>
                  </a:cubicBezTo>
                  <a:cubicBezTo>
                    <a:pt x="1571" y="2950"/>
                    <a:pt x="1225" y="2138"/>
                    <a:pt x="998" y="1291"/>
                  </a:cubicBezTo>
                  <a:lnTo>
                    <a:pt x="1283" y="1217"/>
                  </a:lnTo>
                  <a:cubicBezTo>
                    <a:pt x="1373" y="1195"/>
                    <a:pt x="1406" y="1086"/>
                    <a:pt x="1347" y="1017"/>
                  </a:cubicBezTo>
                  <a:lnTo>
                    <a:pt x="505" y="44"/>
                  </a:lnTo>
                  <a:cubicBezTo>
                    <a:pt x="479" y="14"/>
                    <a:pt x="445" y="1"/>
                    <a:pt x="412" y="1"/>
                  </a:cubicBezTo>
                  <a:close/>
                </a:path>
              </a:pathLst>
            </a:cu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0140;p75">
              <a:extLst>
                <a:ext uri="{FF2B5EF4-FFF2-40B4-BE49-F238E27FC236}">
                  <a16:creationId xmlns:a16="http://schemas.microsoft.com/office/drawing/2014/main" id="{EF8BB2C4-77E3-8833-F4A9-371996C46C86}"/>
                </a:ext>
              </a:extLst>
            </p:cNvPr>
            <p:cNvSpPr/>
            <p:nvPr/>
          </p:nvSpPr>
          <p:spPr>
            <a:xfrm>
              <a:off x="4276166" y="1471370"/>
              <a:ext cx="24359" cy="25290"/>
            </a:xfrm>
            <a:custGeom>
              <a:avLst/>
              <a:gdLst/>
              <a:ahLst/>
              <a:cxnLst/>
              <a:rect l="l" t="t" r="r" b="b"/>
              <a:pathLst>
                <a:path w="1909" h="1982" extrusionOk="0">
                  <a:moveTo>
                    <a:pt x="291" y="0"/>
                  </a:moveTo>
                  <a:cubicBezTo>
                    <a:pt x="243" y="0"/>
                    <a:pt x="195" y="14"/>
                    <a:pt x="152" y="41"/>
                  </a:cubicBezTo>
                  <a:cubicBezTo>
                    <a:pt x="30" y="121"/>
                    <a:pt x="0" y="285"/>
                    <a:pt x="85" y="403"/>
                  </a:cubicBezTo>
                  <a:cubicBezTo>
                    <a:pt x="380" y="810"/>
                    <a:pt x="706" y="1193"/>
                    <a:pt x="1062" y="1548"/>
                  </a:cubicBezTo>
                  <a:cubicBezTo>
                    <a:pt x="1190" y="1678"/>
                    <a:pt x="1323" y="1801"/>
                    <a:pt x="1459" y="1921"/>
                  </a:cubicBezTo>
                  <a:cubicBezTo>
                    <a:pt x="1507" y="1962"/>
                    <a:pt x="1566" y="1981"/>
                    <a:pt x="1624" y="1981"/>
                  </a:cubicBezTo>
                  <a:cubicBezTo>
                    <a:pt x="1695" y="1981"/>
                    <a:pt x="1766" y="1952"/>
                    <a:pt x="1816" y="1894"/>
                  </a:cubicBezTo>
                  <a:cubicBezTo>
                    <a:pt x="1909" y="1788"/>
                    <a:pt x="1898" y="1628"/>
                    <a:pt x="1794" y="1535"/>
                  </a:cubicBezTo>
                  <a:cubicBezTo>
                    <a:pt x="1665" y="1423"/>
                    <a:pt x="1542" y="1308"/>
                    <a:pt x="1422" y="1188"/>
                  </a:cubicBezTo>
                  <a:cubicBezTo>
                    <a:pt x="1087" y="851"/>
                    <a:pt x="778" y="490"/>
                    <a:pt x="500" y="107"/>
                  </a:cubicBezTo>
                  <a:cubicBezTo>
                    <a:pt x="449" y="38"/>
                    <a:pt x="371" y="0"/>
                    <a:pt x="291" y="0"/>
                  </a:cubicBezTo>
                  <a:close/>
                </a:path>
              </a:pathLst>
            </a:cu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0141;p75">
              <a:extLst>
                <a:ext uri="{FF2B5EF4-FFF2-40B4-BE49-F238E27FC236}">
                  <a16:creationId xmlns:a16="http://schemas.microsoft.com/office/drawing/2014/main" id="{C2E0D4C8-35E0-BD2A-B858-13D134778A7C}"/>
                </a:ext>
              </a:extLst>
            </p:cNvPr>
            <p:cNvSpPr/>
            <p:nvPr/>
          </p:nvSpPr>
          <p:spPr>
            <a:xfrm>
              <a:off x="4330231" y="1513121"/>
              <a:ext cx="21462" cy="10986"/>
            </a:xfrm>
            <a:custGeom>
              <a:avLst/>
              <a:gdLst/>
              <a:ahLst/>
              <a:cxnLst/>
              <a:rect l="l" t="t" r="r" b="b"/>
              <a:pathLst>
                <a:path w="1682" h="861" extrusionOk="0">
                  <a:moveTo>
                    <a:pt x="311" y="0"/>
                  </a:moveTo>
                  <a:cubicBezTo>
                    <a:pt x="211" y="0"/>
                    <a:pt x="116" y="56"/>
                    <a:pt x="69" y="151"/>
                  </a:cubicBezTo>
                  <a:lnTo>
                    <a:pt x="53" y="185"/>
                  </a:lnTo>
                  <a:cubicBezTo>
                    <a:pt x="0" y="292"/>
                    <a:pt x="48" y="423"/>
                    <a:pt x="160" y="468"/>
                  </a:cubicBezTo>
                  <a:cubicBezTo>
                    <a:pt x="533" y="619"/>
                    <a:pt x="916" y="747"/>
                    <a:pt x="1307" y="851"/>
                  </a:cubicBezTo>
                  <a:cubicBezTo>
                    <a:pt x="1331" y="857"/>
                    <a:pt x="1355" y="861"/>
                    <a:pt x="1379" y="861"/>
                  </a:cubicBezTo>
                  <a:cubicBezTo>
                    <a:pt x="1480" y="861"/>
                    <a:pt x="1576" y="806"/>
                    <a:pt x="1618" y="713"/>
                  </a:cubicBezTo>
                  <a:cubicBezTo>
                    <a:pt x="1682" y="569"/>
                    <a:pt x="1602" y="403"/>
                    <a:pt x="1451" y="363"/>
                  </a:cubicBezTo>
                  <a:cubicBezTo>
                    <a:pt x="1097" y="268"/>
                    <a:pt x="751" y="154"/>
                    <a:pt x="412" y="20"/>
                  </a:cubicBezTo>
                  <a:cubicBezTo>
                    <a:pt x="379" y="7"/>
                    <a:pt x="345" y="0"/>
                    <a:pt x="311" y="0"/>
                  </a:cubicBezTo>
                  <a:close/>
                </a:path>
              </a:pathLst>
            </a:cu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142;p75">
              <a:extLst>
                <a:ext uri="{FF2B5EF4-FFF2-40B4-BE49-F238E27FC236}">
                  <a16:creationId xmlns:a16="http://schemas.microsoft.com/office/drawing/2014/main" id="{5115EA4E-84F8-56FE-665A-DD67B323D5F1}"/>
                </a:ext>
              </a:extLst>
            </p:cNvPr>
            <p:cNvSpPr/>
            <p:nvPr/>
          </p:nvSpPr>
          <p:spPr>
            <a:xfrm>
              <a:off x="4302005" y="1497298"/>
              <a:ext cx="25469" cy="17647"/>
            </a:xfrm>
            <a:custGeom>
              <a:avLst/>
              <a:gdLst/>
              <a:ahLst/>
              <a:cxnLst/>
              <a:rect l="l" t="t" r="r" b="b"/>
              <a:pathLst>
                <a:path w="1996" h="1383" extrusionOk="0">
                  <a:moveTo>
                    <a:pt x="289" y="1"/>
                  </a:moveTo>
                  <a:cubicBezTo>
                    <a:pt x="212" y="1"/>
                    <a:pt x="136" y="36"/>
                    <a:pt x="86" y="102"/>
                  </a:cubicBezTo>
                  <a:cubicBezTo>
                    <a:pt x="1" y="214"/>
                    <a:pt x="23" y="374"/>
                    <a:pt x="135" y="459"/>
                  </a:cubicBezTo>
                  <a:cubicBezTo>
                    <a:pt x="595" y="800"/>
                    <a:pt x="1082" y="1100"/>
                    <a:pt x="1592" y="1356"/>
                  </a:cubicBezTo>
                  <a:cubicBezTo>
                    <a:pt x="1629" y="1374"/>
                    <a:pt x="1667" y="1382"/>
                    <a:pt x="1705" y="1382"/>
                  </a:cubicBezTo>
                  <a:cubicBezTo>
                    <a:pt x="1799" y="1382"/>
                    <a:pt x="1891" y="1329"/>
                    <a:pt x="1935" y="1239"/>
                  </a:cubicBezTo>
                  <a:cubicBezTo>
                    <a:pt x="1996" y="1113"/>
                    <a:pt x="1943" y="960"/>
                    <a:pt x="1817" y="898"/>
                  </a:cubicBezTo>
                  <a:cubicBezTo>
                    <a:pt x="1336" y="656"/>
                    <a:pt x="875" y="373"/>
                    <a:pt x="443" y="52"/>
                  </a:cubicBezTo>
                  <a:cubicBezTo>
                    <a:pt x="397" y="18"/>
                    <a:pt x="343" y="1"/>
                    <a:pt x="289" y="1"/>
                  </a:cubicBezTo>
                  <a:close/>
                </a:path>
              </a:pathLst>
            </a:cu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10143;p75">
              <a:extLst>
                <a:ext uri="{FF2B5EF4-FFF2-40B4-BE49-F238E27FC236}">
                  <a16:creationId xmlns:a16="http://schemas.microsoft.com/office/drawing/2014/main" id="{8E590D86-0E5B-6ED0-7FDD-31E61CFA4042}"/>
                </a:ext>
              </a:extLst>
            </p:cNvPr>
            <p:cNvGrpSpPr/>
            <p:nvPr/>
          </p:nvGrpSpPr>
          <p:grpSpPr>
            <a:xfrm>
              <a:off x="4889463" y="1423737"/>
              <a:ext cx="29552" cy="142899"/>
              <a:chOff x="4889463" y="1423737"/>
              <a:chExt cx="29552" cy="142899"/>
            </a:xfrm>
          </p:grpSpPr>
          <p:sp>
            <p:nvSpPr>
              <p:cNvPr id="34" name="Google Shape;10144;p75">
                <a:extLst>
                  <a:ext uri="{FF2B5EF4-FFF2-40B4-BE49-F238E27FC236}">
                    <a16:creationId xmlns:a16="http://schemas.microsoft.com/office/drawing/2014/main" id="{878BB9D5-7838-1FD4-91E6-CBCC02A2E00C}"/>
                  </a:ext>
                </a:extLst>
              </p:cNvPr>
              <p:cNvSpPr/>
              <p:nvPr/>
            </p:nvSpPr>
            <p:spPr>
              <a:xfrm>
                <a:off x="4889463" y="1515647"/>
                <a:ext cx="26158" cy="50989"/>
              </a:xfrm>
              <a:custGeom>
                <a:avLst/>
                <a:gdLst/>
                <a:ahLst/>
                <a:cxnLst/>
                <a:rect l="l" t="t" r="r" b="b"/>
                <a:pathLst>
                  <a:path w="2050" h="3996" extrusionOk="0">
                    <a:moveTo>
                      <a:pt x="1772" y="0"/>
                    </a:moveTo>
                    <a:cubicBezTo>
                      <a:pt x="1653" y="0"/>
                      <a:pt x="1547" y="82"/>
                      <a:pt x="1518" y="201"/>
                    </a:cubicBezTo>
                    <a:cubicBezTo>
                      <a:pt x="1307" y="1053"/>
                      <a:pt x="977" y="1872"/>
                      <a:pt x="540" y="2634"/>
                    </a:cubicBezTo>
                    <a:lnTo>
                      <a:pt x="285" y="2482"/>
                    </a:lnTo>
                    <a:cubicBezTo>
                      <a:pt x="265" y="2470"/>
                      <a:pt x="244" y="2465"/>
                      <a:pt x="223" y="2465"/>
                    </a:cubicBezTo>
                    <a:cubicBezTo>
                      <a:pt x="162" y="2465"/>
                      <a:pt x="104" y="2511"/>
                      <a:pt x="99" y="2579"/>
                    </a:cubicBezTo>
                    <a:lnTo>
                      <a:pt x="6" y="3864"/>
                    </a:lnTo>
                    <a:cubicBezTo>
                      <a:pt x="0" y="3939"/>
                      <a:pt x="62" y="3995"/>
                      <a:pt x="129" y="3995"/>
                    </a:cubicBezTo>
                    <a:cubicBezTo>
                      <a:pt x="152" y="3995"/>
                      <a:pt x="174" y="3989"/>
                      <a:pt x="195" y="3976"/>
                    </a:cubicBezTo>
                    <a:lnTo>
                      <a:pt x="1278" y="3279"/>
                    </a:lnTo>
                    <a:cubicBezTo>
                      <a:pt x="1355" y="3229"/>
                      <a:pt x="1353" y="3117"/>
                      <a:pt x="1275" y="3071"/>
                    </a:cubicBezTo>
                    <a:lnTo>
                      <a:pt x="978" y="2893"/>
                    </a:lnTo>
                    <a:cubicBezTo>
                      <a:pt x="1444" y="2085"/>
                      <a:pt x="1794" y="1213"/>
                      <a:pt x="2018" y="307"/>
                    </a:cubicBezTo>
                    <a:cubicBezTo>
                      <a:pt x="2050" y="171"/>
                      <a:pt x="1963" y="35"/>
                      <a:pt x="1826" y="6"/>
                    </a:cubicBezTo>
                    <a:cubicBezTo>
                      <a:pt x="1808" y="2"/>
                      <a:pt x="1790" y="0"/>
                      <a:pt x="1772" y="0"/>
                    </a:cubicBezTo>
                    <a:close/>
                  </a:path>
                </a:pathLst>
              </a:cu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145;p75">
                <a:extLst>
                  <a:ext uri="{FF2B5EF4-FFF2-40B4-BE49-F238E27FC236}">
                    <a16:creationId xmlns:a16="http://schemas.microsoft.com/office/drawing/2014/main" id="{A5F70E38-0BDE-2031-30D5-55F0E7ACA775}"/>
                  </a:ext>
                </a:extLst>
              </p:cNvPr>
              <p:cNvSpPr/>
              <p:nvPr/>
            </p:nvSpPr>
            <p:spPr>
              <a:xfrm>
                <a:off x="4910772" y="1479256"/>
                <a:ext cx="8243" cy="31785"/>
              </a:xfrm>
              <a:custGeom>
                <a:avLst/>
                <a:gdLst/>
                <a:ahLst/>
                <a:cxnLst/>
                <a:rect l="l" t="t" r="r" b="b"/>
                <a:pathLst>
                  <a:path w="646" h="2491" extrusionOk="0">
                    <a:moveTo>
                      <a:pt x="375" y="0"/>
                    </a:moveTo>
                    <a:cubicBezTo>
                      <a:pt x="368" y="0"/>
                      <a:pt x="361" y="1"/>
                      <a:pt x="354" y="1"/>
                    </a:cubicBezTo>
                    <a:cubicBezTo>
                      <a:pt x="216" y="11"/>
                      <a:pt x="111" y="129"/>
                      <a:pt x="119" y="269"/>
                    </a:cubicBezTo>
                    <a:cubicBezTo>
                      <a:pt x="128" y="438"/>
                      <a:pt x="135" y="607"/>
                      <a:pt x="135" y="776"/>
                    </a:cubicBezTo>
                    <a:cubicBezTo>
                      <a:pt x="135" y="1252"/>
                      <a:pt x="96" y="1724"/>
                      <a:pt x="23" y="2193"/>
                    </a:cubicBezTo>
                    <a:cubicBezTo>
                      <a:pt x="0" y="2328"/>
                      <a:pt x="88" y="2458"/>
                      <a:pt x="223" y="2485"/>
                    </a:cubicBezTo>
                    <a:cubicBezTo>
                      <a:pt x="240" y="2488"/>
                      <a:pt x="257" y="2490"/>
                      <a:pt x="274" y="2490"/>
                    </a:cubicBezTo>
                    <a:cubicBezTo>
                      <a:pt x="396" y="2490"/>
                      <a:pt x="504" y="2403"/>
                      <a:pt x="526" y="2278"/>
                    </a:cubicBezTo>
                    <a:cubicBezTo>
                      <a:pt x="604" y="1782"/>
                      <a:pt x="644" y="1279"/>
                      <a:pt x="646" y="776"/>
                    </a:cubicBezTo>
                    <a:cubicBezTo>
                      <a:pt x="646" y="595"/>
                      <a:pt x="638" y="413"/>
                      <a:pt x="626" y="232"/>
                    </a:cubicBezTo>
                    <a:cubicBezTo>
                      <a:pt x="616" y="101"/>
                      <a:pt x="505" y="0"/>
                      <a:pt x="375" y="0"/>
                    </a:cubicBezTo>
                    <a:close/>
                  </a:path>
                </a:pathLst>
              </a:cu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146;p75">
                <a:extLst>
                  <a:ext uri="{FF2B5EF4-FFF2-40B4-BE49-F238E27FC236}">
                    <a16:creationId xmlns:a16="http://schemas.microsoft.com/office/drawing/2014/main" id="{5E0530E8-CADC-3EC8-F159-2FD1EB77C3D1}"/>
                  </a:ext>
                </a:extLst>
              </p:cNvPr>
              <p:cNvSpPr/>
              <p:nvPr/>
            </p:nvSpPr>
            <p:spPr>
              <a:xfrm>
                <a:off x="4895052" y="1423737"/>
                <a:ext cx="14215" cy="19446"/>
              </a:xfrm>
              <a:custGeom>
                <a:avLst/>
                <a:gdLst/>
                <a:ahLst/>
                <a:cxnLst/>
                <a:rect l="l" t="t" r="r" b="b"/>
                <a:pathLst>
                  <a:path w="1114" h="1524" extrusionOk="0">
                    <a:moveTo>
                      <a:pt x="293" y="1"/>
                    </a:moveTo>
                    <a:cubicBezTo>
                      <a:pt x="265" y="1"/>
                      <a:pt x="236" y="5"/>
                      <a:pt x="209" y="16"/>
                    </a:cubicBezTo>
                    <a:cubicBezTo>
                      <a:pt x="62" y="74"/>
                      <a:pt x="1" y="246"/>
                      <a:pt x="79" y="383"/>
                    </a:cubicBezTo>
                    <a:cubicBezTo>
                      <a:pt x="262" y="698"/>
                      <a:pt x="427" y="1025"/>
                      <a:pt x="573" y="1359"/>
                    </a:cubicBezTo>
                    <a:cubicBezTo>
                      <a:pt x="615" y="1461"/>
                      <a:pt x="714" y="1523"/>
                      <a:pt x="819" y="1523"/>
                    </a:cubicBezTo>
                    <a:cubicBezTo>
                      <a:pt x="848" y="1523"/>
                      <a:pt x="878" y="1518"/>
                      <a:pt x="907" y="1508"/>
                    </a:cubicBezTo>
                    <a:lnTo>
                      <a:pt x="942" y="1495"/>
                    </a:lnTo>
                    <a:cubicBezTo>
                      <a:pt x="1056" y="1457"/>
                      <a:pt x="1114" y="1331"/>
                      <a:pt x="1067" y="1220"/>
                    </a:cubicBezTo>
                    <a:cubicBezTo>
                      <a:pt x="910" y="849"/>
                      <a:pt x="729" y="488"/>
                      <a:pt x="528" y="139"/>
                    </a:cubicBezTo>
                    <a:cubicBezTo>
                      <a:pt x="478" y="54"/>
                      <a:pt x="387" y="1"/>
                      <a:pt x="293" y="1"/>
                    </a:cubicBezTo>
                    <a:close/>
                  </a:path>
                </a:pathLst>
              </a:cu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147;p75">
                <a:extLst>
                  <a:ext uri="{FF2B5EF4-FFF2-40B4-BE49-F238E27FC236}">
                    <a16:creationId xmlns:a16="http://schemas.microsoft.com/office/drawing/2014/main" id="{B1F4661C-F5F2-78EF-359B-965CFD35236E}"/>
                  </a:ext>
                </a:extLst>
              </p:cNvPr>
              <p:cNvSpPr/>
              <p:nvPr/>
            </p:nvSpPr>
            <p:spPr>
              <a:xfrm>
                <a:off x="4905783" y="1447292"/>
                <a:ext cx="12071" cy="27153"/>
              </a:xfrm>
              <a:custGeom>
                <a:avLst/>
                <a:gdLst/>
                <a:ahLst/>
                <a:cxnLst/>
                <a:rect l="l" t="t" r="r" b="b"/>
                <a:pathLst>
                  <a:path w="946" h="2128" extrusionOk="0">
                    <a:moveTo>
                      <a:pt x="288" y="0"/>
                    </a:moveTo>
                    <a:cubicBezTo>
                      <a:pt x="260" y="0"/>
                      <a:pt x="232" y="5"/>
                      <a:pt x="204" y="15"/>
                    </a:cubicBezTo>
                    <a:cubicBezTo>
                      <a:pt x="71" y="61"/>
                      <a:pt x="1" y="205"/>
                      <a:pt x="47" y="338"/>
                    </a:cubicBezTo>
                    <a:cubicBezTo>
                      <a:pt x="215" y="850"/>
                      <a:pt x="342" y="1376"/>
                      <a:pt x="420" y="1909"/>
                    </a:cubicBezTo>
                    <a:cubicBezTo>
                      <a:pt x="438" y="2036"/>
                      <a:pt x="548" y="2128"/>
                      <a:pt x="673" y="2128"/>
                    </a:cubicBezTo>
                    <a:cubicBezTo>
                      <a:pt x="685" y="2128"/>
                      <a:pt x="696" y="2127"/>
                      <a:pt x="708" y="2125"/>
                    </a:cubicBezTo>
                    <a:cubicBezTo>
                      <a:pt x="848" y="2106"/>
                      <a:pt x="945" y="1978"/>
                      <a:pt x="926" y="1839"/>
                    </a:cubicBezTo>
                    <a:lnTo>
                      <a:pt x="925" y="1839"/>
                    </a:lnTo>
                    <a:cubicBezTo>
                      <a:pt x="841" y="1273"/>
                      <a:pt x="708" y="716"/>
                      <a:pt x="529" y="173"/>
                    </a:cubicBezTo>
                    <a:cubicBezTo>
                      <a:pt x="492" y="67"/>
                      <a:pt x="393" y="0"/>
                      <a:pt x="288" y="0"/>
                    </a:cubicBezTo>
                    <a:close/>
                  </a:path>
                </a:pathLst>
              </a:cu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10148;p75">
              <a:extLst>
                <a:ext uri="{FF2B5EF4-FFF2-40B4-BE49-F238E27FC236}">
                  <a16:creationId xmlns:a16="http://schemas.microsoft.com/office/drawing/2014/main" id="{8643D01D-2D23-0613-E9E7-EE4B93864E29}"/>
                </a:ext>
              </a:extLst>
            </p:cNvPr>
            <p:cNvGrpSpPr/>
            <p:nvPr/>
          </p:nvGrpSpPr>
          <p:grpSpPr>
            <a:xfrm>
              <a:off x="4771663" y="1876896"/>
              <a:ext cx="108651" cy="100446"/>
              <a:chOff x="4771663" y="1876896"/>
              <a:chExt cx="108651" cy="100446"/>
            </a:xfrm>
          </p:grpSpPr>
          <p:sp>
            <p:nvSpPr>
              <p:cNvPr id="30" name="Google Shape;10149;p75">
                <a:extLst>
                  <a:ext uri="{FF2B5EF4-FFF2-40B4-BE49-F238E27FC236}">
                    <a16:creationId xmlns:a16="http://schemas.microsoft.com/office/drawing/2014/main" id="{D2CED798-C4BB-4D32-2C6E-6F92C9612582}"/>
                  </a:ext>
                </a:extLst>
              </p:cNvPr>
              <p:cNvSpPr/>
              <p:nvPr/>
            </p:nvSpPr>
            <p:spPr>
              <a:xfrm>
                <a:off x="4771663" y="1951210"/>
                <a:ext cx="53184" cy="26132"/>
              </a:xfrm>
              <a:custGeom>
                <a:avLst/>
                <a:gdLst/>
                <a:ahLst/>
                <a:cxnLst/>
                <a:rect l="l" t="t" r="r" b="b"/>
                <a:pathLst>
                  <a:path w="4168" h="2048" extrusionOk="0">
                    <a:moveTo>
                      <a:pt x="3871" y="0"/>
                    </a:moveTo>
                    <a:cubicBezTo>
                      <a:pt x="3824" y="0"/>
                      <a:pt x="3777" y="13"/>
                      <a:pt x="3735" y="39"/>
                    </a:cubicBezTo>
                    <a:cubicBezTo>
                      <a:pt x="2982" y="492"/>
                      <a:pt x="2170" y="838"/>
                      <a:pt x="1323" y="1067"/>
                    </a:cubicBezTo>
                    <a:lnTo>
                      <a:pt x="1249" y="780"/>
                    </a:lnTo>
                    <a:cubicBezTo>
                      <a:pt x="1235" y="721"/>
                      <a:pt x="1183" y="687"/>
                      <a:pt x="1130" y="687"/>
                    </a:cubicBezTo>
                    <a:cubicBezTo>
                      <a:pt x="1102" y="687"/>
                      <a:pt x="1073" y="696"/>
                      <a:pt x="1049" y="717"/>
                    </a:cubicBezTo>
                    <a:lnTo>
                      <a:pt x="76" y="1560"/>
                    </a:lnTo>
                    <a:cubicBezTo>
                      <a:pt x="0" y="1625"/>
                      <a:pt x="32" y="1750"/>
                      <a:pt x="130" y="1773"/>
                    </a:cubicBezTo>
                    <a:lnTo>
                      <a:pt x="1389" y="2045"/>
                    </a:lnTo>
                    <a:cubicBezTo>
                      <a:pt x="1398" y="2047"/>
                      <a:pt x="1407" y="2048"/>
                      <a:pt x="1416" y="2048"/>
                    </a:cubicBezTo>
                    <a:cubicBezTo>
                      <a:pt x="1493" y="2048"/>
                      <a:pt x="1555" y="1975"/>
                      <a:pt x="1534" y="1894"/>
                    </a:cubicBezTo>
                    <a:lnTo>
                      <a:pt x="1450" y="1561"/>
                    </a:lnTo>
                    <a:cubicBezTo>
                      <a:pt x="2351" y="1318"/>
                      <a:pt x="3214" y="950"/>
                      <a:pt x="4013" y="466"/>
                    </a:cubicBezTo>
                    <a:cubicBezTo>
                      <a:pt x="4132" y="392"/>
                      <a:pt x="4167" y="235"/>
                      <a:pt x="4090" y="119"/>
                    </a:cubicBezTo>
                    <a:cubicBezTo>
                      <a:pt x="4039" y="42"/>
                      <a:pt x="3956" y="0"/>
                      <a:pt x="3871" y="0"/>
                    </a:cubicBezTo>
                    <a:close/>
                  </a:path>
                </a:pathLst>
              </a:cu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150;p75">
                <a:extLst>
                  <a:ext uri="{FF2B5EF4-FFF2-40B4-BE49-F238E27FC236}">
                    <a16:creationId xmlns:a16="http://schemas.microsoft.com/office/drawing/2014/main" id="{52E2C06B-06C7-F6A3-A00F-B00D5482F40C}"/>
                  </a:ext>
                </a:extLst>
              </p:cNvPr>
              <p:cNvSpPr/>
              <p:nvPr/>
            </p:nvSpPr>
            <p:spPr>
              <a:xfrm>
                <a:off x="4826850" y="1927897"/>
                <a:ext cx="26081" cy="23529"/>
              </a:xfrm>
              <a:custGeom>
                <a:avLst/>
                <a:gdLst/>
                <a:ahLst/>
                <a:cxnLst/>
                <a:rect l="l" t="t" r="r" b="b"/>
                <a:pathLst>
                  <a:path w="2044" h="1844" extrusionOk="0">
                    <a:moveTo>
                      <a:pt x="1760" y="1"/>
                    </a:moveTo>
                    <a:cubicBezTo>
                      <a:pt x="1689" y="1"/>
                      <a:pt x="1619" y="31"/>
                      <a:pt x="1568" y="88"/>
                    </a:cubicBezTo>
                    <a:cubicBezTo>
                      <a:pt x="1456" y="215"/>
                      <a:pt x="1341" y="338"/>
                      <a:pt x="1221" y="458"/>
                    </a:cubicBezTo>
                    <a:cubicBezTo>
                      <a:pt x="885" y="793"/>
                      <a:pt x="524" y="1102"/>
                      <a:pt x="140" y="1380"/>
                    </a:cubicBezTo>
                    <a:cubicBezTo>
                      <a:pt x="29" y="1460"/>
                      <a:pt x="1" y="1612"/>
                      <a:pt x="74" y="1728"/>
                    </a:cubicBezTo>
                    <a:cubicBezTo>
                      <a:pt x="124" y="1803"/>
                      <a:pt x="205" y="1844"/>
                      <a:pt x="288" y="1844"/>
                    </a:cubicBezTo>
                    <a:cubicBezTo>
                      <a:pt x="339" y="1844"/>
                      <a:pt x="391" y="1828"/>
                      <a:pt x="436" y="1797"/>
                    </a:cubicBezTo>
                    <a:cubicBezTo>
                      <a:pt x="843" y="1500"/>
                      <a:pt x="1226" y="1174"/>
                      <a:pt x="1581" y="820"/>
                    </a:cubicBezTo>
                    <a:cubicBezTo>
                      <a:pt x="1711" y="690"/>
                      <a:pt x="1834" y="557"/>
                      <a:pt x="1954" y="421"/>
                    </a:cubicBezTo>
                    <a:cubicBezTo>
                      <a:pt x="2044" y="315"/>
                      <a:pt x="2033" y="155"/>
                      <a:pt x="1927" y="64"/>
                    </a:cubicBezTo>
                    <a:cubicBezTo>
                      <a:pt x="1879" y="22"/>
                      <a:pt x="1819" y="1"/>
                      <a:pt x="1760" y="1"/>
                    </a:cubicBezTo>
                    <a:close/>
                  </a:path>
                </a:pathLst>
              </a:cu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151;p75">
                <a:extLst>
                  <a:ext uri="{FF2B5EF4-FFF2-40B4-BE49-F238E27FC236}">
                    <a16:creationId xmlns:a16="http://schemas.microsoft.com/office/drawing/2014/main" id="{6FBB17CB-F9CD-C8CF-8BB2-C9394FB0587C}"/>
                  </a:ext>
                </a:extLst>
              </p:cNvPr>
              <p:cNvSpPr/>
              <p:nvPr/>
            </p:nvSpPr>
            <p:spPr>
              <a:xfrm>
                <a:off x="4868600" y="1876896"/>
                <a:ext cx="11714" cy="20531"/>
              </a:xfrm>
              <a:custGeom>
                <a:avLst/>
                <a:gdLst/>
                <a:ahLst/>
                <a:cxnLst/>
                <a:rect l="l" t="t" r="r" b="b"/>
                <a:pathLst>
                  <a:path w="918" h="1609" extrusionOk="0">
                    <a:moveTo>
                      <a:pt x="642" y="0"/>
                    </a:moveTo>
                    <a:cubicBezTo>
                      <a:pt x="531" y="0"/>
                      <a:pt x="426" y="74"/>
                      <a:pt x="396" y="189"/>
                    </a:cubicBezTo>
                    <a:cubicBezTo>
                      <a:pt x="301" y="543"/>
                      <a:pt x="187" y="889"/>
                      <a:pt x="53" y="1228"/>
                    </a:cubicBezTo>
                    <a:cubicBezTo>
                      <a:pt x="0" y="1360"/>
                      <a:pt x="58" y="1509"/>
                      <a:pt x="184" y="1571"/>
                    </a:cubicBezTo>
                    <a:lnTo>
                      <a:pt x="218" y="1587"/>
                    </a:lnTo>
                    <a:cubicBezTo>
                      <a:pt x="248" y="1602"/>
                      <a:pt x="280" y="1608"/>
                      <a:pt x="311" y="1608"/>
                    </a:cubicBezTo>
                    <a:cubicBezTo>
                      <a:pt x="392" y="1608"/>
                      <a:pt x="469" y="1561"/>
                      <a:pt x="501" y="1480"/>
                    </a:cubicBezTo>
                    <a:cubicBezTo>
                      <a:pt x="653" y="1107"/>
                      <a:pt x="780" y="724"/>
                      <a:pt x="886" y="333"/>
                    </a:cubicBezTo>
                    <a:cubicBezTo>
                      <a:pt x="918" y="210"/>
                      <a:pt x="862" y="74"/>
                      <a:pt x="746" y="22"/>
                    </a:cubicBezTo>
                    <a:cubicBezTo>
                      <a:pt x="712" y="7"/>
                      <a:pt x="677" y="0"/>
                      <a:pt x="642" y="0"/>
                    </a:cubicBezTo>
                    <a:close/>
                  </a:path>
                </a:pathLst>
              </a:cu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152;p75">
                <a:extLst>
                  <a:ext uri="{FF2B5EF4-FFF2-40B4-BE49-F238E27FC236}">
                    <a16:creationId xmlns:a16="http://schemas.microsoft.com/office/drawing/2014/main" id="{52EB119D-CBE3-0A9B-9D0B-3AE452158840}"/>
                  </a:ext>
                </a:extLst>
              </p:cNvPr>
              <p:cNvSpPr/>
              <p:nvPr/>
            </p:nvSpPr>
            <p:spPr>
              <a:xfrm>
                <a:off x="4852804" y="1901038"/>
                <a:ext cx="18528" cy="24589"/>
              </a:xfrm>
              <a:custGeom>
                <a:avLst/>
                <a:gdLst/>
                <a:ahLst/>
                <a:cxnLst/>
                <a:rect l="l" t="t" r="r" b="b"/>
                <a:pathLst>
                  <a:path w="1452" h="1927" extrusionOk="0">
                    <a:moveTo>
                      <a:pt x="1159" y="1"/>
                    </a:moveTo>
                    <a:cubicBezTo>
                      <a:pt x="1064" y="1"/>
                      <a:pt x="974" y="53"/>
                      <a:pt x="931" y="143"/>
                    </a:cubicBezTo>
                    <a:cubicBezTo>
                      <a:pt x="689" y="625"/>
                      <a:pt x="405" y="1085"/>
                      <a:pt x="85" y="1519"/>
                    </a:cubicBezTo>
                    <a:cubicBezTo>
                      <a:pt x="0" y="1631"/>
                      <a:pt x="21" y="1790"/>
                      <a:pt x="135" y="1874"/>
                    </a:cubicBezTo>
                    <a:cubicBezTo>
                      <a:pt x="181" y="1909"/>
                      <a:pt x="235" y="1926"/>
                      <a:pt x="289" y="1926"/>
                    </a:cubicBezTo>
                    <a:cubicBezTo>
                      <a:pt x="366" y="1926"/>
                      <a:pt x="441" y="1892"/>
                      <a:pt x="492" y="1826"/>
                    </a:cubicBezTo>
                    <a:cubicBezTo>
                      <a:pt x="831" y="1367"/>
                      <a:pt x="1132" y="878"/>
                      <a:pt x="1389" y="368"/>
                    </a:cubicBezTo>
                    <a:cubicBezTo>
                      <a:pt x="1451" y="241"/>
                      <a:pt x="1398" y="87"/>
                      <a:pt x="1270" y="26"/>
                    </a:cubicBezTo>
                    <a:cubicBezTo>
                      <a:pt x="1234" y="9"/>
                      <a:pt x="1196" y="1"/>
                      <a:pt x="1159" y="1"/>
                    </a:cubicBezTo>
                    <a:close/>
                  </a:path>
                </a:pathLst>
              </a:cu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54" name="Picture 53" descr="A picture containing text, electronics, computer&#10;&#10;Description automatically generated">
            <a:extLst>
              <a:ext uri="{FF2B5EF4-FFF2-40B4-BE49-F238E27FC236}">
                <a16:creationId xmlns:a16="http://schemas.microsoft.com/office/drawing/2014/main" id="{D5C4F6DC-351F-108E-65FA-D31CEDC9C0F9}"/>
              </a:ext>
            </a:extLst>
          </p:cNvPr>
          <p:cNvPicPr>
            <a:picLocks noChangeAspect="1"/>
          </p:cNvPicPr>
          <p:nvPr/>
        </p:nvPicPr>
        <p:blipFill>
          <a:blip r:embed="rId3"/>
          <a:stretch>
            <a:fillRect/>
          </a:stretch>
        </p:blipFill>
        <p:spPr>
          <a:xfrm>
            <a:off x="1635107" y="1436279"/>
            <a:ext cx="1099112" cy="1608458"/>
          </a:xfrm>
          <a:prstGeom prst="rect">
            <a:avLst/>
          </a:prstGeom>
          <a:effectLst>
            <a:glow rad="101600">
              <a:schemeClr val="accent1">
                <a:satMod val="175000"/>
                <a:alpha val="40000"/>
              </a:schemeClr>
            </a:glow>
          </a:effectLst>
        </p:spPr>
      </p:pic>
      <p:pic>
        <p:nvPicPr>
          <p:cNvPr id="55" name="Picture 54" descr="A picture containing text, electronics&#10;&#10;Description automatically generated">
            <a:extLst>
              <a:ext uri="{FF2B5EF4-FFF2-40B4-BE49-F238E27FC236}">
                <a16:creationId xmlns:a16="http://schemas.microsoft.com/office/drawing/2014/main" id="{4E9F88BD-7891-F03E-E6CE-BAEE7CA34BC7}"/>
              </a:ext>
            </a:extLst>
          </p:cNvPr>
          <p:cNvPicPr>
            <a:picLocks noChangeAspect="1"/>
          </p:cNvPicPr>
          <p:nvPr/>
        </p:nvPicPr>
        <p:blipFill>
          <a:blip r:embed="rId4"/>
          <a:stretch>
            <a:fillRect/>
          </a:stretch>
        </p:blipFill>
        <p:spPr>
          <a:xfrm>
            <a:off x="6271423" y="1432011"/>
            <a:ext cx="1104374" cy="1602950"/>
          </a:xfrm>
          <a:prstGeom prst="rect">
            <a:avLst/>
          </a:prstGeom>
          <a:effectLst>
            <a:glow rad="63500">
              <a:schemeClr val="accent1">
                <a:satMod val="175000"/>
                <a:alpha val="40000"/>
              </a:schemeClr>
            </a:glow>
          </a:effectLst>
        </p:spPr>
      </p:pic>
      <p:sp>
        <p:nvSpPr>
          <p:cNvPr id="56" name="Google Shape;3310;p71">
            <a:extLst>
              <a:ext uri="{FF2B5EF4-FFF2-40B4-BE49-F238E27FC236}">
                <a16:creationId xmlns:a16="http://schemas.microsoft.com/office/drawing/2014/main" id="{91555365-E98E-96F6-D613-87F52F1DE2F4}"/>
              </a:ext>
            </a:extLst>
          </p:cNvPr>
          <p:cNvSpPr/>
          <p:nvPr/>
        </p:nvSpPr>
        <p:spPr>
          <a:xfrm>
            <a:off x="2984215" y="2077908"/>
            <a:ext cx="849291" cy="317783"/>
          </a:xfrm>
          <a:custGeom>
            <a:avLst/>
            <a:gdLst/>
            <a:ahLst/>
            <a:cxnLst/>
            <a:rect l="l" t="t" r="r" b="b"/>
            <a:pathLst>
              <a:path w="2691" h="2122" extrusionOk="0">
                <a:moveTo>
                  <a:pt x="1630" y="1"/>
                </a:moveTo>
                <a:lnTo>
                  <a:pt x="1630" y="722"/>
                </a:lnTo>
                <a:lnTo>
                  <a:pt x="1630" y="808"/>
                </a:lnTo>
                <a:lnTo>
                  <a:pt x="0" y="808"/>
                </a:lnTo>
                <a:lnTo>
                  <a:pt x="0" y="1321"/>
                </a:lnTo>
                <a:lnTo>
                  <a:pt x="1630" y="1321"/>
                </a:lnTo>
                <a:lnTo>
                  <a:pt x="1630" y="1407"/>
                </a:lnTo>
                <a:lnTo>
                  <a:pt x="1630" y="2121"/>
                </a:lnTo>
                <a:lnTo>
                  <a:pt x="2691" y="1061"/>
                </a:lnTo>
                <a:lnTo>
                  <a:pt x="1630" y="1"/>
                </a:lnTo>
                <a:close/>
              </a:path>
            </a:pathLst>
          </a:custGeom>
          <a:noFill/>
          <a:ln w="19050" cap="flat" cmpd="sng">
            <a:solidFill>
              <a:schemeClr val="tx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310;p71">
            <a:extLst>
              <a:ext uri="{FF2B5EF4-FFF2-40B4-BE49-F238E27FC236}">
                <a16:creationId xmlns:a16="http://schemas.microsoft.com/office/drawing/2014/main" id="{E9F99CF1-4E7F-917E-C5D3-F5CDF0B6C21F}"/>
              </a:ext>
            </a:extLst>
          </p:cNvPr>
          <p:cNvSpPr/>
          <p:nvPr/>
        </p:nvSpPr>
        <p:spPr>
          <a:xfrm>
            <a:off x="5135725" y="2077908"/>
            <a:ext cx="849291" cy="317783"/>
          </a:xfrm>
          <a:custGeom>
            <a:avLst/>
            <a:gdLst/>
            <a:ahLst/>
            <a:cxnLst/>
            <a:rect l="l" t="t" r="r" b="b"/>
            <a:pathLst>
              <a:path w="2691" h="2122" extrusionOk="0">
                <a:moveTo>
                  <a:pt x="1630" y="1"/>
                </a:moveTo>
                <a:lnTo>
                  <a:pt x="1630" y="722"/>
                </a:lnTo>
                <a:lnTo>
                  <a:pt x="1630" y="808"/>
                </a:lnTo>
                <a:lnTo>
                  <a:pt x="0" y="808"/>
                </a:lnTo>
                <a:lnTo>
                  <a:pt x="0" y="1321"/>
                </a:lnTo>
                <a:lnTo>
                  <a:pt x="1630" y="1321"/>
                </a:lnTo>
                <a:lnTo>
                  <a:pt x="1630" y="1407"/>
                </a:lnTo>
                <a:lnTo>
                  <a:pt x="1630" y="2121"/>
                </a:lnTo>
                <a:lnTo>
                  <a:pt x="2691" y="1061"/>
                </a:lnTo>
                <a:lnTo>
                  <a:pt x="1630" y="1"/>
                </a:lnTo>
                <a:close/>
              </a:path>
            </a:pathLst>
          </a:custGeom>
          <a:noFill/>
          <a:ln w="19050" cap="flat" cmpd="sng">
            <a:solidFill>
              <a:schemeClr val="tx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324;p39">
            <a:extLst>
              <a:ext uri="{FF2B5EF4-FFF2-40B4-BE49-F238E27FC236}">
                <a16:creationId xmlns:a16="http://schemas.microsoft.com/office/drawing/2014/main" id="{F3EF80DC-57C4-DF6E-567F-3938B3DFBCE3}"/>
              </a:ext>
            </a:extLst>
          </p:cNvPr>
          <p:cNvSpPr/>
          <p:nvPr/>
        </p:nvSpPr>
        <p:spPr>
          <a:xfrm rot="5400000">
            <a:off x="4026965" y="1778812"/>
            <a:ext cx="956100" cy="828600"/>
          </a:xfrm>
          <a:prstGeom prst="hexagon">
            <a:avLst>
              <a:gd name="adj" fmla="val 25000"/>
              <a:gd name="vf" fmla="val 115470"/>
            </a:avLst>
          </a:prstGeom>
          <a:solidFill>
            <a:schemeClr val="tx1">
              <a:lumMod val="40000"/>
              <a:lumOff val="60000"/>
              <a:alpha val="50000"/>
            </a:schemeClr>
          </a:solidFill>
          <a:ln w="28575">
            <a:solidFill>
              <a:schemeClr val="tx1">
                <a:lumMod val="75000"/>
              </a:schemeClr>
            </a:solid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ln w="38100">
                <a:solidFill>
                  <a:schemeClr val="tx1"/>
                </a:solidFill>
              </a:l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40"/>
          <p:cNvSpPr txBox="1">
            <a:spLocks noGrp="1"/>
          </p:cNvSpPr>
          <p:nvPr>
            <p:ph type="title"/>
          </p:nvPr>
        </p:nvSpPr>
        <p:spPr>
          <a:xfrm>
            <a:off x="471900" y="0"/>
            <a:ext cx="8222100" cy="72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Giới thiệu</a:t>
            </a:r>
            <a:endParaRPr/>
          </a:p>
        </p:txBody>
      </p:sp>
      <p:sp>
        <p:nvSpPr>
          <p:cNvPr id="201" name="Google Shape;201;p40"/>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88900" lvl="0" indent="0" algn="l" rtl="0">
              <a:spcBef>
                <a:spcPts val="0"/>
              </a:spcBef>
              <a:spcAft>
                <a:spcPts val="0"/>
              </a:spcAft>
              <a:buSzPts val="2200"/>
              <a:buNone/>
            </a:pPr>
            <a:endParaRPr dirty="0">
              <a:latin typeface="Arial"/>
              <a:ea typeface="Arial"/>
              <a:cs typeface="Arial"/>
              <a:sym typeface="Arial"/>
            </a:endParaRPr>
          </a:p>
          <a:p>
            <a:pPr marL="457200" lvl="0" indent="0" algn="l" rtl="0">
              <a:spcBef>
                <a:spcPts val="1600"/>
              </a:spcBef>
              <a:spcAft>
                <a:spcPts val="0"/>
              </a:spcAft>
              <a:buNone/>
            </a:pPr>
            <a:endParaRPr dirty="0"/>
          </a:p>
          <a:p>
            <a:pPr marL="457200" lvl="0" indent="0" algn="l" rtl="0">
              <a:spcBef>
                <a:spcPts val="1600"/>
              </a:spcBef>
              <a:spcAft>
                <a:spcPts val="0"/>
              </a:spcAft>
              <a:buNone/>
            </a:pPr>
            <a:endParaRPr dirty="0"/>
          </a:p>
          <a:p>
            <a:pPr marL="457200" lvl="0" indent="0" algn="l" rtl="0">
              <a:spcBef>
                <a:spcPts val="1600"/>
              </a:spcBef>
              <a:spcAft>
                <a:spcPts val="0"/>
              </a:spcAft>
              <a:buNone/>
            </a:pPr>
            <a:endParaRPr dirty="0"/>
          </a:p>
          <a:p>
            <a:pPr marL="914400" lvl="0" indent="0" algn="l" rtl="0">
              <a:spcBef>
                <a:spcPts val="1600"/>
              </a:spcBef>
              <a:spcAft>
                <a:spcPts val="1600"/>
              </a:spcAft>
              <a:buNone/>
            </a:pPr>
            <a:endParaRPr sz="1800" dirty="0"/>
          </a:p>
        </p:txBody>
      </p:sp>
      <p:pic>
        <p:nvPicPr>
          <p:cNvPr id="10" name="Picture 9" descr="A picture containing sprinkler system&#10;&#10;Description automatically generated">
            <a:extLst>
              <a:ext uri="{FF2B5EF4-FFF2-40B4-BE49-F238E27FC236}">
                <a16:creationId xmlns:a16="http://schemas.microsoft.com/office/drawing/2014/main" id="{8CC6D5CA-4E65-FBBD-305B-CA28DA19B27B}"/>
              </a:ext>
            </a:extLst>
          </p:cNvPr>
          <p:cNvPicPr>
            <a:picLocks noChangeAspect="1"/>
          </p:cNvPicPr>
          <p:nvPr/>
        </p:nvPicPr>
        <p:blipFill>
          <a:blip r:embed="rId3"/>
          <a:stretch>
            <a:fillRect/>
          </a:stretch>
        </p:blipFill>
        <p:spPr>
          <a:xfrm>
            <a:off x="2332010" y="2917574"/>
            <a:ext cx="2261495" cy="1599735"/>
          </a:xfrm>
          <a:prstGeom prst="rect">
            <a:avLst/>
          </a:prstGeom>
          <a:effectLst>
            <a:glow rad="63500">
              <a:schemeClr val="accent1">
                <a:satMod val="175000"/>
                <a:alpha val="40000"/>
              </a:schemeClr>
            </a:glow>
          </a:effectLst>
        </p:spPr>
      </p:pic>
      <p:pic>
        <p:nvPicPr>
          <p:cNvPr id="11" name="Picture 10" descr="A picture containing text, indoor&#10;&#10;Description automatically generated">
            <a:extLst>
              <a:ext uri="{FF2B5EF4-FFF2-40B4-BE49-F238E27FC236}">
                <a16:creationId xmlns:a16="http://schemas.microsoft.com/office/drawing/2014/main" id="{74444730-639E-9F2A-03A9-F410B649A8FE}"/>
              </a:ext>
            </a:extLst>
          </p:cNvPr>
          <p:cNvPicPr>
            <a:picLocks noChangeAspect="1"/>
          </p:cNvPicPr>
          <p:nvPr/>
        </p:nvPicPr>
        <p:blipFill>
          <a:blip r:embed="rId4"/>
          <a:stretch>
            <a:fillRect/>
          </a:stretch>
        </p:blipFill>
        <p:spPr>
          <a:xfrm>
            <a:off x="5096753" y="2917574"/>
            <a:ext cx="1674542" cy="1599734"/>
          </a:xfrm>
          <a:prstGeom prst="rect">
            <a:avLst/>
          </a:prstGeom>
          <a:effectLst>
            <a:glow rad="101600">
              <a:srgbClr val="FF66CC">
                <a:alpha val="40000"/>
              </a:srgbClr>
            </a:glow>
          </a:effectLst>
        </p:spPr>
      </p:pic>
      <p:pic>
        <p:nvPicPr>
          <p:cNvPr id="12" name="Picture 11">
            <a:extLst>
              <a:ext uri="{FF2B5EF4-FFF2-40B4-BE49-F238E27FC236}">
                <a16:creationId xmlns:a16="http://schemas.microsoft.com/office/drawing/2014/main" id="{8F3C4633-E126-5A96-135C-4BA3107F728C}"/>
              </a:ext>
            </a:extLst>
          </p:cNvPr>
          <p:cNvPicPr>
            <a:picLocks noChangeAspect="1"/>
          </p:cNvPicPr>
          <p:nvPr/>
        </p:nvPicPr>
        <p:blipFill>
          <a:blip r:embed="rId5"/>
          <a:stretch>
            <a:fillRect/>
          </a:stretch>
        </p:blipFill>
        <p:spPr>
          <a:xfrm>
            <a:off x="1303651" y="807649"/>
            <a:ext cx="1965243" cy="1774095"/>
          </a:xfrm>
          <a:prstGeom prst="rect">
            <a:avLst/>
          </a:prstGeom>
          <a:effectLst>
            <a:glow rad="101600">
              <a:srgbClr val="FFC000">
                <a:alpha val="40000"/>
              </a:srgbClr>
            </a:glow>
          </a:effectLst>
        </p:spPr>
      </p:pic>
      <p:pic>
        <p:nvPicPr>
          <p:cNvPr id="13" name="Picture 12" descr="Graphical user interface&#10;&#10;Description automatically generated">
            <a:extLst>
              <a:ext uri="{FF2B5EF4-FFF2-40B4-BE49-F238E27FC236}">
                <a16:creationId xmlns:a16="http://schemas.microsoft.com/office/drawing/2014/main" id="{C4361504-986E-79E6-705C-0CA5A6CF3446}"/>
              </a:ext>
            </a:extLst>
          </p:cNvPr>
          <p:cNvPicPr>
            <a:picLocks noChangeAspect="1"/>
          </p:cNvPicPr>
          <p:nvPr/>
        </p:nvPicPr>
        <p:blipFill>
          <a:blip r:embed="rId6"/>
          <a:stretch>
            <a:fillRect/>
          </a:stretch>
        </p:blipFill>
        <p:spPr>
          <a:xfrm>
            <a:off x="3828310" y="796116"/>
            <a:ext cx="1804371" cy="1774095"/>
          </a:xfrm>
          <a:prstGeom prst="rect">
            <a:avLst/>
          </a:prstGeom>
          <a:effectLst>
            <a:glow rad="101600">
              <a:srgbClr val="92D050">
                <a:alpha val="40000"/>
              </a:srgbClr>
            </a:glow>
          </a:effectLst>
        </p:spPr>
      </p:pic>
      <p:pic>
        <p:nvPicPr>
          <p:cNvPr id="14" name="Picture 13" descr="A picture containing text&#10;&#10;Description automatically generated">
            <a:extLst>
              <a:ext uri="{FF2B5EF4-FFF2-40B4-BE49-F238E27FC236}">
                <a16:creationId xmlns:a16="http://schemas.microsoft.com/office/drawing/2014/main" id="{FD8F7990-92EB-6EDB-9BD4-986E59AF2789}"/>
              </a:ext>
            </a:extLst>
          </p:cNvPr>
          <p:cNvPicPr>
            <a:picLocks noChangeAspect="1"/>
          </p:cNvPicPr>
          <p:nvPr/>
        </p:nvPicPr>
        <p:blipFill>
          <a:blip r:embed="rId7"/>
          <a:stretch>
            <a:fillRect/>
          </a:stretch>
        </p:blipFill>
        <p:spPr>
          <a:xfrm>
            <a:off x="6226355" y="796116"/>
            <a:ext cx="1744128" cy="1774095"/>
          </a:xfrm>
          <a:prstGeom prst="rect">
            <a:avLst/>
          </a:prstGeom>
          <a:effectLst>
            <a:glow rad="63500">
              <a:srgbClr val="0070C0">
                <a:alpha val="40000"/>
              </a:srgbClr>
            </a:glow>
          </a:effectLst>
        </p:spPr>
      </p:pic>
      <p:sp>
        <p:nvSpPr>
          <p:cNvPr id="15" name="Google Shape;1327;p39">
            <a:extLst>
              <a:ext uri="{FF2B5EF4-FFF2-40B4-BE49-F238E27FC236}">
                <a16:creationId xmlns:a16="http://schemas.microsoft.com/office/drawing/2014/main" id="{07A2EF57-007D-5C89-3D4E-65E8A54D4192}"/>
              </a:ext>
            </a:extLst>
          </p:cNvPr>
          <p:cNvSpPr txBox="1">
            <a:spLocks/>
          </p:cNvSpPr>
          <p:nvPr/>
        </p:nvSpPr>
        <p:spPr>
          <a:xfrm>
            <a:off x="1399227" y="2533438"/>
            <a:ext cx="1824776"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68300" algn="l" rtl="0">
              <a:lnSpc>
                <a:spcPct val="115000"/>
              </a:lnSpc>
              <a:spcBef>
                <a:spcPts val="0"/>
              </a:spcBef>
              <a:spcAft>
                <a:spcPts val="0"/>
              </a:spcAft>
              <a:buClr>
                <a:srgbClr val="000000"/>
              </a:buClr>
              <a:buSzPts val="2200"/>
              <a:buFont typeface="Roboto"/>
              <a:buChar char="●"/>
              <a:defRPr sz="2200" b="0" i="0" u="none" strike="noStrike" cap="none">
                <a:solidFill>
                  <a:srgbClr val="000000"/>
                </a:solidFill>
                <a:latin typeface="Roboto"/>
                <a:ea typeface="Roboto"/>
                <a:cs typeface="Roboto"/>
                <a:sym typeface="Roboto"/>
              </a:defRPr>
            </a:lvl1pPr>
            <a:lvl2pPr marL="914400" marR="0" lvl="1" indent="-355600" algn="l" rtl="0">
              <a:lnSpc>
                <a:spcPct val="115000"/>
              </a:lnSpc>
              <a:spcBef>
                <a:spcPts val="1600"/>
              </a:spcBef>
              <a:spcAft>
                <a:spcPts val="0"/>
              </a:spcAft>
              <a:buClr>
                <a:srgbClr val="000000"/>
              </a:buClr>
              <a:buSzPts val="2000"/>
              <a:buFont typeface="Roboto"/>
              <a:buChar char="○"/>
              <a:defRPr sz="2000" b="0" i="0" u="none" strike="noStrike" cap="none">
                <a:solidFill>
                  <a:srgbClr val="000000"/>
                </a:solidFill>
                <a:latin typeface="Roboto"/>
                <a:ea typeface="Roboto"/>
                <a:cs typeface="Roboto"/>
                <a:sym typeface="Roboto"/>
              </a:defRPr>
            </a:lvl2pPr>
            <a:lvl3pPr marL="1371600" marR="0" lvl="2" indent="-342900" algn="l" rtl="0">
              <a:lnSpc>
                <a:spcPct val="115000"/>
              </a:lnSpc>
              <a:spcBef>
                <a:spcPts val="1600"/>
              </a:spcBef>
              <a:spcAft>
                <a:spcPts val="0"/>
              </a:spcAft>
              <a:buClr>
                <a:srgbClr val="000000"/>
              </a:buClr>
              <a:buSzPts val="1800"/>
              <a:buFont typeface="Roboto"/>
              <a:buChar char="■"/>
              <a:defRPr sz="1800" b="0" i="0" u="none" strike="noStrike" cap="none">
                <a:solidFill>
                  <a:srgbClr val="000000"/>
                </a:solidFill>
                <a:latin typeface="Roboto"/>
                <a:ea typeface="Roboto"/>
                <a:cs typeface="Roboto"/>
                <a:sym typeface="Roboto"/>
              </a:defRPr>
            </a:lvl3pPr>
            <a:lvl4pPr marL="1828800" marR="0" lvl="3" indent="-330200" algn="l" rtl="0">
              <a:lnSpc>
                <a:spcPct val="115000"/>
              </a:lnSpc>
              <a:spcBef>
                <a:spcPts val="1600"/>
              </a:spcBef>
              <a:spcAft>
                <a:spcPts val="0"/>
              </a:spcAft>
              <a:buClr>
                <a:srgbClr val="000000"/>
              </a:buClr>
              <a:buSzPts val="1600"/>
              <a:buFont typeface="Roboto"/>
              <a:buChar char="●"/>
              <a:defRPr sz="1600" b="0" i="0" u="none" strike="noStrike" cap="none">
                <a:solidFill>
                  <a:srgbClr val="000000"/>
                </a:solidFill>
                <a:latin typeface="Roboto"/>
                <a:ea typeface="Roboto"/>
                <a:cs typeface="Roboto"/>
                <a:sym typeface="Roboto"/>
              </a:defRPr>
            </a:lvl4pPr>
            <a:lvl5pPr marL="2286000" marR="0" lvl="4"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5pPr>
            <a:lvl6pPr marL="2743200" marR="0" lvl="5"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6pPr>
            <a:lvl7pPr marL="3200400" marR="0" lvl="6"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7pPr>
            <a:lvl8pPr marL="3657600" marR="0" lvl="7"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0" indent="0" algn="ctr">
              <a:buFont typeface="Roboto"/>
              <a:buNone/>
            </a:pPr>
            <a:r>
              <a:rPr lang="en-US" sz="1800" b="1" dirty="0">
                <a:solidFill>
                  <a:srgbClr val="FFC000"/>
                </a:solidFill>
                <a:latin typeface="Roboto" panose="02000000000000000000" pitchFamily="2" charset="0"/>
                <a:ea typeface="Roboto" panose="02000000000000000000" pitchFamily="2" charset="0"/>
                <a:cs typeface="Roboto" panose="02000000000000000000" pitchFamily="2" charset="0"/>
              </a:rPr>
              <a:t>R3Det</a:t>
            </a:r>
          </a:p>
        </p:txBody>
      </p:sp>
      <p:sp>
        <p:nvSpPr>
          <p:cNvPr id="16" name="Google Shape;1327;p39">
            <a:extLst>
              <a:ext uri="{FF2B5EF4-FFF2-40B4-BE49-F238E27FC236}">
                <a16:creationId xmlns:a16="http://schemas.microsoft.com/office/drawing/2014/main" id="{3B4FF8B3-4BE3-7F8C-21B7-1CF89393E34C}"/>
              </a:ext>
            </a:extLst>
          </p:cNvPr>
          <p:cNvSpPr txBox="1">
            <a:spLocks/>
          </p:cNvSpPr>
          <p:nvPr/>
        </p:nvSpPr>
        <p:spPr>
          <a:xfrm>
            <a:off x="3575250" y="2527366"/>
            <a:ext cx="2420842"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Montserrat"/>
              <a:buChar char="◆"/>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9pPr>
          </a:lstStyle>
          <a:p>
            <a:pPr marL="0" indent="0" algn="ctr">
              <a:buFont typeface="Montserrat"/>
              <a:buNone/>
            </a:pPr>
            <a:r>
              <a:rPr lang="en-US" sz="1800" b="1" dirty="0" err="1">
                <a:solidFill>
                  <a:srgbClr val="92D050"/>
                </a:solidFill>
                <a:latin typeface="Roboto" panose="02000000000000000000" pitchFamily="2" charset="0"/>
                <a:ea typeface="Roboto" panose="02000000000000000000" pitchFamily="2" charset="0"/>
                <a:cs typeface="Roboto" panose="02000000000000000000" pitchFamily="2" charset="0"/>
              </a:rPr>
              <a:t>RoI</a:t>
            </a:r>
            <a:r>
              <a:rPr lang="en-US" sz="1800" b="1" dirty="0">
                <a:solidFill>
                  <a:srgbClr val="92D050"/>
                </a:solidFill>
                <a:latin typeface="Roboto" panose="02000000000000000000" pitchFamily="2" charset="0"/>
                <a:ea typeface="Roboto" panose="02000000000000000000" pitchFamily="2" charset="0"/>
                <a:cs typeface="Roboto" panose="02000000000000000000" pitchFamily="2" charset="0"/>
              </a:rPr>
              <a:t> Transformer</a:t>
            </a:r>
          </a:p>
        </p:txBody>
      </p:sp>
      <p:sp>
        <p:nvSpPr>
          <p:cNvPr id="17" name="Google Shape;1327;p39">
            <a:extLst>
              <a:ext uri="{FF2B5EF4-FFF2-40B4-BE49-F238E27FC236}">
                <a16:creationId xmlns:a16="http://schemas.microsoft.com/office/drawing/2014/main" id="{64FD1FBD-DC53-35B6-86AA-3DF0448B2F85}"/>
              </a:ext>
            </a:extLst>
          </p:cNvPr>
          <p:cNvSpPr txBox="1">
            <a:spLocks/>
          </p:cNvSpPr>
          <p:nvPr/>
        </p:nvSpPr>
        <p:spPr>
          <a:xfrm>
            <a:off x="6176568" y="2527366"/>
            <a:ext cx="1824776" cy="572700"/>
          </a:xfrm>
          <a:prstGeom prst="rect">
            <a:avLst/>
          </a:prstGeom>
          <a:noFill/>
          <a:ln>
            <a:noFill/>
          </a:ln>
          <a:effectLst>
            <a:glow rad="127000">
              <a:srgbClr val="0070C0"/>
            </a:glow>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Montserrat"/>
              <a:buChar char="◆"/>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9pPr>
          </a:lstStyle>
          <a:p>
            <a:pPr marL="0" indent="0" algn="ctr">
              <a:buFont typeface="Montserrat"/>
              <a:buNone/>
            </a:pPr>
            <a:r>
              <a:rPr lang="en-US" sz="1800" b="1" dirty="0">
                <a:solidFill>
                  <a:srgbClr val="0070C0"/>
                </a:solidFill>
                <a:latin typeface="Roboto" panose="02000000000000000000" pitchFamily="2" charset="0"/>
                <a:ea typeface="Roboto" panose="02000000000000000000" pitchFamily="2" charset="0"/>
                <a:cs typeface="Roboto" panose="02000000000000000000" pitchFamily="2" charset="0"/>
              </a:rPr>
              <a:t>ReDet</a:t>
            </a:r>
          </a:p>
        </p:txBody>
      </p:sp>
      <p:sp>
        <p:nvSpPr>
          <p:cNvPr id="18" name="Google Shape;1327;p39">
            <a:extLst>
              <a:ext uri="{FF2B5EF4-FFF2-40B4-BE49-F238E27FC236}">
                <a16:creationId xmlns:a16="http://schemas.microsoft.com/office/drawing/2014/main" id="{288A364F-CFBD-091D-489E-C8DB1E76B094}"/>
              </a:ext>
            </a:extLst>
          </p:cNvPr>
          <p:cNvSpPr txBox="1">
            <a:spLocks/>
          </p:cNvSpPr>
          <p:nvPr/>
        </p:nvSpPr>
        <p:spPr>
          <a:xfrm>
            <a:off x="2522829" y="4463342"/>
            <a:ext cx="1824776"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Montserrat"/>
              <a:buChar char="◆"/>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9pPr>
          </a:lstStyle>
          <a:p>
            <a:pPr marL="0" indent="0" algn="ctr">
              <a:buFont typeface="Montserrat"/>
              <a:buNone/>
            </a:pPr>
            <a:r>
              <a:rPr lang="en-US" sz="1800" b="1">
                <a:solidFill>
                  <a:schemeClr val="accent1">
                    <a:lumMod val="75000"/>
                  </a:schemeClr>
                </a:solidFill>
                <a:latin typeface="Roboto" panose="02000000000000000000" pitchFamily="2" charset="0"/>
                <a:ea typeface="Roboto" panose="02000000000000000000" pitchFamily="2" charset="0"/>
                <a:cs typeface="Roboto" panose="02000000000000000000" pitchFamily="2" charset="0"/>
              </a:rPr>
              <a:t>S2ANet</a:t>
            </a:r>
          </a:p>
        </p:txBody>
      </p:sp>
      <p:sp>
        <p:nvSpPr>
          <p:cNvPr id="19" name="Google Shape;1327;p39">
            <a:extLst>
              <a:ext uri="{FF2B5EF4-FFF2-40B4-BE49-F238E27FC236}">
                <a16:creationId xmlns:a16="http://schemas.microsoft.com/office/drawing/2014/main" id="{E431BF1E-B2A0-7F1F-5DCB-53E9AACFC09B}"/>
              </a:ext>
            </a:extLst>
          </p:cNvPr>
          <p:cNvSpPr txBox="1">
            <a:spLocks/>
          </p:cNvSpPr>
          <p:nvPr/>
        </p:nvSpPr>
        <p:spPr>
          <a:xfrm>
            <a:off x="4866490" y="4464412"/>
            <a:ext cx="2135068"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Montserrat"/>
              <a:buChar char="◆"/>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9pPr>
          </a:lstStyle>
          <a:p>
            <a:pPr marL="0" indent="0" algn="ctr">
              <a:buFont typeface="Montserrat"/>
              <a:buNone/>
            </a:pPr>
            <a:r>
              <a:rPr lang="en-US" sz="1800" b="1" dirty="0">
                <a:solidFill>
                  <a:srgbClr val="FF66CC"/>
                </a:solidFill>
                <a:latin typeface="Roboto" panose="02000000000000000000" pitchFamily="2" charset="0"/>
                <a:ea typeface="Roboto" panose="02000000000000000000" pitchFamily="2" charset="0"/>
                <a:cs typeface="Roboto" panose="02000000000000000000" pitchFamily="2" charset="0"/>
              </a:rPr>
              <a:t>Oriented R-CNN</a:t>
            </a:r>
          </a:p>
        </p:txBody>
      </p:sp>
    </p:spTree>
    <p:extLst>
      <p:ext uri="{BB962C8B-B14F-4D97-AF65-F5344CB8AC3E}">
        <p14:creationId xmlns:p14="http://schemas.microsoft.com/office/powerpoint/2010/main" val="2229798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41"/>
          <p:cNvSpPr txBox="1">
            <a:spLocks noGrp="1"/>
          </p:cNvSpPr>
          <p:nvPr>
            <p:ph type="title"/>
          </p:nvPr>
        </p:nvSpPr>
        <p:spPr>
          <a:xfrm>
            <a:off x="471900" y="0"/>
            <a:ext cx="8222100" cy="72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Mục tiêu</a:t>
            </a:r>
            <a:endParaRPr/>
          </a:p>
        </p:txBody>
      </p:sp>
      <p:sp>
        <p:nvSpPr>
          <p:cNvPr id="207" name="Google Shape;207;p41"/>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a:buChar char="●"/>
            </a:pPr>
            <a:r>
              <a:rPr lang="vi-VN" dirty="0"/>
              <a:t>Xây dựng được mô hình 2 bước mà có thể linh động thay đổi module phát hiện đối tượng có hướng và module phân lớp. </a:t>
            </a:r>
          </a:p>
          <a:p>
            <a:pPr marL="457200" lvl="0" indent="-368300" algn="l" rtl="0">
              <a:spcBef>
                <a:spcPts val="0"/>
              </a:spcBef>
              <a:spcAft>
                <a:spcPts val="0"/>
              </a:spcAft>
              <a:buSzPts val="2200"/>
              <a:buFont typeface="Arial"/>
              <a:buChar char="●"/>
            </a:pPr>
            <a:r>
              <a:rPr lang="vi-VN" dirty="0"/>
              <a:t>Khảo sát các mô hình S2ANet, R3Det, ReDet,</a:t>
            </a:r>
            <a:r>
              <a:rPr lang="en-US" dirty="0"/>
              <a:t> </a:t>
            </a:r>
            <a:r>
              <a:rPr lang="vi-VN" dirty="0"/>
              <a:t>Oriented RCNN, RoI Transformer làm module phát hiện và EfficientNet làm module phân loại trên bộ dữ liệu DOTA. </a:t>
            </a:r>
          </a:p>
          <a:p>
            <a:pPr marL="457200" lvl="0" indent="-368300" algn="l" rtl="0">
              <a:spcBef>
                <a:spcPts val="0"/>
              </a:spcBef>
              <a:spcAft>
                <a:spcPts val="0"/>
              </a:spcAft>
              <a:buSzPts val="2200"/>
              <a:buFont typeface="Arial"/>
              <a:buChar char="●"/>
            </a:pPr>
            <a:r>
              <a:rPr lang="vi-VN" dirty="0"/>
              <a:t>Phân tích được ưu điểm cũng như hạn chế của mô hình 2 bước đã đề ra. </a:t>
            </a:r>
          </a:p>
          <a:p>
            <a:pPr marL="457200" lvl="0" indent="0" algn="l" rtl="0">
              <a:spcBef>
                <a:spcPts val="1600"/>
              </a:spcBef>
              <a:spcAft>
                <a:spcPts val="0"/>
              </a:spcAft>
              <a:buNone/>
            </a:pPr>
            <a:endParaRPr lang="en-US" dirty="0"/>
          </a:p>
          <a:p>
            <a:pPr marL="457200" lvl="0" indent="0" algn="l" rtl="0">
              <a:spcBef>
                <a:spcPts val="1600"/>
              </a:spcBef>
              <a:spcAft>
                <a:spcPts val="0"/>
              </a:spcAft>
              <a:buNone/>
            </a:pPr>
            <a:endParaRPr dirty="0"/>
          </a:p>
          <a:p>
            <a:pPr marL="457200" lvl="0" indent="0" algn="l" rtl="0">
              <a:spcBef>
                <a:spcPts val="1600"/>
              </a:spcBef>
              <a:spcAft>
                <a:spcPts val="0"/>
              </a:spcAft>
              <a:buNone/>
            </a:pPr>
            <a:endParaRPr dirty="0"/>
          </a:p>
          <a:p>
            <a:pPr marL="914400" lvl="0" indent="0" algn="l" rtl="0">
              <a:spcBef>
                <a:spcPts val="1600"/>
              </a:spcBef>
              <a:spcAft>
                <a:spcPts val="1600"/>
              </a:spcAft>
              <a:buNone/>
            </a:pPr>
            <a:endParaRPr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42"/>
          <p:cNvSpPr txBox="1">
            <a:spLocks noGrp="1"/>
          </p:cNvSpPr>
          <p:nvPr>
            <p:ph type="title"/>
          </p:nvPr>
        </p:nvSpPr>
        <p:spPr>
          <a:xfrm>
            <a:off x="471900" y="0"/>
            <a:ext cx="8222100" cy="72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Nội dung và Phương pháp</a:t>
            </a:r>
            <a:endParaRPr/>
          </a:p>
        </p:txBody>
      </p:sp>
      <p:sp>
        <p:nvSpPr>
          <p:cNvPr id="213" name="Google Shape;213;p42"/>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a:buChar char="●"/>
            </a:pPr>
            <a:r>
              <a:rPr lang="en" b="1" dirty="0">
                <a:latin typeface="Arial"/>
                <a:ea typeface="Arial"/>
                <a:cs typeface="Arial"/>
                <a:sym typeface="Arial"/>
              </a:rPr>
              <a:t>Nội dung 1: </a:t>
            </a:r>
            <a:r>
              <a:rPr lang="vi-VN" b="1" dirty="0">
                <a:latin typeface="Arial"/>
                <a:ea typeface="Arial"/>
                <a:cs typeface="Arial"/>
                <a:sym typeface="Arial"/>
              </a:rPr>
              <a:t>Nghiên cứu điểm yếu của các phương pháp phát hiện đối tượng có hướng trước đây.</a:t>
            </a:r>
            <a:endParaRPr lang="en" b="1" dirty="0">
              <a:latin typeface="Arial"/>
              <a:ea typeface="Arial"/>
              <a:cs typeface="Arial"/>
              <a:sym typeface="Arial"/>
            </a:endParaRPr>
          </a:p>
          <a:p>
            <a:pPr lvl="1" indent="-368300">
              <a:spcBef>
                <a:spcPts val="0"/>
              </a:spcBef>
              <a:buSzPts val="2200"/>
              <a:buFont typeface="Courier New" panose="02070309020205020404" pitchFamily="49" charset="0"/>
              <a:buChar char="o"/>
            </a:pPr>
            <a:r>
              <a:rPr lang="vi-VN" dirty="0">
                <a:latin typeface="Arial"/>
                <a:ea typeface="Arial"/>
                <a:cs typeface="Arial"/>
                <a:sym typeface="Arial"/>
              </a:rPr>
              <a:t>Nghiên cứu các phương pháp phát hiện đối tượng có hướng S2Anet, R3Det, Oriented RCNN, RoI Transformer, ReDet. </a:t>
            </a:r>
          </a:p>
          <a:p>
            <a:pPr lvl="1" indent="-368300">
              <a:spcBef>
                <a:spcPts val="0"/>
              </a:spcBef>
              <a:buSzPts val="2200"/>
              <a:buFont typeface="Courier New" panose="02070309020205020404" pitchFamily="49" charset="0"/>
              <a:buChar char="o"/>
            </a:pPr>
            <a:r>
              <a:rPr lang="vi-VN" dirty="0">
                <a:latin typeface="Arial"/>
                <a:ea typeface="Arial"/>
                <a:cs typeface="Arial"/>
                <a:sym typeface="Arial"/>
              </a:rPr>
              <a:t>Thực nghiệm các phương pháp và trực quan</a:t>
            </a:r>
            <a:r>
              <a:rPr lang="en-US" dirty="0">
                <a:latin typeface="Arial"/>
                <a:ea typeface="Arial"/>
                <a:cs typeface="Arial"/>
                <a:sym typeface="Arial"/>
              </a:rPr>
              <a:t> </a:t>
            </a:r>
            <a:r>
              <a:rPr lang="vi-VN" dirty="0">
                <a:latin typeface="Arial"/>
                <a:ea typeface="Arial"/>
                <a:cs typeface="Arial"/>
                <a:sym typeface="Arial"/>
              </a:rPr>
              <a:t>kết quả trên bộ dữ liệu DOTA để phân tích được vấn đề gán nhiều hộp giới hạn cho cùng một đối tượng. </a:t>
            </a:r>
            <a:endParaRPr lang="en-US" dirty="0">
              <a:latin typeface="Arial"/>
              <a:ea typeface="Arial"/>
              <a:cs typeface="Arial"/>
              <a:sym typeface="Arial"/>
            </a:endParaRPr>
          </a:p>
          <a:p>
            <a:pPr marL="457200" lvl="0" indent="0" algn="l" rtl="0">
              <a:spcBef>
                <a:spcPts val="1600"/>
              </a:spcBef>
              <a:spcAft>
                <a:spcPts val="0"/>
              </a:spcAft>
              <a:buNone/>
            </a:pPr>
            <a:endParaRPr dirty="0"/>
          </a:p>
          <a:p>
            <a:pPr marL="457200" lvl="0" indent="0" algn="l" rtl="0">
              <a:spcBef>
                <a:spcPts val="1600"/>
              </a:spcBef>
              <a:spcAft>
                <a:spcPts val="0"/>
              </a:spcAft>
              <a:buNone/>
            </a:pPr>
            <a:endParaRPr dirty="0"/>
          </a:p>
          <a:p>
            <a:pPr marL="457200" lvl="0" indent="0" algn="l" rtl="0">
              <a:spcBef>
                <a:spcPts val="1600"/>
              </a:spcBef>
              <a:spcAft>
                <a:spcPts val="0"/>
              </a:spcAft>
              <a:buNone/>
            </a:pPr>
            <a:endParaRPr dirty="0"/>
          </a:p>
          <a:p>
            <a:pPr marL="914400" lvl="0" indent="0" algn="l" rtl="0">
              <a:spcBef>
                <a:spcPts val="1600"/>
              </a:spcBef>
              <a:spcAft>
                <a:spcPts val="1600"/>
              </a:spcAft>
              <a:buNone/>
            </a:pPr>
            <a:endParaRPr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42"/>
          <p:cNvSpPr txBox="1">
            <a:spLocks noGrp="1"/>
          </p:cNvSpPr>
          <p:nvPr>
            <p:ph type="title"/>
          </p:nvPr>
        </p:nvSpPr>
        <p:spPr>
          <a:xfrm>
            <a:off x="471900" y="0"/>
            <a:ext cx="8222100" cy="72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Nội dung và Phương pháp</a:t>
            </a:r>
            <a:endParaRPr/>
          </a:p>
        </p:txBody>
      </p:sp>
      <p:sp>
        <p:nvSpPr>
          <p:cNvPr id="213" name="Google Shape;213;p42"/>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a:buChar char="●"/>
            </a:pPr>
            <a:r>
              <a:rPr lang="en" b="1" dirty="0">
                <a:latin typeface="Arial"/>
                <a:ea typeface="Arial"/>
                <a:cs typeface="Arial"/>
                <a:sym typeface="Arial"/>
              </a:rPr>
              <a:t>Nội dung 2: </a:t>
            </a:r>
            <a:r>
              <a:rPr lang="vi-VN" b="1" dirty="0">
                <a:latin typeface="Arial"/>
                <a:ea typeface="Arial"/>
                <a:cs typeface="Arial"/>
                <a:sym typeface="Arial"/>
              </a:rPr>
              <a:t>Nghiên cứu các phương pháp giảm thiểu hộp giới hạn nhầm lẫn trong bài toán phát hiện đối tượng có hướng. </a:t>
            </a:r>
            <a:endParaRPr lang="en-US" b="1" dirty="0">
              <a:latin typeface="Arial"/>
              <a:ea typeface="Arial"/>
              <a:cs typeface="Arial"/>
              <a:sym typeface="Arial"/>
            </a:endParaRPr>
          </a:p>
          <a:p>
            <a:pPr lvl="1" indent="-368300">
              <a:spcBef>
                <a:spcPts val="0"/>
              </a:spcBef>
              <a:buSzPts val="2200"/>
              <a:buFont typeface="Courier New" panose="02070309020205020404" pitchFamily="49" charset="0"/>
              <a:buChar char="o"/>
            </a:pPr>
            <a:r>
              <a:rPr lang="vi-VN" dirty="0">
                <a:latin typeface="Arial"/>
                <a:ea typeface="Arial"/>
                <a:cs typeface="Arial"/>
                <a:sym typeface="Arial"/>
              </a:rPr>
              <a:t>Nghiên cứu các phương pháp giảm thiểu hộp giới hạn như Lọai hộp giới hạn nhầm lẫn bằng Điểm tin cậy, Multi-class Nonmaximum suppression. </a:t>
            </a:r>
          </a:p>
          <a:p>
            <a:pPr lvl="1" indent="-368300">
              <a:spcBef>
                <a:spcPts val="0"/>
              </a:spcBef>
              <a:buSzPts val="2200"/>
              <a:buFont typeface="Courier New" panose="02070309020205020404" pitchFamily="49" charset="0"/>
              <a:buChar char="o"/>
            </a:pPr>
            <a:r>
              <a:rPr lang="vi-VN" dirty="0">
                <a:latin typeface="Arial"/>
                <a:ea typeface="Arial"/>
                <a:cs typeface="Arial"/>
                <a:sym typeface="Arial"/>
              </a:rPr>
              <a:t>Thử nghiệm các phương pháp giảm thiểu hộp giới hạn nhầm lẫn và rút ra được hạn chế của mỗi phương pháp đó. </a:t>
            </a:r>
          </a:p>
          <a:p>
            <a:pPr marL="457200" lvl="0" indent="0" algn="l" rtl="0">
              <a:spcBef>
                <a:spcPts val="1600"/>
              </a:spcBef>
              <a:spcAft>
                <a:spcPts val="0"/>
              </a:spcAft>
              <a:buNone/>
            </a:pPr>
            <a:endParaRPr dirty="0"/>
          </a:p>
          <a:p>
            <a:pPr marL="457200" lvl="0" indent="0" algn="l" rtl="0">
              <a:spcBef>
                <a:spcPts val="1600"/>
              </a:spcBef>
              <a:spcAft>
                <a:spcPts val="0"/>
              </a:spcAft>
              <a:buNone/>
            </a:pPr>
            <a:endParaRPr dirty="0"/>
          </a:p>
          <a:p>
            <a:pPr marL="457200" lvl="0" indent="0" algn="l" rtl="0">
              <a:spcBef>
                <a:spcPts val="1600"/>
              </a:spcBef>
              <a:spcAft>
                <a:spcPts val="0"/>
              </a:spcAft>
              <a:buNone/>
            </a:pPr>
            <a:endParaRPr dirty="0"/>
          </a:p>
          <a:p>
            <a:pPr marL="914400" lvl="0" indent="0" algn="l" rtl="0">
              <a:spcBef>
                <a:spcPts val="1600"/>
              </a:spcBef>
              <a:spcAft>
                <a:spcPts val="1600"/>
              </a:spcAft>
              <a:buNone/>
            </a:pPr>
            <a:endParaRPr sz="1800" dirty="0"/>
          </a:p>
        </p:txBody>
      </p:sp>
    </p:spTree>
    <p:extLst>
      <p:ext uri="{BB962C8B-B14F-4D97-AF65-F5344CB8AC3E}">
        <p14:creationId xmlns:p14="http://schemas.microsoft.com/office/powerpoint/2010/main" val="752025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42"/>
          <p:cNvSpPr txBox="1">
            <a:spLocks noGrp="1"/>
          </p:cNvSpPr>
          <p:nvPr>
            <p:ph type="title"/>
          </p:nvPr>
        </p:nvSpPr>
        <p:spPr>
          <a:xfrm>
            <a:off x="471900" y="0"/>
            <a:ext cx="8222100" cy="72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t>Nội dung và Phương pháp</a:t>
            </a:r>
            <a:endParaRPr dirty="0"/>
          </a:p>
        </p:txBody>
      </p:sp>
      <p:sp>
        <p:nvSpPr>
          <p:cNvPr id="213" name="Google Shape;213;p42"/>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a:buChar char="●"/>
            </a:pPr>
            <a:r>
              <a:rPr lang="en" b="1" dirty="0">
                <a:latin typeface="Arial"/>
                <a:ea typeface="Arial"/>
                <a:cs typeface="Arial"/>
                <a:sym typeface="Arial"/>
              </a:rPr>
              <a:t>Nội dung 3: </a:t>
            </a:r>
            <a:r>
              <a:rPr lang="vi-VN" b="1" dirty="0">
                <a:latin typeface="Arial"/>
                <a:ea typeface="Arial"/>
                <a:cs typeface="Arial"/>
                <a:sym typeface="Arial"/>
              </a:rPr>
              <a:t>Đề xuất mô hình 2 bước để giảm thiểu hộp giới hạn nhầm lẫn trong bài toán phát hiện đối tượng có hướng.</a:t>
            </a:r>
            <a:endParaRPr lang="en-US" b="1" dirty="0">
              <a:latin typeface="Arial"/>
              <a:ea typeface="Arial"/>
              <a:cs typeface="Arial"/>
              <a:sym typeface="Arial"/>
            </a:endParaRPr>
          </a:p>
          <a:p>
            <a:pPr lvl="1" indent="-368300">
              <a:spcBef>
                <a:spcPts val="0"/>
              </a:spcBef>
              <a:buSzPts val="2200"/>
              <a:buFont typeface="Courier New" panose="02070309020205020404" pitchFamily="49" charset="0"/>
              <a:buChar char="o"/>
            </a:pPr>
            <a:r>
              <a:rPr lang="vi-VN" dirty="0">
                <a:latin typeface="Arial"/>
                <a:ea typeface="Arial"/>
                <a:cs typeface="Arial"/>
                <a:sym typeface="Arial"/>
              </a:rPr>
              <a:t>Nghiên cứu và xây dựng mô hình kết hợp mô hình phát hiện đối tượng có hướng và mô hình phân lớp, tăng cường chất lượng phân lớp đầu ra. </a:t>
            </a:r>
          </a:p>
          <a:p>
            <a:pPr lvl="1" indent="-368300">
              <a:spcBef>
                <a:spcPts val="0"/>
              </a:spcBef>
              <a:buSzPts val="2200"/>
              <a:buFont typeface="Courier New" panose="02070309020205020404" pitchFamily="49" charset="0"/>
              <a:buChar char="o"/>
            </a:pPr>
            <a:r>
              <a:rPr lang="vi-VN" dirty="0">
                <a:latin typeface="Arial"/>
                <a:ea typeface="Arial"/>
                <a:cs typeface="Arial"/>
                <a:sym typeface="Arial"/>
              </a:rPr>
              <a:t>Nghiên cứu phương pháp phân lớp EfficientNet. </a:t>
            </a:r>
            <a:endParaRPr lang="en-US" dirty="0">
              <a:latin typeface="Arial"/>
              <a:ea typeface="Arial"/>
              <a:cs typeface="Arial"/>
              <a:sym typeface="Arial"/>
            </a:endParaRPr>
          </a:p>
          <a:p>
            <a:pPr lvl="1" indent="-368300">
              <a:spcBef>
                <a:spcPts val="0"/>
              </a:spcBef>
              <a:buSzPts val="2200"/>
              <a:buFont typeface="Courier New" panose="02070309020205020404" pitchFamily="49" charset="0"/>
              <a:buChar char="o"/>
            </a:pPr>
            <a:r>
              <a:rPr lang="vi-VN" dirty="0">
                <a:latin typeface="Arial"/>
                <a:ea typeface="Arial"/>
                <a:cs typeface="Arial"/>
                <a:sym typeface="Arial"/>
              </a:rPr>
              <a:t>Thử nghiệm lần lượt các mô hình S2ANet, R3Det, ReDet, Oriented RCNN, RoI Transformer làm module phát hiện và EfficientNet làm module phân loại trên bộ dữ liệu DOTA</a:t>
            </a:r>
            <a:r>
              <a:rPr lang="en-US" dirty="0">
                <a:latin typeface="Arial"/>
                <a:ea typeface="Arial"/>
                <a:cs typeface="Arial"/>
                <a:sym typeface="Arial"/>
              </a:rPr>
              <a:t>.</a:t>
            </a:r>
            <a:endParaRPr lang="en-US" dirty="0"/>
          </a:p>
          <a:p>
            <a:pPr marL="457200" lvl="0" indent="0" algn="l" rtl="0">
              <a:spcBef>
                <a:spcPts val="1600"/>
              </a:spcBef>
              <a:spcAft>
                <a:spcPts val="0"/>
              </a:spcAft>
              <a:buNone/>
            </a:pPr>
            <a:endParaRPr dirty="0"/>
          </a:p>
          <a:p>
            <a:pPr marL="457200" lvl="0" indent="0" algn="l" rtl="0">
              <a:spcBef>
                <a:spcPts val="1600"/>
              </a:spcBef>
              <a:spcAft>
                <a:spcPts val="0"/>
              </a:spcAft>
              <a:buNone/>
            </a:pPr>
            <a:endParaRPr dirty="0"/>
          </a:p>
          <a:p>
            <a:pPr marL="914400" lvl="0" indent="0" algn="l" rtl="0">
              <a:spcBef>
                <a:spcPts val="1600"/>
              </a:spcBef>
              <a:spcAft>
                <a:spcPts val="1600"/>
              </a:spcAft>
              <a:buNone/>
            </a:pPr>
            <a:endParaRPr sz="1800" dirty="0"/>
          </a:p>
        </p:txBody>
      </p:sp>
    </p:spTree>
    <p:extLst>
      <p:ext uri="{BB962C8B-B14F-4D97-AF65-F5344CB8AC3E}">
        <p14:creationId xmlns:p14="http://schemas.microsoft.com/office/powerpoint/2010/main" val="2633849205"/>
      </p:ext>
    </p:extLst>
  </p:cSld>
  <p:clrMapOvr>
    <a:masterClrMapping/>
  </p:clrMapOvr>
</p:sld>
</file>

<file path=ppt/theme/theme1.xml><?xml version="1.0" encoding="utf-8"?>
<a:theme xmlns:a="http://schemas.openxmlformats.org/drawingml/2006/main" name="Material - R01">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TotalTime>
  <Words>1648</Words>
  <Application>Microsoft Office PowerPoint</Application>
  <PresentationFormat>On-screen Show (16:9)</PresentationFormat>
  <Paragraphs>127</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Times New Roman</vt:lpstr>
      <vt:lpstr>Arial</vt:lpstr>
      <vt:lpstr>Montserrat</vt:lpstr>
      <vt:lpstr>Courier New</vt:lpstr>
      <vt:lpstr>Roboto</vt:lpstr>
      <vt:lpstr>Material - R01</vt:lpstr>
      <vt:lpstr>BÁO CÁO ĐỒ ÁN CUỐI KỲ</vt:lpstr>
      <vt:lpstr>GIẢM THIỂU HỘP GIỚI HẠN NHẦM LẪN TRONG BÀI TOÁN PHÁT HIỆN ĐỐI TƯỢNG CÓ HƯỚNG TRONG KHÔNG ẢNH</vt:lpstr>
      <vt:lpstr>Tóm tắt </vt:lpstr>
      <vt:lpstr>Giới thiệu</vt:lpstr>
      <vt:lpstr>Giới thiệu</vt:lpstr>
      <vt:lpstr>Mục tiêu</vt:lpstr>
      <vt:lpstr>Nội dung và Phương pháp</vt:lpstr>
      <vt:lpstr>Nội dung và Phương pháp</vt:lpstr>
      <vt:lpstr>Nội dung và Phương pháp</vt:lpstr>
      <vt:lpstr>Nội dung và Phương pháp</vt:lpstr>
      <vt:lpstr>Kết quả dự kiến</vt:lpstr>
      <vt:lpstr>Tài liệu tham khảo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ĐỒ ÁN CUỐI KỲ</dc:title>
  <cp:lastModifiedBy>Trương Thành Thắng</cp:lastModifiedBy>
  <cp:revision>90</cp:revision>
  <dcterms:modified xsi:type="dcterms:W3CDTF">2023-02-22T09:40:26Z</dcterms:modified>
</cp:coreProperties>
</file>