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Outfit"/>
      <p:regular r:id="rId23"/>
      <p:bold r:id="rId24"/>
    </p:embeddedFont>
    <p:embeddedFont>
      <p:font typeface="Outfit SemiBo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Outfit-bold.fntdata"/><Relationship Id="rId23" Type="http://schemas.openxmlformats.org/officeDocument/2006/relationships/font" Target="fonts/Outfi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utfitSemiBold-bold.fntdata"/><Relationship Id="rId25" Type="http://schemas.openxmlformats.org/officeDocument/2006/relationships/font" Target="fonts/Outfi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16273344c6a19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16273344c6a19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013d65c8cffce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013d65c8cffce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SLIDES_API1446467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SLIDES_API1446467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SLIDES_API1446467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SLIDES_API1446467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SLIDES_API1446467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SLIDES_API1446467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SLIDES_API1446467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SLIDES_API1446467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SLIDES_API1446467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SLIDES_API1446467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SLIDES_API1446467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SLIDES_API1446467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SLIDES_API1446467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SLIDES_API1446467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hyperlink" Target="https://pexels.com/?utm_source=magicslides.app&amp;utm_medium=presenta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hyperlink" Target="https://pexels.com/?utm_source=magicslides.app&amp;utm_medium=present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hyperlink" Target="https://pexels.com/?utm_source=magicslides.app&amp;utm_medium=present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hyperlink" Target="https://pexels.com/?utm_source=magicslides.app&amp;utm_medium=presenta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hyperlink" Target="https://pexels.com/?utm_source=magicslides.app&amp;utm_medium=pres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76200"/>
            <a:ext cx="2807039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3028498" y="279343"/>
            <a:ext cx="3087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id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perkenalan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id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profil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028505" y="1271784"/>
            <a:ext cx="47961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nama saya erwin putra al hori dari kelas 11 tkj 2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usia saya 17 tahun menuju 18 tahun di 26 juni yang akan mendatang, hobi saya hiling dan bermain game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028488" y="2571748"/>
            <a:ext cx="532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 </a:t>
            </a: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presentasi</a:t>
            </a: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kali ini saya akan membahas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tentang jaringan komputer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penjelasan tentang jaringan komputer</a:t>
            </a:r>
            <a:endParaRPr/>
          </a:p>
        </p:txBody>
      </p:sp>
      <p:sp>
        <p:nvSpPr>
          <p:cNvPr id="143" name="Google Shape;143;p14"/>
          <p:cNvSpPr txBox="1"/>
          <p:nvPr>
            <p:ph idx="1" type="subTitle"/>
          </p:nvPr>
        </p:nvSpPr>
        <p:spPr>
          <a:xfrm>
            <a:off x="6604505" y="46374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by:erwin putra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143000" y="508000"/>
            <a:ext cx="2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Table of Contents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3810000" y="50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Outfit"/>
                <a:ea typeface="Outfit"/>
                <a:cs typeface="Outfit"/>
                <a:sym typeface="Outfit"/>
              </a:rPr>
              <a:t>01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4318000" y="50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Outfit"/>
                <a:ea typeface="Outfit"/>
                <a:cs typeface="Outfit"/>
                <a:sym typeface="Outfit"/>
              </a:rPr>
              <a:t>Dasar-Dasar Jaringan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3810000" y="101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Outfit"/>
                <a:ea typeface="Outfit"/>
                <a:cs typeface="Outfit"/>
                <a:sym typeface="Outfit"/>
              </a:rPr>
              <a:t>02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4318000" y="101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Outfit"/>
                <a:ea typeface="Outfit"/>
                <a:cs typeface="Outfit"/>
                <a:sym typeface="Outfit"/>
              </a:rPr>
              <a:t>Jenis Jaringan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3810000" y="152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Outfit"/>
                <a:ea typeface="Outfit"/>
                <a:cs typeface="Outfit"/>
                <a:sym typeface="Outfit"/>
              </a:rPr>
              <a:t>03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4318000" y="152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Outfit"/>
                <a:ea typeface="Outfit"/>
                <a:cs typeface="Outfit"/>
                <a:sym typeface="Outfit"/>
              </a:rPr>
              <a:t>Komponen Jaringan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3810000" y="2032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Outfit"/>
                <a:ea typeface="Outfit"/>
                <a:cs typeface="Outfit"/>
                <a:sym typeface="Outfit"/>
              </a:rPr>
              <a:t>04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4318000" y="2032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Outfit"/>
                <a:ea typeface="Outfit"/>
                <a:cs typeface="Outfit"/>
                <a:sym typeface="Outfit"/>
              </a:rPr>
              <a:t>Protokol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3810000" y="2540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Outfit"/>
                <a:ea typeface="Outfit"/>
                <a:cs typeface="Outfit"/>
                <a:sym typeface="Outfit"/>
              </a:rPr>
              <a:t>05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4318000" y="2540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Outfit"/>
                <a:ea typeface="Outfit"/>
                <a:cs typeface="Outfit"/>
                <a:sym typeface="Outfit"/>
              </a:rPr>
              <a:t>Keamanan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16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/>
          <p:nvPr/>
        </p:nvSpPr>
        <p:spPr>
          <a:xfrm>
            <a:off x="3810000" y="3175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Jaringan komputer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3810000" y="3810000"/>
            <a:ext cx="45720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Outfit"/>
                <a:ea typeface="Outfit"/>
                <a:cs typeface="Outfit"/>
                <a:sym typeface="Outfit"/>
              </a:rPr>
              <a:t>Dasar-dasar Konektivitas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67" name="Google Shape;1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</a:rPr>
              <a:t>Photo by </a:t>
            </a:r>
            <a:r>
              <a:rPr lang="id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7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1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Dasar-Dasar Jaringan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Outfit SemiBold"/>
                <a:ea typeface="Outfit SemiBold"/>
                <a:cs typeface="Outfit SemiBold"/>
                <a:sym typeface="Outfit SemiBold"/>
              </a:rPr>
              <a:t>Perkenalan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Jaringan komputer adalah sekelompok perangkat yang saling berhubungan dan berkomunikasi satu sama lain. Ini memungkinkan pembagian sumber daya di antara berbagai sistem.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Jaringan dapat diklasifikasikan ke dalam berbagai jenis berdasarkan ukuran, fungsi, dan topologi. Tipe umum termasuk LAN, WAN, dan MAN.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LAN digunakan di wilayah geografis kecil seperti rumah atau kantor, sedangkan WAN mencakup wilayah yang luas dan menggabungkan banyak LAN.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Internet adalah contoh terbesar dari WAN. Memahami jenis-jenis ini membantu dalam memilih jaringan yang tepat untuk berbagai kebutuhan.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</a:rPr>
              <a:t>Photo by </a:t>
            </a:r>
            <a:r>
              <a:rPr lang="id" sz="8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8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8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2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Jenis Jaringan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Outfit SemiBold"/>
                <a:ea typeface="Outfit SemiBold"/>
                <a:cs typeface="Outfit SemiBold"/>
                <a:sym typeface="Outfit SemiBold"/>
              </a:rPr>
              <a:t>Kategori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Jaringan dapat diklasifikasikan ke dalam beberapa kategori berdasarkan cakupan dan ukurannya. Jaringan Area Lokal (LAN) digunakan untuk area kecil.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Metropolitan Area Networks (MAN) melayani wilayah geografis yang lebih luas dibandingkan dengan LAN, biasanya di dalam kota. Mereka menghubungkan beberapa LAN.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Wide Area Network (WAN) tersebar di wilayah geografis yang luas dan sering kali menggunakan teknologi seperti jalur sewaan. Internet adalah WAN.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Personal Area Networks (PAN) mencakup area yang sangat kecil, biasanya beberapa meter. Bluetooth dan USB adalah teknologi PAN yang umum.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92" name="Google Shape;1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</a:rPr>
              <a:t>Photo by </a:t>
            </a:r>
            <a:r>
              <a:rPr lang="id" sz="8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19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3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Komponen Jaringan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Outfit SemiBold"/>
                <a:ea typeface="Outfit SemiBold"/>
                <a:cs typeface="Outfit SemiBold"/>
                <a:sym typeface="Outfit SemiBold"/>
              </a:rPr>
              <a:t>Bagian Penting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Komponen kunci dari jaringan komputer mencakup elemen perangkat keras dan perangkat lunak. Perangkat keras meliputi router, switch, dan kabel.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Router mengarahkan lalu lintas data antar jaringan yang berbeda. Switch menghubungkan beberapa perangkat dalam satu jaringan, juga mengatur lalu lintas.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Server menyediakan sumber daya, seperti file atau aplikasi, ke komputer lain dalam jaringan, bertindak sebagai titik pusat.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Perangkat lunak jaringan mencakup protokol dan aplikasi yang mengelola proses komunikasi dan memastikan integritas data di seluruh jaringan.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</a:rPr>
              <a:t>Photo by </a:t>
            </a:r>
            <a:r>
              <a:rPr lang="id" sz="8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0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0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4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Protokol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Outfit SemiBold"/>
                <a:ea typeface="Outfit SemiBold"/>
                <a:cs typeface="Outfit SemiBold"/>
                <a:sym typeface="Outfit SemiBold"/>
              </a:rPr>
              <a:t>Aturan Komunikasi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Protokol jaringan adalah aturan yang mengatur komunikasi data antar perangkat. Mereka menentukan bagaimana data diformat dan dikirim.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Protokol umum mencakup TCP/IP, yang menjamin transmisi data yang andal melalui Internet, penting untuk komunikasi yang kuat.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HTTP digunakan untuk mentransmisikan halaman web, yang menjadi dasar pertukaran data di World Wide Web. Ini beroperasi pada lapisan aplikasi.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SMTP menangani transmisi email, memastikan pesan dikirim dari klien ke server. Protokol sangat penting untuk memastikan kelancaran operasi jaringan.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218" name="Google Shape;2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</a:rPr>
              <a:t>Photo by </a:t>
            </a:r>
            <a:r>
              <a:rPr lang="id" sz="8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1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1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5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Keamanan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Outfit SemiBold"/>
                <a:ea typeface="Outfit SemiBold"/>
                <a:cs typeface="Outfit SemiBold"/>
                <a:sym typeface="Outfit SemiBold"/>
              </a:rPr>
              <a:t>Melindungi Jaringan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Keamanan jaringan melibatkan langkah-langkah untuk melindungi data selama transfer. Firewall digunakan untuk memblokir akses tidak sah ke jaringan.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Enkripsi memastikan bahwa data diubah ke dalam format yang aman selama transmisi, mencegah pembacaan data yang tidak sah.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Sistem deteksi intrusi memantau lalu lintas jaringan untuk aktivitas mencurigakan. Mereka memperingatkan administrator tentang potensi ancaman.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id" sz="1200">
                <a:latin typeface="Outfit"/>
                <a:ea typeface="Outfit"/>
                <a:cs typeface="Outfit"/>
                <a:sym typeface="Outfit"/>
              </a:rPr>
              <a:t>Pembaruan dan perbaikan rutin pada perangkat lunak dan perangkat keras jaringan sangat penting untuk melindungi terhadap kerentanan dan ancaman yang muncul.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231" name="Google Shape;2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FFFFFF"/>
                </a:solidFill>
              </a:rPr>
              <a:t>Photo by </a:t>
            </a:r>
            <a:r>
              <a:rPr lang="id" sz="8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