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59" r:id="rId10"/>
    <p:sldId id="260" r:id="rId11"/>
    <p:sldId id="267" r:id="rId12"/>
    <p:sldId id="266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561C7-A21A-4EED-B39C-324A9040956A}" type="datetimeFigureOut">
              <a:rPr lang="ru-RU" smtClean="0"/>
              <a:t>10.04.2016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D778-BDEC-4D64-B7B8-EC29C914767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561C7-A21A-4EED-B39C-324A9040956A}" type="datetimeFigureOut">
              <a:rPr lang="ru-RU" smtClean="0"/>
              <a:t>10.04.2016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D778-BDEC-4D64-B7B8-EC29C914767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561C7-A21A-4EED-B39C-324A9040956A}" type="datetimeFigureOut">
              <a:rPr lang="ru-RU" smtClean="0"/>
              <a:t>10.04.2016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D778-BDEC-4D64-B7B8-EC29C914767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561C7-A21A-4EED-B39C-324A9040956A}" type="datetimeFigureOut">
              <a:rPr lang="ru-RU" smtClean="0"/>
              <a:t>10.04.2016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D778-BDEC-4D64-B7B8-EC29C914767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561C7-A21A-4EED-B39C-324A9040956A}" type="datetimeFigureOut">
              <a:rPr lang="ru-RU" smtClean="0"/>
              <a:t>10.04.2016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D778-BDEC-4D64-B7B8-EC29C914767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561C7-A21A-4EED-B39C-324A9040956A}" type="datetimeFigureOut">
              <a:rPr lang="ru-RU" smtClean="0"/>
              <a:t>10.04.2016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D778-BDEC-4D64-B7B8-EC29C914767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561C7-A21A-4EED-B39C-324A9040956A}" type="datetimeFigureOut">
              <a:rPr lang="ru-RU" smtClean="0"/>
              <a:t>10.04.2016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D778-BDEC-4D64-B7B8-EC29C914767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561C7-A21A-4EED-B39C-324A9040956A}" type="datetimeFigureOut">
              <a:rPr lang="ru-RU" smtClean="0"/>
              <a:t>10.04.2016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D778-BDEC-4D64-B7B8-EC29C914767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561C7-A21A-4EED-B39C-324A9040956A}" type="datetimeFigureOut">
              <a:rPr lang="ru-RU" smtClean="0"/>
              <a:t>10.04.2016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D778-BDEC-4D64-B7B8-EC29C914767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561C7-A21A-4EED-B39C-324A9040956A}" type="datetimeFigureOut">
              <a:rPr lang="ru-RU" smtClean="0"/>
              <a:t>10.04.2016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D778-BDEC-4D64-B7B8-EC29C914767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561C7-A21A-4EED-B39C-324A9040956A}" type="datetimeFigureOut">
              <a:rPr lang="ru-RU" smtClean="0"/>
              <a:t>10.04.2016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D778-BDEC-4D64-B7B8-EC29C914767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561C7-A21A-4EED-B39C-324A9040956A}" type="datetimeFigureOut">
              <a:rPr lang="ru-RU" smtClean="0"/>
              <a:t>10.04.2016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AD778-BDEC-4D64-B7B8-EC29C9147676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lexander_Grothendieck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Motifs in algebraic geometry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Aknazar</a:t>
            </a:r>
            <a:r>
              <a:rPr lang="en-US" sz="2800" dirty="0" smtClean="0"/>
              <a:t> </a:t>
            </a:r>
            <a:r>
              <a:rPr lang="en-US" sz="2800" dirty="0" err="1" smtClean="0"/>
              <a:t>Kazhymurat</a:t>
            </a:r>
            <a:endParaRPr lang="en-US" sz="2800" dirty="0" smtClean="0"/>
          </a:p>
          <a:p>
            <a:r>
              <a:rPr lang="en-US" sz="2800" dirty="0" smtClean="0"/>
              <a:t>NIS for Physics and Mathematics, </a:t>
            </a:r>
            <a:r>
              <a:rPr lang="en-US" sz="2800" dirty="0" err="1" smtClean="0"/>
              <a:t>Almaty</a:t>
            </a:r>
            <a:endParaRPr lang="en-US" sz="2800" dirty="0" smtClean="0"/>
          </a:p>
          <a:p>
            <a:r>
              <a:rPr lang="en-US" sz="2800" dirty="0" smtClean="0"/>
              <a:t>E-mail: fourier845@gmail.com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How do we get there</a:t>
            </a:r>
            <a:r>
              <a:rPr lang="en-US" sz="3600" dirty="0" smtClean="0"/>
              <a:t> (Constr. Of       )</a:t>
            </a:r>
            <a:r>
              <a:rPr lang="en-US" sz="3600" dirty="0" smtClean="0"/>
              <a:t>?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morphism</a:t>
            </a:r>
            <a:r>
              <a:rPr lang="en-US" dirty="0" smtClean="0"/>
              <a:t> in         between (</a:t>
            </a:r>
            <a:r>
              <a:rPr lang="en-US" dirty="0" err="1" smtClean="0"/>
              <a:t>X,e,r</a:t>
            </a:r>
            <a:r>
              <a:rPr lang="en-US" dirty="0" smtClean="0"/>
              <a:t>) and (</a:t>
            </a:r>
            <a:r>
              <a:rPr lang="en-US" dirty="0" err="1" smtClean="0"/>
              <a:t>Y,e’,r</a:t>
            </a:r>
            <a:r>
              <a:rPr lang="en-US" dirty="0" smtClean="0"/>
              <a:t>’) is given by the data of cycle in: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4" name="Рисунок 3" descr="CodeCogsEqn (1)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51920" y="1700808"/>
            <a:ext cx="481742" cy="360039"/>
          </a:xfrm>
          <a:prstGeom prst="rect">
            <a:avLst/>
          </a:prstGeom>
        </p:spPr>
      </p:pic>
      <p:pic>
        <p:nvPicPr>
          <p:cNvPr id="5" name="Рисунок 4" descr="CodeCogsEqn (6)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5616" y="2996952"/>
            <a:ext cx="6768752" cy="931121"/>
          </a:xfrm>
          <a:prstGeom prst="rect">
            <a:avLst/>
          </a:prstGeom>
        </p:spPr>
      </p:pic>
      <p:pic>
        <p:nvPicPr>
          <p:cNvPr id="6" name="Рисунок 5" descr="CodeCogsEqn (1)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92280" y="692696"/>
            <a:ext cx="548787" cy="41014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expect it to be?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expect that                          ; this is called the standard conjecture D.  It implies that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is </a:t>
            </a:r>
            <a:r>
              <a:rPr lang="en-US" dirty="0" err="1" smtClean="0"/>
              <a:t>abelian</a:t>
            </a:r>
            <a:r>
              <a:rPr lang="en-US" dirty="0" smtClean="0"/>
              <a:t> semi-simple. [4]</a:t>
            </a:r>
          </a:p>
          <a:p>
            <a:r>
              <a:rPr lang="en-US" dirty="0"/>
              <a:t> </a:t>
            </a:r>
            <a:endParaRPr lang="en-US" dirty="0" smtClean="0"/>
          </a:p>
          <a:p>
            <a:pPr>
              <a:buNone/>
            </a:pPr>
            <a:r>
              <a:rPr lang="en-US" dirty="0"/>
              <a:t>  </a:t>
            </a:r>
            <a:r>
              <a:rPr lang="en-US" dirty="0" smtClean="0"/>
              <a:t>      </a:t>
            </a:r>
            <a:r>
              <a:rPr lang="en-US" sz="2800" dirty="0" smtClean="0"/>
              <a:t> </a:t>
            </a:r>
            <a:endParaRPr lang="ru-RU" dirty="0"/>
          </a:p>
        </p:txBody>
      </p:sp>
      <p:pic>
        <p:nvPicPr>
          <p:cNvPr id="4" name="Рисунок 3" descr="CodeCogsEqn (11)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35896" y="1844824"/>
            <a:ext cx="2045031" cy="228030"/>
          </a:xfrm>
          <a:prstGeom prst="rect">
            <a:avLst/>
          </a:prstGeom>
        </p:spPr>
      </p:pic>
      <p:pic>
        <p:nvPicPr>
          <p:cNvPr id="5" name="Рисунок 4" descr="CodeCogsEqn (1)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12360" y="2204864"/>
            <a:ext cx="481742" cy="36003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proved?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U. </a:t>
            </a:r>
            <a:r>
              <a:rPr lang="en-US" dirty="0" err="1" smtClean="0"/>
              <a:t>Jannsen</a:t>
            </a:r>
            <a:r>
              <a:rPr lang="en-US" dirty="0" smtClean="0"/>
              <a:t> proved that        is </a:t>
            </a:r>
            <a:r>
              <a:rPr lang="en-US" dirty="0" err="1" smtClean="0"/>
              <a:t>abelian</a:t>
            </a:r>
            <a:r>
              <a:rPr lang="en-US" dirty="0" smtClean="0"/>
              <a:t> and </a:t>
            </a:r>
            <a:r>
              <a:rPr lang="en-US" dirty="0" err="1" smtClean="0"/>
              <a:t>semisimple</a:t>
            </a:r>
            <a:r>
              <a:rPr lang="en-US" dirty="0" smtClean="0"/>
              <a:t> if and only if ~ is the numerical equivalence relation. [5]</a:t>
            </a:r>
          </a:p>
          <a:p>
            <a:r>
              <a:rPr lang="en-US" dirty="0" err="1" smtClean="0"/>
              <a:t>Klozer</a:t>
            </a:r>
            <a:r>
              <a:rPr lang="en-US" dirty="0" smtClean="0"/>
              <a:t> proved that the conjecture D holds for </a:t>
            </a:r>
            <a:r>
              <a:rPr lang="en-US" dirty="0" err="1" smtClean="0"/>
              <a:t>abelian</a:t>
            </a:r>
            <a:r>
              <a:rPr lang="en-US" dirty="0" smtClean="0"/>
              <a:t> varieties over finite fields in l-</a:t>
            </a:r>
            <a:r>
              <a:rPr lang="en-US" dirty="0" err="1" smtClean="0"/>
              <a:t>adic</a:t>
            </a:r>
            <a:r>
              <a:rPr lang="en-US" dirty="0" smtClean="0"/>
              <a:t> </a:t>
            </a:r>
            <a:r>
              <a:rPr lang="en-US" dirty="0" err="1" smtClean="0"/>
              <a:t>cohomology</a:t>
            </a:r>
            <a:r>
              <a:rPr lang="en-US" dirty="0" smtClean="0"/>
              <a:t> for set of primes of positive density. [6]</a:t>
            </a:r>
            <a:endParaRPr lang="ru-RU" dirty="0"/>
          </a:p>
        </p:txBody>
      </p:sp>
      <p:pic>
        <p:nvPicPr>
          <p:cNvPr id="5" name="Рисунок 4" descr="CodeCogsEqn (1)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16016" y="1700808"/>
            <a:ext cx="548787" cy="41014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[1]- </a:t>
            </a:r>
            <a:r>
              <a:rPr lang="en-US" dirty="0" err="1"/>
              <a:t>Kleiman</a:t>
            </a:r>
            <a:r>
              <a:rPr lang="en-US" dirty="0"/>
              <a:t>, S. L. (1968), "Algebraic cycles and the Weil conjectures", </a:t>
            </a:r>
            <a:r>
              <a:rPr lang="en-US" i="1" dirty="0"/>
              <a:t>Dix exposés </a:t>
            </a:r>
            <a:r>
              <a:rPr lang="en-US" i="1" dirty="0" err="1"/>
              <a:t>sur</a:t>
            </a:r>
            <a:r>
              <a:rPr lang="en-US" i="1" dirty="0"/>
              <a:t> la </a:t>
            </a:r>
            <a:r>
              <a:rPr lang="en-US" i="1" dirty="0" err="1"/>
              <a:t>cohomologie</a:t>
            </a:r>
            <a:r>
              <a:rPr lang="en-US" i="1" dirty="0"/>
              <a:t> des </a:t>
            </a:r>
            <a:r>
              <a:rPr lang="en-US" i="1" dirty="0" err="1"/>
              <a:t>schémas</a:t>
            </a:r>
            <a:r>
              <a:rPr lang="en-US" dirty="0"/>
              <a:t>, Amsterdam: North-Holland, pp. </a:t>
            </a:r>
            <a:r>
              <a:rPr lang="en-US" dirty="0" smtClean="0"/>
              <a:t>359–386;</a:t>
            </a:r>
          </a:p>
          <a:p>
            <a:r>
              <a:rPr lang="en-US" dirty="0" smtClean="0"/>
              <a:t>[2]- </a:t>
            </a:r>
            <a:r>
              <a:rPr lang="en-US" dirty="0" err="1"/>
              <a:t>Jannsen</a:t>
            </a:r>
            <a:r>
              <a:rPr lang="en-US" dirty="0"/>
              <a:t>, U. (2000), "Equivalence relations on algebraic cycles", The Arithmetic and Geometry of Algebraic Cycles, NATO, 200 (</a:t>
            </a:r>
            <a:r>
              <a:rPr lang="en-US" dirty="0" err="1"/>
              <a:t>Kluwer</a:t>
            </a:r>
            <a:r>
              <a:rPr lang="en-US" dirty="0"/>
              <a:t> Ac. Publ. Co.): 225–260</a:t>
            </a:r>
          </a:p>
          <a:p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[3]- </a:t>
            </a:r>
            <a:r>
              <a:rPr lang="fr-FR" dirty="0"/>
              <a:t>Une introduction aux motifs by Yves André, 2004,Société mathématique de </a:t>
            </a:r>
            <a:r>
              <a:rPr lang="fr-FR" dirty="0" smtClean="0"/>
              <a:t>France;</a:t>
            </a:r>
          </a:p>
          <a:p>
            <a:r>
              <a:rPr lang="fr-FR" dirty="0" smtClean="0"/>
              <a:t>[4]- </a:t>
            </a:r>
            <a:r>
              <a:rPr lang="en-US" dirty="0" err="1">
                <a:hlinkClick r:id="rId2" tooltip="Alexander Grothendieck"/>
              </a:rPr>
              <a:t>Grothendieck</a:t>
            </a:r>
            <a:r>
              <a:rPr lang="en-US" dirty="0">
                <a:hlinkClick r:id="rId2" tooltip="Alexander Grothendieck"/>
              </a:rPr>
              <a:t>, A.</a:t>
            </a:r>
            <a:r>
              <a:rPr lang="en-US" dirty="0"/>
              <a:t> (1969), "Standard Conjectures on Algebraic Cycles", </a:t>
            </a:r>
            <a:r>
              <a:rPr lang="en-US" i="1" u="sng" dirty="0"/>
              <a:t>Algebraic Geometry (</a:t>
            </a:r>
            <a:r>
              <a:rPr lang="en-US" i="1" u="sng" dirty="0" err="1"/>
              <a:t>Internat.</a:t>
            </a:r>
            <a:r>
              <a:rPr lang="en-US" i="1" u="sng" dirty="0"/>
              <a:t> Colloq., Tata Inst. Fund. Res., Bombay, 1968</a:t>
            </a:r>
            <a:r>
              <a:rPr lang="en-US" i="1" u="sng" dirty="0" smtClean="0"/>
              <a:t>)</a:t>
            </a:r>
            <a:r>
              <a:rPr lang="en-US" dirty="0" smtClean="0"/>
              <a:t>, </a:t>
            </a:r>
            <a:r>
              <a:rPr lang="en-US" dirty="0"/>
              <a:t>Oxford University Press, pp. </a:t>
            </a:r>
            <a:r>
              <a:rPr lang="en-US" dirty="0" smtClean="0"/>
              <a:t>193–199;</a:t>
            </a: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[5]- </a:t>
            </a:r>
            <a:r>
              <a:rPr lang="en-US" dirty="0" err="1"/>
              <a:t>Jannsen</a:t>
            </a:r>
            <a:r>
              <a:rPr lang="en-US" dirty="0"/>
              <a:t>, </a:t>
            </a:r>
            <a:r>
              <a:rPr lang="en-US" dirty="0" err="1"/>
              <a:t>Uwe</a:t>
            </a:r>
            <a:r>
              <a:rPr lang="en-US" dirty="0"/>
              <a:t>. "Motives, numerical equivalence, and </a:t>
            </a:r>
            <a:r>
              <a:rPr lang="en-US" dirty="0" smtClean="0"/>
              <a:t>semi-simplicity."</a:t>
            </a:r>
            <a:r>
              <a:rPr lang="en-US" dirty="0"/>
              <a:t> </a:t>
            </a:r>
            <a:r>
              <a:rPr lang="en-US" i="1" dirty="0" err="1"/>
              <a:t>Inventiones</a:t>
            </a:r>
            <a:r>
              <a:rPr lang="en-US" i="1" dirty="0"/>
              <a:t> </a:t>
            </a:r>
            <a:r>
              <a:rPr lang="en-US" i="1" dirty="0" err="1" smtClean="0"/>
              <a:t>mathematicae</a:t>
            </a:r>
            <a:r>
              <a:rPr lang="en-US" i="1" dirty="0" smtClean="0"/>
              <a:t> </a:t>
            </a:r>
            <a:r>
              <a:rPr lang="en-US" dirty="0"/>
              <a:t> 107.3 (1992): </a:t>
            </a:r>
            <a:r>
              <a:rPr lang="en-US" dirty="0" smtClean="0"/>
              <a:t>447-452;</a:t>
            </a:r>
          </a:p>
          <a:p>
            <a:r>
              <a:rPr lang="en-US" dirty="0" smtClean="0"/>
              <a:t>[6]- </a:t>
            </a:r>
            <a:r>
              <a:rPr lang="en-US" dirty="0" err="1" smtClean="0"/>
              <a:t>Klozel</a:t>
            </a:r>
            <a:r>
              <a:rPr lang="en-US" dirty="0" smtClean="0"/>
              <a:t>, Laurent. “</a:t>
            </a:r>
            <a:r>
              <a:rPr lang="fr-FR" dirty="0" smtClean="0"/>
              <a:t>Equivalence </a:t>
            </a:r>
            <a:r>
              <a:rPr lang="fr-FR" dirty="0"/>
              <a:t>numérique et équivalence cohomologique pour les variétés abéliennes sur les corps </a:t>
            </a:r>
            <a:r>
              <a:rPr lang="fr-FR" dirty="0" smtClean="0"/>
              <a:t>finis. ’’ </a:t>
            </a:r>
            <a:r>
              <a:rPr lang="en-US" dirty="0"/>
              <a:t>Ann. of Math. (2) 150 (1999), no. 1, </a:t>
            </a:r>
            <a:r>
              <a:rPr lang="en-US" dirty="0" smtClean="0"/>
              <a:t>151-163.</a:t>
            </a:r>
          </a:p>
          <a:p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care?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There are </a:t>
            </a:r>
            <a:r>
              <a:rPr lang="en-US" sz="2800" b="1" i="1" dirty="0" smtClean="0"/>
              <a:t>a lot of </a:t>
            </a:r>
            <a:r>
              <a:rPr lang="en-US" sz="2800" dirty="0" err="1" smtClean="0"/>
              <a:t>cohomology</a:t>
            </a:r>
            <a:r>
              <a:rPr lang="en-US" sz="2800" dirty="0" smtClean="0"/>
              <a:t> theories in algebraic geometry (</a:t>
            </a:r>
            <a:r>
              <a:rPr lang="en-US" sz="2800" dirty="0" err="1" smtClean="0"/>
              <a:t>étale</a:t>
            </a:r>
            <a:r>
              <a:rPr lang="en-US" sz="2800" dirty="0" smtClean="0"/>
              <a:t>, derived </a:t>
            </a:r>
            <a:r>
              <a:rPr lang="en-US" sz="2800" dirty="0" err="1" smtClean="0"/>
              <a:t>functors</a:t>
            </a:r>
            <a:r>
              <a:rPr lang="en-US" sz="2800" dirty="0" smtClean="0"/>
              <a:t>, </a:t>
            </a:r>
            <a:r>
              <a:rPr lang="en-US" sz="2800" dirty="0" err="1" smtClean="0"/>
              <a:t>Čech</a:t>
            </a:r>
            <a:r>
              <a:rPr lang="en-US" sz="2800" dirty="0" smtClean="0"/>
              <a:t>, etc.). In most of situations they give essentially the same answers and its annoying that we do not any canonical </a:t>
            </a:r>
            <a:r>
              <a:rPr lang="en-US" sz="2800" dirty="0" err="1" smtClean="0"/>
              <a:t>cohomology</a:t>
            </a:r>
            <a:r>
              <a:rPr lang="en-US" sz="2800" dirty="0" smtClean="0"/>
              <a:t> theory. We would expect all those </a:t>
            </a:r>
            <a:r>
              <a:rPr lang="en-US" sz="2800" dirty="0" err="1" smtClean="0"/>
              <a:t>cohomologies</a:t>
            </a:r>
            <a:r>
              <a:rPr lang="en-US" sz="2800" dirty="0" smtClean="0"/>
              <a:t> to come from the unique </a:t>
            </a:r>
            <a:r>
              <a:rPr lang="en-US" sz="2800" dirty="0" err="1" smtClean="0"/>
              <a:t>cohomology</a:t>
            </a:r>
            <a:r>
              <a:rPr lang="en-US" sz="2800" dirty="0" smtClean="0"/>
              <a:t> theory defined over </a:t>
            </a:r>
            <a:r>
              <a:rPr lang="en-US" sz="2800" dirty="0" err="1" smtClean="0"/>
              <a:t>rationals</a:t>
            </a:r>
            <a:r>
              <a:rPr lang="en-US" sz="2800" dirty="0" smtClean="0"/>
              <a:t> but it can be shown that this is not the case.</a:t>
            </a:r>
            <a:endParaRPr lang="ru-RU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cope?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Grothendieck</a:t>
            </a:r>
            <a:r>
              <a:rPr lang="en-US" dirty="0" smtClean="0"/>
              <a:t> has suggested that there should be a category         of motives, and a </a:t>
            </a:r>
            <a:r>
              <a:rPr lang="en-US" dirty="0" err="1" smtClean="0"/>
              <a:t>functor</a:t>
            </a:r>
            <a:endParaRPr lang="en-US" dirty="0" smtClean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so that every </a:t>
            </a:r>
            <a:r>
              <a:rPr lang="en-US" dirty="0" err="1" smtClean="0"/>
              <a:t>cohomology</a:t>
            </a:r>
            <a:r>
              <a:rPr lang="en-US" dirty="0" smtClean="0"/>
              <a:t> theory (which is basically a </a:t>
            </a:r>
            <a:r>
              <a:rPr lang="en-US" dirty="0" err="1" smtClean="0"/>
              <a:t>contravariant</a:t>
            </a:r>
            <a:r>
              <a:rPr lang="en-US" dirty="0" smtClean="0"/>
              <a:t> </a:t>
            </a:r>
            <a:r>
              <a:rPr lang="en-US" dirty="0" err="1" smtClean="0"/>
              <a:t>functor</a:t>
            </a:r>
            <a:r>
              <a:rPr lang="en-US" dirty="0" smtClean="0"/>
              <a:t> from the category of smooth projective varieties to graded K-algebras (K being the coefficient ring)</a:t>
            </a:r>
            <a:r>
              <a:rPr lang="en-US" sz="2400" dirty="0"/>
              <a:t> </a:t>
            </a:r>
            <a:r>
              <a:rPr lang="en-US" dirty="0" smtClean="0"/>
              <a:t>factors uniquely through    .</a:t>
            </a:r>
            <a:endParaRPr lang="ru-RU" sz="2400" dirty="0"/>
          </a:p>
        </p:txBody>
      </p:sp>
      <p:pic>
        <p:nvPicPr>
          <p:cNvPr id="5" name="Рисунок 4" descr="CodeCogsEqn (1)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47864" y="2204864"/>
            <a:ext cx="481742" cy="360039"/>
          </a:xfrm>
          <a:prstGeom prst="rect">
            <a:avLst/>
          </a:prstGeom>
        </p:spPr>
      </p:pic>
      <p:pic>
        <p:nvPicPr>
          <p:cNvPr id="6" name="Рисунок 5" descr="CodeCogsEqn (2)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44408" y="2132856"/>
            <a:ext cx="210717" cy="510158"/>
          </a:xfrm>
          <a:prstGeom prst="rect">
            <a:avLst/>
          </a:prstGeom>
        </p:spPr>
      </p:pic>
      <p:pic>
        <p:nvPicPr>
          <p:cNvPr id="7" name="Рисунок 6" descr="CodeCogsEqn (2)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68144" y="4725144"/>
            <a:ext cx="210717" cy="51015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we get there?(Def. Of </a:t>
            </a:r>
            <a:r>
              <a:rPr lang="en-US" dirty="0" err="1" smtClean="0"/>
              <a:t>Coh.Th</a:t>
            </a:r>
            <a:r>
              <a:rPr lang="en-US" dirty="0" smtClean="0"/>
              <a:t>.)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i="1" dirty="0"/>
              <a:t>Weil </a:t>
            </a:r>
            <a:r>
              <a:rPr lang="en-US" i="1" dirty="0" err="1"/>
              <a:t>cohomology</a:t>
            </a:r>
            <a:r>
              <a:rPr lang="en-US" i="1" dirty="0"/>
              <a:t> theory</a:t>
            </a:r>
            <a:r>
              <a:rPr lang="en-US" dirty="0"/>
              <a:t> is a </a:t>
            </a:r>
            <a:r>
              <a:rPr lang="en-US" dirty="0" err="1" smtClean="0"/>
              <a:t>contravariant</a:t>
            </a:r>
            <a:r>
              <a:rPr lang="en-US" dirty="0" smtClean="0"/>
              <a:t> </a:t>
            </a:r>
            <a:r>
              <a:rPr lang="en-US" dirty="0" err="1" smtClean="0"/>
              <a:t>functor</a:t>
            </a:r>
            <a:r>
              <a:rPr lang="en-US" dirty="0" smtClean="0"/>
              <a:t> [1] :</a:t>
            </a:r>
            <a:endParaRPr lang="en-US" dirty="0"/>
          </a:p>
          <a:p>
            <a:r>
              <a:rPr lang="en-US" i="1" dirty="0" smtClean="0"/>
              <a:t>H</a:t>
            </a:r>
            <a:r>
              <a:rPr lang="en-US" i="1" baseline="30000" dirty="0" smtClean="0"/>
              <a:t>*</a:t>
            </a:r>
            <a:r>
              <a:rPr lang="en-US" dirty="0" smtClean="0"/>
              <a:t>: {smooth projective </a:t>
            </a:r>
            <a:r>
              <a:rPr lang="en-US" dirty="0"/>
              <a:t>varieties</a:t>
            </a:r>
            <a:r>
              <a:rPr lang="en-US" dirty="0" smtClean="0"/>
              <a:t> over a field </a:t>
            </a:r>
            <a:r>
              <a:rPr lang="en-US" i="1" dirty="0" smtClean="0"/>
              <a:t>k</a:t>
            </a:r>
            <a:r>
              <a:rPr lang="en-US" dirty="0" smtClean="0"/>
              <a:t>} → {graded </a:t>
            </a:r>
            <a:r>
              <a:rPr lang="en-US" i="1" dirty="0" smtClean="0"/>
              <a:t>K</a:t>
            </a:r>
            <a:r>
              <a:rPr lang="en-US" dirty="0" smtClean="0"/>
              <a:t>-algebras}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satisfying following axioms: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we get there? (Def. Of </a:t>
            </a:r>
            <a:r>
              <a:rPr lang="en-US" dirty="0" err="1" smtClean="0"/>
              <a:t>Coh.T</a:t>
            </a:r>
            <a:r>
              <a:rPr lang="en-US" dirty="0" smtClean="0"/>
              <a:t>.)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5400" i="1" dirty="0"/>
              <a:t>H</a:t>
            </a:r>
            <a:r>
              <a:rPr lang="en-US" sz="5400" i="1" baseline="30000" dirty="0"/>
              <a:t>i</a:t>
            </a:r>
            <a:r>
              <a:rPr lang="en-US" sz="5400" i="1" dirty="0"/>
              <a:t>(X)</a:t>
            </a:r>
            <a:r>
              <a:rPr lang="en-US" sz="5400" dirty="0"/>
              <a:t> are finite-dimensional </a:t>
            </a:r>
            <a:r>
              <a:rPr lang="en-US" sz="5400" i="1" dirty="0"/>
              <a:t>K</a:t>
            </a:r>
            <a:r>
              <a:rPr lang="en-US" sz="5400" dirty="0"/>
              <a:t>-vector spaces.</a:t>
            </a:r>
          </a:p>
          <a:p>
            <a:r>
              <a:rPr lang="en-US" sz="5400" i="1" dirty="0"/>
              <a:t>H</a:t>
            </a:r>
            <a:r>
              <a:rPr lang="en-US" sz="5400" i="1" baseline="30000" dirty="0"/>
              <a:t>i</a:t>
            </a:r>
            <a:r>
              <a:rPr lang="en-US" sz="5400" i="1" dirty="0"/>
              <a:t>(X)</a:t>
            </a:r>
            <a:r>
              <a:rPr lang="en-US" sz="5400" dirty="0"/>
              <a:t> vanish for </a:t>
            </a:r>
            <a:r>
              <a:rPr lang="en-US" sz="5400" i="1" dirty="0" err="1"/>
              <a:t>i</a:t>
            </a:r>
            <a:r>
              <a:rPr lang="en-US" sz="5400" i="1" dirty="0"/>
              <a:t> &lt; 0</a:t>
            </a:r>
            <a:r>
              <a:rPr lang="en-US" sz="5400" dirty="0"/>
              <a:t> or </a:t>
            </a:r>
            <a:r>
              <a:rPr lang="en-US" sz="5400" i="1" dirty="0" err="1"/>
              <a:t>i</a:t>
            </a:r>
            <a:r>
              <a:rPr lang="en-US" sz="5400" i="1" dirty="0"/>
              <a:t> &gt; 2n</a:t>
            </a:r>
            <a:r>
              <a:rPr lang="en-US" sz="5400" dirty="0"/>
              <a:t>.</a:t>
            </a:r>
          </a:p>
          <a:p>
            <a:r>
              <a:rPr lang="en-US" sz="5400" i="1" dirty="0"/>
              <a:t>H</a:t>
            </a:r>
            <a:r>
              <a:rPr lang="en-US" sz="5400" i="1" baseline="30000" dirty="0"/>
              <a:t>2n</a:t>
            </a:r>
            <a:r>
              <a:rPr lang="en-US" sz="5400" i="1" dirty="0"/>
              <a:t>(X)</a:t>
            </a:r>
            <a:r>
              <a:rPr lang="en-US" sz="5400" dirty="0"/>
              <a:t> is isomorphic to </a:t>
            </a:r>
            <a:r>
              <a:rPr lang="en-US" sz="5400" i="1" dirty="0"/>
              <a:t>K</a:t>
            </a:r>
            <a:r>
              <a:rPr lang="en-US" sz="5400" dirty="0"/>
              <a:t> (so-called orientation map).</a:t>
            </a:r>
          </a:p>
          <a:p>
            <a:r>
              <a:rPr lang="en-US" sz="5400" dirty="0"/>
              <a:t>There is a </a:t>
            </a:r>
            <a:r>
              <a:rPr lang="en-US" sz="5400" dirty="0" err="1"/>
              <a:t>Poincaré</a:t>
            </a:r>
            <a:r>
              <a:rPr lang="en-US" sz="5400" dirty="0"/>
              <a:t> duality, i.e. a non-degenerate pairing: </a:t>
            </a:r>
            <a:r>
              <a:rPr lang="en-US" sz="5400" i="1" dirty="0"/>
              <a:t>H</a:t>
            </a:r>
            <a:r>
              <a:rPr lang="en-US" sz="5400" i="1" baseline="30000" dirty="0"/>
              <a:t>i</a:t>
            </a:r>
            <a:r>
              <a:rPr lang="en-US" sz="5400" i="1" dirty="0"/>
              <a:t>(X)</a:t>
            </a:r>
            <a:r>
              <a:rPr lang="en-US" sz="5400" dirty="0"/>
              <a:t> × </a:t>
            </a:r>
            <a:r>
              <a:rPr lang="en-US" sz="5400" i="1" dirty="0"/>
              <a:t>H</a:t>
            </a:r>
            <a:r>
              <a:rPr lang="en-US" sz="5400" i="1" baseline="30000" dirty="0"/>
              <a:t>2n−i</a:t>
            </a:r>
            <a:r>
              <a:rPr lang="en-US" sz="5400" i="1" dirty="0"/>
              <a:t>(X) → H</a:t>
            </a:r>
            <a:r>
              <a:rPr lang="en-US" sz="5400" i="1" baseline="30000" dirty="0"/>
              <a:t>2n</a:t>
            </a:r>
            <a:r>
              <a:rPr lang="en-US" sz="5400" i="1" dirty="0"/>
              <a:t>(X) ≅ K</a:t>
            </a:r>
            <a:r>
              <a:rPr lang="en-US" sz="5400" dirty="0"/>
              <a:t>.</a:t>
            </a:r>
          </a:p>
          <a:p>
            <a:r>
              <a:rPr lang="en-US" sz="5400" dirty="0"/>
              <a:t>There is a canonical </a:t>
            </a:r>
            <a:r>
              <a:rPr lang="en-US" sz="5400" dirty="0" err="1"/>
              <a:t>Künneth</a:t>
            </a:r>
            <a:r>
              <a:rPr lang="en-US" sz="5400" dirty="0"/>
              <a:t> isomorphism: </a:t>
            </a:r>
            <a:endParaRPr lang="en-US" sz="5400" dirty="0" smtClean="0"/>
          </a:p>
          <a:p>
            <a:pPr>
              <a:buNone/>
            </a:pPr>
            <a:r>
              <a:rPr lang="en-US" sz="5400" i="1" dirty="0" smtClean="0"/>
              <a:t>     H</a:t>
            </a:r>
            <a:r>
              <a:rPr lang="en-US" sz="5400" i="1" baseline="30000" dirty="0"/>
              <a:t>*</a:t>
            </a:r>
            <a:r>
              <a:rPr lang="en-US" sz="5400" i="1" dirty="0"/>
              <a:t>(X)</a:t>
            </a:r>
            <a:r>
              <a:rPr lang="en-US" sz="5400" dirty="0"/>
              <a:t> ⊗ </a:t>
            </a:r>
            <a:r>
              <a:rPr lang="en-US" sz="5400" i="1" dirty="0"/>
              <a:t>H</a:t>
            </a:r>
            <a:r>
              <a:rPr lang="en-US" sz="5400" i="1" baseline="30000" dirty="0"/>
              <a:t>*</a:t>
            </a:r>
            <a:r>
              <a:rPr lang="en-US" sz="5400" i="1" dirty="0"/>
              <a:t>(Y)</a:t>
            </a:r>
            <a:r>
              <a:rPr lang="en-US" sz="5400" dirty="0"/>
              <a:t> → </a:t>
            </a:r>
            <a:r>
              <a:rPr lang="en-US" sz="5400" i="1" dirty="0"/>
              <a:t>H</a:t>
            </a:r>
            <a:r>
              <a:rPr lang="en-US" sz="5400" i="1" baseline="30000" dirty="0"/>
              <a:t>*</a:t>
            </a:r>
            <a:r>
              <a:rPr lang="en-US" sz="5400" i="1" dirty="0"/>
              <a:t>(X × Y)</a:t>
            </a:r>
            <a:r>
              <a:rPr lang="en-US" sz="5400" dirty="0"/>
              <a:t>.</a:t>
            </a:r>
          </a:p>
          <a:p>
            <a:pPr>
              <a:buNone/>
            </a:pPr>
            <a:r>
              <a:rPr lang="en-US" sz="5400" dirty="0" smtClean="0"/>
              <a:t/>
            </a:r>
            <a:br>
              <a:rPr lang="en-US" sz="5400" dirty="0" smtClean="0"/>
            </a:br>
            <a:endParaRPr lang="ru-RU" sz="5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we get there? (Def. of </a:t>
            </a:r>
            <a:r>
              <a:rPr lang="en-US" dirty="0" err="1" smtClean="0"/>
              <a:t>Coh.Th</a:t>
            </a:r>
            <a:r>
              <a:rPr lang="en-US" dirty="0" smtClean="0"/>
              <a:t>.)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There is a </a:t>
            </a:r>
            <a:r>
              <a:rPr lang="en-US" i="1" dirty="0" smtClean="0"/>
              <a:t>cycle-map</a:t>
            </a:r>
            <a:r>
              <a:rPr lang="en-US" dirty="0" smtClean="0"/>
              <a:t>: </a:t>
            </a:r>
            <a:r>
              <a:rPr lang="el-GR" dirty="0" smtClean="0"/>
              <a:t>γ</a:t>
            </a:r>
            <a:r>
              <a:rPr lang="en-US" i="1" baseline="-25000" dirty="0" smtClean="0"/>
              <a:t>X</a:t>
            </a:r>
            <a:r>
              <a:rPr lang="en-US" dirty="0" smtClean="0"/>
              <a:t>: </a:t>
            </a:r>
            <a:r>
              <a:rPr lang="en-US" i="1" dirty="0" err="1" smtClean="0"/>
              <a:t>Z</a:t>
            </a:r>
            <a:r>
              <a:rPr lang="en-US" i="1" baseline="30000" dirty="0" err="1" smtClean="0"/>
              <a:t>i</a:t>
            </a:r>
            <a:r>
              <a:rPr lang="en-US" i="1" dirty="0" smtClean="0"/>
              <a:t>(X)</a:t>
            </a:r>
            <a:r>
              <a:rPr lang="en-US" dirty="0" smtClean="0"/>
              <a:t> → </a:t>
            </a:r>
            <a:r>
              <a:rPr lang="en-US" i="1" dirty="0" smtClean="0"/>
              <a:t>H</a:t>
            </a:r>
            <a:r>
              <a:rPr lang="en-US" i="1" baseline="30000" dirty="0" smtClean="0"/>
              <a:t>2i</a:t>
            </a:r>
            <a:r>
              <a:rPr lang="en-US" i="1" dirty="0" smtClean="0"/>
              <a:t>(X)</a:t>
            </a:r>
            <a:r>
              <a:rPr lang="en-US" dirty="0" smtClean="0"/>
              <a:t>, where the former group means algebraic cycles of </a:t>
            </a:r>
            <a:r>
              <a:rPr lang="en-US" dirty="0" err="1" smtClean="0"/>
              <a:t>codimension</a:t>
            </a:r>
            <a:r>
              <a:rPr lang="en-US" dirty="0" smtClean="0"/>
              <a:t> </a:t>
            </a:r>
            <a:r>
              <a:rPr lang="en-US" i="1" dirty="0" err="1" smtClean="0"/>
              <a:t>i</a:t>
            </a:r>
            <a:r>
              <a:rPr lang="en-US" dirty="0" smtClean="0"/>
              <a:t>, satisfying certain compatibility conditions with respect to functionality of </a:t>
            </a:r>
            <a:r>
              <a:rPr lang="en-US" i="1" dirty="0" smtClean="0"/>
              <a:t>H</a:t>
            </a:r>
            <a:r>
              <a:rPr lang="en-US" dirty="0" smtClean="0"/>
              <a:t>, the </a:t>
            </a:r>
            <a:r>
              <a:rPr lang="en-US" dirty="0" err="1" smtClean="0"/>
              <a:t>Künneth</a:t>
            </a:r>
            <a:r>
              <a:rPr lang="en-US" dirty="0" smtClean="0"/>
              <a:t> isomorphism and such that for </a:t>
            </a:r>
            <a:r>
              <a:rPr lang="en-US" i="1" dirty="0" smtClean="0"/>
              <a:t>X</a:t>
            </a:r>
            <a:r>
              <a:rPr lang="en-US" dirty="0" smtClean="0"/>
              <a:t> a point, the cycle map is the inclusion </a:t>
            </a:r>
            <a:r>
              <a:rPr lang="en-US" b="1" dirty="0" smtClean="0"/>
              <a:t>Z</a:t>
            </a:r>
            <a:r>
              <a:rPr lang="en-US" dirty="0" smtClean="0"/>
              <a:t> ⊂ </a:t>
            </a:r>
            <a:r>
              <a:rPr lang="en-US" i="1" dirty="0" smtClean="0"/>
              <a:t>K</a:t>
            </a:r>
            <a:r>
              <a:rPr lang="en-US" dirty="0" smtClean="0"/>
              <a:t>.</a:t>
            </a:r>
          </a:p>
          <a:p>
            <a:r>
              <a:rPr lang="en-US" i="1" dirty="0" smtClean="0"/>
              <a:t>Weak </a:t>
            </a:r>
            <a:r>
              <a:rPr lang="en-US" i="1" dirty="0" err="1" smtClean="0"/>
              <a:t>Lefschetz</a:t>
            </a:r>
            <a:r>
              <a:rPr lang="en-US" i="1" dirty="0" smtClean="0"/>
              <a:t> axiom</a:t>
            </a:r>
            <a:r>
              <a:rPr lang="en-US" dirty="0" smtClean="0"/>
              <a:t>: For any smooth </a:t>
            </a:r>
            <a:r>
              <a:rPr lang="en-US" dirty="0" err="1" smtClean="0"/>
              <a:t>hyperplane</a:t>
            </a:r>
            <a:r>
              <a:rPr lang="en-US" dirty="0" smtClean="0"/>
              <a:t> section </a:t>
            </a:r>
            <a:r>
              <a:rPr lang="en-US" i="1" dirty="0" smtClean="0"/>
              <a:t>j: W ⊂ X</a:t>
            </a:r>
            <a:r>
              <a:rPr lang="en-US" dirty="0" smtClean="0"/>
              <a:t> (i.e. </a:t>
            </a:r>
            <a:r>
              <a:rPr lang="en-US" i="1" dirty="0" smtClean="0"/>
              <a:t>W = X ∩ H</a:t>
            </a:r>
            <a:r>
              <a:rPr lang="en-US" dirty="0" smtClean="0"/>
              <a:t>, </a:t>
            </a:r>
            <a:r>
              <a:rPr lang="en-US" i="1" dirty="0" smtClean="0"/>
              <a:t>H</a:t>
            </a:r>
            <a:r>
              <a:rPr lang="en-US" dirty="0" smtClean="0"/>
              <a:t> some </a:t>
            </a:r>
            <a:r>
              <a:rPr lang="en-US" dirty="0" err="1" smtClean="0"/>
              <a:t>hyperplane</a:t>
            </a:r>
            <a:r>
              <a:rPr lang="en-US" dirty="0" smtClean="0"/>
              <a:t> in the ambient projective space), the maps </a:t>
            </a:r>
            <a:r>
              <a:rPr lang="en-US" i="1" dirty="0" smtClean="0"/>
              <a:t>j</a:t>
            </a:r>
            <a:r>
              <a:rPr lang="en-US" i="1" baseline="30000" dirty="0" smtClean="0"/>
              <a:t>*</a:t>
            </a:r>
            <a:r>
              <a:rPr lang="en-US" i="1" dirty="0" smtClean="0"/>
              <a:t>: H</a:t>
            </a:r>
            <a:r>
              <a:rPr lang="en-US" i="1" baseline="30000" dirty="0" smtClean="0"/>
              <a:t>i</a:t>
            </a:r>
            <a:r>
              <a:rPr lang="en-US" i="1" dirty="0" smtClean="0"/>
              <a:t>(X)</a:t>
            </a:r>
            <a:r>
              <a:rPr lang="en-US" dirty="0" smtClean="0"/>
              <a:t> → </a:t>
            </a:r>
            <a:r>
              <a:rPr lang="en-US" i="1" dirty="0" smtClean="0"/>
              <a:t>H</a:t>
            </a:r>
            <a:r>
              <a:rPr lang="en-US" i="1" baseline="30000" dirty="0" smtClean="0"/>
              <a:t>i</a:t>
            </a:r>
            <a:r>
              <a:rPr lang="en-US" i="1" dirty="0" smtClean="0"/>
              <a:t>(W)</a:t>
            </a:r>
            <a:r>
              <a:rPr lang="en-US" dirty="0" smtClean="0"/>
              <a:t> are </a:t>
            </a:r>
            <a:r>
              <a:rPr lang="en-US" dirty="0" err="1" smtClean="0"/>
              <a:t>isomorphisms</a:t>
            </a:r>
            <a:r>
              <a:rPr lang="en-US" dirty="0" smtClean="0"/>
              <a:t> for </a:t>
            </a:r>
            <a:r>
              <a:rPr lang="en-US" i="1" dirty="0" err="1" smtClean="0"/>
              <a:t>i</a:t>
            </a:r>
            <a:r>
              <a:rPr lang="en-US" i="1" dirty="0" smtClean="0"/>
              <a:t> ≤ n-2</a:t>
            </a:r>
            <a:r>
              <a:rPr lang="en-US" dirty="0" smtClean="0"/>
              <a:t> and a </a:t>
            </a:r>
            <a:r>
              <a:rPr lang="en-US" dirty="0" err="1" smtClean="0"/>
              <a:t>monomorphism</a:t>
            </a:r>
            <a:r>
              <a:rPr lang="en-US" dirty="0" smtClean="0"/>
              <a:t> for </a:t>
            </a:r>
            <a:r>
              <a:rPr lang="en-US" i="1" dirty="0" err="1" smtClean="0"/>
              <a:t>i</a:t>
            </a:r>
            <a:r>
              <a:rPr lang="en-US" i="1" dirty="0" smtClean="0"/>
              <a:t> ≤ n-1</a:t>
            </a:r>
            <a:r>
              <a:rPr lang="en-US" dirty="0" smtClean="0"/>
              <a:t>.</a:t>
            </a:r>
          </a:p>
          <a:p>
            <a:r>
              <a:rPr lang="en-US" i="1" dirty="0" smtClean="0"/>
              <a:t>Hard </a:t>
            </a:r>
            <a:r>
              <a:rPr lang="en-US" i="1" dirty="0" err="1" smtClean="0"/>
              <a:t>Lefschetz</a:t>
            </a:r>
            <a:r>
              <a:rPr lang="en-US" i="1" dirty="0" smtClean="0"/>
              <a:t> axiom</a:t>
            </a:r>
            <a:r>
              <a:rPr lang="en-US" dirty="0" smtClean="0"/>
              <a:t>: Again let </a:t>
            </a:r>
            <a:r>
              <a:rPr lang="en-US" i="1" dirty="0" smtClean="0"/>
              <a:t>W</a:t>
            </a:r>
            <a:r>
              <a:rPr lang="en-US" dirty="0" smtClean="0"/>
              <a:t> be a </a:t>
            </a:r>
            <a:r>
              <a:rPr lang="en-US" dirty="0" err="1" smtClean="0"/>
              <a:t>hyperplane</a:t>
            </a:r>
            <a:r>
              <a:rPr lang="en-US" dirty="0" smtClean="0"/>
              <a:t> section and </a:t>
            </a:r>
            <a:r>
              <a:rPr lang="en-US" i="1" dirty="0" smtClean="0"/>
              <a:t>w</a:t>
            </a:r>
            <a:r>
              <a:rPr lang="en-US" dirty="0" smtClean="0"/>
              <a:t> = </a:t>
            </a:r>
            <a:r>
              <a:rPr lang="el-GR" dirty="0" smtClean="0"/>
              <a:t>γ</a:t>
            </a:r>
            <a:r>
              <a:rPr lang="en-US" i="1" baseline="-25000" dirty="0" smtClean="0"/>
              <a:t>X</a:t>
            </a:r>
            <a:r>
              <a:rPr lang="en-US" dirty="0" smtClean="0"/>
              <a:t>(</a:t>
            </a:r>
            <a:r>
              <a:rPr lang="en-US" i="1" dirty="0" smtClean="0"/>
              <a:t>W</a:t>
            </a:r>
            <a:r>
              <a:rPr lang="en-US" dirty="0" smtClean="0"/>
              <a:t>) ∈ </a:t>
            </a:r>
            <a:r>
              <a:rPr lang="en-US" i="1" dirty="0" smtClean="0"/>
              <a:t>H</a:t>
            </a:r>
            <a:r>
              <a:rPr lang="en-US" baseline="30000" dirty="0" smtClean="0"/>
              <a:t>2</a:t>
            </a:r>
            <a:r>
              <a:rPr lang="en-US" i="1" dirty="0" smtClean="0"/>
              <a:t>(X)</a:t>
            </a:r>
            <a:r>
              <a:rPr lang="en-US" dirty="0" smtClean="0"/>
              <a:t>be its image under the cycle class map. The </a:t>
            </a:r>
            <a:r>
              <a:rPr lang="en-US" i="1" dirty="0" err="1" smtClean="0"/>
              <a:t>Lefschetz</a:t>
            </a:r>
            <a:r>
              <a:rPr lang="en-US" i="1" dirty="0" smtClean="0"/>
              <a:t> operator</a:t>
            </a:r>
            <a:r>
              <a:rPr lang="en-US" dirty="0" smtClean="0"/>
              <a:t> </a:t>
            </a:r>
            <a:r>
              <a:rPr lang="en-US" i="1" dirty="0" smtClean="0"/>
              <a:t>L: H</a:t>
            </a:r>
            <a:r>
              <a:rPr lang="en-US" i="1" baseline="30000" dirty="0" smtClean="0"/>
              <a:t>i</a:t>
            </a:r>
            <a:r>
              <a:rPr lang="en-US" i="1" dirty="0" smtClean="0"/>
              <a:t>(X)</a:t>
            </a:r>
            <a:r>
              <a:rPr lang="en-US" dirty="0" smtClean="0"/>
              <a:t> → </a:t>
            </a:r>
            <a:r>
              <a:rPr lang="en-US" i="1" dirty="0" smtClean="0"/>
              <a:t>H</a:t>
            </a:r>
            <a:r>
              <a:rPr lang="en-US" i="1" baseline="30000" dirty="0" smtClean="0"/>
              <a:t>i+2</a:t>
            </a:r>
            <a:r>
              <a:rPr lang="en-US" i="1" dirty="0" smtClean="0"/>
              <a:t>(X)</a:t>
            </a:r>
            <a:r>
              <a:rPr lang="en-US" dirty="0" smtClean="0"/>
              <a:t> maps </a:t>
            </a:r>
            <a:r>
              <a:rPr lang="en-US" i="1" dirty="0" smtClean="0"/>
              <a:t>x</a:t>
            </a:r>
            <a:r>
              <a:rPr lang="en-US" dirty="0" smtClean="0"/>
              <a:t> to </a:t>
            </a:r>
            <a:r>
              <a:rPr lang="en-US" i="1" dirty="0" err="1" smtClean="0"/>
              <a:t>x·w</a:t>
            </a:r>
            <a:r>
              <a:rPr lang="en-US" dirty="0" smtClean="0"/>
              <a:t> (the dot denotes the product in the algebra </a:t>
            </a:r>
            <a:r>
              <a:rPr lang="en-US" i="1" dirty="0" smtClean="0"/>
              <a:t>H</a:t>
            </a:r>
            <a:r>
              <a:rPr lang="en-US" i="1" baseline="30000" dirty="0" smtClean="0"/>
              <a:t>*</a:t>
            </a:r>
            <a:r>
              <a:rPr lang="en-US" i="1" dirty="0" smtClean="0"/>
              <a:t>(X)</a:t>
            </a:r>
            <a:r>
              <a:rPr lang="en-US" dirty="0" smtClean="0"/>
              <a:t>). The axiom states that </a:t>
            </a:r>
            <a:r>
              <a:rPr lang="en-US" i="1" dirty="0" smtClean="0"/>
              <a:t>L</a:t>
            </a:r>
            <a:r>
              <a:rPr lang="en-US" i="1" baseline="30000" dirty="0" smtClean="0"/>
              <a:t>i</a:t>
            </a:r>
            <a:r>
              <a:rPr lang="en-US" i="1" dirty="0" smtClean="0"/>
              <a:t>: </a:t>
            </a:r>
            <a:r>
              <a:rPr lang="en-US" i="1" dirty="0" err="1" smtClean="0"/>
              <a:t>H</a:t>
            </a:r>
            <a:r>
              <a:rPr lang="en-US" i="1" baseline="30000" dirty="0" err="1" smtClean="0"/>
              <a:t>n−i</a:t>
            </a:r>
            <a:r>
              <a:rPr lang="en-US" i="1" dirty="0" smtClean="0"/>
              <a:t>(X) → </a:t>
            </a:r>
            <a:r>
              <a:rPr lang="en-US" i="1" dirty="0" err="1" smtClean="0"/>
              <a:t>H</a:t>
            </a:r>
            <a:r>
              <a:rPr lang="en-US" i="1" baseline="30000" dirty="0" err="1" smtClean="0"/>
              <a:t>n+i</a:t>
            </a:r>
            <a:r>
              <a:rPr lang="en-US" i="1" dirty="0" smtClean="0"/>
              <a:t>(X)</a:t>
            </a:r>
            <a:r>
              <a:rPr lang="en-US" dirty="0" smtClean="0"/>
              <a:t> is an isomorphism for </a:t>
            </a:r>
            <a:r>
              <a:rPr lang="en-US" i="1" dirty="0" err="1" smtClean="0"/>
              <a:t>i</a:t>
            </a:r>
            <a:r>
              <a:rPr lang="en-US" i="1" dirty="0" smtClean="0"/>
              <a:t>=1, ..., n</a:t>
            </a:r>
            <a:r>
              <a:rPr lang="en-US" dirty="0" smtClean="0"/>
              <a:t>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we get there? (Def. of </a:t>
            </a:r>
            <a:r>
              <a:rPr lang="en-US" dirty="0" err="1" smtClean="0"/>
              <a:t>Adeq</a:t>
            </a:r>
            <a:r>
              <a:rPr lang="en-US" dirty="0" smtClean="0"/>
              <a:t>. Eq. rel.)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adequate equivalence relation [2] ~ is an equivalence relations on the P(k), the class of smooth projective varieties over k which is</a:t>
            </a:r>
          </a:p>
          <a:p>
            <a:r>
              <a:rPr lang="en-US" dirty="0" smtClean="0"/>
              <a:t>Compatible with F-linear structure and graduation;</a:t>
            </a:r>
          </a:p>
          <a:p>
            <a:r>
              <a:rPr lang="en-US" dirty="0" smtClean="0"/>
              <a:t>For any two A and B in P(k), A can be deformed without altering its equivalence class to A’ ,  so that A’ and B intersect properly.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we get there? (Def. of </a:t>
            </a:r>
            <a:r>
              <a:rPr lang="en-US" dirty="0" err="1" smtClean="0"/>
              <a:t>Adeq</a:t>
            </a:r>
            <a:r>
              <a:rPr lang="en-US" dirty="0" smtClean="0"/>
              <a:t>. Eq. Rel.)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 </a:t>
            </a:r>
            <a:r>
              <a:rPr lang="en-US" dirty="0" smtClean="0"/>
              <a:t>A in </a:t>
            </a:r>
            <a:r>
              <a:rPr lang="en-US" dirty="0"/>
              <a:t> </a:t>
            </a:r>
            <a:r>
              <a:rPr lang="en-US" dirty="0" smtClean="0"/>
              <a:t>          and B</a:t>
            </a:r>
            <a:r>
              <a:rPr lang="en-US" dirty="0"/>
              <a:t> </a:t>
            </a:r>
            <a:r>
              <a:rPr lang="en-US" dirty="0" smtClean="0"/>
              <a:t>in </a:t>
            </a:r>
            <a:r>
              <a:rPr lang="en-US" dirty="0"/>
              <a:t> </a:t>
            </a:r>
            <a:r>
              <a:rPr lang="en-US" dirty="0" smtClean="0"/>
              <a:t>                    be </a:t>
            </a:r>
            <a:r>
              <a:rPr lang="en-US" dirty="0"/>
              <a:t>cycles such </a:t>
            </a:r>
            <a:r>
              <a:rPr lang="en-US" dirty="0" smtClean="0"/>
              <a:t>that </a:t>
            </a:r>
            <a:r>
              <a:rPr lang="en-US" dirty="0"/>
              <a:t>  </a:t>
            </a:r>
            <a:r>
              <a:rPr lang="en-US" dirty="0" smtClean="0"/>
              <a:t>           intersects B</a:t>
            </a:r>
            <a:r>
              <a:rPr lang="en-US" dirty="0"/>
              <a:t> properly. If  </a:t>
            </a:r>
            <a:r>
              <a:rPr lang="en-US" dirty="0" smtClean="0"/>
              <a:t>A</a:t>
            </a:r>
            <a:r>
              <a:rPr lang="en-US" i="1" dirty="0" smtClean="0"/>
              <a:t>~</a:t>
            </a:r>
            <a:r>
              <a:rPr lang="en-US" i="1" baseline="-25000" dirty="0" smtClean="0"/>
              <a:t>X</a:t>
            </a:r>
            <a:r>
              <a:rPr lang="en-US" i="1" dirty="0"/>
              <a:t> 0</a:t>
            </a:r>
            <a:r>
              <a:rPr lang="en-US" dirty="0"/>
              <a:t>, </a:t>
            </a:r>
            <a:r>
              <a:rPr lang="en-US" dirty="0" smtClean="0"/>
              <a:t>  then</a:t>
            </a:r>
            <a:r>
              <a:rPr lang="en-US" dirty="0"/>
              <a:t>  </a:t>
            </a:r>
            <a:r>
              <a:rPr lang="en-US" dirty="0" smtClean="0"/>
              <a:t>                                  </a:t>
            </a:r>
            <a:r>
              <a:rPr lang="en-US" i="1" dirty="0" smtClean="0"/>
              <a:t>~</a:t>
            </a:r>
            <a:r>
              <a:rPr lang="en-US" i="1" baseline="-25000" dirty="0"/>
              <a:t>Y</a:t>
            </a:r>
            <a:r>
              <a:rPr lang="en-US" i="1" dirty="0"/>
              <a:t> 0</a:t>
            </a:r>
            <a:r>
              <a:rPr lang="en-US" dirty="0"/>
              <a:t>, where  is the projection.</a:t>
            </a:r>
            <a:endParaRPr lang="ru-RU" dirty="0"/>
          </a:p>
        </p:txBody>
      </p:sp>
      <p:pic>
        <p:nvPicPr>
          <p:cNvPr id="4" name="Рисунок 3" descr="CodeCogsEqn (7)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44008" y="1772816"/>
            <a:ext cx="1584176" cy="358992"/>
          </a:xfrm>
          <a:prstGeom prst="rect">
            <a:avLst/>
          </a:prstGeom>
        </p:spPr>
      </p:pic>
      <p:pic>
        <p:nvPicPr>
          <p:cNvPr id="5" name="Рисунок 4" descr="CodeCogsEqn (8)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5736" y="1772816"/>
            <a:ext cx="901751" cy="360040"/>
          </a:xfrm>
          <a:prstGeom prst="rect">
            <a:avLst/>
          </a:prstGeom>
        </p:spPr>
      </p:pic>
      <p:pic>
        <p:nvPicPr>
          <p:cNvPr id="6" name="Рисунок 5" descr="CodeCogsEqn (9)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07904" y="2708920"/>
            <a:ext cx="2880320" cy="368002"/>
          </a:xfrm>
          <a:prstGeom prst="rect">
            <a:avLst/>
          </a:prstGeom>
        </p:spPr>
      </p:pic>
      <p:pic>
        <p:nvPicPr>
          <p:cNvPr id="7" name="Рисунок 6" descr="CodeCogsEqn (10)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27784" y="2276872"/>
            <a:ext cx="1063798" cy="28803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How do we get there? (Constr. Of       )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start with the category of smooth projective varieties and then take its </a:t>
            </a:r>
            <a:r>
              <a:rPr lang="en-US" dirty="0" err="1" smtClean="0"/>
              <a:t>pseudoabelian</a:t>
            </a:r>
            <a:r>
              <a:rPr lang="en-US" dirty="0" smtClean="0"/>
              <a:t> envelope, i.e. we adjoin kernels of </a:t>
            </a:r>
            <a:r>
              <a:rPr lang="en-US" dirty="0" err="1" smtClean="0"/>
              <a:t>idempotents</a:t>
            </a:r>
            <a:r>
              <a:rPr lang="en-US" dirty="0" smtClean="0"/>
              <a:t> [3]. The objects of       are then of following form: triples (</a:t>
            </a:r>
            <a:r>
              <a:rPr lang="en-US" dirty="0" err="1" smtClean="0"/>
              <a:t>X,e,n</a:t>
            </a:r>
            <a:r>
              <a:rPr lang="en-US" dirty="0" smtClean="0"/>
              <a:t>) where X is a variety, e is an equivalence class of an idempotent correspondence                          , n- an integer.</a:t>
            </a:r>
            <a:endParaRPr lang="ru-RU" dirty="0"/>
          </a:p>
        </p:txBody>
      </p:sp>
      <p:pic>
        <p:nvPicPr>
          <p:cNvPr id="4" name="Рисунок 3" descr="CodeCogsEqn (1)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88224" y="3212976"/>
            <a:ext cx="481742" cy="360039"/>
          </a:xfrm>
          <a:prstGeom prst="rect">
            <a:avLst/>
          </a:prstGeom>
        </p:spPr>
      </p:pic>
      <p:pic>
        <p:nvPicPr>
          <p:cNvPr id="7" name="Рисунок 6" descr="CodeCogsEqn (5)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52120" y="4653136"/>
            <a:ext cx="2088232" cy="400866"/>
          </a:xfrm>
          <a:prstGeom prst="rect">
            <a:avLst/>
          </a:prstGeom>
        </p:spPr>
      </p:pic>
      <p:pic>
        <p:nvPicPr>
          <p:cNvPr id="8" name="Рисунок 7" descr="CodeCogsEqn (1)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80312" y="692696"/>
            <a:ext cx="504056" cy="3767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518</Words>
  <Application>Microsoft Office PowerPoint</Application>
  <PresentationFormat>Экран (4:3)</PresentationFormat>
  <Paragraphs>54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Motifs in algebraic geometry</vt:lpstr>
      <vt:lpstr>Why do we care?</vt:lpstr>
      <vt:lpstr>How do we cope?</vt:lpstr>
      <vt:lpstr>How do we get there?(Def. Of Coh.Th.)</vt:lpstr>
      <vt:lpstr>How do we get there? (Def. Of Coh.T.)</vt:lpstr>
      <vt:lpstr>How do we get there? (Def. of Coh.Th.)</vt:lpstr>
      <vt:lpstr>How do we get there? (Def. of Adeq. Eq. rel.)</vt:lpstr>
      <vt:lpstr>How do we get there? (Def. of Adeq. Eq. Rel.)</vt:lpstr>
      <vt:lpstr>How do we get there? (Constr. Of       )</vt:lpstr>
      <vt:lpstr>How do we get there (Constr. Of       )?</vt:lpstr>
      <vt:lpstr>What we expect it to be?</vt:lpstr>
      <vt:lpstr>What is proved?</vt:lpstr>
      <vt:lpstr>References</vt:lpstr>
      <vt:lpstr>References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Motifs in algebraic geometry</dc:title>
  <dc:creator>асус</dc:creator>
  <cp:lastModifiedBy>асус</cp:lastModifiedBy>
  <cp:revision>10</cp:revision>
  <dcterms:created xsi:type="dcterms:W3CDTF">2016-04-10T12:44:50Z</dcterms:created>
  <dcterms:modified xsi:type="dcterms:W3CDTF">2016-04-10T14:11:34Z</dcterms:modified>
</cp:coreProperties>
</file>