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handoutMasterIdLst>
    <p:handoutMasterId r:id="rId40"/>
  </p:handoutMasterIdLst>
  <p:sldIdLst>
    <p:sldId id="256" r:id="rId2"/>
    <p:sldId id="258" r:id="rId3"/>
    <p:sldId id="292" r:id="rId4"/>
    <p:sldId id="293" r:id="rId5"/>
    <p:sldId id="295" r:id="rId6"/>
    <p:sldId id="296" r:id="rId7"/>
    <p:sldId id="297" r:id="rId8"/>
    <p:sldId id="298" r:id="rId9"/>
    <p:sldId id="263" r:id="rId10"/>
    <p:sldId id="303" r:id="rId11"/>
    <p:sldId id="299" r:id="rId12"/>
    <p:sldId id="300" r:id="rId13"/>
    <p:sldId id="306" r:id="rId14"/>
    <p:sldId id="301" r:id="rId15"/>
    <p:sldId id="305" r:id="rId16"/>
    <p:sldId id="302" r:id="rId17"/>
    <p:sldId id="261" r:id="rId18"/>
    <p:sldId id="307" r:id="rId19"/>
    <p:sldId id="272" r:id="rId20"/>
    <p:sldId id="268" r:id="rId21"/>
    <p:sldId id="269" r:id="rId22"/>
    <p:sldId id="270" r:id="rId23"/>
    <p:sldId id="271" r:id="rId24"/>
    <p:sldId id="267" r:id="rId25"/>
    <p:sldId id="287" r:id="rId26"/>
    <p:sldId id="288" r:id="rId27"/>
    <p:sldId id="289" r:id="rId28"/>
    <p:sldId id="264" r:id="rId29"/>
    <p:sldId id="278" r:id="rId30"/>
    <p:sldId id="282" r:id="rId31"/>
    <p:sldId id="283" r:id="rId32"/>
    <p:sldId id="266" r:id="rId33"/>
    <p:sldId id="284" r:id="rId34"/>
    <p:sldId id="285" r:id="rId35"/>
    <p:sldId id="286" r:id="rId36"/>
    <p:sldId id="308" r:id="rId37"/>
    <p:sldId id="290" r:id="rId38"/>
  </p:sldIdLst>
  <p:sldSz cx="9144000" cy="6858000" type="screen4x3"/>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2C91"/>
    <a:srgbClr val="BFBCB7"/>
    <a:srgbClr val="FF7053"/>
    <a:srgbClr val="7570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5" autoAdjust="0"/>
    <p:restoredTop sz="75036" autoAdjust="0"/>
  </p:normalViewPr>
  <p:slideViewPr>
    <p:cSldViewPr snapToGrid="0" snapToObjects="1">
      <p:cViewPr varScale="1">
        <p:scale>
          <a:sx n="90" d="100"/>
          <a:sy n="90" d="100"/>
        </p:scale>
        <p:origin x="-2248" y="-112"/>
      </p:cViewPr>
      <p:guideLst>
        <p:guide orient="horz" pos="4033"/>
        <p:guide orient="horz" pos="290"/>
        <p:guide orient="horz" pos="3631"/>
        <p:guide orient="horz" pos="1159"/>
        <p:guide pos="290"/>
        <p:guide pos="5474"/>
        <p:guide pos="2881"/>
      </p:guideLst>
    </p:cSldViewPr>
  </p:slideViewPr>
  <p:notesTextViewPr>
    <p:cViewPr>
      <p:scale>
        <a:sx n="100" d="100"/>
        <a:sy n="100" d="100"/>
      </p:scale>
      <p:origin x="0" y="0"/>
    </p:cViewPr>
  </p:notesTextViewPr>
  <p:sorterViewPr>
    <p:cViewPr>
      <p:scale>
        <a:sx n="70" d="100"/>
        <a:sy n="70" d="100"/>
      </p:scale>
      <p:origin x="0" y="876"/>
    </p:cViewPr>
  </p:sorterViewPr>
  <p:notesViewPr>
    <p:cSldViewPr snapToGrid="0" snapToObjects="1" showGuides="1">
      <p:cViewPr varScale="1">
        <p:scale>
          <a:sx n="63" d="100"/>
          <a:sy n="63" d="100"/>
        </p:scale>
        <p:origin x="-690"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tags" Target="tags/tag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263177-940D-4B97-A051-92805C7C3152}" type="datetimeFigureOut">
              <a:rPr lang="en-US" smtClean="0"/>
              <a:pPr/>
              <a:t>08/02/17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1AAAA83-81CB-4FDD-B80E-7E3127469BCD}" type="slidenum">
              <a:rPr lang="en-US" smtClean="0"/>
              <a:pPr/>
              <a:t>‹nr.›</a:t>
            </a:fld>
            <a:endParaRPr lang="en-US"/>
          </a:p>
        </p:txBody>
      </p:sp>
    </p:spTree>
    <p:extLst>
      <p:ext uri="{BB962C8B-B14F-4D97-AF65-F5344CB8AC3E}">
        <p14:creationId xmlns:p14="http://schemas.microsoft.com/office/powerpoint/2010/main" val="407770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38B54E-4A02-452E-ADC8-FC4AE631CF37}" type="datetimeFigureOut">
              <a:rPr lang="en-US" smtClean="0"/>
              <a:pPr/>
              <a:t>08/02/17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42900" y="4343400"/>
            <a:ext cx="6172200" cy="41148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A231E2-5917-44CD-8A06-5F2829B13D02}" type="slidenum">
              <a:rPr lang="en-US" smtClean="0"/>
              <a:pPr/>
              <a:t>‹nr.›</a:t>
            </a:fld>
            <a:endParaRPr lang="en-US"/>
          </a:p>
        </p:txBody>
      </p:sp>
    </p:spTree>
    <p:extLst>
      <p:ext uri="{BB962C8B-B14F-4D97-AF65-F5344CB8AC3E}">
        <p14:creationId xmlns:p14="http://schemas.microsoft.com/office/powerpoint/2010/main" val="1776697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2563" indent="-182563" algn="l" defTabSz="914400" rtl="0" eaLnBrk="1" latinLnBrk="0" hangingPunct="1">
      <a:buFont typeface="Arial" pitchFamily="34" charset="0"/>
      <a:buChar char="•"/>
      <a:defRPr sz="1200" kern="1200">
        <a:solidFill>
          <a:schemeClr val="tx1"/>
        </a:solidFill>
        <a:latin typeface="+mn-lt"/>
        <a:ea typeface="+mn-ea"/>
        <a:cs typeface="+mn-cs"/>
      </a:defRPr>
    </a:lvl2pPr>
    <a:lvl3pPr marL="365125" indent="-182563" algn="l" defTabSz="914400" rtl="0" eaLnBrk="1" latinLnBrk="0" hangingPunct="1">
      <a:buFont typeface="Arial" pitchFamily="34" charset="0"/>
      <a:buChar char="•"/>
      <a:defRPr sz="1000" kern="1200">
        <a:solidFill>
          <a:schemeClr val="tx1"/>
        </a:solidFill>
        <a:latin typeface="+mn-lt"/>
        <a:ea typeface="+mn-ea"/>
        <a:cs typeface="+mn-cs"/>
      </a:defRPr>
    </a:lvl3pPr>
    <a:lvl4pPr marL="625475" indent="-182563" algn="l" defTabSz="914400" rtl="0" eaLnBrk="1" latinLnBrk="0" hangingPunct="1">
      <a:buFont typeface="Arial" pitchFamily="34" charset="0"/>
      <a:buChar char="•"/>
      <a:defRPr sz="1000" kern="1200">
        <a:solidFill>
          <a:schemeClr val="tx1"/>
        </a:solidFill>
        <a:latin typeface="+mn-lt"/>
        <a:ea typeface="+mn-ea"/>
        <a:cs typeface="+mn-cs"/>
      </a:defRPr>
    </a:lvl4pPr>
    <a:lvl5pPr marL="808038" indent="-184150" algn="l" defTabSz="914400" rtl="0" eaLnBrk="1" latinLnBrk="0" hangingPunct="1">
      <a:buFont typeface="Arial"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nl-NL" sz="1200" dirty="0" smtClean="0"/>
              <a:t>Uitleggen</a:t>
            </a:r>
            <a:r>
              <a:rPr lang="nl-NL" sz="1200" baseline="0" dirty="0" smtClean="0"/>
              <a:t> wat we gaan we doen.</a:t>
            </a:r>
          </a:p>
          <a:p>
            <a:pPr eaLnBrk="1" hangingPunct="1"/>
            <a:endParaRPr lang="nl-NL" sz="1200"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13</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14</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aseline="0" dirty="0" smtClean="0"/>
              <a:t>@</a:t>
            </a:r>
            <a:r>
              <a:rPr lang="nl-NL" sz="1200" baseline="0" dirty="0" err="1" smtClean="0"/>
              <a:t>Inject</a:t>
            </a:r>
            <a:r>
              <a:rPr lang="nl-NL" sz="1200" baseline="0" dirty="0" smtClean="0"/>
              <a:t>: geen controle over de scopes. Hiervoor zijn vanuit CDI meerdere annotaties beschikbaar</a:t>
            </a:r>
          </a:p>
          <a:p>
            <a:r>
              <a:rPr lang="nl-NL" sz="1200" baseline="0" dirty="0" smtClean="0"/>
              <a:t>@</a:t>
            </a:r>
            <a:r>
              <a:rPr lang="nl-NL" sz="1200" baseline="0" dirty="0" err="1" smtClean="0"/>
              <a:t>RequestScope</a:t>
            </a:r>
            <a:r>
              <a:rPr lang="nl-NL" sz="1200" baseline="0" dirty="0" smtClean="0"/>
              <a:t> </a:t>
            </a:r>
            <a:r>
              <a:rPr lang="nl-NL" sz="1200" baseline="0" dirty="0" err="1" smtClean="0"/>
              <a:t>instance</a:t>
            </a:r>
            <a:r>
              <a:rPr lang="nl-NL" sz="1200" baseline="0" dirty="0" smtClean="0"/>
              <a:t> </a:t>
            </a:r>
            <a:r>
              <a:rPr lang="nl-NL" sz="1200" baseline="0" dirty="0" err="1" smtClean="0"/>
              <a:t>variablel</a:t>
            </a:r>
            <a:r>
              <a:rPr lang="nl-NL" sz="1200" baseline="0" dirty="0" smtClean="0"/>
              <a:t> laten vullen (JSF)</a:t>
            </a:r>
          </a:p>
          <a:p>
            <a:endParaRPr lang="nl-NL" sz="1200" baseline="0" dirty="0" smtClean="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15</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aseline="0" dirty="0" smtClean="0"/>
              <a:t>Weglaten?</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16</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NL"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EJB is especially lightweight because all the runtime code already resides on the server. There is no need to deploy the container or any injection framework with your application, which makes the deployment and turnaround cycles really fast and the WAR file small.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true benefit of EJB is declarative cross-cutting aspects, such as the single-threaded execution model with declarative transactions.</a:t>
            </a:r>
            <a:endParaRPr lang="nl-NL" sz="1200" kern="1200" dirty="0" smtClean="0">
              <a:solidFill>
                <a:schemeClr val="tx1"/>
              </a:solidFill>
              <a:latin typeface="+mn-lt"/>
              <a:ea typeface="+mn-ea"/>
              <a:cs typeface="+mn-cs"/>
            </a:endParaRPr>
          </a:p>
          <a:p>
            <a:endParaRPr lang="nl-NL"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t>Stateful</a:t>
            </a:r>
            <a:r>
              <a:rPr lang="nl-NL" baseline="0" dirty="0" smtClean="0"/>
              <a:t> </a:t>
            </a:r>
            <a:r>
              <a:rPr lang="nl-NL" baseline="0" dirty="0" err="1" smtClean="0"/>
              <a:t>bean</a:t>
            </a:r>
            <a:r>
              <a:rPr lang="nl-NL" baseline="0" dirty="0" smtClean="0"/>
              <a:t> vermijden. </a:t>
            </a:r>
            <a:br>
              <a:rPr lang="nl-NL" baseline="0" dirty="0" smtClean="0"/>
            </a:br>
            <a:r>
              <a:rPr lang="nl-NL" dirty="0" smtClean="0"/>
              <a:t>Voorbeeld barman uitleggen:</a:t>
            </a:r>
            <a:r>
              <a:rPr lang="nl-NL" baseline="0" dirty="0" smtClean="0"/>
              <a:t> van nadeel </a:t>
            </a:r>
            <a:r>
              <a:rPr lang="nl-NL" baseline="0" dirty="0" err="1" smtClean="0"/>
              <a:t>stateful</a:t>
            </a:r>
            <a:r>
              <a:rPr lang="nl-NL" baseline="0" dirty="0" smtClean="0"/>
              <a:t>. </a:t>
            </a:r>
            <a:r>
              <a:rPr lang="nl-NL" baseline="0" dirty="0" err="1" smtClean="0"/>
              <a:t>Stateful</a:t>
            </a:r>
            <a:r>
              <a:rPr lang="nl-NL" baseline="0" dirty="0" smtClean="0"/>
              <a:t> is duur! Als je bij de barman wat besteld en je wilt je “standaard” drankje bestellen. Dan moet de barman onthouden wat jou “standaard” drankje is. Nadeel is als deze barman continue druk aan het flirten is met iemand anders kan jij hier niet jou “standaard” drankje bestellen.</a:t>
            </a:r>
            <a:endParaRPr lang="nl-NL" dirty="0" smtClean="0"/>
          </a:p>
          <a:p>
            <a:endParaRPr lang="nl-NL"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24</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aseline="0" dirty="0" err="1" smtClean="0"/>
              <a:t>Beans.xml</a:t>
            </a:r>
            <a:r>
              <a:rPr lang="nl-NL" sz="1200" baseline="0" dirty="0" smtClean="0"/>
              <a:t> verplicht anders werkt het niet, laat &lt;</a:t>
            </a:r>
            <a:r>
              <a:rPr lang="nl-NL" sz="1200" baseline="0" dirty="0" err="1" smtClean="0"/>
              <a:t>alternatives</a:t>
            </a:r>
            <a:r>
              <a:rPr lang="nl-NL" sz="1200" baseline="0" dirty="0" smtClean="0"/>
              <a:t>&gt;&lt;/</a:t>
            </a:r>
            <a:r>
              <a:rPr lang="nl-NL" sz="1200" baseline="0" dirty="0" err="1" smtClean="0"/>
              <a:t>alternatives</a:t>
            </a:r>
            <a:r>
              <a:rPr lang="nl-NL" sz="1200" baseline="0" dirty="0" smtClean="0"/>
              <a:t>&gt; zien, ideaal voor </a:t>
            </a:r>
            <a:r>
              <a:rPr lang="nl-NL" sz="1200" baseline="0" dirty="0" err="1" smtClean="0"/>
              <a:t>testing</a:t>
            </a:r>
            <a:r>
              <a:rPr lang="nl-NL" sz="1200" baseline="0" dirty="0" smtClean="0"/>
              <a:t/>
            </a:r>
            <a:br>
              <a:rPr lang="nl-NL" sz="1200" baseline="0" dirty="0" smtClean="0"/>
            </a:br>
            <a:r>
              <a:rPr lang="nl-NL" sz="1200" baseline="0" dirty="0" smtClean="0"/>
              <a:t>Gebruikt H2 in </a:t>
            </a:r>
            <a:r>
              <a:rPr lang="nl-NL" sz="1200" baseline="0" dirty="0" err="1" smtClean="0"/>
              <a:t>memory</a:t>
            </a:r>
            <a:r>
              <a:rPr lang="nl-NL" sz="1200" baseline="0" dirty="0" smtClean="0"/>
              <a:t> database, prima voor nu. Niet voor productie.</a:t>
            </a:r>
          </a:p>
          <a:p>
            <a:r>
              <a:rPr lang="nl-NL" sz="1200" baseline="0" dirty="0" err="1" smtClean="0"/>
              <a:t>Xhtml</a:t>
            </a:r>
            <a:r>
              <a:rPr lang="nl-NL" sz="1200" baseline="0" dirty="0" smtClean="0"/>
              <a:t> lijkt op </a:t>
            </a:r>
            <a:r>
              <a:rPr lang="nl-NL" sz="1200" baseline="0" dirty="0" err="1" smtClean="0"/>
              <a:t>html</a:t>
            </a:r>
            <a:r>
              <a:rPr lang="nl-NL" sz="1200" baseline="0" dirty="0" smtClean="0"/>
              <a:t> maar dan </a:t>
            </a:r>
            <a:r>
              <a:rPr lang="nl-NL" sz="1200" baseline="0" dirty="0" err="1" smtClean="0"/>
              <a:t>stricter</a:t>
            </a:r>
            <a:r>
              <a:rPr lang="nl-NL" sz="1200" baseline="0" dirty="0" smtClean="0"/>
              <a:t/>
            </a:r>
            <a:br>
              <a:rPr lang="nl-NL" sz="1200" baseline="0" dirty="0" smtClean="0"/>
            </a:br>
            <a:r>
              <a:rPr lang="nl-NL" sz="1200" baseline="0" dirty="0" smtClean="0"/>
              <a:t>-Leg na elke stap uit hoe het eruit moet zien</a:t>
            </a:r>
            <a:br>
              <a:rPr lang="nl-NL" sz="1200" baseline="0" dirty="0" smtClean="0"/>
            </a:br>
            <a:r>
              <a:rPr lang="nl-NL" sz="1200" baseline="0" dirty="0" smtClean="0"/>
              <a:t>-En op het einde het eindresultaat bekijken</a:t>
            </a:r>
            <a:br>
              <a:rPr lang="nl-NL" sz="1200" baseline="0" dirty="0" smtClean="0"/>
            </a:br>
            <a:endParaRPr lang="nl-NL" sz="1200" baseline="0" dirty="0" smtClean="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25</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his will deploy target/jboss-greeter.war to the running instance of the server.</a:t>
            </a:r>
          </a:p>
          <a:p>
            <a:r>
              <a:rPr lang="nl-NL" sz="1200" baseline="0" dirty="0" smtClean="0"/>
              <a:t>boss/jboss-eap-7.0.0.GA-quickstarts/</a:t>
            </a:r>
            <a:r>
              <a:rPr lang="nl-NL" sz="1200" baseline="0" dirty="0" err="1" smtClean="0"/>
              <a:t>cdi-interceptors</a:t>
            </a:r>
            <a:r>
              <a:rPr lang="nl-NL" sz="1200" baseline="0" dirty="0" smtClean="0"/>
              <a:t>/</a:t>
            </a:r>
            <a:r>
              <a:rPr lang="nl-NL" sz="1200" baseline="0" dirty="0" err="1" smtClean="0"/>
              <a:t>README.html</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26</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u="sng" kern="1200" dirty="0" smtClean="0">
                <a:solidFill>
                  <a:schemeClr val="tx1"/>
                </a:solidFill>
                <a:latin typeface="+mn-lt"/>
                <a:ea typeface="+mn-ea"/>
                <a:cs typeface="+mn-cs"/>
              </a:rPr>
              <a:t>Wat is het?</a:t>
            </a:r>
            <a:endParaRPr lang="nl-NL" sz="1200" kern="1200" dirty="0" smtClean="0">
              <a:solidFill>
                <a:schemeClr val="tx1"/>
              </a:solidFill>
              <a:latin typeface="+mn-lt"/>
              <a:ea typeface="+mn-ea"/>
              <a:cs typeface="+mn-cs"/>
            </a:endParaRPr>
          </a:p>
          <a:p>
            <a:r>
              <a:rPr lang="nl-NL" sz="1200" kern="1200" dirty="0" smtClean="0">
                <a:solidFill>
                  <a:schemeClr val="tx1"/>
                </a:solidFill>
                <a:latin typeface="+mn-lt"/>
                <a:ea typeface="+mn-ea"/>
                <a:cs typeface="+mn-cs"/>
              </a:rPr>
              <a:t>Klassieke DI (</a:t>
            </a:r>
            <a:r>
              <a:rPr lang="nl-NL" sz="1200" kern="1200" dirty="0" err="1" smtClean="0">
                <a:solidFill>
                  <a:schemeClr val="tx1"/>
                </a:solidFill>
                <a:latin typeface="+mn-lt"/>
                <a:ea typeface="+mn-ea"/>
                <a:cs typeface="+mn-cs"/>
              </a:rPr>
              <a:t>Dependency</a:t>
            </a:r>
            <a:r>
              <a:rPr lang="nl-NL" sz="1200" kern="1200" dirty="0" smtClean="0">
                <a:solidFill>
                  <a:schemeClr val="tx1"/>
                </a:solidFill>
                <a:latin typeface="+mn-lt"/>
                <a:ea typeface="+mn-ea"/>
                <a:cs typeface="+mn-cs"/>
              </a:rPr>
              <a:t> </a:t>
            </a:r>
            <a:r>
              <a:rPr lang="nl-NL" sz="1200" kern="1200" dirty="0" err="1" smtClean="0">
                <a:solidFill>
                  <a:schemeClr val="tx1"/>
                </a:solidFill>
                <a:latin typeface="+mn-lt"/>
                <a:ea typeface="+mn-ea"/>
                <a:cs typeface="+mn-cs"/>
              </a:rPr>
              <a:t>Injection</a:t>
            </a:r>
            <a:r>
              <a:rPr lang="nl-NL" sz="1200" kern="1200" dirty="0" smtClean="0">
                <a:solidFill>
                  <a:schemeClr val="tx1"/>
                </a:solidFill>
                <a:latin typeface="+mn-lt"/>
                <a:ea typeface="+mn-ea"/>
                <a:cs typeface="+mn-cs"/>
              </a:rPr>
              <a:t> ook wel EBJ) was beperkt. En daarom is er vanaf Java EE 6, CDI toegevoegd. CDI is meer flexibel DI en er is niet per se een applicatie server nodig om het te laten werken.</a:t>
            </a:r>
            <a:br>
              <a:rPr lang="nl-NL" sz="1200" kern="1200" dirty="0" smtClean="0">
                <a:solidFill>
                  <a:schemeClr val="tx1"/>
                </a:solidFill>
                <a:latin typeface="+mn-lt"/>
                <a:ea typeface="+mn-ea"/>
                <a:cs typeface="+mn-cs"/>
              </a:rPr>
            </a:br>
            <a:r>
              <a:rPr lang="nl-NL" sz="1200" kern="1200" dirty="0" smtClean="0">
                <a:solidFill>
                  <a:schemeClr val="tx1"/>
                </a:solidFill>
                <a:latin typeface="+mn-lt"/>
                <a:ea typeface="+mn-ea"/>
                <a:cs typeface="+mn-cs"/>
              </a:rPr>
              <a:t>In </a:t>
            </a:r>
            <a:r>
              <a:rPr lang="nl-NL" sz="1200" kern="1200" dirty="0" err="1" smtClean="0">
                <a:solidFill>
                  <a:schemeClr val="tx1"/>
                </a:solidFill>
                <a:latin typeface="+mn-lt"/>
                <a:ea typeface="+mn-ea"/>
                <a:cs typeface="+mn-cs"/>
              </a:rPr>
              <a:t>lib</a:t>
            </a:r>
            <a:r>
              <a:rPr lang="nl-NL" sz="1200" kern="1200" dirty="0" smtClean="0">
                <a:solidFill>
                  <a:schemeClr val="tx1"/>
                </a:solidFill>
                <a:latin typeface="+mn-lt"/>
                <a:ea typeface="+mn-ea"/>
                <a:cs typeface="+mn-cs"/>
              </a:rPr>
              <a:t> folder moet je </a:t>
            </a:r>
            <a:r>
              <a:rPr lang="nl-NL" sz="1200" kern="1200" dirty="0" err="1" smtClean="0">
                <a:solidFill>
                  <a:schemeClr val="tx1"/>
                </a:solidFill>
                <a:latin typeface="+mn-lt"/>
                <a:ea typeface="+mn-ea"/>
                <a:cs typeface="+mn-cs"/>
              </a:rPr>
              <a:t>weld-se.jar</a:t>
            </a:r>
            <a:r>
              <a:rPr lang="nl-NL" sz="1200" kern="1200" dirty="0" smtClean="0">
                <a:solidFill>
                  <a:schemeClr val="tx1"/>
                </a:solidFill>
                <a:latin typeface="+mn-lt"/>
                <a:ea typeface="+mn-ea"/>
                <a:cs typeface="+mn-cs"/>
              </a:rPr>
              <a:t> opnemen, </a:t>
            </a:r>
            <a:r>
              <a:rPr lang="nl-NL" sz="1200" kern="1200" dirty="0" err="1" smtClean="0">
                <a:solidFill>
                  <a:schemeClr val="tx1"/>
                </a:solidFill>
                <a:latin typeface="+mn-lt"/>
                <a:ea typeface="+mn-ea"/>
                <a:cs typeface="+mn-cs"/>
              </a:rPr>
              <a:t>weld</a:t>
            </a:r>
            <a:r>
              <a:rPr lang="nl-NL" sz="1200" kern="1200" dirty="0" smtClean="0">
                <a:solidFill>
                  <a:schemeClr val="tx1"/>
                </a:solidFill>
                <a:latin typeface="+mn-lt"/>
                <a:ea typeface="+mn-ea"/>
                <a:cs typeface="+mn-cs"/>
              </a:rPr>
              <a:t> is een </a:t>
            </a:r>
            <a:r>
              <a:rPr lang="nl-NL" sz="1200" kern="1200" dirty="0" err="1" smtClean="0">
                <a:solidFill>
                  <a:schemeClr val="tx1"/>
                </a:solidFill>
                <a:latin typeface="+mn-lt"/>
                <a:ea typeface="+mn-ea"/>
                <a:cs typeface="+mn-cs"/>
              </a:rPr>
              <a:t>library</a:t>
            </a:r>
            <a:r>
              <a:rPr lang="nl-NL" sz="1200" kern="1200" dirty="0" smtClean="0">
                <a:solidFill>
                  <a:schemeClr val="tx1"/>
                </a:solidFill>
                <a:latin typeface="+mn-lt"/>
                <a:ea typeface="+mn-ea"/>
                <a:cs typeface="+mn-cs"/>
              </a:rPr>
              <a:t> die de </a:t>
            </a:r>
            <a:r>
              <a:rPr lang="nl-NL" sz="1200" kern="1200" dirty="0" err="1" smtClean="0">
                <a:solidFill>
                  <a:schemeClr val="tx1"/>
                </a:solidFill>
                <a:latin typeface="+mn-lt"/>
                <a:ea typeface="+mn-ea"/>
                <a:cs typeface="+mn-cs"/>
              </a:rPr>
              <a:t>reference</a:t>
            </a:r>
            <a:r>
              <a:rPr lang="nl-NL" sz="1200" kern="1200" dirty="0" smtClean="0">
                <a:solidFill>
                  <a:schemeClr val="tx1"/>
                </a:solidFill>
                <a:latin typeface="+mn-lt"/>
                <a:ea typeface="+mn-ea"/>
                <a:cs typeface="+mn-cs"/>
              </a:rPr>
              <a:t> </a:t>
            </a:r>
            <a:r>
              <a:rPr lang="nl-NL" sz="1200" kern="1200" dirty="0" err="1" smtClean="0">
                <a:solidFill>
                  <a:schemeClr val="tx1"/>
                </a:solidFill>
                <a:latin typeface="+mn-lt"/>
                <a:ea typeface="+mn-ea"/>
                <a:cs typeface="+mn-cs"/>
              </a:rPr>
              <a:t>implementation</a:t>
            </a:r>
            <a:r>
              <a:rPr lang="nl-NL" sz="1200" kern="1200" dirty="0" smtClean="0">
                <a:solidFill>
                  <a:schemeClr val="tx1"/>
                </a:solidFill>
                <a:latin typeface="+mn-lt"/>
                <a:ea typeface="+mn-ea"/>
                <a:cs typeface="+mn-cs"/>
              </a:rPr>
              <a:t> geeft voor CDI.</a:t>
            </a:r>
          </a:p>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5</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a:t>
            </a:r>
            <a:r>
              <a:rPr lang="en-US" dirty="0" err="1" smtClean="0"/>
              <a:t>jboss</a:t>
            </a:r>
            <a:r>
              <a:rPr lang="en-US" dirty="0" smtClean="0"/>
              <a:t>/jboss-eap-7.0.0.GA-quickstarts/alternative/README.html</a:t>
            </a:r>
            <a:br>
              <a:rPr lang="en-US" dirty="0" smtClean="0"/>
            </a:br>
            <a:r>
              <a:rPr lang="en-US" dirty="0" err="1" smtClean="0"/>
              <a:t>Kort</a:t>
            </a:r>
            <a:r>
              <a:rPr lang="en-US" dirty="0" smtClean="0"/>
              <a:t> </a:t>
            </a:r>
            <a:r>
              <a:rPr lang="en-US" dirty="0" err="1" smtClean="0"/>
              <a:t>alle</a:t>
            </a:r>
            <a:r>
              <a:rPr lang="en-US" dirty="0" smtClean="0"/>
              <a:t> code </a:t>
            </a:r>
            <a:r>
              <a:rPr lang="en-US" dirty="0" err="1" smtClean="0"/>
              <a:t>doorlopen</a:t>
            </a:r>
            <a:r>
              <a:rPr lang="en-US" dirty="0" smtClean="0"/>
              <a:t> en de </a:t>
            </a:r>
            <a:r>
              <a:rPr lang="en-US" dirty="0" err="1" smtClean="0"/>
              <a:t>applicatie</a:t>
            </a:r>
            <a:r>
              <a:rPr lang="en-US" dirty="0" smtClean="0"/>
              <a:t> in </a:t>
            </a:r>
            <a:r>
              <a:rPr lang="en-US" dirty="0" err="1" smtClean="0"/>
              <a:t>actie</a:t>
            </a:r>
            <a:r>
              <a:rPr lang="en-US" dirty="0" smtClean="0"/>
              <a:t> </a:t>
            </a:r>
            <a:r>
              <a:rPr lang="en-US" dirty="0" err="1" smtClean="0"/>
              <a:t>zien</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27</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28</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aseline="0" dirty="0" err="1" smtClean="0"/>
              <a:t>Beans.xml</a:t>
            </a:r>
            <a:r>
              <a:rPr lang="nl-NL" sz="1200" baseline="0" dirty="0" smtClean="0"/>
              <a:t> verplicht anders werkt het niet, laat &lt;</a:t>
            </a:r>
            <a:r>
              <a:rPr lang="nl-NL" sz="1200" baseline="0" dirty="0" err="1" smtClean="0"/>
              <a:t>alternatives</a:t>
            </a:r>
            <a:r>
              <a:rPr lang="nl-NL" sz="1200" baseline="0" dirty="0" smtClean="0"/>
              <a:t>&gt;&lt;/</a:t>
            </a:r>
            <a:r>
              <a:rPr lang="nl-NL" sz="1200" baseline="0" dirty="0" err="1" smtClean="0"/>
              <a:t>alternatives</a:t>
            </a:r>
            <a:r>
              <a:rPr lang="nl-NL" sz="1200" baseline="0" dirty="0" smtClean="0"/>
              <a:t>&gt; zien, ideaal voor </a:t>
            </a:r>
            <a:r>
              <a:rPr lang="nl-NL" sz="1200" baseline="0" dirty="0" err="1" smtClean="0"/>
              <a:t>testing</a:t>
            </a:r>
            <a:r>
              <a:rPr lang="nl-NL" sz="1200" baseline="0" dirty="0" smtClean="0"/>
              <a:t/>
            </a:r>
            <a:br>
              <a:rPr lang="nl-NL" sz="1200" baseline="0" dirty="0" smtClean="0"/>
            </a:br>
            <a:r>
              <a:rPr lang="nl-NL" sz="1200" baseline="0" dirty="0" smtClean="0"/>
              <a:t>Gebruikt H2 in </a:t>
            </a:r>
            <a:r>
              <a:rPr lang="nl-NL" sz="1200" baseline="0" dirty="0" err="1" smtClean="0"/>
              <a:t>memory</a:t>
            </a:r>
            <a:r>
              <a:rPr lang="nl-NL" sz="1200" baseline="0" dirty="0" smtClean="0"/>
              <a:t> database, prima voor nu. Niet voor productie.</a:t>
            </a:r>
          </a:p>
          <a:p>
            <a:r>
              <a:rPr lang="nl-NL" sz="1200" baseline="0" dirty="0" err="1" smtClean="0"/>
              <a:t>Xhtml</a:t>
            </a:r>
            <a:r>
              <a:rPr lang="nl-NL" sz="1200" baseline="0" dirty="0" smtClean="0"/>
              <a:t> lijkt op </a:t>
            </a:r>
            <a:r>
              <a:rPr lang="nl-NL" sz="1200" baseline="0" dirty="0" err="1" smtClean="0"/>
              <a:t>html</a:t>
            </a:r>
            <a:r>
              <a:rPr lang="nl-NL" sz="1200" baseline="0" dirty="0" smtClean="0"/>
              <a:t> maar dan </a:t>
            </a:r>
            <a:r>
              <a:rPr lang="nl-NL" sz="1200" baseline="0" dirty="0" err="1" smtClean="0"/>
              <a:t>stricter</a:t>
            </a:r>
            <a:r>
              <a:rPr lang="nl-NL" sz="1200" baseline="0" dirty="0" smtClean="0"/>
              <a:t/>
            </a:r>
            <a:br>
              <a:rPr lang="nl-NL" sz="1200" baseline="0" dirty="0" smtClean="0"/>
            </a:br>
            <a:r>
              <a:rPr lang="nl-NL" sz="1200" baseline="0" dirty="0" smtClean="0"/>
              <a:t>-Leg na elke stap uit hoe het eruit moet zien</a:t>
            </a:r>
            <a:br>
              <a:rPr lang="nl-NL" sz="1200" baseline="0" dirty="0" smtClean="0"/>
            </a:br>
            <a:r>
              <a:rPr lang="nl-NL" sz="1200" baseline="0" dirty="0" smtClean="0"/>
              <a:t>-En op het einde het eindresultaat bekijken</a:t>
            </a:r>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29</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his will deploy target/jboss-greeter.war to the running instance of the server.</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30</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a:t>
            </a:r>
            <a:r>
              <a:rPr lang="en-US" dirty="0" err="1" smtClean="0"/>
              <a:t>jboss</a:t>
            </a:r>
            <a:r>
              <a:rPr lang="en-US" dirty="0" smtClean="0"/>
              <a:t>/jboss-eap-7.0.0.GA-quickstarts/greeter/README.html</a:t>
            </a:r>
            <a:br>
              <a:rPr lang="en-US" dirty="0" smtClean="0"/>
            </a:br>
            <a:r>
              <a:rPr lang="en-US" dirty="0" err="1" smtClean="0"/>
              <a:t>Kort</a:t>
            </a:r>
            <a:r>
              <a:rPr lang="en-US" dirty="0" smtClean="0"/>
              <a:t> </a:t>
            </a:r>
            <a:r>
              <a:rPr lang="en-US" dirty="0" err="1" smtClean="0"/>
              <a:t>alle</a:t>
            </a:r>
            <a:r>
              <a:rPr lang="en-US" dirty="0" smtClean="0"/>
              <a:t> </a:t>
            </a:r>
            <a:r>
              <a:rPr lang="en-US" dirty="0" err="1" smtClean="0"/>
              <a:t>stappen</a:t>
            </a:r>
            <a:r>
              <a:rPr lang="en-US" dirty="0" smtClean="0"/>
              <a:t> </a:t>
            </a:r>
            <a:r>
              <a:rPr lang="en-US" dirty="0" err="1" smtClean="0"/>
              <a:t>doorlopen</a:t>
            </a:r>
            <a:r>
              <a:rPr lang="en-US" dirty="0" smtClean="0"/>
              <a:t> en de </a:t>
            </a:r>
            <a:r>
              <a:rPr lang="en-US" dirty="0" err="1" smtClean="0"/>
              <a:t>applicatie</a:t>
            </a:r>
            <a:r>
              <a:rPr lang="en-US" dirty="0" smtClean="0"/>
              <a:t> in </a:t>
            </a:r>
            <a:r>
              <a:rPr lang="en-US" dirty="0" err="1" smtClean="0"/>
              <a:t>actie</a:t>
            </a:r>
            <a:r>
              <a:rPr lang="en-US" dirty="0" smtClean="0"/>
              <a:t> </a:t>
            </a:r>
            <a:r>
              <a:rPr lang="en-US" dirty="0" err="1" smtClean="0"/>
              <a:t>zien</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31</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32</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aseline="0" dirty="0" err="1" smtClean="0"/>
              <a:t>Beans.xml</a:t>
            </a:r>
            <a:r>
              <a:rPr lang="nl-NL" sz="1200" baseline="0" dirty="0" smtClean="0"/>
              <a:t> verplicht anders werkt het niet, laat &lt;</a:t>
            </a:r>
            <a:r>
              <a:rPr lang="nl-NL" sz="1200" baseline="0" dirty="0" err="1" smtClean="0"/>
              <a:t>alternatives</a:t>
            </a:r>
            <a:r>
              <a:rPr lang="nl-NL" sz="1200" baseline="0" dirty="0" smtClean="0"/>
              <a:t>&gt;&lt;/</a:t>
            </a:r>
            <a:r>
              <a:rPr lang="nl-NL" sz="1200" baseline="0" dirty="0" err="1" smtClean="0"/>
              <a:t>alternatives</a:t>
            </a:r>
            <a:r>
              <a:rPr lang="nl-NL" sz="1200" baseline="0" dirty="0" smtClean="0"/>
              <a:t>&gt; zien, ideaal voor </a:t>
            </a:r>
            <a:r>
              <a:rPr lang="nl-NL" sz="1200" baseline="0" dirty="0" err="1" smtClean="0"/>
              <a:t>testing</a:t>
            </a:r>
            <a:r>
              <a:rPr lang="nl-NL" sz="1200" baseline="0" dirty="0" smtClean="0"/>
              <a:t/>
            </a:r>
            <a:br>
              <a:rPr lang="nl-NL" sz="1200" baseline="0" dirty="0" smtClean="0"/>
            </a:br>
            <a:r>
              <a:rPr lang="nl-NL" sz="1200" baseline="0" dirty="0" smtClean="0"/>
              <a:t>Gebruikt H2 in </a:t>
            </a:r>
            <a:r>
              <a:rPr lang="nl-NL" sz="1200" baseline="0" dirty="0" err="1" smtClean="0"/>
              <a:t>memory</a:t>
            </a:r>
            <a:r>
              <a:rPr lang="nl-NL" sz="1200" baseline="0" dirty="0" smtClean="0"/>
              <a:t> database, prima voor nu. Niet voor productie.</a:t>
            </a:r>
          </a:p>
          <a:p>
            <a:r>
              <a:rPr lang="nl-NL" sz="1200" baseline="0" dirty="0" err="1" smtClean="0"/>
              <a:t>Xhtml</a:t>
            </a:r>
            <a:r>
              <a:rPr lang="nl-NL" sz="1200" baseline="0" dirty="0" smtClean="0"/>
              <a:t> lijkt op </a:t>
            </a:r>
            <a:r>
              <a:rPr lang="nl-NL" sz="1200" baseline="0" dirty="0" err="1" smtClean="0"/>
              <a:t>html</a:t>
            </a:r>
            <a:r>
              <a:rPr lang="nl-NL" sz="1200" baseline="0" dirty="0" smtClean="0"/>
              <a:t> maar dan </a:t>
            </a:r>
            <a:r>
              <a:rPr lang="nl-NL" sz="1200" baseline="0" dirty="0" err="1" smtClean="0"/>
              <a:t>stricter</a:t>
            </a:r>
            <a:r>
              <a:rPr lang="nl-NL" sz="1200" baseline="0" dirty="0" smtClean="0"/>
              <a:t/>
            </a:r>
            <a:br>
              <a:rPr lang="nl-NL" sz="1200" baseline="0" dirty="0" smtClean="0"/>
            </a:br>
            <a:r>
              <a:rPr lang="nl-NL" sz="1200" baseline="0" dirty="0" smtClean="0"/>
              <a:t>-Leg na elke stap uit hoe het eruit moet zien</a:t>
            </a:r>
            <a:br>
              <a:rPr lang="nl-NL" sz="1200" baseline="0" dirty="0" smtClean="0"/>
            </a:br>
            <a:r>
              <a:rPr lang="nl-NL" sz="1200" baseline="0" dirty="0" smtClean="0"/>
              <a:t>-En op het einde het eindresultaat bekijken</a:t>
            </a:r>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33</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his will deploy target/jboss-greeter.war to the running instance of the server.</a:t>
            </a:r>
          </a:p>
          <a:p>
            <a:r>
              <a:rPr lang="nl-NL" sz="1200" baseline="0" dirty="0" smtClean="0"/>
              <a:t>boss/jboss-eap-7.0.0.GA-quickstarts/</a:t>
            </a:r>
            <a:r>
              <a:rPr lang="nl-NL" sz="1200" baseline="0" dirty="0" err="1" smtClean="0"/>
              <a:t>cdi-interceptors</a:t>
            </a:r>
            <a:r>
              <a:rPr lang="nl-NL" sz="1200" baseline="0" dirty="0" smtClean="0"/>
              <a:t>/</a:t>
            </a:r>
            <a:r>
              <a:rPr lang="nl-NL" sz="1200" baseline="0" dirty="0" err="1" smtClean="0"/>
              <a:t>README.html</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34</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a:t>
            </a:r>
            <a:r>
              <a:rPr lang="en-US" dirty="0" err="1" smtClean="0"/>
              <a:t>jboss</a:t>
            </a:r>
            <a:r>
              <a:rPr lang="en-US" dirty="0" smtClean="0"/>
              <a:t>/jboss-eap-7.0.0.GA-quickstarts/greeter/README.html</a:t>
            </a:r>
            <a:br>
              <a:rPr lang="en-US" dirty="0" smtClean="0"/>
            </a:br>
            <a:r>
              <a:rPr lang="en-US" dirty="0" err="1" smtClean="0"/>
              <a:t>Kort</a:t>
            </a:r>
            <a:r>
              <a:rPr lang="en-US" dirty="0" smtClean="0"/>
              <a:t> </a:t>
            </a:r>
            <a:r>
              <a:rPr lang="en-US" dirty="0" err="1" smtClean="0"/>
              <a:t>alle</a:t>
            </a:r>
            <a:r>
              <a:rPr lang="en-US" dirty="0" smtClean="0"/>
              <a:t> </a:t>
            </a:r>
            <a:r>
              <a:rPr lang="en-US" dirty="0" err="1" smtClean="0"/>
              <a:t>stappen</a:t>
            </a:r>
            <a:r>
              <a:rPr lang="en-US" dirty="0" smtClean="0"/>
              <a:t> </a:t>
            </a:r>
            <a:r>
              <a:rPr lang="en-US" dirty="0" err="1" smtClean="0"/>
              <a:t>doorlopen</a:t>
            </a:r>
            <a:r>
              <a:rPr lang="en-US" dirty="0" smtClean="0"/>
              <a:t> en de </a:t>
            </a:r>
            <a:r>
              <a:rPr lang="en-US" dirty="0" err="1" smtClean="0"/>
              <a:t>applicatie</a:t>
            </a:r>
            <a:r>
              <a:rPr lang="en-US" dirty="0" smtClean="0"/>
              <a:t> in </a:t>
            </a:r>
            <a:r>
              <a:rPr lang="en-US" dirty="0" err="1" smtClean="0"/>
              <a:t>actie</a:t>
            </a:r>
            <a:r>
              <a:rPr lang="en-US" dirty="0" smtClean="0"/>
              <a:t> </a:t>
            </a:r>
            <a:r>
              <a:rPr lang="en-US" dirty="0" err="1" smtClean="0"/>
              <a:t>zien</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35</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difference only comes in how the object to be invoked is resolved. By "resolved" we simply mean, where and how the container looks for the real instance to invoke.</a:t>
            </a:r>
          </a:p>
          <a:p>
            <a:r>
              <a:rPr lang="en-US" sz="1200" b="0" i="0" kern="1200" dirty="0" smtClean="0">
                <a:solidFill>
                  <a:schemeClr val="tx1"/>
                </a:solidFill>
                <a:latin typeface="+mn-lt"/>
                <a:ea typeface="+mn-ea"/>
                <a:cs typeface="+mn-cs"/>
              </a:rPr>
              <a:t>In CDI the container looks in a "scope", which will basically be a </a:t>
            </a:r>
            <a:r>
              <a:rPr lang="en-US" sz="1200" b="0" i="0" kern="1200" dirty="0" err="1" smtClean="0">
                <a:solidFill>
                  <a:schemeClr val="tx1"/>
                </a:solidFill>
                <a:latin typeface="+mn-lt"/>
                <a:ea typeface="+mn-ea"/>
                <a:cs typeface="+mn-cs"/>
              </a:rPr>
              <a:t>hashmap</a:t>
            </a:r>
            <a:r>
              <a:rPr lang="en-US" sz="1200" b="0" i="0" kern="1200" dirty="0" smtClean="0">
                <a:solidFill>
                  <a:schemeClr val="tx1"/>
                </a:solidFill>
                <a:latin typeface="+mn-lt"/>
                <a:ea typeface="+mn-ea"/>
                <a:cs typeface="+mn-cs"/>
              </a:rPr>
              <a:t> that lives for a specific period of time (per request @</a:t>
            </a:r>
            <a:r>
              <a:rPr lang="en-US" sz="1200" b="0" i="0" kern="1200" dirty="0" err="1" smtClean="0">
                <a:solidFill>
                  <a:schemeClr val="tx1"/>
                </a:solidFill>
                <a:latin typeface="+mn-lt"/>
                <a:ea typeface="+mn-ea"/>
                <a:cs typeface="+mn-cs"/>
              </a:rPr>
              <a:t>RequestScoped</a:t>
            </a:r>
            <a:r>
              <a:rPr lang="en-US" sz="1200" b="0" i="0" kern="1200" dirty="0" smtClean="0">
                <a:solidFill>
                  <a:schemeClr val="tx1"/>
                </a:solidFill>
                <a:latin typeface="+mn-lt"/>
                <a:ea typeface="+mn-ea"/>
                <a:cs typeface="+mn-cs"/>
              </a:rPr>
              <a:t>, per HTTP Session @</a:t>
            </a:r>
            <a:r>
              <a:rPr lang="en-US" sz="1200" b="0" i="0" kern="1200" dirty="0" err="1" smtClean="0">
                <a:solidFill>
                  <a:schemeClr val="tx1"/>
                </a:solidFill>
                <a:latin typeface="+mn-lt"/>
                <a:ea typeface="+mn-ea"/>
                <a:cs typeface="+mn-cs"/>
              </a:rPr>
              <a:t>SessionScoped</a:t>
            </a:r>
            <a:r>
              <a:rPr lang="en-US" sz="1200" b="0" i="0" kern="1200" dirty="0" smtClean="0">
                <a:solidFill>
                  <a:schemeClr val="tx1"/>
                </a:solidFill>
                <a:latin typeface="+mn-lt"/>
                <a:ea typeface="+mn-ea"/>
                <a:cs typeface="+mn-cs"/>
              </a:rPr>
              <a:t>, per application @</a:t>
            </a:r>
            <a:r>
              <a:rPr lang="en-US" sz="1200" b="0" i="0" kern="1200" dirty="0" err="1" smtClean="0">
                <a:solidFill>
                  <a:schemeClr val="tx1"/>
                </a:solidFill>
                <a:latin typeface="+mn-lt"/>
                <a:ea typeface="+mn-ea"/>
                <a:cs typeface="+mn-cs"/>
              </a:rPr>
              <a:t>ApplicationScoped</a:t>
            </a:r>
            <a:r>
              <a:rPr lang="en-US" sz="1200" b="0" i="0" kern="1200" dirty="0" smtClean="0">
                <a:solidFill>
                  <a:schemeClr val="tx1"/>
                </a:solidFill>
                <a:latin typeface="+mn-lt"/>
                <a:ea typeface="+mn-ea"/>
                <a:cs typeface="+mn-cs"/>
              </a:rPr>
              <a:t>, JSF Conversation @</a:t>
            </a:r>
            <a:r>
              <a:rPr lang="en-US" sz="1200" b="0" i="0" kern="1200" dirty="0" err="1" smtClean="0">
                <a:solidFill>
                  <a:schemeClr val="tx1"/>
                </a:solidFill>
                <a:latin typeface="+mn-lt"/>
                <a:ea typeface="+mn-ea"/>
                <a:cs typeface="+mn-cs"/>
              </a:rPr>
              <a:t>ConversationScoped</a:t>
            </a:r>
            <a:r>
              <a:rPr lang="en-US" sz="1200" b="0" i="0" kern="1200" dirty="0" smtClean="0">
                <a:solidFill>
                  <a:schemeClr val="tx1"/>
                </a:solidFill>
                <a:latin typeface="+mn-lt"/>
                <a:ea typeface="+mn-ea"/>
                <a:cs typeface="+mn-cs"/>
              </a:rPr>
              <a:t>, or per your custom scope implementation).</a:t>
            </a:r>
          </a:p>
          <a:p>
            <a:r>
              <a:rPr lang="en-US" sz="1200" b="0" i="0" kern="1200" dirty="0" smtClean="0">
                <a:solidFill>
                  <a:schemeClr val="tx1"/>
                </a:solidFill>
                <a:latin typeface="+mn-lt"/>
                <a:ea typeface="+mn-ea"/>
                <a:cs typeface="+mn-cs"/>
              </a:rPr>
              <a:t>In EJB the container looks also into a </a:t>
            </a:r>
            <a:r>
              <a:rPr lang="en-US" sz="1200" b="0" i="0" kern="1200" dirty="0" err="1" smtClean="0">
                <a:solidFill>
                  <a:schemeClr val="tx1"/>
                </a:solidFill>
                <a:latin typeface="+mn-lt"/>
                <a:ea typeface="+mn-ea"/>
                <a:cs typeface="+mn-cs"/>
              </a:rPr>
              <a:t>hashmap</a:t>
            </a:r>
            <a:r>
              <a:rPr lang="en-US" sz="1200" b="0" i="0" kern="1200" dirty="0" smtClean="0">
                <a:solidFill>
                  <a:schemeClr val="tx1"/>
                </a:solidFill>
                <a:latin typeface="+mn-lt"/>
                <a:ea typeface="+mn-ea"/>
                <a:cs typeface="+mn-cs"/>
              </a:rPr>
              <a:t> if the bean is of type @</a:t>
            </a:r>
            <a:r>
              <a:rPr lang="en-US" sz="1200" b="0" i="0" kern="1200" dirty="0" err="1" smtClean="0">
                <a:solidFill>
                  <a:schemeClr val="tx1"/>
                </a:solidFill>
                <a:latin typeface="+mn-lt"/>
                <a:ea typeface="+mn-ea"/>
                <a:cs typeface="+mn-cs"/>
              </a:rPr>
              <a:t>Stateful</a:t>
            </a:r>
            <a:r>
              <a:rPr lang="en-US" sz="1200" b="0" i="0" kern="1200" dirty="0" smtClean="0">
                <a:solidFill>
                  <a:schemeClr val="tx1"/>
                </a:solidFill>
                <a:latin typeface="+mn-lt"/>
                <a:ea typeface="+mn-ea"/>
                <a:cs typeface="+mn-cs"/>
              </a:rPr>
              <a:t>. An @</a:t>
            </a:r>
            <a:r>
              <a:rPr lang="en-US" sz="1200" b="0" i="0" kern="1200" dirty="0" err="1" smtClean="0">
                <a:solidFill>
                  <a:schemeClr val="tx1"/>
                </a:solidFill>
                <a:latin typeface="+mn-lt"/>
                <a:ea typeface="+mn-ea"/>
                <a:cs typeface="+mn-cs"/>
              </a:rPr>
              <a:t>Stateful</a:t>
            </a:r>
            <a:r>
              <a:rPr lang="en-US" sz="1200" b="0" i="0" kern="1200" dirty="0" smtClean="0">
                <a:solidFill>
                  <a:schemeClr val="tx1"/>
                </a:solidFill>
                <a:latin typeface="+mn-lt"/>
                <a:ea typeface="+mn-ea"/>
                <a:cs typeface="+mn-cs"/>
              </a:rPr>
              <a:t> bean can also use any of the above scope annotations causing it to live and die with all the other beans in the scope. In EJB @</a:t>
            </a:r>
            <a:r>
              <a:rPr lang="en-US" sz="1200" b="0" i="0" kern="1200" dirty="0" err="1" smtClean="0">
                <a:solidFill>
                  <a:schemeClr val="tx1"/>
                </a:solidFill>
                <a:latin typeface="+mn-lt"/>
                <a:ea typeface="+mn-ea"/>
                <a:cs typeface="+mn-cs"/>
              </a:rPr>
              <a:t>Stateful</a:t>
            </a:r>
            <a:r>
              <a:rPr lang="en-US" sz="1200" b="0" i="0" kern="1200" dirty="0" smtClean="0">
                <a:solidFill>
                  <a:schemeClr val="tx1"/>
                </a:solidFill>
                <a:latin typeface="+mn-lt"/>
                <a:ea typeface="+mn-ea"/>
                <a:cs typeface="+mn-cs"/>
              </a:rPr>
              <a:t> is essentially the "any scoped" bean. The @Stateless is basically an instance pool -- you get an instance from the pool for the duration of one invocation. The @</a:t>
            </a:r>
            <a:r>
              <a:rPr lang="en-US" sz="1200" b="0" i="0" kern="1200" dirty="0" err="1" smtClean="0">
                <a:solidFill>
                  <a:schemeClr val="tx1"/>
                </a:solidFill>
                <a:latin typeface="+mn-lt"/>
                <a:ea typeface="+mn-ea"/>
                <a:cs typeface="+mn-cs"/>
              </a:rPr>
              <a:t>Singletonis</a:t>
            </a:r>
            <a:r>
              <a:rPr lang="en-US" sz="1200" b="0" i="0" kern="1200" dirty="0" smtClean="0">
                <a:solidFill>
                  <a:schemeClr val="tx1"/>
                </a:solidFill>
                <a:latin typeface="+mn-lt"/>
                <a:ea typeface="+mn-ea"/>
                <a:cs typeface="+mn-cs"/>
              </a:rPr>
              <a:t> essentially @</a:t>
            </a:r>
            <a:r>
              <a:rPr lang="en-US" sz="1200" b="0" i="0" kern="1200" dirty="0" err="1" smtClean="0">
                <a:solidFill>
                  <a:schemeClr val="tx1"/>
                </a:solidFill>
                <a:latin typeface="+mn-lt"/>
                <a:ea typeface="+mn-ea"/>
                <a:cs typeface="+mn-cs"/>
              </a:rPr>
              <a:t>ApplicationScoped</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So in a fundamental level, anything you can do with an "EJB" bean you should be able to do with a "CDI" bean. Under the covers it's awfully hard to tell them apart. All the plumbing is the same with the exception of how instances are resolved.</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CDI: injection, events, interceptor, decorators, lifecycle</a:t>
            </a:r>
            <a:r>
              <a:rPr lang="en-US" sz="1200" b="0" i="0" kern="1200" baseline="0" dirty="0" smtClean="0">
                <a:solidFill>
                  <a:schemeClr val="tx1"/>
                </a:solidFill>
                <a:latin typeface="+mn-lt"/>
                <a:ea typeface="+mn-ea"/>
                <a:cs typeface="+mn-cs"/>
              </a:rPr>
              <a:t> tracking</a:t>
            </a:r>
            <a:br>
              <a:rPr lang="en-US" sz="1200" b="0" i="0" kern="1200" baseline="0" dirty="0" smtClean="0">
                <a:solidFill>
                  <a:schemeClr val="tx1"/>
                </a:solidFill>
                <a:latin typeface="+mn-lt"/>
                <a:ea typeface="+mn-ea"/>
                <a:cs typeface="+mn-cs"/>
              </a:rPr>
            </a:br>
            <a:r>
              <a:rPr lang="en-US" sz="1200" b="0" i="0" kern="1200" baseline="0" dirty="0" smtClean="0">
                <a:solidFill>
                  <a:schemeClr val="tx1"/>
                </a:solidFill>
                <a:latin typeface="+mn-lt"/>
                <a:ea typeface="+mn-ea"/>
                <a:cs typeface="+mn-cs"/>
              </a:rPr>
              <a:t>EJB: @</a:t>
            </a:r>
            <a:r>
              <a:rPr lang="en-US" sz="1200" b="0" i="0" kern="1200" baseline="0" dirty="0" err="1" smtClean="0">
                <a:solidFill>
                  <a:schemeClr val="tx1"/>
                </a:solidFill>
                <a:latin typeface="+mn-lt"/>
                <a:ea typeface="+mn-ea"/>
                <a:cs typeface="+mn-cs"/>
              </a:rPr>
              <a:t>WebService</a:t>
            </a:r>
            <a:r>
              <a:rPr lang="en-US" sz="1200" b="0" i="0" kern="1200" baseline="0" dirty="0" smtClean="0">
                <a:solidFill>
                  <a:schemeClr val="tx1"/>
                </a:solidFill>
                <a:latin typeface="+mn-lt"/>
                <a:ea typeface="+mn-ea"/>
                <a:cs typeface="+mn-cs"/>
              </a:rPr>
              <a:t>, @Path, @Startup, @Asynchronous, </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3A231E2-5917-44CD-8A06-5F2829B13D02}" type="slidenum">
              <a:rPr lang="en-US" smtClean="0"/>
              <a:pPr/>
              <a:t>36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6</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endParaRPr lang="nl-NL"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37</a:t>
            </a:fld>
            <a:endParaRPr lang="en-US"/>
          </a:p>
        </p:txBody>
      </p:sp>
      <p:sp>
        <p:nvSpPr>
          <p:cNvPr id="5" name="Tijdelijke aanduiding voor voettekst 4"/>
          <p:cNvSpPr>
            <a:spLocks noGrp="1"/>
          </p:cNvSpPr>
          <p:nvPr>
            <p:ph type="ftr" sz="quarter" idx="11"/>
          </p:nvPr>
        </p:nvSpPr>
        <p:spPr/>
        <p:txBody>
          <a:bodyPr/>
          <a:lstStyle/>
          <a:p>
            <a:r>
              <a:rPr lang="en-US"/>
              <a:t>bla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7</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smtClean="0">
                <a:solidFill>
                  <a:schemeClr val="tx1"/>
                </a:solidFill>
                <a:latin typeface="+mn-lt"/>
                <a:ea typeface="+mn-ea"/>
                <a:cs typeface="+mn-cs"/>
              </a:rPr>
              <a:t>The concept of injection has been part of Java technology for some time. Since the Java EE 5 platform was introduced, annotations have made it possible to inject resources and some other kinds of objects into container-managed objects. CDI makes it possible to inject more kinds of objects and to inject them into objects that are not container-managed.</a:t>
            </a:r>
          </a:p>
          <a:p>
            <a:r>
              <a:rPr lang="en-US" sz="1200" b="0" i="0" kern="1200" dirty="0" smtClean="0">
                <a:solidFill>
                  <a:schemeClr val="tx1"/>
                </a:solidFill>
                <a:latin typeface="+mn-lt"/>
                <a:ea typeface="+mn-ea"/>
                <a:cs typeface="+mn-cs"/>
              </a:rPr>
              <a:t>The following kinds of objects can be injected:</a:t>
            </a:r>
          </a:p>
          <a:p>
            <a:r>
              <a:rPr lang="en-US" sz="1200" b="0" i="0" kern="1200" dirty="0" smtClean="0">
                <a:solidFill>
                  <a:schemeClr val="tx1"/>
                </a:solidFill>
                <a:latin typeface="+mn-lt"/>
                <a:ea typeface="+mn-ea"/>
                <a:cs typeface="+mn-cs"/>
              </a:rPr>
              <a:t>(Almost) any Java class</a:t>
            </a:r>
          </a:p>
          <a:p>
            <a:r>
              <a:rPr lang="en-US" sz="1200" b="0" i="0" kern="1200" dirty="0" smtClean="0">
                <a:solidFill>
                  <a:schemeClr val="tx1"/>
                </a:solidFill>
                <a:latin typeface="+mn-lt"/>
                <a:ea typeface="+mn-ea"/>
                <a:cs typeface="+mn-cs"/>
              </a:rPr>
              <a:t>Session beans</a:t>
            </a:r>
          </a:p>
          <a:p>
            <a:r>
              <a:rPr lang="en-US" sz="1200" b="0" i="0" kern="1200" dirty="0" smtClean="0">
                <a:solidFill>
                  <a:schemeClr val="tx1"/>
                </a:solidFill>
                <a:latin typeface="+mn-lt"/>
                <a:ea typeface="+mn-ea"/>
                <a:cs typeface="+mn-cs"/>
              </a:rPr>
              <a:t>Java EE resources: data sources, Java Message Service topics, queues, connection factories, and the like</a:t>
            </a:r>
          </a:p>
          <a:p>
            <a:r>
              <a:rPr lang="en-US" sz="1200" b="0" i="0" kern="1200" dirty="0" smtClean="0">
                <a:solidFill>
                  <a:schemeClr val="tx1"/>
                </a:solidFill>
                <a:latin typeface="+mn-lt"/>
                <a:ea typeface="+mn-ea"/>
                <a:cs typeface="+mn-cs"/>
              </a:rPr>
              <a:t>Persistence contexts (JPA </a:t>
            </a:r>
            <a:r>
              <a:rPr lang="en-US" sz="1200" b="0" i="0" kern="1200" dirty="0" err="1" smtClean="0">
                <a:solidFill>
                  <a:schemeClr val="tx1"/>
                </a:solidFill>
                <a:latin typeface="+mn-lt"/>
                <a:ea typeface="+mn-ea"/>
                <a:cs typeface="+mn-cs"/>
              </a:rPr>
              <a:t>EntityManager</a:t>
            </a:r>
            <a:r>
              <a:rPr lang="en-US" sz="1200" b="0" i="0" kern="1200" dirty="0" smtClean="0">
                <a:solidFill>
                  <a:schemeClr val="tx1"/>
                </a:solidFill>
                <a:latin typeface="+mn-lt"/>
                <a:ea typeface="+mn-ea"/>
                <a:cs typeface="+mn-cs"/>
              </a:rPr>
              <a:t> objects)</a:t>
            </a:r>
          </a:p>
          <a:p>
            <a:r>
              <a:rPr lang="en-US" sz="1200" b="0" i="0" kern="1200" dirty="0" smtClean="0">
                <a:solidFill>
                  <a:schemeClr val="tx1"/>
                </a:solidFill>
                <a:latin typeface="+mn-lt"/>
                <a:ea typeface="+mn-ea"/>
                <a:cs typeface="+mn-cs"/>
              </a:rPr>
              <a:t>Producer fields</a:t>
            </a:r>
          </a:p>
          <a:p>
            <a:r>
              <a:rPr lang="en-US" sz="1200" b="0" i="0" kern="1200" dirty="0" smtClean="0">
                <a:solidFill>
                  <a:schemeClr val="tx1"/>
                </a:solidFill>
                <a:latin typeface="+mn-lt"/>
                <a:ea typeface="+mn-ea"/>
                <a:cs typeface="+mn-cs"/>
              </a:rPr>
              <a:t>Objects returned by producer methods</a:t>
            </a:r>
          </a:p>
          <a:p>
            <a:r>
              <a:rPr lang="en-US" sz="1200" b="0" i="0" kern="1200" dirty="0" smtClean="0">
                <a:solidFill>
                  <a:schemeClr val="tx1"/>
                </a:solidFill>
                <a:latin typeface="+mn-lt"/>
                <a:ea typeface="+mn-ea"/>
                <a:cs typeface="+mn-cs"/>
              </a:rPr>
              <a:t>Web service references</a:t>
            </a:r>
          </a:p>
          <a:p>
            <a:r>
              <a:rPr lang="en-US" sz="1200" b="0" i="0" kern="1200" dirty="0" smtClean="0">
                <a:solidFill>
                  <a:schemeClr val="tx1"/>
                </a:solidFill>
                <a:latin typeface="+mn-lt"/>
                <a:ea typeface="+mn-ea"/>
                <a:cs typeface="+mn-cs"/>
              </a:rPr>
              <a:t>Remote enterprise bean references</a:t>
            </a:r>
          </a:p>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8</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aseline="0" dirty="0" smtClean="0"/>
              <a:t>Op meerdere </a:t>
            </a:r>
            <a:r>
              <a:rPr lang="nl-NL" sz="1200" baseline="0" dirty="0" err="1" smtClean="0"/>
              <a:t>usb</a:t>
            </a:r>
            <a:r>
              <a:rPr lang="nl-NL" sz="1200" baseline="0" dirty="0" smtClean="0"/>
              <a:t> stick dit allemaal klaar hebben staan, zodat ze gelijk aan de slag kunnen met de voorbeeld. Plan is om de voorbeeld gedeeltelijk te strippen en ze zelf dit te laten oplossen. </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9</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aseline="0" dirty="0" smtClean="0"/>
              <a:t>Deze Annotatie @</a:t>
            </a:r>
            <a:r>
              <a:rPr lang="nl-NL" sz="1200" baseline="0" dirty="0" err="1" smtClean="0"/>
              <a:t>Inject</a:t>
            </a:r>
            <a:r>
              <a:rPr lang="nl-NL" sz="1200" baseline="0" dirty="0" smtClean="0"/>
              <a:t> kan op field, </a:t>
            </a:r>
            <a:r>
              <a:rPr lang="nl-NL" sz="1200" baseline="0" dirty="0" err="1" smtClean="0"/>
              <a:t>methods</a:t>
            </a:r>
            <a:r>
              <a:rPr lang="nl-NL" sz="1200" baseline="0" dirty="0" smtClean="0"/>
              <a:t> and </a:t>
            </a:r>
            <a:r>
              <a:rPr lang="nl-NL" sz="1200" baseline="0" dirty="0" err="1" smtClean="0"/>
              <a:t>constructors</a:t>
            </a:r>
            <a:r>
              <a:rPr lang="nl-NL" sz="1200" baseline="0" dirty="0" smtClean="0"/>
              <a:t/>
            </a:r>
            <a:br>
              <a:rPr lang="nl-NL" sz="1200" baseline="0" dirty="0" smtClean="0"/>
            </a:br>
            <a:r>
              <a:rPr lang="nl-NL" sz="1200" baseline="0" dirty="0" smtClean="0"/>
              <a:t/>
            </a:r>
            <a:br>
              <a:rPr lang="nl-NL" sz="1200" baseline="0" dirty="0" smtClean="0"/>
            </a:br>
            <a:r>
              <a:rPr lang="nl-NL" sz="1200" baseline="0" dirty="0" smtClean="0"/>
              <a:t>Hierbij de </a:t>
            </a:r>
            <a:r>
              <a:rPr lang="nl-NL" sz="1200" baseline="0" dirty="0" err="1" smtClean="0"/>
              <a:t>HelloService</a:t>
            </a:r>
            <a:r>
              <a:rPr lang="nl-NL" sz="1200" baseline="0" dirty="0" smtClean="0"/>
              <a:t> </a:t>
            </a:r>
            <a:r>
              <a:rPr lang="nl-NL" sz="1200" baseline="0" dirty="0" err="1" smtClean="0"/>
              <a:t>helloService</a:t>
            </a:r>
            <a:r>
              <a:rPr lang="nl-NL" sz="1200" baseline="0" dirty="0" smtClean="0"/>
              <a:t> = </a:t>
            </a:r>
            <a:r>
              <a:rPr lang="nl-NL" sz="1200" baseline="0" dirty="0" err="1" smtClean="0"/>
              <a:t>new</a:t>
            </a:r>
            <a:r>
              <a:rPr lang="nl-NL" sz="1200" baseline="0" dirty="0" smtClean="0"/>
              <a:t> </a:t>
            </a:r>
            <a:r>
              <a:rPr lang="nl-NL" sz="1200" baseline="0" dirty="0" err="1" smtClean="0"/>
              <a:t>HelloService</a:t>
            </a:r>
            <a:r>
              <a:rPr lang="nl-NL" sz="1200" baseline="0" dirty="0" smtClean="0"/>
              <a:t>, vervangen met @</a:t>
            </a:r>
            <a:r>
              <a:rPr lang="nl-NL" sz="1200" baseline="0" dirty="0" err="1" smtClean="0"/>
              <a:t>Inj</a:t>
            </a:r>
            <a:endParaRPr lang="nl-NL" sz="1200" baseline="0" dirty="0" smtClean="0"/>
          </a:p>
          <a:p>
            <a:r>
              <a:rPr lang="nl-NL" sz="1200" baseline="0" dirty="0" smtClean="0"/>
              <a:t>	</a:t>
            </a:r>
          </a:p>
          <a:p>
            <a:r>
              <a:rPr lang="nl-NL" sz="1200" baseline="0" dirty="0" smtClean="0"/>
              <a:t>Dit moet het worden:</a:t>
            </a:r>
          </a:p>
          <a:p>
            <a:r>
              <a:rPr lang="nl-NL" sz="1200" baseline="0" dirty="0" smtClean="0"/>
              <a:t>   @</a:t>
            </a:r>
            <a:r>
              <a:rPr lang="nl-NL" sz="1200" baseline="0" dirty="0" err="1" smtClean="0"/>
              <a:t>Inject</a:t>
            </a:r>
            <a:endParaRPr lang="nl-NL" sz="1200" baseline="0" dirty="0" smtClean="0"/>
          </a:p>
          <a:p>
            <a:r>
              <a:rPr lang="nl-NL" sz="1200" baseline="0" dirty="0" smtClean="0"/>
              <a:t>   </a:t>
            </a:r>
            <a:r>
              <a:rPr lang="nl-NL" sz="1200" baseline="0" dirty="0" err="1" smtClean="0"/>
              <a:t>HelloService</a:t>
            </a:r>
            <a:r>
              <a:rPr lang="nl-NL" sz="1200" baseline="0" dirty="0" smtClean="0"/>
              <a:t> </a:t>
            </a:r>
            <a:r>
              <a:rPr lang="nl-NL" sz="1200" baseline="0" dirty="0" err="1" smtClean="0"/>
              <a:t>helloService</a:t>
            </a:r>
            <a:r>
              <a:rPr lang="nl-NL" sz="1200" baseline="0" dirty="0" smtClean="0"/>
              <a:t>;</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10</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smtClean="0">
                <a:solidFill>
                  <a:schemeClr val="tx1"/>
                </a:solidFill>
                <a:latin typeface="+mn-lt"/>
                <a:ea typeface="+mn-ea"/>
                <a:cs typeface="+mn-cs"/>
              </a:rPr>
              <a:t>The concept of injection has been part of Java technology for some time. Since the Java EE 5 platform was introduced, annotations have made it possible to inject resources and some other kinds of objects into container-managed objects. CDI makes it possible to inject more kinds of objects and to inject them into objects that are not container-managed.</a:t>
            </a:r>
          </a:p>
          <a:p>
            <a:r>
              <a:rPr lang="en-US" sz="1200" b="0" i="0" kern="1200" dirty="0" smtClean="0">
                <a:solidFill>
                  <a:schemeClr val="tx1"/>
                </a:solidFill>
                <a:latin typeface="+mn-lt"/>
                <a:ea typeface="+mn-ea"/>
                <a:cs typeface="+mn-cs"/>
              </a:rPr>
              <a:t>The following kinds of objects can be injected:</a:t>
            </a:r>
          </a:p>
          <a:p>
            <a:r>
              <a:rPr lang="en-US" sz="1200" b="0" i="0" kern="1200" dirty="0" smtClean="0">
                <a:solidFill>
                  <a:schemeClr val="tx1"/>
                </a:solidFill>
                <a:latin typeface="+mn-lt"/>
                <a:ea typeface="+mn-ea"/>
                <a:cs typeface="+mn-cs"/>
              </a:rPr>
              <a:t>(Almost) any Java class</a:t>
            </a:r>
          </a:p>
          <a:p>
            <a:r>
              <a:rPr lang="en-US" sz="1200" b="0" i="0" kern="1200" dirty="0" smtClean="0">
                <a:solidFill>
                  <a:schemeClr val="tx1"/>
                </a:solidFill>
                <a:latin typeface="+mn-lt"/>
                <a:ea typeface="+mn-ea"/>
                <a:cs typeface="+mn-cs"/>
              </a:rPr>
              <a:t>Session beans</a:t>
            </a:r>
          </a:p>
          <a:p>
            <a:r>
              <a:rPr lang="en-US" sz="1200" b="0" i="0" kern="1200" dirty="0" smtClean="0">
                <a:solidFill>
                  <a:schemeClr val="tx1"/>
                </a:solidFill>
                <a:latin typeface="+mn-lt"/>
                <a:ea typeface="+mn-ea"/>
                <a:cs typeface="+mn-cs"/>
              </a:rPr>
              <a:t>Java EE resources: data sources, Java Message Service topics, queues, connection factories, and the like</a:t>
            </a:r>
          </a:p>
          <a:p>
            <a:r>
              <a:rPr lang="en-US" sz="1200" b="0" i="0" kern="1200" dirty="0" smtClean="0">
                <a:solidFill>
                  <a:schemeClr val="tx1"/>
                </a:solidFill>
                <a:latin typeface="+mn-lt"/>
                <a:ea typeface="+mn-ea"/>
                <a:cs typeface="+mn-cs"/>
              </a:rPr>
              <a:t>Persistence contexts (JPA </a:t>
            </a:r>
            <a:r>
              <a:rPr lang="en-US" sz="1200" b="0" i="0" kern="1200" dirty="0" err="1" smtClean="0">
                <a:solidFill>
                  <a:schemeClr val="tx1"/>
                </a:solidFill>
                <a:latin typeface="+mn-lt"/>
                <a:ea typeface="+mn-ea"/>
                <a:cs typeface="+mn-cs"/>
              </a:rPr>
              <a:t>EntityManager</a:t>
            </a:r>
            <a:r>
              <a:rPr lang="en-US" sz="1200" b="0" i="0" kern="1200" dirty="0" smtClean="0">
                <a:solidFill>
                  <a:schemeClr val="tx1"/>
                </a:solidFill>
                <a:latin typeface="+mn-lt"/>
                <a:ea typeface="+mn-ea"/>
                <a:cs typeface="+mn-cs"/>
              </a:rPr>
              <a:t> objects)</a:t>
            </a:r>
          </a:p>
          <a:p>
            <a:r>
              <a:rPr lang="en-US" sz="1200" b="0" i="0" kern="1200" dirty="0" smtClean="0">
                <a:solidFill>
                  <a:schemeClr val="tx1"/>
                </a:solidFill>
                <a:latin typeface="+mn-lt"/>
                <a:ea typeface="+mn-ea"/>
                <a:cs typeface="+mn-cs"/>
              </a:rPr>
              <a:t>Producer fields</a:t>
            </a:r>
          </a:p>
          <a:p>
            <a:r>
              <a:rPr lang="en-US" sz="1200" b="0" i="0" kern="1200" dirty="0" smtClean="0">
                <a:solidFill>
                  <a:schemeClr val="tx1"/>
                </a:solidFill>
                <a:latin typeface="+mn-lt"/>
                <a:ea typeface="+mn-ea"/>
                <a:cs typeface="+mn-cs"/>
              </a:rPr>
              <a:t>Objects returned by producer methods</a:t>
            </a:r>
          </a:p>
          <a:p>
            <a:r>
              <a:rPr lang="en-US" sz="1200" b="0" i="0" kern="1200" dirty="0" smtClean="0">
                <a:solidFill>
                  <a:schemeClr val="tx1"/>
                </a:solidFill>
                <a:latin typeface="+mn-lt"/>
                <a:ea typeface="+mn-ea"/>
                <a:cs typeface="+mn-cs"/>
              </a:rPr>
              <a:t>Web service references</a:t>
            </a:r>
          </a:p>
          <a:p>
            <a:r>
              <a:rPr lang="en-US" sz="1200" b="0" i="0" kern="1200" dirty="0" smtClean="0">
                <a:solidFill>
                  <a:schemeClr val="tx1"/>
                </a:solidFill>
                <a:latin typeface="+mn-lt"/>
                <a:ea typeface="+mn-ea"/>
                <a:cs typeface="+mn-cs"/>
              </a:rPr>
              <a:t>Remote enterprise bean references</a:t>
            </a:r>
          </a:p>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11</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12</a:t>
            </a:fld>
            <a:endParaRPr lang="en-US"/>
          </a:p>
        </p:txBody>
      </p:sp>
    </p:spTree>
    <p:extLst>
      <p:ext uri="{BB962C8B-B14F-4D97-AF65-F5344CB8AC3E}">
        <p14:creationId xmlns:p14="http://schemas.microsoft.com/office/powerpoint/2010/main" val="1611590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ings slide">
    <p:spTree>
      <p:nvGrpSpPr>
        <p:cNvPr id="1" name=""/>
        <p:cNvGrpSpPr/>
        <p:nvPr/>
      </p:nvGrpSpPr>
      <p:grpSpPr>
        <a:xfrm>
          <a:off x="0" y="0"/>
          <a:ext cx="0" cy="0"/>
          <a:chOff x="0" y="0"/>
          <a:chExt cx="0" cy="0"/>
        </a:xfrm>
      </p:grpSpPr>
      <p:sp>
        <p:nvSpPr>
          <p:cNvPr id="6" name="Rectangle 5"/>
          <p:cNvSpPr/>
          <p:nvPr userDrawn="1"/>
        </p:nvSpPr>
        <p:spPr bwMode="gray">
          <a:xfrm>
            <a:off x="460374" y="457200"/>
            <a:ext cx="8226425" cy="52927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 name="Title 1"/>
          <p:cNvSpPr>
            <a:spLocks noGrp="1"/>
          </p:cNvSpPr>
          <p:nvPr>
            <p:ph type="title"/>
          </p:nvPr>
        </p:nvSpPr>
        <p:spPr>
          <a:xfrm>
            <a:off x="863923" y="701199"/>
            <a:ext cx="7454701" cy="5063014"/>
          </a:xfrm>
          <a:noFill/>
        </p:spPr>
        <p:txBody>
          <a:bodyPr lIns="0" rIns="0" anchor="t" anchorCtr="0"/>
          <a:lstStyle>
            <a:lvl1pPr>
              <a:lnSpc>
                <a:spcPts val="11000"/>
              </a:lnSpc>
              <a:defRPr sz="10000"/>
            </a:lvl1pPr>
          </a:lstStyle>
          <a:p>
            <a:r>
              <a:rPr lang="en-US" noProof="0" smtClean="0"/>
              <a:t>Click to edit Master title style</a:t>
            </a:r>
            <a:endParaRPr lang="nl-NL" noProof="0"/>
          </a:p>
        </p:txBody>
      </p:sp>
      <p:grpSp>
        <p:nvGrpSpPr>
          <p:cNvPr id="16" name="Group 15"/>
          <p:cNvGrpSpPr/>
          <p:nvPr userDrawn="1"/>
        </p:nvGrpSpPr>
        <p:grpSpPr>
          <a:xfrm>
            <a:off x="457200" y="6078954"/>
            <a:ext cx="1479870" cy="321562"/>
            <a:chOff x="2749538" y="2279310"/>
            <a:chExt cx="1479870" cy="321562"/>
          </a:xfrm>
        </p:grpSpPr>
        <p:sp>
          <p:nvSpPr>
            <p:cNvPr id="17" name="Rectangle 16"/>
            <p:cNvSpPr/>
            <p:nvPr/>
          </p:nvSpPr>
          <p:spPr>
            <a:xfrm>
              <a:off x="2749538" y="2279310"/>
              <a:ext cx="488502" cy="321562"/>
            </a:xfrm>
            <a:prstGeom prst="rect">
              <a:avLst/>
            </a:prstGeom>
            <a:solidFill>
              <a:schemeClr val="bg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8" name="Rectangle 17"/>
            <p:cNvSpPr/>
            <p:nvPr/>
          </p:nvSpPr>
          <p:spPr>
            <a:xfrm>
              <a:off x="3238039" y="2279310"/>
              <a:ext cx="991369" cy="321562"/>
            </a:xfrm>
            <a:prstGeom prst="rect">
              <a:avLst/>
            </a:prstGeom>
            <a:solidFill>
              <a:schemeClr val="accent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grpSp>
          <p:nvGrpSpPr>
            <p:cNvPr id="19" name="Group 21"/>
            <p:cNvGrpSpPr/>
            <p:nvPr/>
          </p:nvGrpSpPr>
          <p:grpSpPr bwMode="gray">
            <a:xfrm>
              <a:off x="3373209" y="2357164"/>
              <a:ext cx="726277" cy="153325"/>
              <a:chOff x="-1490663" y="3248025"/>
              <a:chExt cx="2857501" cy="603250"/>
            </a:xfrm>
          </p:grpSpPr>
          <p:sp>
            <p:nvSpPr>
              <p:cNvPr id="21" name="Freeform 20"/>
              <p:cNvSpPr>
                <a:spLocks/>
              </p:cNvSpPr>
              <p:nvPr/>
            </p:nvSpPr>
            <p:spPr bwMode="gray">
              <a:xfrm>
                <a:off x="-1490663" y="3248025"/>
                <a:ext cx="434975" cy="603250"/>
              </a:xfrm>
              <a:custGeom>
                <a:avLst/>
                <a:gdLst/>
                <a:ahLst/>
                <a:cxnLst>
                  <a:cxn ang="0">
                    <a:pos x="108" y="42"/>
                  </a:cxn>
                  <a:cxn ang="0">
                    <a:pos x="92" y="42"/>
                  </a:cxn>
                  <a:cxn ang="0">
                    <a:pos x="62" y="10"/>
                  </a:cxn>
                  <a:cxn ang="0">
                    <a:pos x="32" y="36"/>
                  </a:cxn>
                  <a:cxn ang="0">
                    <a:pos x="77" y="66"/>
                  </a:cxn>
                  <a:cxn ang="0">
                    <a:pos x="116" y="111"/>
                  </a:cxn>
                  <a:cxn ang="0">
                    <a:pos x="50" y="161"/>
                  </a:cxn>
                  <a:cxn ang="0">
                    <a:pos x="0" y="153"/>
                  </a:cxn>
                  <a:cxn ang="0">
                    <a:pos x="0" y="113"/>
                  </a:cxn>
                  <a:cxn ang="0">
                    <a:pos x="17" y="113"/>
                  </a:cxn>
                  <a:cxn ang="0">
                    <a:pos x="52" y="151"/>
                  </a:cxn>
                  <a:cxn ang="0">
                    <a:pos x="84" y="122"/>
                  </a:cxn>
                  <a:cxn ang="0">
                    <a:pos x="67" y="98"/>
                  </a:cxn>
                  <a:cxn ang="0">
                    <a:pos x="0" y="46"/>
                  </a:cxn>
                  <a:cxn ang="0">
                    <a:pos x="61" y="0"/>
                  </a:cxn>
                  <a:cxn ang="0">
                    <a:pos x="108" y="7"/>
                  </a:cxn>
                  <a:cxn ang="0">
                    <a:pos x="108" y="42"/>
                  </a:cxn>
                </a:cxnLst>
                <a:rect l="0" t="0" r="r" b="b"/>
                <a:pathLst>
                  <a:path w="116" h="161">
                    <a:moveTo>
                      <a:pt x="108" y="42"/>
                    </a:moveTo>
                    <a:cubicBezTo>
                      <a:pt x="92" y="42"/>
                      <a:pt x="92" y="42"/>
                      <a:pt x="92" y="42"/>
                    </a:cubicBezTo>
                    <a:cubicBezTo>
                      <a:pt x="91" y="23"/>
                      <a:pt x="84" y="10"/>
                      <a:pt x="62" y="10"/>
                    </a:cubicBezTo>
                    <a:cubicBezTo>
                      <a:pt x="45" y="10"/>
                      <a:pt x="32" y="18"/>
                      <a:pt x="32" y="36"/>
                    </a:cubicBezTo>
                    <a:cubicBezTo>
                      <a:pt x="32" y="59"/>
                      <a:pt x="60" y="61"/>
                      <a:pt x="77" y="66"/>
                    </a:cubicBezTo>
                    <a:cubicBezTo>
                      <a:pt x="101" y="74"/>
                      <a:pt x="116" y="82"/>
                      <a:pt x="116" y="111"/>
                    </a:cubicBezTo>
                    <a:cubicBezTo>
                      <a:pt x="116" y="149"/>
                      <a:pt x="83" y="161"/>
                      <a:pt x="50" y="161"/>
                    </a:cubicBezTo>
                    <a:cubicBezTo>
                      <a:pt x="32" y="161"/>
                      <a:pt x="17" y="157"/>
                      <a:pt x="0" y="153"/>
                    </a:cubicBezTo>
                    <a:cubicBezTo>
                      <a:pt x="0" y="113"/>
                      <a:pt x="0" y="113"/>
                      <a:pt x="0" y="113"/>
                    </a:cubicBezTo>
                    <a:cubicBezTo>
                      <a:pt x="17" y="113"/>
                      <a:pt x="17" y="113"/>
                      <a:pt x="17" y="113"/>
                    </a:cubicBezTo>
                    <a:cubicBezTo>
                      <a:pt x="19" y="138"/>
                      <a:pt x="25" y="151"/>
                      <a:pt x="52" y="151"/>
                    </a:cubicBezTo>
                    <a:cubicBezTo>
                      <a:pt x="70" y="151"/>
                      <a:pt x="84" y="140"/>
                      <a:pt x="84" y="122"/>
                    </a:cubicBezTo>
                    <a:cubicBezTo>
                      <a:pt x="84" y="110"/>
                      <a:pt x="79" y="102"/>
                      <a:pt x="67" y="98"/>
                    </a:cubicBezTo>
                    <a:cubicBezTo>
                      <a:pt x="38" y="87"/>
                      <a:pt x="0" y="86"/>
                      <a:pt x="0" y="46"/>
                    </a:cubicBezTo>
                    <a:cubicBezTo>
                      <a:pt x="0" y="12"/>
                      <a:pt x="32" y="0"/>
                      <a:pt x="61" y="0"/>
                    </a:cubicBezTo>
                    <a:cubicBezTo>
                      <a:pt x="75" y="0"/>
                      <a:pt x="92" y="2"/>
                      <a:pt x="108" y="7"/>
                    </a:cubicBezTo>
                    <a:lnTo>
                      <a:pt x="108" y="4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2" name="Freeform 21"/>
              <p:cNvSpPr>
                <a:spLocks/>
              </p:cNvSpPr>
              <p:nvPr/>
            </p:nvSpPr>
            <p:spPr bwMode="gray">
              <a:xfrm>
                <a:off x="-384175" y="3341688"/>
                <a:ext cx="503238" cy="504825"/>
              </a:xfrm>
              <a:custGeom>
                <a:avLst/>
                <a:gdLst/>
                <a:ahLst/>
                <a:cxnLst>
                  <a:cxn ang="0">
                    <a:pos x="70" y="74"/>
                  </a:cxn>
                  <a:cxn ang="0">
                    <a:pos x="106" y="74"/>
                  </a:cxn>
                  <a:cxn ang="0">
                    <a:pos x="134" y="74"/>
                  </a:cxn>
                  <a:cxn ang="0">
                    <a:pos x="134" y="82"/>
                  </a:cxn>
                  <a:cxn ang="0">
                    <a:pos x="120" y="97"/>
                  </a:cxn>
                  <a:cxn ang="0">
                    <a:pos x="120" y="127"/>
                  </a:cxn>
                  <a:cxn ang="0">
                    <a:pos x="82" y="134"/>
                  </a:cxn>
                  <a:cxn ang="0">
                    <a:pos x="64" y="135"/>
                  </a:cxn>
                  <a:cxn ang="0">
                    <a:pos x="0" y="70"/>
                  </a:cxn>
                  <a:cxn ang="0">
                    <a:pos x="70" y="0"/>
                  </a:cxn>
                  <a:cxn ang="0">
                    <a:pos x="117" y="5"/>
                  </a:cxn>
                  <a:cxn ang="0">
                    <a:pos x="117" y="38"/>
                  </a:cxn>
                  <a:cxn ang="0">
                    <a:pos x="103" y="38"/>
                  </a:cxn>
                  <a:cxn ang="0">
                    <a:pos x="70" y="8"/>
                  </a:cxn>
                  <a:cxn ang="0">
                    <a:pos x="31" y="71"/>
                  </a:cxn>
                  <a:cxn ang="0">
                    <a:pos x="68" y="128"/>
                  </a:cxn>
                  <a:cxn ang="0">
                    <a:pos x="91" y="119"/>
                  </a:cxn>
                  <a:cxn ang="0">
                    <a:pos x="93" y="97"/>
                  </a:cxn>
                  <a:cxn ang="0">
                    <a:pos x="70" y="82"/>
                  </a:cxn>
                  <a:cxn ang="0">
                    <a:pos x="70" y="74"/>
                  </a:cxn>
                </a:cxnLst>
                <a:rect l="0" t="0" r="r" b="b"/>
                <a:pathLst>
                  <a:path w="134" h="135">
                    <a:moveTo>
                      <a:pt x="70" y="74"/>
                    </a:moveTo>
                    <a:cubicBezTo>
                      <a:pt x="85" y="74"/>
                      <a:pt x="96" y="74"/>
                      <a:pt x="106" y="74"/>
                    </a:cubicBezTo>
                    <a:cubicBezTo>
                      <a:pt x="117" y="74"/>
                      <a:pt x="128" y="74"/>
                      <a:pt x="134" y="74"/>
                    </a:cubicBezTo>
                    <a:cubicBezTo>
                      <a:pt x="134" y="82"/>
                      <a:pt x="134" y="82"/>
                      <a:pt x="134" y="82"/>
                    </a:cubicBezTo>
                    <a:cubicBezTo>
                      <a:pt x="118" y="81"/>
                      <a:pt x="120" y="91"/>
                      <a:pt x="120" y="97"/>
                    </a:cubicBezTo>
                    <a:cubicBezTo>
                      <a:pt x="120" y="127"/>
                      <a:pt x="120" y="127"/>
                      <a:pt x="120" y="127"/>
                    </a:cubicBezTo>
                    <a:cubicBezTo>
                      <a:pt x="107" y="127"/>
                      <a:pt x="95" y="132"/>
                      <a:pt x="82" y="134"/>
                    </a:cubicBezTo>
                    <a:cubicBezTo>
                      <a:pt x="76" y="135"/>
                      <a:pt x="70" y="135"/>
                      <a:pt x="64" y="135"/>
                    </a:cubicBezTo>
                    <a:cubicBezTo>
                      <a:pt x="21" y="135"/>
                      <a:pt x="0" y="113"/>
                      <a:pt x="0" y="70"/>
                    </a:cubicBezTo>
                    <a:cubicBezTo>
                      <a:pt x="0" y="21"/>
                      <a:pt x="21" y="0"/>
                      <a:pt x="70" y="0"/>
                    </a:cubicBezTo>
                    <a:cubicBezTo>
                      <a:pt x="88" y="0"/>
                      <a:pt x="100" y="2"/>
                      <a:pt x="117" y="5"/>
                    </a:cubicBezTo>
                    <a:cubicBezTo>
                      <a:pt x="117" y="38"/>
                      <a:pt x="117" y="38"/>
                      <a:pt x="117" y="38"/>
                    </a:cubicBezTo>
                    <a:cubicBezTo>
                      <a:pt x="103" y="38"/>
                      <a:pt x="103" y="38"/>
                      <a:pt x="103" y="38"/>
                    </a:cubicBezTo>
                    <a:cubicBezTo>
                      <a:pt x="100" y="14"/>
                      <a:pt x="97" y="8"/>
                      <a:pt x="70" y="8"/>
                    </a:cubicBezTo>
                    <a:cubicBezTo>
                      <a:pt x="35" y="8"/>
                      <a:pt x="31" y="41"/>
                      <a:pt x="31" y="71"/>
                    </a:cubicBezTo>
                    <a:cubicBezTo>
                      <a:pt x="31" y="97"/>
                      <a:pt x="36" y="128"/>
                      <a:pt x="68" y="128"/>
                    </a:cubicBezTo>
                    <a:cubicBezTo>
                      <a:pt x="76" y="128"/>
                      <a:pt x="87" y="125"/>
                      <a:pt x="91" y="119"/>
                    </a:cubicBezTo>
                    <a:cubicBezTo>
                      <a:pt x="93" y="118"/>
                      <a:pt x="93" y="116"/>
                      <a:pt x="93" y="97"/>
                    </a:cubicBezTo>
                    <a:cubicBezTo>
                      <a:pt x="92" y="85"/>
                      <a:pt x="96" y="81"/>
                      <a:pt x="70" y="82"/>
                    </a:cubicBezTo>
                    <a:lnTo>
                      <a:pt x="70" y="7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3" name="Freeform 22"/>
              <p:cNvSpPr>
                <a:spLocks/>
              </p:cNvSpPr>
              <p:nvPr/>
            </p:nvSpPr>
            <p:spPr bwMode="gray">
              <a:xfrm>
                <a:off x="174625" y="3348038"/>
                <a:ext cx="390525" cy="495300"/>
              </a:xfrm>
              <a:custGeom>
                <a:avLst/>
                <a:gdLst/>
                <a:ahLst/>
                <a:cxnLst>
                  <a:cxn ang="0">
                    <a:pos x="16" y="24"/>
                  </a:cxn>
                  <a:cxn ang="0">
                    <a:pos x="0" y="8"/>
                  </a:cxn>
                  <a:cxn ang="0">
                    <a:pos x="0" y="0"/>
                  </a:cxn>
                  <a:cxn ang="0">
                    <a:pos x="104" y="0"/>
                  </a:cxn>
                  <a:cxn ang="0">
                    <a:pos x="104" y="32"/>
                  </a:cxn>
                  <a:cxn ang="0">
                    <a:pos x="90" y="32"/>
                  </a:cxn>
                  <a:cxn ang="0">
                    <a:pos x="62" y="9"/>
                  </a:cxn>
                  <a:cxn ang="0">
                    <a:pos x="43" y="9"/>
                  </a:cxn>
                  <a:cxn ang="0">
                    <a:pos x="43" y="58"/>
                  </a:cxn>
                  <a:cxn ang="0">
                    <a:pos x="55" y="58"/>
                  </a:cxn>
                  <a:cxn ang="0">
                    <a:pos x="69" y="39"/>
                  </a:cxn>
                  <a:cxn ang="0">
                    <a:pos x="79" y="39"/>
                  </a:cxn>
                  <a:cxn ang="0">
                    <a:pos x="79" y="62"/>
                  </a:cxn>
                  <a:cxn ang="0">
                    <a:pos x="79" y="84"/>
                  </a:cxn>
                  <a:cxn ang="0">
                    <a:pos x="69" y="84"/>
                  </a:cxn>
                  <a:cxn ang="0">
                    <a:pos x="55" y="66"/>
                  </a:cxn>
                  <a:cxn ang="0">
                    <a:pos x="43" y="66"/>
                  </a:cxn>
                  <a:cxn ang="0">
                    <a:pos x="43" y="123"/>
                  </a:cxn>
                  <a:cxn ang="0">
                    <a:pos x="64" y="123"/>
                  </a:cxn>
                  <a:cxn ang="0">
                    <a:pos x="90" y="96"/>
                  </a:cxn>
                  <a:cxn ang="0">
                    <a:pos x="104" y="96"/>
                  </a:cxn>
                  <a:cxn ang="0">
                    <a:pos x="104" y="132"/>
                  </a:cxn>
                  <a:cxn ang="0">
                    <a:pos x="0" y="132"/>
                  </a:cxn>
                  <a:cxn ang="0">
                    <a:pos x="0" y="124"/>
                  </a:cxn>
                  <a:cxn ang="0">
                    <a:pos x="16" y="109"/>
                  </a:cxn>
                  <a:cxn ang="0">
                    <a:pos x="16" y="24"/>
                  </a:cxn>
                </a:cxnLst>
                <a:rect l="0" t="0" r="r" b="b"/>
                <a:pathLst>
                  <a:path w="104" h="132">
                    <a:moveTo>
                      <a:pt x="16" y="24"/>
                    </a:moveTo>
                    <a:cubicBezTo>
                      <a:pt x="15" y="13"/>
                      <a:pt x="18" y="8"/>
                      <a:pt x="0" y="8"/>
                    </a:cubicBezTo>
                    <a:cubicBezTo>
                      <a:pt x="0" y="0"/>
                      <a:pt x="0" y="0"/>
                      <a:pt x="0" y="0"/>
                    </a:cubicBezTo>
                    <a:cubicBezTo>
                      <a:pt x="104" y="0"/>
                      <a:pt x="104" y="0"/>
                      <a:pt x="104" y="0"/>
                    </a:cubicBezTo>
                    <a:cubicBezTo>
                      <a:pt x="104" y="32"/>
                      <a:pt x="104" y="32"/>
                      <a:pt x="104" y="32"/>
                    </a:cubicBezTo>
                    <a:cubicBezTo>
                      <a:pt x="90" y="32"/>
                      <a:pt x="90" y="32"/>
                      <a:pt x="90" y="32"/>
                    </a:cubicBezTo>
                    <a:cubicBezTo>
                      <a:pt x="87" y="11"/>
                      <a:pt x="87" y="9"/>
                      <a:pt x="62" y="9"/>
                    </a:cubicBezTo>
                    <a:cubicBezTo>
                      <a:pt x="43" y="9"/>
                      <a:pt x="43" y="9"/>
                      <a:pt x="43" y="9"/>
                    </a:cubicBezTo>
                    <a:cubicBezTo>
                      <a:pt x="43" y="58"/>
                      <a:pt x="43" y="58"/>
                      <a:pt x="43" y="58"/>
                    </a:cubicBezTo>
                    <a:cubicBezTo>
                      <a:pt x="55" y="58"/>
                      <a:pt x="55" y="58"/>
                      <a:pt x="55" y="58"/>
                    </a:cubicBezTo>
                    <a:cubicBezTo>
                      <a:pt x="66" y="58"/>
                      <a:pt x="68" y="50"/>
                      <a:pt x="69" y="39"/>
                    </a:cubicBezTo>
                    <a:cubicBezTo>
                      <a:pt x="79" y="39"/>
                      <a:pt x="79" y="39"/>
                      <a:pt x="79" y="39"/>
                    </a:cubicBezTo>
                    <a:cubicBezTo>
                      <a:pt x="79" y="47"/>
                      <a:pt x="79" y="54"/>
                      <a:pt x="79" y="62"/>
                    </a:cubicBezTo>
                    <a:cubicBezTo>
                      <a:pt x="79" y="69"/>
                      <a:pt x="79" y="77"/>
                      <a:pt x="79" y="84"/>
                    </a:cubicBezTo>
                    <a:cubicBezTo>
                      <a:pt x="69" y="84"/>
                      <a:pt x="69" y="84"/>
                      <a:pt x="69" y="84"/>
                    </a:cubicBezTo>
                    <a:cubicBezTo>
                      <a:pt x="68" y="74"/>
                      <a:pt x="67" y="66"/>
                      <a:pt x="55" y="66"/>
                    </a:cubicBezTo>
                    <a:cubicBezTo>
                      <a:pt x="43" y="66"/>
                      <a:pt x="43" y="66"/>
                      <a:pt x="43" y="66"/>
                    </a:cubicBezTo>
                    <a:cubicBezTo>
                      <a:pt x="43" y="123"/>
                      <a:pt x="43" y="123"/>
                      <a:pt x="43" y="123"/>
                    </a:cubicBezTo>
                    <a:cubicBezTo>
                      <a:pt x="64" y="123"/>
                      <a:pt x="64" y="123"/>
                      <a:pt x="64" y="123"/>
                    </a:cubicBezTo>
                    <a:cubicBezTo>
                      <a:pt x="87" y="123"/>
                      <a:pt x="87" y="117"/>
                      <a:pt x="90" y="96"/>
                    </a:cubicBezTo>
                    <a:cubicBezTo>
                      <a:pt x="104" y="96"/>
                      <a:pt x="104" y="96"/>
                      <a:pt x="104" y="96"/>
                    </a:cubicBezTo>
                    <a:cubicBezTo>
                      <a:pt x="104" y="132"/>
                      <a:pt x="104" y="132"/>
                      <a:pt x="104" y="132"/>
                    </a:cubicBezTo>
                    <a:cubicBezTo>
                      <a:pt x="0" y="132"/>
                      <a:pt x="0" y="132"/>
                      <a:pt x="0" y="132"/>
                    </a:cubicBezTo>
                    <a:cubicBezTo>
                      <a:pt x="0" y="124"/>
                      <a:pt x="0" y="124"/>
                      <a:pt x="0" y="124"/>
                    </a:cubicBezTo>
                    <a:cubicBezTo>
                      <a:pt x="18" y="124"/>
                      <a:pt x="15" y="120"/>
                      <a:pt x="16" y="109"/>
                    </a:cubicBezTo>
                    <a:lnTo>
                      <a:pt x="16" y="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4" name="Freeform 23"/>
              <p:cNvSpPr>
                <a:spLocks/>
              </p:cNvSpPr>
              <p:nvPr/>
            </p:nvSpPr>
            <p:spPr bwMode="gray">
              <a:xfrm>
                <a:off x="625475" y="3348038"/>
                <a:ext cx="449263" cy="495300"/>
              </a:xfrm>
              <a:custGeom>
                <a:avLst/>
                <a:gdLst/>
                <a:ahLst/>
                <a:cxnLst>
                  <a:cxn ang="0">
                    <a:pos x="27" y="124"/>
                  </a:cxn>
                  <a:cxn ang="0">
                    <a:pos x="46" y="109"/>
                  </a:cxn>
                  <a:cxn ang="0">
                    <a:pos x="46" y="9"/>
                  </a:cxn>
                  <a:cxn ang="0">
                    <a:pos x="38" y="9"/>
                  </a:cxn>
                  <a:cxn ang="0">
                    <a:pos x="14" y="35"/>
                  </a:cxn>
                  <a:cxn ang="0">
                    <a:pos x="0" y="35"/>
                  </a:cxn>
                  <a:cxn ang="0">
                    <a:pos x="0" y="0"/>
                  </a:cxn>
                  <a:cxn ang="0">
                    <a:pos x="120" y="0"/>
                  </a:cxn>
                  <a:cxn ang="0">
                    <a:pos x="120" y="35"/>
                  </a:cxn>
                  <a:cxn ang="0">
                    <a:pos x="106" y="35"/>
                  </a:cxn>
                  <a:cxn ang="0">
                    <a:pos x="82" y="9"/>
                  </a:cxn>
                  <a:cxn ang="0">
                    <a:pos x="74" y="9"/>
                  </a:cxn>
                  <a:cxn ang="0">
                    <a:pos x="74" y="109"/>
                  </a:cxn>
                  <a:cxn ang="0">
                    <a:pos x="93" y="124"/>
                  </a:cxn>
                  <a:cxn ang="0">
                    <a:pos x="93" y="132"/>
                  </a:cxn>
                  <a:cxn ang="0">
                    <a:pos x="27" y="132"/>
                  </a:cxn>
                  <a:cxn ang="0">
                    <a:pos x="27" y="124"/>
                  </a:cxn>
                </a:cxnLst>
                <a:rect l="0" t="0" r="r" b="b"/>
                <a:pathLst>
                  <a:path w="120" h="132">
                    <a:moveTo>
                      <a:pt x="27" y="124"/>
                    </a:moveTo>
                    <a:cubicBezTo>
                      <a:pt x="48" y="124"/>
                      <a:pt x="46" y="122"/>
                      <a:pt x="46" y="109"/>
                    </a:cubicBezTo>
                    <a:cubicBezTo>
                      <a:pt x="46" y="9"/>
                      <a:pt x="46" y="9"/>
                      <a:pt x="46" y="9"/>
                    </a:cubicBezTo>
                    <a:cubicBezTo>
                      <a:pt x="38" y="9"/>
                      <a:pt x="38" y="9"/>
                      <a:pt x="38" y="9"/>
                    </a:cubicBezTo>
                    <a:cubicBezTo>
                      <a:pt x="17" y="9"/>
                      <a:pt x="17" y="14"/>
                      <a:pt x="14" y="35"/>
                    </a:cubicBezTo>
                    <a:cubicBezTo>
                      <a:pt x="0" y="35"/>
                      <a:pt x="0" y="35"/>
                      <a:pt x="0" y="35"/>
                    </a:cubicBezTo>
                    <a:cubicBezTo>
                      <a:pt x="0" y="0"/>
                      <a:pt x="0" y="0"/>
                      <a:pt x="0" y="0"/>
                    </a:cubicBezTo>
                    <a:cubicBezTo>
                      <a:pt x="120" y="0"/>
                      <a:pt x="120" y="0"/>
                      <a:pt x="120" y="0"/>
                    </a:cubicBezTo>
                    <a:cubicBezTo>
                      <a:pt x="120" y="35"/>
                      <a:pt x="120" y="35"/>
                      <a:pt x="120" y="35"/>
                    </a:cubicBezTo>
                    <a:cubicBezTo>
                      <a:pt x="106" y="35"/>
                      <a:pt x="106" y="35"/>
                      <a:pt x="106" y="35"/>
                    </a:cubicBezTo>
                    <a:cubicBezTo>
                      <a:pt x="103" y="14"/>
                      <a:pt x="103" y="9"/>
                      <a:pt x="82" y="9"/>
                    </a:cubicBezTo>
                    <a:cubicBezTo>
                      <a:pt x="74" y="9"/>
                      <a:pt x="74" y="9"/>
                      <a:pt x="74" y="9"/>
                    </a:cubicBezTo>
                    <a:cubicBezTo>
                      <a:pt x="74" y="109"/>
                      <a:pt x="74" y="109"/>
                      <a:pt x="74" y="109"/>
                    </a:cubicBezTo>
                    <a:cubicBezTo>
                      <a:pt x="74" y="122"/>
                      <a:pt x="72" y="124"/>
                      <a:pt x="93" y="124"/>
                    </a:cubicBezTo>
                    <a:cubicBezTo>
                      <a:pt x="93" y="132"/>
                      <a:pt x="93" y="132"/>
                      <a:pt x="93" y="132"/>
                    </a:cubicBezTo>
                    <a:cubicBezTo>
                      <a:pt x="27" y="132"/>
                      <a:pt x="27" y="132"/>
                      <a:pt x="27" y="132"/>
                    </a:cubicBezTo>
                    <a:lnTo>
                      <a:pt x="27" y="1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5" name="Freeform 24"/>
              <p:cNvSpPr>
                <a:spLocks/>
              </p:cNvSpPr>
              <p:nvPr/>
            </p:nvSpPr>
            <p:spPr bwMode="gray">
              <a:xfrm>
                <a:off x="1123950" y="3348038"/>
                <a:ext cx="242888" cy="495300"/>
              </a:xfrm>
              <a:custGeom>
                <a:avLst/>
                <a:gdLst/>
                <a:ahLst/>
                <a:cxnLst>
                  <a:cxn ang="0">
                    <a:pos x="46" y="109"/>
                  </a:cxn>
                  <a:cxn ang="0">
                    <a:pos x="65" y="124"/>
                  </a:cxn>
                  <a:cxn ang="0">
                    <a:pos x="65" y="132"/>
                  </a:cxn>
                  <a:cxn ang="0">
                    <a:pos x="0" y="132"/>
                  </a:cxn>
                  <a:cxn ang="0">
                    <a:pos x="0" y="124"/>
                  </a:cxn>
                  <a:cxn ang="0">
                    <a:pos x="19" y="109"/>
                  </a:cxn>
                  <a:cxn ang="0">
                    <a:pos x="19" y="24"/>
                  </a:cxn>
                  <a:cxn ang="0">
                    <a:pos x="0" y="8"/>
                  </a:cxn>
                  <a:cxn ang="0">
                    <a:pos x="0" y="0"/>
                  </a:cxn>
                  <a:cxn ang="0">
                    <a:pos x="65" y="0"/>
                  </a:cxn>
                  <a:cxn ang="0">
                    <a:pos x="65" y="8"/>
                  </a:cxn>
                  <a:cxn ang="0">
                    <a:pos x="46" y="24"/>
                  </a:cxn>
                  <a:cxn ang="0">
                    <a:pos x="46" y="109"/>
                  </a:cxn>
                </a:cxnLst>
                <a:rect l="0" t="0" r="r" b="b"/>
                <a:pathLst>
                  <a:path w="65" h="132">
                    <a:moveTo>
                      <a:pt x="46" y="109"/>
                    </a:moveTo>
                    <a:cubicBezTo>
                      <a:pt x="47" y="121"/>
                      <a:pt x="44" y="124"/>
                      <a:pt x="65" y="124"/>
                    </a:cubicBezTo>
                    <a:cubicBezTo>
                      <a:pt x="65" y="132"/>
                      <a:pt x="65" y="132"/>
                      <a:pt x="65" y="132"/>
                    </a:cubicBezTo>
                    <a:cubicBezTo>
                      <a:pt x="0" y="132"/>
                      <a:pt x="0" y="132"/>
                      <a:pt x="0" y="132"/>
                    </a:cubicBezTo>
                    <a:cubicBezTo>
                      <a:pt x="0" y="124"/>
                      <a:pt x="0" y="124"/>
                      <a:pt x="0" y="124"/>
                    </a:cubicBezTo>
                    <a:cubicBezTo>
                      <a:pt x="21" y="124"/>
                      <a:pt x="18" y="121"/>
                      <a:pt x="19" y="109"/>
                    </a:cubicBezTo>
                    <a:cubicBezTo>
                      <a:pt x="19" y="24"/>
                      <a:pt x="19" y="24"/>
                      <a:pt x="19" y="24"/>
                    </a:cubicBezTo>
                    <a:cubicBezTo>
                      <a:pt x="18" y="11"/>
                      <a:pt x="21" y="8"/>
                      <a:pt x="0" y="8"/>
                    </a:cubicBezTo>
                    <a:cubicBezTo>
                      <a:pt x="0" y="0"/>
                      <a:pt x="0" y="0"/>
                      <a:pt x="0" y="0"/>
                    </a:cubicBezTo>
                    <a:cubicBezTo>
                      <a:pt x="65" y="0"/>
                      <a:pt x="65" y="0"/>
                      <a:pt x="65" y="0"/>
                    </a:cubicBezTo>
                    <a:cubicBezTo>
                      <a:pt x="65" y="8"/>
                      <a:pt x="65" y="8"/>
                      <a:pt x="65" y="8"/>
                    </a:cubicBezTo>
                    <a:cubicBezTo>
                      <a:pt x="44" y="8"/>
                      <a:pt x="47" y="11"/>
                      <a:pt x="46" y="24"/>
                    </a:cubicBezTo>
                    <a:lnTo>
                      <a:pt x="46" y="10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6" name="Freeform 25"/>
              <p:cNvSpPr>
                <a:spLocks noEditPoints="1"/>
              </p:cNvSpPr>
              <p:nvPr/>
            </p:nvSpPr>
            <p:spPr bwMode="gray">
              <a:xfrm>
                <a:off x="-968375" y="3341688"/>
                <a:ext cx="493713" cy="504825"/>
              </a:xfrm>
              <a:custGeom>
                <a:avLst/>
                <a:gdLst/>
                <a:ahLst/>
                <a:cxnLst>
                  <a:cxn ang="0">
                    <a:pos x="0" y="68"/>
                  </a:cxn>
                  <a:cxn ang="0">
                    <a:pos x="66" y="0"/>
                  </a:cxn>
                  <a:cxn ang="0">
                    <a:pos x="132" y="68"/>
                  </a:cxn>
                  <a:cxn ang="0">
                    <a:pos x="66" y="135"/>
                  </a:cxn>
                  <a:cxn ang="0">
                    <a:pos x="0" y="68"/>
                  </a:cxn>
                  <a:cxn ang="0">
                    <a:pos x="102" y="68"/>
                  </a:cxn>
                  <a:cxn ang="0">
                    <a:pos x="66" y="8"/>
                  </a:cxn>
                  <a:cxn ang="0">
                    <a:pos x="31" y="68"/>
                  </a:cxn>
                  <a:cxn ang="0">
                    <a:pos x="66" y="128"/>
                  </a:cxn>
                  <a:cxn ang="0">
                    <a:pos x="102" y="68"/>
                  </a:cxn>
                </a:cxnLst>
                <a:rect l="0" t="0" r="r" b="b"/>
                <a:pathLst>
                  <a:path w="132" h="135">
                    <a:moveTo>
                      <a:pt x="0" y="68"/>
                    </a:moveTo>
                    <a:cubicBezTo>
                      <a:pt x="0" y="22"/>
                      <a:pt x="19" y="0"/>
                      <a:pt x="66" y="0"/>
                    </a:cubicBezTo>
                    <a:cubicBezTo>
                      <a:pt x="113" y="0"/>
                      <a:pt x="132" y="22"/>
                      <a:pt x="132" y="68"/>
                    </a:cubicBezTo>
                    <a:cubicBezTo>
                      <a:pt x="132" y="114"/>
                      <a:pt x="113" y="135"/>
                      <a:pt x="66" y="135"/>
                    </a:cubicBezTo>
                    <a:cubicBezTo>
                      <a:pt x="19" y="135"/>
                      <a:pt x="0" y="114"/>
                      <a:pt x="0" y="68"/>
                    </a:cubicBezTo>
                    <a:moveTo>
                      <a:pt x="102" y="68"/>
                    </a:moveTo>
                    <a:cubicBezTo>
                      <a:pt x="102" y="33"/>
                      <a:pt x="96" y="8"/>
                      <a:pt x="66" y="8"/>
                    </a:cubicBezTo>
                    <a:cubicBezTo>
                      <a:pt x="36" y="8"/>
                      <a:pt x="31" y="33"/>
                      <a:pt x="31" y="68"/>
                    </a:cubicBezTo>
                    <a:cubicBezTo>
                      <a:pt x="31" y="103"/>
                      <a:pt x="36" y="127"/>
                      <a:pt x="66" y="128"/>
                    </a:cubicBezTo>
                    <a:cubicBezTo>
                      <a:pt x="96" y="127"/>
                      <a:pt x="102" y="103"/>
                      <a:pt x="102" y="68"/>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grpSp>
        <p:sp>
          <p:nvSpPr>
            <p:cNvPr id="20" name="Freeform 13"/>
            <p:cNvSpPr>
              <a:spLocks/>
            </p:cNvSpPr>
            <p:nvPr/>
          </p:nvSpPr>
          <p:spPr bwMode="gray">
            <a:xfrm>
              <a:off x="2776451" y="2301485"/>
              <a:ext cx="440608" cy="269126"/>
            </a:xfrm>
            <a:custGeom>
              <a:avLst/>
              <a:gdLst/>
              <a:ahLst/>
              <a:cxnLst>
                <a:cxn ang="0">
                  <a:pos x="115" y="282"/>
                </a:cxn>
                <a:cxn ang="0">
                  <a:pos x="117" y="276"/>
                </a:cxn>
                <a:cxn ang="0">
                  <a:pos x="195" y="209"/>
                </a:cxn>
                <a:cxn ang="0">
                  <a:pos x="194" y="207"/>
                </a:cxn>
                <a:cxn ang="0">
                  <a:pos x="116" y="243"/>
                </a:cxn>
                <a:cxn ang="0">
                  <a:pos x="63" y="237"/>
                </a:cxn>
                <a:cxn ang="0">
                  <a:pos x="6" y="182"/>
                </a:cxn>
                <a:cxn ang="0">
                  <a:pos x="6" y="133"/>
                </a:cxn>
                <a:cxn ang="0">
                  <a:pos x="26" y="103"/>
                </a:cxn>
                <a:cxn ang="0">
                  <a:pos x="87" y="74"/>
                </a:cxn>
                <a:cxn ang="0">
                  <a:pos x="124" y="66"/>
                </a:cxn>
                <a:cxn ang="0">
                  <a:pos x="124" y="66"/>
                </a:cxn>
                <a:cxn ang="0">
                  <a:pos x="231" y="0"/>
                </a:cxn>
                <a:cxn ang="0">
                  <a:pos x="339" y="66"/>
                </a:cxn>
                <a:cxn ang="0">
                  <a:pos x="338" y="66"/>
                </a:cxn>
                <a:cxn ang="0">
                  <a:pos x="376" y="74"/>
                </a:cxn>
                <a:cxn ang="0">
                  <a:pos x="437" y="103"/>
                </a:cxn>
                <a:cxn ang="0">
                  <a:pos x="457" y="133"/>
                </a:cxn>
                <a:cxn ang="0">
                  <a:pos x="457" y="182"/>
                </a:cxn>
                <a:cxn ang="0">
                  <a:pos x="399" y="237"/>
                </a:cxn>
                <a:cxn ang="0">
                  <a:pos x="347" y="243"/>
                </a:cxn>
                <a:cxn ang="0">
                  <a:pos x="269" y="207"/>
                </a:cxn>
                <a:cxn ang="0">
                  <a:pos x="267" y="209"/>
                </a:cxn>
                <a:cxn ang="0">
                  <a:pos x="345" y="276"/>
                </a:cxn>
                <a:cxn ang="0">
                  <a:pos x="347" y="282"/>
                </a:cxn>
                <a:cxn ang="0">
                  <a:pos x="115" y="282"/>
                </a:cxn>
              </a:cxnLst>
              <a:rect l="0" t="0" r="r" b="b"/>
              <a:pathLst>
                <a:path w="462" h="282">
                  <a:moveTo>
                    <a:pt x="115" y="282"/>
                  </a:moveTo>
                  <a:cubicBezTo>
                    <a:pt x="115" y="279"/>
                    <a:pt x="115" y="277"/>
                    <a:pt x="117" y="276"/>
                  </a:cubicBezTo>
                  <a:cubicBezTo>
                    <a:pt x="149" y="266"/>
                    <a:pt x="176" y="244"/>
                    <a:pt x="195" y="209"/>
                  </a:cubicBezTo>
                  <a:cubicBezTo>
                    <a:pt x="195" y="208"/>
                    <a:pt x="194" y="207"/>
                    <a:pt x="194" y="207"/>
                  </a:cubicBezTo>
                  <a:cubicBezTo>
                    <a:pt x="152" y="238"/>
                    <a:pt x="139" y="240"/>
                    <a:pt x="116" y="243"/>
                  </a:cubicBezTo>
                  <a:cubicBezTo>
                    <a:pt x="98" y="246"/>
                    <a:pt x="80" y="243"/>
                    <a:pt x="63" y="237"/>
                  </a:cubicBezTo>
                  <a:cubicBezTo>
                    <a:pt x="37" y="228"/>
                    <a:pt x="14" y="210"/>
                    <a:pt x="6" y="182"/>
                  </a:cubicBezTo>
                  <a:cubicBezTo>
                    <a:pt x="1" y="166"/>
                    <a:pt x="0" y="149"/>
                    <a:pt x="6" y="133"/>
                  </a:cubicBezTo>
                  <a:cubicBezTo>
                    <a:pt x="10" y="121"/>
                    <a:pt x="16" y="111"/>
                    <a:pt x="26" y="103"/>
                  </a:cubicBezTo>
                  <a:cubicBezTo>
                    <a:pt x="44" y="87"/>
                    <a:pt x="64" y="80"/>
                    <a:pt x="87" y="74"/>
                  </a:cubicBezTo>
                  <a:cubicBezTo>
                    <a:pt x="99" y="71"/>
                    <a:pt x="112" y="68"/>
                    <a:pt x="124" y="66"/>
                  </a:cubicBezTo>
                  <a:cubicBezTo>
                    <a:pt x="124" y="66"/>
                    <a:pt x="124" y="66"/>
                    <a:pt x="124" y="66"/>
                  </a:cubicBezTo>
                  <a:cubicBezTo>
                    <a:pt x="187" y="52"/>
                    <a:pt x="202" y="51"/>
                    <a:pt x="231" y="0"/>
                  </a:cubicBezTo>
                  <a:cubicBezTo>
                    <a:pt x="261" y="51"/>
                    <a:pt x="275" y="52"/>
                    <a:pt x="339" y="66"/>
                  </a:cubicBezTo>
                  <a:cubicBezTo>
                    <a:pt x="338" y="66"/>
                    <a:pt x="338" y="66"/>
                    <a:pt x="338" y="66"/>
                  </a:cubicBezTo>
                  <a:cubicBezTo>
                    <a:pt x="351" y="68"/>
                    <a:pt x="363" y="71"/>
                    <a:pt x="376" y="74"/>
                  </a:cubicBezTo>
                  <a:cubicBezTo>
                    <a:pt x="398" y="80"/>
                    <a:pt x="419" y="87"/>
                    <a:pt x="437" y="103"/>
                  </a:cubicBezTo>
                  <a:cubicBezTo>
                    <a:pt x="447" y="111"/>
                    <a:pt x="453" y="121"/>
                    <a:pt x="457" y="133"/>
                  </a:cubicBezTo>
                  <a:cubicBezTo>
                    <a:pt x="462" y="149"/>
                    <a:pt x="462" y="166"/>
                    <a:pt x="457" y="182"/>
                  </a:cubicBezTo>
                  <a:cubicBezTo>
                    <a:pt x="448" y="210"/>
                    <a:pt x="425" y="228"/>
                    <a:pt x="399" y="237"/>
                  </a:cubicBezTo>
                  <a:cubicBezTo>
                    <a:pt x="382" y="243"/>
                    <a:pt x="364" y="246"/>
                    <a:pt x="347" y="243"/>
                  </a:cubicBezTo>
                  <a:cubicBezTo>
                    <a:pt x="324" y="240"/>
                    <a:pt x="310" y="238"/>
                    <a:pt x="269" y="207"/>
                  </a:cubicBezTo>
                  <a:cubicBezTo>
                    <a:pt x="268" y="207"/>
                    <a:pt x="267" y="208"/>
                    <a:pt x="267" y="209"/>
                  </a:cubicBezTo>
                  <a:cubicBezTo>
                    <a:pt x="287" y="244"/>
                    <a:pt x="313" y="266"/>
                    <a:pt x="345" y="276"/>
                  </a:cubicBezTo>
                  <a:cubicBezTo>
                    <a:pt x="347" y="277"/>
                    <a:pt x="348" y="279"/>
                    <a:pt x="347" y="282"/>
                  </a:cubicBezTo>
                  <a:lnTo>
                    <a:pt x="115" y="282"/>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fiek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nl-NL" noProof="0"/>
          </a:p>
        </p:txBody>
      </p:sp>
      <p:sp>
        <p:nvSpPr>
          <p:cNvPr id="6" name="Text Placeholder 3"/>
          <p:cNvSpPr>
            <a:spLocks noGrp="1"/>
          </p:cNvSpPr>
          <p:nvPr>
            <p:ph type="body" sz="half" idx="2" hasCustomPrompt="1"/>
          </p:nvPr>
        </p:nvSpPr>
        <p:spPr>
          <a:xfrm>
            <a:off x="457199" y="5622229"/>
            <a:ext cx="8226000" cy="179536"/>
          </a:xfrm>
        </p:spPr>
        <p:txBody>
          <a:bodyPr anchor="t" anchorCtr="0">
            <a:noAutofit/>
          </a:bodyPr>
          <a:lstStyle>
            <a:lvl1pPr marL="0" indent="0">
              <a:lnSpc>
                <a:spcPts val="1400"/>
              </a:lnSpc>
              <a:buNone/>
              <a:defRPr sz="1200" b="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noProof="0" dirty="0" smtClean="0"/>
              <a:t>Klik hier om een bronvermelding toe te voegen</a:t>
            </a:r>
          </a:p>
        </p:txBody>
      </p:sp>
      <p:sp>
        <p:nvSpPr>
          <p:cNvPr id="10" name="Chart Placeholder 9"/>
          <p:cNvSpPr>
            <a:spLocks noGrp="1"/>
          </p:cNvSpPr>
          <p:nvPr>
            <p:ph type="chart" sz="quarter" idx="14"/>
          </p:nvPr>
        </p:nvSpPr>
        <p:spPr>
          <a:xfrm>
            <a:off x="460375" y="2117169"/>
            <a:ext cx="8226000" cy="3486771"/>
          </a:xfrm>
        </p:spPr>
        <p:txBody>
          <a:bodyPr/>
          <a:lstStyle>
            <a:lvl1pPr>
              <a:lnSpc>
                <a:spcPts val="2200"/>
              </a:lnSpc>
              <a:defRPr sz="1800"/>
            </a:lvl1pPr>
          </a:lstStyle>
          <a:p>
            <a:r>
              <a:rPr lang="en-US" noProof="0" smtClean="0"/>
              <a:t>Click icon to add chart</a:t>
            </a:r>
            <a:endParaRPr lang="nl-NL" noProof="0"/>
          </a:p>
        </p:txBody>
      </p:sp>
      <p:sp>
        <p:nvSpPr>
          <p:cNvPr id="11" name="Text Placeholder 60"/>
          <p:cNvSpPr>
            <a:spLocks noGrp="1"/>
          </p:cNvSpPr>
          <p:nvPr>
            <p:ph type="body" sz="quarter" idx="16" hasCustomPrompt="1"/>
          </p:nvPr>
        </p:nvSpPr>
        <p:spPr>
          <a:xfrm>
            <a:off x="457199" y="1713978"/>
            <a:ext cx="8232776" cy="355567"/>
          </a:xfrm>
          <a:noFill/>
        </p:spPr>
        <p:txBody>
          <a:bodyPr vert="horz" lIns="0" tIns="0" rIns="0" bIns="0" rtlCol="0" anchor="t" anchorCtr="0">
            <a:noAutofit/>
          </a:bodyPr>
          <a:lstStyle>
            <a:lvl1pPr marL="0" indent="0" algn="l" defTabSz="914400" rtl="0" eaLnBrk="1" latinLnBrk="0" hangingPunct="1">
              <a:lnSpc>
                <a:spcPts val="2700"/>
              </a:lnSpc>
              <a:spcBef>
                <a:spcPct val="0"/>
              </a:spcBef>
              <a:buNone/>
              <a:defRPr lang="en-US" sz="2300" b="1" kern="1200" dirty="0" smtClean="0">
                <a:solidFill>
                  <a:schemeClr val="tx1"/>
                </a:solidFill>
                <a:latin typeface="+mj-lt"/>
                <a:ea typeface="+mj-ea"/>
                <a:cs typeface="+mj-cs"/>
              </a:defRPr>
            </a:lvl1pPr>
          </a:lstStyle>
          <a:p>
            <a:pPr lvl="0"/>
            <a:r>
              <a:rPr lang="nl-NL" noProof="0" dirty="0" smtClean="0"/>
              <a:t>Klik hier om een grafiektitel te maken</a:t>
            </a:r>
          </a:p>
        </p:txBody>
      </p:sp>
      <p:sp>
        <p:nvSpPr>
          <p:cNvPr id="9" name="Slide Number Placeholder 8"/>
          <p:cNvSpPr>
            <a:spLocks noGrp="1"/>
          </p:cNvSpPr>
          <p:nvPr>
            <p:ph type="sldNum" sz="quarter" idx="17"/>
          </p:nvPr>
        </p:nvSpPr>
        <p:spPr/>
        <p:txBody>
          <a:bodyPr/>
          <a:lstStyle/>
          <a:p>
            <a:fld id="{4EACBA47-91FC-4F0F-98EF-AF8B449ABA17}" type="slidenum">
              <a:rPr lang="nl-NL" noProof="0" smtClean="0"/>
              <a:pPr/>
              <a:t>‹nr.›</a:t>
            </a:fld>
            <a:endParaRPr lang="nl-NL" noProof="0"/>
          </a:p>
        </p:txBody>
      </p:sp>
      <p:sp>
        <p:nvSpPr>
          <p:cNvPr id="12" name="Footer Placeholder 11"/>
          <p:cNvSpPr>
            <a:spLocks noGrp="1"/>
          </p:cNvSpPr>
          <p:nvPr>
            <p:ph type="ftr" sz="quarter" idx="18"/>
          </p:nvPr>
        </p:nvSpPr>
        <p:spPr/>
        <p:txBody>
          <a:bodyPr/>
          <a:lstStyle/>
          <a:p>
            <a:r>
              <a:rPr lang="nl-NL" noProof="0" smtClean="0"/>
              <a:t>Sogeti PowerPoint Referentie 2013</a:t>
            </a:r>
            <a:endParaRPr lang="nl-NL"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co slide">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4EACBA47-91FC-4F0F-98EF-AF8B449ABA17}" type="slidenum">
              <a:rPr lang="nl-NL" noProof="0" smtClean="0"/>
              <a:pPr/>
              <a:t>‹nr.›</a:t>
            </a:fld>
            <a:endParaRPr lang="nl-NL" noProof="0"/>
          </a:p>
        </p:txBody>
      </p:sp>
      <p:sp>
        <p:nvSpPr>
          <p:cNvPr id="6" name="Footer Placeholder 5"/>
          <p:cNvSpPr>
            <a:spLocks noGrp="1"/>
          </p:cNvSpPr>
          <p:nvPr>
            <p:ph type="ftr" sz="quarter" idx="11"/>
          </p:nvPr>
        </p:nvSpPr>
        <p:spPr/>
        <p:txBody>
          <a:bodyPr/>
          <a:lstStyle/>
          <a:p>
            <a:r>
              <a:rPr lang="nl-NL" noProof="0" smtClean="0"/>
              <a:t>Sogeti PowerPoint Referentie 2013</a:t>
            </a:r>
            <a:endParaRPr lang="nl-NL"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to - onderschrift - br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60375" y="460373"/>
            <a:ext cx="8229600" cy="4788001"/>
          </a:xfrm>
        </p:spPr>
        <p:txBody>
          <a:bodyPr/>
          <a:lstStyle>
            <a:lvl1pPr marL="0" indent="0">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nl-NL" noProof="0"/>
          </a:p>
        </p:txBody>
      </p:sp>
      <p:sp>
        <p:nvSpPr>
          <p:cNvPr id="10" name="Slide Number Placeholder 9"/>
          <p:cNvSpPr>
            <a:spLocks noGrp="1"/>
          </p:cNvSpPr>
          <p:nvPr>
            <p:ph type="sldNum" sz="quarter" idx="16"/>
          </p:nvPr>
        </p:nvSpPr>
        <p:spPr/>
        <p:txBody>
          <a:bodyPr/>
          <a:lstStyle/>
          <a:p>
            <a:fld id="{4EACBA47-91FC-4F0F-98EF-AF8B449ABA17}" type="slidenum">
              <a:rPr lang="nl-NL" noProof="0" smtClean="0"/>
              <a:pPr/>
              <a:t>‹nr.›</a:t>
            </a:fld>
            <a:endParaRPr lang="nl-NL" noProof="0"/>
          </a:p>
        </p:txBody>
      </p:sp>
      <p:sp>
        <p:nvSpPr>
          <p:cNvPr id="11" name="Footer Placeholder 10"/>
          <p:cNvSpPr>
            <a:spLocks noGrp="1"/>
          </p:cNvSpPr>
          <p:nvPr>
            <p:ph type="ftr" sz="quarter" idx="17"/>
          </p:nvPr>
        </p:nvSpPr>
        <p:spPr/>
        <p:txBody>
          <a:bodyPr/>
          <a:lstStyle/>
          <a:p>
            <a:r>
              <a:rPr lang="nl-NL" noProof="0" smtClean="0"/>
              <a:t>Sogeti PowerPoint Referentie 2013</a:t>
            </a:r>
            <a:endParaRPr lang="nl-NL" noProof="0"/>
          </a:p>
        </p:txBody>
      </p:sp>
      <p:sp>
        <p:nvSpPr>
          <p:cNvPr id="6" name="Text Placeholder 60"/>
          <p:cNvSpPr>
            <a:spLocks noGrp="1"/>
          </p:cNvSpPr>
          <p:nvPr>
            <p:ph type="body" sz="quarter" idx="14" hasCustomPrompt="1"/>
          </p:nvPr>
        </p:nvSpPr>
        <p:spPr>
          <a:xfrm>
            <a:off x="460375" y="5248374"/>
            <a:ext cx="8226000" cy="355567"/>
          </a:xfrm>
          <a:noFill/>
        </p:spPr>
        <p:txBody>
          <a:bodyPr vert="horz" lIns="0" tIns="0" rIns="0" bIns="0" rtlCol="0" anchor="b" anchorCtr="0">
            <a:noAutofit/>
          </a:bodyPr>
          <a:lstStyle>
            <a:lvl1pPr marL="0" indent="0" algn="l" defTabSz="914400" rtl="0" eaLnBrk="1" latinLnBrk="0" hangingPunct="1">
              <a:lnSpc>
                <a:spcPts val="1800"/>
              </a:lnSpc>
              <a:spcBef>
                <a:spcPct val="0"/>
              </a:spcBef>
              <a:buNone/>
              <a:defRPr lang="en-US" sz="1600" b="1" kern="1200" dirty="0" smtClean="0">
                <a:solidFill>
                  <a:schemeClr val="tx1"/>
                </a:solidFill>
                <a:latin typeface="+mj-lt"/>
                <a:ea typeface="+mj-ea"/>
                <a:cs typeface="+mj-cs"/>
              </a:defRPr>
            </a:lvl1pPr>
          </a:lstStyle>
          <a:p>
            <a:pPr lvl="0"/>
            <a:r>
              <a:rPr lang="nl-NL" noProof="0" dirty="0" smtClean="0"/>
              <a:t>Klik hier voor een onderschrift</a:t>
            </a:r>
          </a:p>
        </p:txBody>
      </p:sp>
      <p:sp>
        <p:nvSpPr>
          <p:cNvPr id="7" name="Text Placeholder 60"/>
          <p:cNvSpPr>
            <a:spLocks noGrp="1"/>
          </p:cNvSpPr>
          <p:nvPr>
            <p:ph type="body" sz="quarter" idx="15" hasCustomPrompt="1"/>
          </p:nvPr>
        </p:nvSpPr>
        <p:spPr>
          <a:xfrm>
            <a:off x="460375" y="5622230"/>
            <a:ext cx="8226000" cy="180000"/>
          </a:xfrm>
        </p:spPr>
        <p:txBody>
          <a:bodyPr vert="horz" lIns="0" tIns="0" rIns="0" bIns="0" rtlCol="0" anchor="t" anchorCtr="0">
            <a:noAutofit/>
          </a:bodyPr>
          <a:lstStyle>
            <a:lvl1pPr marL="0" algn="l" defTabSz="914400" rtl="0" eaLnBrk="1" latinLnBrk="0" hangingPunct="1">
              <a:lnSpc>
                <a:spcPts val="1400"/>
              </a:lnSpc>
              <a:spcBef>
                <a:spcPct val="0"/>
              </a:spcBef>
              <a:buNone/>
              <a:defRPr lang="en-US" sz="1200" b="0" kern="1200" dirty="0" smtClean="0">
                <a:solidFill>
                  <a:schemeClr val="tx1"/>
                </a:solidFill>
                <a:latin typeface="+mn-lt"/>
                <a:ea typeface="+mn-ea"/>
                <a:cs typeface="+mn-cs"/>
              </a:defRPr>
            </a:lvl1pPr>
          </a:lstStyle>
          <a:p>
            <a:pPr lvl="0"/>
            <a:r>
              <a:rPr lang="nl-NL" noProof="0" dirty="0" smtClean="0"/>
              <a:t>Klik hier om een bronvermelding toe te voegen</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Foto's - onderschrift - br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60375" y="460373"/>
            <a:ext cx="3996000" cy="4788001"/>
          </a:xfrm>
        </p:spPr>
        <p:txBody>
          <a:bodyPr/>
          <a:lstStyle>
            <a:lvl1pPr marL="0" indent="0">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nl-NL" noProof="0"/>
          </a:p>
        </p:txBody>
      </p:sp>
      <p:sp>
        <p:nvSpPr>
          <p:cNvPr id="53" name="Picture Placeholder 2"/>
          <p:cNvSpPr>
            <a:spLocks noGrp="1"/>
          </p:cNvSpPr>
          <p:nvPr>
            <p:ph type="pic" idx="13"/>
          </p:nvPr>
        </p:nvSpPr>
        <p:spPr>
          <a:xfrm>
            <a:off x="4686300" y="460373"/>
            <a:ext cx="3996000" cy="4788001"/>
          </a:xfrm>
        </p:spPr>
        <p:txBody>
          <a:bodyPr/>
          <a:lstStyle>
            <a:lvl1pPr marL="0" indent="0">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nl-NL" noProof="0"/>
          </a:p>
        </p:txBody>
      </p:sp>
      <p:sp>
        <p:nvSpPr>
          <p:cNvPr id="13" name="Slide Number Placeholder 12"/>
          <p:cNvSpPr>
            <a:spLocks noGrp="1"/>
          </p:cNvSpPr>
          <p:nvPr>
            <p:ph type="sldNum" sz="quarter" idx="18"/>
          </p:nvPr>
        </p:nvSpPr>
        <p:spPr/>
        <p:txBody>
          <a:bodyPr/>
          <a:lstStyle/>
          <a:p>
            <a:fld id="{4EACBA47-91FC-4F0F-98EF-AF8B449ABA17}" type="slidenum">
              <a:rPr lang="nl-NL" noProof="0" smtClean="0"/>
              <a:pPr/>
              <a:t>‹nr.›</a:t>
            </a:fld>
            <a:endParaRPr lang="nl-NL" noProof="0"/>
          </a:p>
        </p:txBody>
      </p:sp>
      <p:sp>
        <p:nvSpPr>
          <p:cNvPr id="14" name="Footer Placeholder 13"/>
          <p:cNvSpPr>
            <a:spLocks noGrp="1"/>
          </p:cNvSpPr>
          <p:nvPr>
            <p:ph type="ftr" sz="quarter" idx="19"/>
          </p:nvPr>
        </p:nvSpPr>
        <p:spPr/>
        <p:txBody>
          <a:bodyPr/>
          <a:lstStyle/>
          <a:p>
            <a:r>
              <a:rPr lang="nl-NL" noProof="0" smtClean="0"/>
              <a:t>Sogeti PowerPoint Referentie 2013</a:t>
            </a:r>
            <a:endParaRPr lang="nl-NL" noProof="0"/>
          </a:p>
        </p:txBody>
      </p:sp>
      <p:sp>
        <p:nvSpPr>
          <p:cNvPr id="8" name="Text Placeholder 60"/>
          <p:cNvSpPr>
            <a:spLocks noGrp="1"/>
          </p:cNvSpPr>
          <p:nvPr>
            <p:ph type="body" sz="quarter" idx="14" hasCustomPrompt="1"/>
          </p:nvPr>
        </p:nvSpPr>
        <p:spPr>
          <a:xfrm>
            <a:off x="460375" y="5248374"/>
            <a:ext cx="3996000" cy="355567"/>
          </a:xfrm>
          <a:noFill/>
        </p:spPr>
        <p:txBody>
          <a:bodyPr vert="horz" lIns="0" tIns="0" rIns="0" bIns="0" rtlCol="0" anchor="b" anchorCtr="0">
            <a:noAutofit/>
          </a:bodyPr>
          <a:lstStyle>
            <a:lvl1pPr marL="0" indent="0" algn="l" defTabSz="914400" rtl="0" eaLnBrk="1" latinLnBrk="0" hangingPunct="1">
              <a:lnSpc>
                <a:spcPts val="1800"/>
              </a:lnSpc>
              <a:spcBef>
                <a:spcPct val="0"/>
              </a:spcBef>
              <a:buNone/>
              <a:defRPr lang="en-US" sz="1600" b="1" kern="1200" dirty="0" smtClean="0">
                <a:solidFill>
                  <a:schemeClr val="tx1"/>
                </a:solidFill>
                <a:latin typeface="+mj-lt"/>
                <a:ea typeface="+mj-ea"/>
                <a:cs typeface="+mj-cs"/>
              </a:defRPr>
            </a:lvl1pPr>
          </a:lstStyle>
          <a:p>
            <a:pPr lvl="0"/>
            <a:r>
              <a:rPr lang="nl-NL" noProof="0" dirty="0" smtClean="0"/>
              <a:t>Klik hier voor een onderschrift</a:t>
            </a:r>
          </a:p>
        </p:txBody>
      </p:sp>
      <p:sp>
        <p:nvSpPr>
          <p:cNvPr id="9" name="Text Placeholder 60"/>
          <p:cNvSpPr>
            <a:spLocks noGrp="1"/>
          </p:cNvSpPr>
          <p:nvPr>
            <p:ph type="body" sz="quarter" idx="15" hasCustomPrompt="1"/>
          </p:nvPr>
        </p:nvSpPr>
        <p:spPr>
          <a:xfrm>
            <a:off x="460375" y="5622230"/>
            <a:ext cx="3996000" cy="180000"/>
          </a:xfrm>
        </p:spPr>
        <p:txBody>
          <a:bodyPr vert="horz" lIns="0" tIns="0" rIns="0" bIns="0" rtlCol="0" anchor="t" anchorCtr="0">
            <a:noAutofit/>
          </a:bodyPr>
          <a:lstStyle>
            <a:lvl1pPr marL="0" algn="l" defTabSz="914400" rtl="0" eaLnBrk="1" latinLnBrk="0" hangingPunct="1">
              <a:lnSpc>
                <a:spcPts val="1400"/>
              </a:lnSpc>
              <a:spcBef>
                <a:spcPct val="0"/>
              </a:spcBef>
              <a:buNone/>
              <a:defRPr lang="en-US" sz="1200" b="0" kern="1200" dirty="0" smtClean="0">
                <a:solidFill>
                  <a:schemeClr val="tx1"/>
                </a:solidFill>
                <a:latin typeface="+mn-lt"/>
                <a:ea typeface="+mn-ea"/>
                <a:cs typeface="+mn-cs"/>
              </a:defRPr>
            </a:lvl1pPr>
          </a:lstStyle>
          <a:p>
            <a:pPr lvl="0"/>
            <a:r>
              <a:rPr lang="nl-NL" noProof="0" dirty="0" smtClean="0"/>
              <a:t>Klik hier om een bronvermelding toe te voegen</a:t>
            </a:r>
          </a:p>
        </p:txBody>
      </p:sp>
      <p:sp>
        <p:nvSpPr>
          <p:cNvPr id="10" name="Text Placeholder 60"/>
          <p:cNvSpPr>
            <a:spLocks noGrp="1"/>
          </p:cNvSpPr>
          <p:nvPr>
            <p:ph type="body" sz="quarter" idx="16" hasCustomPrompt="1"/>
          </p:nvPr>
        </p:nvSpPr>
        <p:spPr>
          <a:xfrm>
            <a:off x="4686300" y="5248374"/>
            <a:ext cx="3996000" cy="355567"/>
          </a:xfrm>
          <a:noFill/>
        </p:spPr>
        <p:txBody>
          <a:bodyPr vert="horz" lIns="0" tIns="0" rIns="0" bIns="0" rtlCol="0" anchor="b" anchorCtr="0">
            <a:noAutofit/>
          </a:bodyPr>
          <a:lstStyle>
            <a:lvl1pPr marL="0" indent="0" algn="l" defTabSz="914400" rtl="0" eaLnBrk="1" latinLnBrk="0" hangingPunct="1">
              <a:lnSpc>
                <a:spcPts val="1800"/>
              </a:lnSpc>
              <a:spcBef>
                <a:spcPct val="0"/>
              </a:spcBef>
              <a:buNone/>
              <a:defRPr lang="en-US" sz="1600" b="1" kern="1200" dirty="0" smtClean="0">
                <a:solidFill>
                  <a:schemeClr val="tx1"/>
                </a:solidFill>
                <a:latin typeface="+mj-lt"/>
                <a:ea typeface="+mj-ea"/>
                <a:cs typeface="+mj-cs"/>
              </a:defRPr>
            </a:lvl1pPr>
          </a:lstStyle>
          <a:p>
            <a:pPr lvl="0"/>
            <a:r>
              <a:rPr lang="nl-NL" noProof="0" dirty="0" smtClean="0"/>
              <a:t>Klik hier voor een onderschrift</a:t>
            </a:r>
          </a:p>
        </p:txBody>
      </p:sp>
      <p:sp>
        <p:nvSpPr>
          <p:cNvPr id="11" name="Text Placeholder 60"/>
          <p:cNvSpPr>
            <a:spLocks noGrp="1"/>
          </p:cNvSpPr>
          <p:nvPr>
            <p:ph type="body" sz="quarter" idx="17" hasCustomPrompt="1"/>
          </p:nvPr>
        </p:nvSpPr>
        <p:spPr>
          <a:xfrm>
            <a:off x="4686300" y="5622230"/>
            <a:ext cx="3996000" cy="180000"/>
          </a:xfrm>
        </p:spPr>
        <p:txBody>
          <a:bodyPr vert="horz" lIns="0" tIns="0" rIns="0" bIns="0" rtlCol="0" anchor="t" anchorCtr="0">
            <a:noAutofit/>
          </a:bodyPr>
          <a:lstStyle>
            <a:lvl1pPr marL="0" algn="l" defTabSz="914400" rtl="0" eaLnBrk="1" latinLnBrk="0" hangingPunct="1">
              <a:lnSpc>
                <a:spcPts val="1400"/>
              </a:lnSpc>
              <a:spcBef>
                <a:spcPct val="0"/>
              </a:spcBef>
              <a:buNone/>
              <a:defRPr lang="en-US" sz="1200" b="0" kern="1200" dirty="0" smtClean="0">
                <a:solidFill>
                  <a:schemeClr val="tx1"/>
                </a:solidFill>
                <a:latin typeface="+mn-lt"/>
                <a:ea typeface="+mn-ea"/>
                <a:cs typeface="+mn-cs"/>
              </a:defRPr>
            </a:lvl1pPr>
          </a:lstStyle>
          <a:p>
            <a:pPr lvl="0"/>
            <a:r>
              <a:rPr lang="nl-NL" noProof="0" dirty="0" smtClean="0"/>
              <a:t>Klik hier om een bronvermelding toe te voegen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owerslide">
    <p:spTree>
      <p:nvGrpSpPr>
        <p:cNvPr id="1" name=""/>
        <p:cNvGrpSpPr/>
        <p:nvPr/>
      </p:nvGrpSpPr>
      <p:grpSpPr>
        <a:xfrm>
          <a:off x="0" y="0"/>
          <a:ext cx="0" cy="0"/>
          <a:chOff x="0" y="0"/>
          <a:chExt cx="0" cy="0"/>
        </a:xfrm>
      </p:grpSpPr>
      <p:sp>
        <p:nvSpPr>
          <p:cNvPr id="6" name="Rectangle 5"/>
          <p:cNvSpPr/>
          <p:nvPr userDrawn="1"/>
        </p:nvSpPr>
        <p:spPr bwMode="gray">
          <a:xfrm>
            <a:off x="460374" y="457200"/>
            <a:ext cx="8226425" cy="52927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 name="Title 1"/>
          <p:cNvSpPr>
            <a:spLocks noGrp="1"/>
          </p:cNvSpPr>
          <p:nvPr>
            <p:ph type="title"/>
          </p:nvPr>
        </p:nvSpPr>
        <p:spPr>
          <a:xfrm>
            <a:off x="863923" y="701199"/>
            <a:ext cx="7454701" cy="5063014"/>
          </a:xfrm>
          <a:noFill/>
        </p:spPr>
        <p:txBody>
          <a:bodyPr lIns="0" rIns="0" anchor="t" anchorCtr="0"/>
          <a:lstStyle>
            <a:lvl1pPr>
              <a:lnSpc>
                <a:spcPts val="4800"/>
              </a:lnSpc>
              <a:defRPr sz="4000"/>
            </a:lvl1pPr>
          </a:lstStyle>
          <a:p>
            <a:r>
              <a:rPr lang="en-US" noProof="0" smtClean="0"/>
              <a:t>Click to edit Master title style</a:t>
            </a:r>
            <a:endParaRPr lang="nl-NL" noProof="0"/>
          </a:p>
        </p:txBody>
      </p:sp>
      <p:grpSp>
        <p:nvGrpSpPr>
          <p:cNvPr id="16" name="Group 15"/>
          <p:cNvGrpSpPr/>
          <p:nvPr userDrawn="1"/>
        </p:nvGrpSpPr>
        <p:grpSpPr>
          <a:xfrm>
            <a:off x="457200" y="6078954"/>
            <a:ext cx="1479870" cy="321562"/>
            <a:chOff x="2749538" y="2279310"/>
            <a:chExt cx="1479870" cy="321562"/>
          </a:xfrm>
        </p:grpSpPr>
        <p:sp>
          <p:nvSpPr>
            <p:cNvPr id="17" name="Rectangle 16"/>
            <p:cNvSpPr/>
            <p:nvPr/>
          </p:nvSpPr>
          <p:spPr>
            <a:xfrm>
              <a:off x="2749538" y="2279310"/>
              <a:ext cx="488502" cy="321562"/>
            </a:xfrm>
            <a:prstGeom prst="rect">
              <a:avLst/>
            </a:prstGeom>
            <a:solidFill>
              <a:schemeClr val="bg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8" name="Rectangle 17"/>
            <p:cNvSpPr/>
            <p:nvPr/>
          </p:nvSpPr>
          <p:spPr>
            <a:xfrm>
              <a:off x="3238039" y="2279310"/>
              <a:ext cx="991369" cy="321562"/>
            </a:xfrm>
            <a:prstGeom prst="rect">
              <a:avLst/>
            </a:prstGeom>
            <a:solidFill>
              <a:schemeClr val="accent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grpSp>
          <p:nvGrpSpPr>
            <p:cNvPr id="19" name="Group 21"/>
            <p:cNvGrpSpPr/>
            <p:nvPr/>
          </p:nvGrpSpPr>
          <p:grpSpPr bwMode="gray">
            <a:xfrm>
              <a:off x="3373209" y="2357164"/>
              <a:ext cx="726277" cy="153325"/>
              <a:chOff x="-1490663" y="3248025"/>
              <a:chExt cx="2857501" cy="603250"/>
            </a:xfrm>
          </p:grpSpPr>
          <p:sp>
            <p:nvSpPr>
              <p:cNvPr id="21" name="Freeform 20"/>
              <p:cNvSpPr>
                <a:spLocks/>
              </p:cNvSpPr>
              <p:nvPr/>
            </p:nvSpPr>
            <p:spPr bwMode="gray">
              <a:xfrm>
                <a:off x="-1490663" y="3248025"/>
                <a:ext cx="434975" cy="603250"/>
              </a:xfrm>
              <a:custGeom>
                <a:avLst/>
                <a:gdLst/>
                <a:ahLst/>
                <a:cxnLst>
                  <a:cxn ang="0">
                    <a:pos x="108" y="42"/>
                  </a:cxn>
                  <a:cxn ang="0">
                    <a:pos x="92" y="42"/>
                  </a:cxn>
                  <a:cxn ang="0">
                    <a:pos x="62" y="10"/>
                  </a:cxn>
                  <a:cxn ang="0">
                    <a:pos x="32" y="36"/>
                  </a:cxn>
                  <a:cxn ang="0">
                    <a:pos x="77" y="66"/>
                  </a:cxn>
                  <a:cxn ang="0">
                    <a:pos x="116" y="111"/>
                  </a:cxn>
                  <a:cxn ang="0">
                    <a:pos x="50" y="161"/>
                  </a:cxn>
                  <a:cxn ang="0">
                    <a:pos x="0" y="153"/>
                  </a:cxn>
                  <a:cxn ang="0">
                    <a:pos x="0" y="113"/>
                  </a:cxn>
                  <a:cxn ang="0">
                    <a:pos x="17" y="113"/>
                  </a:cxn>
                  <a:cxn ang="0">
                    <a:pos x="52" y="151"/>
                  </a:cxn>
                  <a:cxn ang="0">
                    <a:pos x="84" y="122"/>
                  </a:cxn>
                  <a:cxn ang="0">
                    <a:pos x="67" y="98"/>
                  </a:cxn>
                  <a:cxn ang="0">
                    <a:pos x="0" y="46"/>
                  </a:cxn>
                  <a:cxn ang="0">
                    <a:pos x="61" y="0"/>
                  </a:cxn>
                  <a:cxn ang="0">
                    <a:pos x="108" y="7"/>
                  </a:cxn>
                  <a:cxn ang="0">
                    <a:pos x="108" y="42"/>
                  </a:cxn>
                </a:cxnLst>
                <a:rect l="0" t="0" r="r" b="b"/>
                <a:pathLst>
                  <a:path w="116" h="161">
                    <a:moveTo>
                      <a:pt x="108" y="42"/>
                    </a:moveTo>
                    <a:cubicBezTo>
                      <a:pt x="92" y="42"/>
                      <a:pt x="92" y="42"/>
                      <a:pt x="92" y="42"/>
                    </a:cubicBezTo>
                    <a:cubicBezTo>
                      <a:pt x="91" y="23"/>
                      <a:pt x="84" y="10"/>
                      <a:pt x="62" y="10"/>
                    </a:cubicBezTo>
                    <a:cubicBezTo>
                      <a:pt x="45" y="10"/>
                      <a:pt x="32" y="18"/>
                      <a:pt x="32" y="36"/>
                    </a:cubicBezTo>
                    <a:cubicBezTo>
                      <a:pt x="32" y="59"/>
                      <a:pt x="60" y="61"/>
                      <a:pt x="77" y="66"/>
                    </a:cubicBezTo>
                    <a:cubicBezTo>
                      <a:pt x="101" y="74"/>
                      <a:pt x="116" y="82"/>
                      <a:pt x="116" y="111"/>
                    </a:cubicBezTo>
                    <a:cubicBezTo>
                      <a:pt x="116" y="149"/>
                      <a:pt x="83" y="161"/>
                      <a:pt x="50" y="161"/>
                    </a:cubicBezTo>
                    <a:cubicBezTo>
                      <a:pt x="32" y="161"/>
                      <a:pt x="17" y="157"/>
                      <a:pt x="0" y="153"/>
                    </a:cubicBezTo>
                    <a:cubicBezTo>
                      <a:pt x="0" y="113"/>
                      <a:pt x="0" y="113"/>
                      <a:pt x="0" y="113"/>
                    </a:cubicBezTo>
                    <a:cubicBezTo>
                      <a:pt x="17" y="113"/>
                      <a:pt x="17" y="113"/>
                      <a:pt x="17" y="113"/>
                    </a:cubicBezTo>
                    <a:cubicBezTo>
                      <a:pt x="19" y="138"/>
                      <a:pt x="25" y="151"/>
                      <a:pt x="52" y="151"/>
                    </a:cubicBezTo>
                    <a:cubicBezTo>
                      <a:pt x="70" y="151"/>
                      <a:pt x="84" y="140"/>
                      <a:pt x="84" y="122"/>
                    </a:cubicBezTo>
                    <a:cubicBezTo>
                      <a:pt x="84" y="110"/>
                      <a:pt x="79" y="102"/>
                      <a:pt x="67" y="98"/>
                    </a:cubicBezTo>
                    <a:cubicBezTo>
                      <a:pt x="38" y="87"/>
                      <a:pt x="0" y="86"/>
                      <a:pt x="0" y="46"/>
                    </a:cubicBezTo>
                    <a:cubicBezTo>
                      <a:pt x="0" y="12"/>
                      <a:pt x="32" y="0"/>
                      <a:pt x="61" y="0"/>
                    </a:cubicBezTo>
                    <a:cubicBezTo>
                      <a:pt x="75" y="0"/>
                      <a:pt x="92" y="2"/>
                      <a:pt x="108" y="7"/>
                    </a:cubicBezTo>
                    <a:lnTo>
                      <a:pt x="108" y="4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2" name="Freeform 21"/>
              <p:cNvSpPr>
                <a:spLocks/>
              </p:cNvSpPr>
              <p:nvPr/>
            </p:nvSpPr>
            <p:spPr bwMode="gray">
              <a:xfrm>
                <a:off x="-384175" y="3341688"/>
                <a:ext cx="503238" cy="504825"/>
              </a:xfrm>
              <a:custGeom>
                <a:avLst/>
                <a:gdLst/>
                <a:ahLst/>
                <a:cxnLst>
                  <a:cxn ang="0">
                    <a:pos x="70" y="74"/>
                  </a:cxn>
                  <a:cxn ang="0">
                    <a:pos x="106" y="74"/>
                  </a:cxn>
                  <a:cxn ang="0">
                    <a:pos x="134" y="74"/>
                  </a:cxn>
                  <a:cxn ang="0">
                    <a:pos x="134" y="82"/>
                  </a:cxn>
                  <a:cxn ang="0">
                    <a:pos x="120" y="97"/>
                  </a:cxn>
                  <a:cxn ang="0">
                    <a:pos x="120" y="127"/>
                  </a:cxn>
                  <a:cxn ang="0">
                    <a:pos x="82" y="134"/>
                  </a:cxn>
                  <a:cxn ang="0">
                    <a:pos x="64" y="135"/>
                  </a:cxn>
                  <a:cxn ang="0">
                    <a:pos x="0" y="70"/>
                  </a:cxn>
                  <a:cxn ang="0">
                    <a:pos x="70" y="0"/>
                  </a:cxn>
                  <a:cxn ang="0">
                    <a:pos x="117" y="5"/>
                  </a:cxn>
                  <a:cxn ang="0">
                    <a:pos x="117" y="38"/>
                  </a:cxn>
                  <a:cxn ang="0">
                    <a:pos x="103" y="38"/>
                  </a:cxn>
                  <a:cxn ang="0">
                    <a:pos x="70" y="8"/>
                  </a:cxn>
                  <a:cxn ang="0">
                    <a:pos x="31" y="71"/>
                  </a:cxn>
                  <a:cxn ang="0">
                    <a:pos x="68" y="128"/>
                  </a:cxn>
                  <a:cxn ang="0">
                    <a:pos x="91" y="119"/>
                  </a:cxn>
                  <a:cxn ang="0">
                    <a:pos x="93" y="97"/>
                  </a:cxn>
                  <a:cxn ang="0">
                    <a:pos x="70" y="82"/>
                  </a:cxn>
                  <a:cxn ang="0">
                    <a:pos x="70" y="74"/>
                  </a:cxn>
                </a:cxnLst>
                <a:rect l="0" t="0" r="r" b="b"/>
                <a:pathLst>
                  <a:path w="134" h="135">
                    <a:moveTo>
                      <a:pt x="70" y="74"/>
                    </a:moveTo>
                    <a:cubicBezTo>
                      <a:pt x="85" y="74"/>
                      <a:pt x="96" y="74"/>
                      <a:pt x="106" y="74"/>
                    </a:cubicBezTo>
                    <a:cubicBezTo>
                      <a:pt x="117" y="74"/>
                      <a:pt x="128" y="74"/>
                      <a:pt x="134" y="74"/>
                    </a:cubicBezTo>
                    <a:cubicBezTo>
                      <a:pt x="134" y="82"/>
                      <a:pt x="134" y="82"/>
                      <a:pt x="134" y="82"/>
                    </a:cubicBezTo>
                    <a:cubicBezTo>
                      <a:pt x="118" y="81"/>
                      <a:pt x="120" y="91"/>
                      <a:pt x="120" y="97"/>
                    </a:cubicBezTo>
                    <a:cubicBezTo>
                      <a:pt x="120" y="127"/>
                      <a:pt x="120" y="127"/>
                      <a:pt x="120" y="127"/>
                    </a:cubicBezTo>
                    <a:cubicBezTo>
                      <a:pt x="107" y="127"/>
                      <a:pt x="95" y="132"/>
                      <a:pt x="82" y="134"/>
                    </a:cubicBezTo>
                    <a:cubicBezTo>
                      <a:pt x="76" y="135"/>
                      <a:pt x="70" y="135"/>
                      <a:pt x="64" y="135"/>
                    </a:cubicBezTo>
                    <a:cubicBezTo>
                      <a:pt x="21" y="135"/>
                      <a:pt x="0" y="113"/>
                      <a:pt x="0" y="70"/>
                    </a:cubicBezTo>
                    <a:cubicBezTo>
                      <a:pt x="0" y="21"/>
                      <a:pt x="21" y="0"/>
                      <a:pt x="70" y="0"/>
                    </a:cubicBezTo>
                    <a:cubicBezTo>
                      <a:pt x="88" y="0"/>
                      <a:pt x="100" y="2"/>
                      <a:pt x="117" y="5"/>
                    </a:cubicBezTo>
                    <a:cubicBezTo>
                      <a:pt x="117" y="38"/>
                      <a:pt x="117" y="38"/>
                      <a:pt x="117" y="38"/>
                    </a:cubicBezTo>
                    <a:cubicBezTo>
                      <a:pt x="103" y="38"/>
                      <a:pt x="103" y="38"/>
                      <a:pt x="103" y="38"/>
                    </a:cubicBezTo>
                    <a:cubicBezTo>
                      <a:pt x="100" y="14"/>
                      <a:pt x="97" y="8"/>
                      <a:pt x="70" y="8"/>
                    </a:cubicBezTo>
                    <a:cubicBezTo>
                      <a:pt x="35" y="8"/>
                      <a:pt x="31" y="41"/>
                      <a:pt x="31" y="71"/>
                    </a:cubicBezTo>
                    <a:cubicBezTo>
                      <a:pt x="31" y="97"/>
                      <a:pt x="36" y="128"/>
                      <a:pt x="68" y="128"/>
                    </a:cubicBezTo>
                    <a:cubicBezTo>
                      <a:pt x="76" y="128"/>
                      <a:pt x="87" y="125"/>
                      <a:pt x="91" y="119"/>
                    </a:cubicBezTo>
                    <a:cubicBezTo>
                      <a:pt x="93" y="118"/>
                      <a:pt x="93" y="116"/>
                      <a:pt x="93" y="97"/>
                    </a:cubicBezTo>
                    <a:cubicBezTo>
                      <a:pt x="92" y="85"/>
                      <a:pt x="96" y="81"/>
                      <a:pt x="70" y="82"/>
                    </a:cubicBezTo>
                    <a:lnTo>
                      <a:pt x="70" y="7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3" name="Freeform 22"/>
              <p:cNvSpPr>
                <a:spLocks/>
              </p:cNvSpPr>
              <p:nvPr/>
            </p:nvSpPr>
            <p:spPr bwMode="gray">
              <a:xfrm>
                <a:off x="174625" y="3348038"/>
                <a:ext cx="390525" cy="495300"/>
              </a:xfrm>
              <a:custGeom>
                <a:avLst/>
                <a:gdLst/>
                <a:ahLst/>
                <a:cxnLst>
                  <a:cxn ang="0">
                    <a:pos x="16" y="24"/>
                  </a:cxn>
                  <a:cxn ang="0">
                    <a:pos x="0" y="8"/>
                  </a:cxn>
                  <a:cxn ang="0">
                    <a:pos x="0" y="0"/>
                  </a:cxn>
                  <a:cxn ang="0">
                    <a:pos x="104" y="0"/>
                  </a:cxn>
                  <a:cxn ang="0">
                    <a:pos x="104" y="32"/>
                  </a:cxn>
                  <a:cxn ang="0">
                    <a:pos x="90" y="32"/>
                  </a:cxn>
                  <a:cxn ang="0">
                    <a:pos x="62" y="9"/>
                  </a:cxn>
                  <a:cxn ang="0">
                    <a:pos x="43" y="9"/>
                  </a:cxn>
                  <a:cxn ang="0">
                    <a:pos x="43" y="58"/>
                  </a:cxn>
                  <a:cxn ang="0">
                    <a:pos x="55" y="58"/>
                  </a:cxn>
                  <a:cxn ang="0">
                    <a:pos x="69" y="39"/>
                  </a:cxn>
                  <a:cxn ang="0">
                    <a:pos x="79" y="39"/>
                  </a:cxn>
                  <a:cxn ang="0">
                    <a:pos x="79" y="62"/>
                  </a:cxn>
                  <a:cxn ang="0">
                    <a:pos x="79" y="84"/>
                  </a:cxn>
                  <a:cxn ang="0">
                    <a:pos x="69" y="84"/>
                  </a:cxn>
                  <a:cxn ang="0">
                    <a:pos x="55" y="66"/>
                  </a:cxn>
                  <a:cxn ang="0">
                    <a:pos x="43" y="66"/>
                  </a:cxn>
                  <a:cxn ang="0">
                    <a:pos x="43" y="123"/>
                  </a:cxn>
                  <a:cxn ang="0">
                    <a:pos x="64" y="123"/>
                  </a:cxn>
                  <a:cxn ang="0">
                    <a:pos x="90" y="96"/>
                  </a:cxn>
                  <a:cxn ang="0">
                    <a:pos x="104" y="96"/>
                  </a:cxn>
                  <a:cxn ang="0">
                    <a:pos x="104" y="132"/>
                  </a:cxn>
                  <a:cxn ang="0">
                    <a:pos x="0" y="132"/>
                  </a:cxn>
                  <a:cxn ang="0">
                    <a:pos x="0" y="124"/>
                  </a:cxn>
                  <a:cxn ang="0">
                    <a:pos x="16" y="109"/>
                  </a:cxn>
                  <a:cxn ang="0">
                    <a:pos x="16" y="24"/>
                  </a:cxn>
                </a:cxnLst>
                <a:rect l="0" t="0" r="r" b="b"/>
                <a:pathLst>
                  <a:path w="104" h="132">
                    <a:moveTo>
                      <a:pt x="16" y="24"/>
                    </a:moveTo>
                    <a:cubicBezTo>
                      <a:pt x="15" y="13"/>
                      <a:pt x="18" y="8"/>
                      <a:pt x="0" y="8"/>
                    </a:cubicBezTo>
                    <a:cubicBezTo>
                      <a:pt x="0" y="0"/>
                      <a:pt x="0" y="0"/>
                      <a:pt x="0" y="0"/>
                    </a:cubicBezTo>
                    <a:cubicBezTo>
                      <a:pt x="104" y="0"/>
                      <a:pt x="104" y="0"/>
                      <a:pt x="104" y="0"/>
                    </a:cubicBezTo>
                    <a:cubicBezTo>
                      <a:pt x="104" y="32"/>
                      <a:pt x="104" y="32"/>
                      <a:pt x="104" y="32"/>
                    </a:cubicBezTo>
                    <a:cubicBezTo>
                      <a:pt x="90" y="32"/>
                      <a:pt x="90" y="32"/>
                      <a:pt x="90" y="32"/>
                    </a:cubicBezTo>
                    <a:cubicBezTo>
                      <a:pt x="87" y="11"/>
                      <a:pt x="87" y="9"/>
                      <a:pt x="62" y="9"/>
                    </a:cubicBezTo>
                    <a:cubicBezTo>
                      <a:pt x="43" y="9"/>
                      <a:pt x="43" y="9"/>
                      <a:pt x="43" y="9"/>
                    </a:cubicBezTo>
                    <a:cubicBezTo>
                      <a:pt x="43" y="58"/>
                      <a:pt x="43" y="58"/>
                      <a:pt x="43" y="58"/>
                    </a:cubicBezTo>
                    <a:cubicBezTo>
                      <a:pt x="55" y="58"/>
                      <a:pt x="55" y="58"/>
                      <a:pt x="55" y="58"/>
                    </a:cubicBezTo>
                    <a:cubicBezTo>
                      <a:pt x="66" y="58"/>
                      <a:pt x="68" y="50"/>
                      <a:pt x="69" y="39"/>
                    </a:cubicBezTo>
                    <a:cubicBezTo>
                      <a:pt x="79" y="39"/>
                      <a:pt x="79" y="39"/>
                      <a:pt x="79" y="39"/>
                    </a:cubicBezTo>
                    <a:cubicBezTo>
                      <a:pt x="79" y="47"/>
                      <a:pt x="79" y="54"/>
                      <a:pt x="79" y="62"/>
                    </a:cubicBezTo>
                    <a:cubicBezTo>
                      <a:pt x="79" y="69"/>
                      <a:pt x="79" y="77"/>
                      <a:pt x="79" y="84"/>
                    </a:cubicBezTo>
                    <a:cubicBezTo>
                      <a:pt x="69" y="84"/>
                      <a:pt x="69" y="84"/>
                      <a:pt x="69" y="84"/>
                    </a:cubicBezTo>
                    <a:cubicBezTo>
                      <a:pt x="68" y="74"/>
                      <a:pt x="67" y="66"/>
                      <a:pt x="55" y="66"/>
                    </a:cubicBezTo>
                    <a:cubicBezTo>
                      <a:pt x="43" y="66"/>
                      <a:pt x="43" y="66"/>
                      <a:pt x="43" y="66"/>
                    </a:cubicBezTo>
                    <a:cubicBezTo>
                      <a:pt x="43" y="123"/>
                      <a:pt x="43" y="123"/>
                      <a:pt x="43" y="123"/>
                    </a:cubicBezTo>
                    <a:cubicBezTo>
                      <a:pt x="64" y="123"/>
                      <a:pt x="64" y="123"/>
                      <a:pt x="64" y="123"/>
                    </a:cubicBezTo>
                    <a:cubicBezTo>
                      <a:pt x="87" y="123"/>
                      <a:pt x="87" y="117"/>
                      <a:pt x="90" y="96"/>
                    </a:cubicBezTo>
                    <a:cubicBezTo>
                      <a:pt x="104" y="96"/>
                      <a:pt x="104" y="96"/>
                      <a:pt x="104" y="96"/>
                    </a:cubicBezTo>
                    <a:cubicBezTo>
                      <a:pt x="104" y="132"/>
                      <a:pt x="104" y="132"/>
                      <a:pt x="104" y="132"/>
                    </a:cubicBezTo>
                    <a:cubicBezTo>
                      <a:pt x="0" y="132"/>
                      <a:pt x="0" y="132"/>
                      <a:pt x="0" y="132"/>
                    </a:cubicBezTo>
                    <a:cubicBezTo>
                      <a:pt x="0" y="124"/>
                      <a:pt x="0" y="124"/>
                      <a:pt x="0" y="124"/>
                    </a:cubicBezTo>
                    <a:cubicBezTo>
                      <a:pt x="18" y="124"/>
                      <a:pt x="15" y="120"/>
                      <a:pt x="16" y="109"/>
                    </a:cubicBezTo>
                    <a:lnTo>
                      <a:pt x="16" y="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4" name="Freeform 23"/>
              <p:cNvSpPr>
                <a:spLocks/>
              </p:cNvSpPr>
              <p:nvPr/>
            </p:nvSpPr>
            <p:spPr bwMode="gray">
              <a:xfrm>
                <a:off x="625475" y="3348038"/>
                <a:ext cx="449263" cy="495300"/>
              </a:xfrm>
              <a:custGeom>
                <a:avLst/>
                <a:gdLst/>
                <a:ahLst/>
                <a:cxnLst>
                  <a:cxn ang="0">
                    <a:pos x="27" y="124"/>
                  </a:cxn>
                  <a:cxn ang="0">
                    <a:pos x="46" y="109"/>
                  </a:cxn>
                  <a:cxn ang="0">
                    <a:pos x="46" y="9"/>
                  </a:cxn>
                  <a:cxn ang="0">
                    <a:pos x="38" y="9"/>
                  </a:cxn>
                  <a:cxn ang="0">
                    <a:pos x="14" y="35"/>
                  </a:cxn>
                  <a:cxn ang="0">
                    <a:pos x="0" y="35"/>
                  </a:cxn>
                  <a:cxn ang="0">
                    <a:pos x="0" y="0"/>
                  </a:cxn>
                  <a:cxn ang="0">
                    <a:pos x="120" y="0"/>
                  </a:cxn>
                  <a:cxn ang="0">
                    <a:pos x="120" y="35"/>
                  </a:cxn>
                  <a:cxn ang="0">
                    <a:pos x="106" y="35"/>
                  </a:cxn>
                  <a:cxn ang="0">
                    <a:pos x="82" y="9"/>
                  </a:cxn>
                  <a:cxn ang="0">
                    <a:pos x="74" y="9"/>
                  </a:cxn>
                  <a:cxn ang="0">
                    <a:pos x="74" y="109"/>
                  </a:cxn>
                  <a:cxn ang="0">
                    <a:pos x="93" y="124"/>
                  </a:cxn>
                  <a:cxn ang="0">
                    <a:pos x="93" y="132"/>
                  </a:cxn>
                  <a:cxn ang="0">
                    <a:pos x="27" y="132"/>
                  </a:cxn>
                  <a:cxn ang="0">
                    <a:pos x="27" y="124"/>
                  </a:cxn>
                </a:cxnLst>
                <a:rect l="0" t="0" r="r" b="b"/>
                <a:pathLst>
                  <a:path w="120" h="132">
                    <a:moveTo>
                      <a:pt x="27" y="124"/>
                    </a:moveTo>
                    <a:cubicBezTo>
                      <a:pt x="48" y="124"/>
                      <a:pt x="46" y="122"/>
                      <a:pt x="46" y="109"/>
                    </a:cubicBezTo>
                    <a:cubicBezTo>
                      <a:pt x="46" y="9"/>
                      <a:pt x="46" y="9"/>
                      <a:pt x="46" y="9"/>
                    </a:cubicBezTo>
                    <a:cubicBezTo>
                      <a:pt x="38" y="9"/>
                      <a:pt x="38" y="9"/>
                      <a:pt x="38" y="9"/>
                    </a:cubicBezTo>
                    <a:cubicBezTo>
                      <a:pt x="17" y="9"/>
                      <a:pt x="17" y="14"/>
                      <a:pt x="14" y="35"/>
                    </a:cubicBezTo>
                    <a:cubicBezTo>
                      <a:pt x="0" y="35"/>
                      <a:pt x="0" y="35"/>
                      <a:pt x="0" y="35"/>
                    </a:cubicBezTo>
                    <a:cubicBezTo>
                      <a:pt x="0" y="0"/>
                      <a:pt x="0" y="0"/>
                      <a:pt x="0" y="0"/>
                    </a:cubicBezTo>
                    <a:cubicBezTo>
                      <a:pt x="120" y="0"/>
                      <a:pt x="120" y="0"/>
                      <a:pt x="120" y="0"/>
                    </a:cubicBezTo>
                    <a:cubicBezTo>
                      <a:pt x="120" y="35"/>
                      <a:pt x="120" y="35"/>
                      <a:pt x="120" y="35"/>
                    </a:cubicBezTo>
                    <a:cubicBezTo>
                      <a:pt x="106" y="35"/>
                      <a:pt x="106" y="35"/>
                      <a:pt x="106" y="35"/>
                    </a:cubicBezTo>
                    <a:cubicBezTo>
                      <a:pt x="103" y="14"/>
                      <a:pt x="103" y="9"/>
                      <a:pt x="82" y="9"/>
                    </a:cubicBezTo>
                    <a:cubicBezTo>
                      <a:pt x="74" y="9"/>
                      <a:pt x="74" y="9"/>
                      <a:pt x="74" y="9"/>
                    </a:cubicBezTo>
                    <a:cubicBezTo>
                      <a:pt x="74" y="109"/>
                      <a:pt x="74" y="109"/>
                      <a:pt x="74" y="109"/>
                    </a:cubicBezTo>
                    <a:cubicBezTo>
                      <a:pt x="74" y="122"/>
                      <a:pt x="72" y="124"/>
                      <a:pt x="93" y="124"/>
                    </a:cubicBezTo>
                    <a:cubicBezTo>
                      <a:pt x="93" y="132"/>
                      <a:pt x="93" y="132"/>
                      <a:pt x="93" y="132"/>
                    </a:cubicBezTo>
                    <a:cubicBezTo>
                      <a:pt x="27" y="132"/>
                      <a:pt x="27" y="132"/>
                      <a:pt x="27" y="132"/>
                    </a:cubicBezTo>
                    <a:lnTo>
                      <a:pt x="27" y="1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5" name="Freeform 24"/>
              <p:cNvSpPr>
                <a:spLocks/>
              </p:cNvSpPr>
              <p:nvPr/>
            </p:nvSpPr>
            <p:spPr bwMode="gray">
              <a:xfrm>
                <a:off x="1123950" y="3348038"/>
                <a:ext cx="242888" cy="495300"/>
              </a:xfrm>
              <a:custGeom>
                <a:avLst/>
                <a:gdLst/>
                <a:ahLst/>
                <a:cxnLst>
                  <a:cxn ang="0">
                    <a:pos x="46" y="109"/>
                  </a:cxn>
                  <a:cxn ang="0">
                    <a:pos x="65" y="124"/>
                  </a:cxn>
                  <a:cxn ang="0">
                    <a:pos x="65" y="132"/>
                  </a:cxn>
                  <a:cxn ang="0">
                    <a:pos x="0" y="132"/>
                  </a:cxn>
                  <a:cxn ang="0">
                    <a:pos x="0" y="124"/>
                  </a:cxn>
                  <a:cxn ang="0">
                    <a:pos x="19" y="109"/>
                  </a:cxn>
                  <a:cxn ang="0">
                    <a:pos x="19" y="24"/>
                  </a:cxn>
                  <a:cxn ang="0">
                    <a:pos x="0" y="8"/>
                  </a:cxn>
                  <a:cxn ang="0">
                    <a:pos x="0" y="0"/>
                  </a:cxn>
                  <a:cxn ang="0">
                    <a:pos x="65" y="0"/>
                  </a:cxn>
                  <a:cxn ang="0">
                    <a:pos x="65" y="8"/>
                  </a:cxn>
                  <a:cxn ang="0">
                    <a:pos x="46" y="24"/>
                  </a:cxn>
                  <a:cxn ang="0">
                    <a:pos x="46" y="109"/>
                  </a:cxn>
                </a:cxnLst>
                <a:rect l="0" t="0" r="r" b="b"/>
                <a:pathLst>
                  <a:path w="65" h="132">
                    <a:moveTo>
                      <a:pt x="46" y="109"/>
                    </a:moveTo>
                    <a:cubicBezTo>
                      <a:pt x="47" y="121"/>
                      <a:pt x="44" y="124"/>
                      <a:pt x="65" y="124"/>
                    </a:cubicBezTo>
                    <a:cubicBezTo>
                      <a:pt x="65" y="132"/>
                      <a:pt x="65" y="132"/>
                      <a:pt x="65" y="132"/>
                    </a:cubicBezTo>
                    <a:cubicBezTo>
                      <a:pt x="0" y="132"/>
                      <a:pt x="0" y="132"/>
                      <a:pt x="0" y="132"/>
                    </a:cubicBezTo>
                    <a:cubicBezTo>
                      <a:pt x="0" y="124"/>
                      <a:pt x="0" y="124"/>
                      <a:pt x="0" y="124"/>
                    </a:cubicBezTo>
                    <a:cubicBezTo>
                      <a:pt x="21" y="124"/>
                      <a:pt x="18" y="121"/>
                      <a:pt x="19" y="109"/>
                    </a:cubicBezTo>
                    <a:cubicBezTo>
                      <a:pt x="19" y="24"/>
                      <a:pt x="19" y="24"/>
                      <a:pt x="19" y="24"/>
                    </a:cubicBezTo>
                    <a:cubicBezTo>
                      <a:pt x="18" y="11"/>
                      <a:pt x="21" y="8"/>
                      <a:pt x="0" y="8"/>
                    </a:cubicBezTo>
                    <a:cubicBezTo>
                      <a:pt x="0" y="0"/>
                      <a:pt x="0" y="0"/>
                      <a:pt x="0" y="0"/>
                    </a:cubicBezTo>
                    <a:cubicBezTo>
                      <a:pt x="65" y="0"/>
                      <a:pt x="65" y="0"/>
                      <a:pt x="65" y="0"/>
                    </a:cubicBezTo>
                    <a:cubicBezTo>
                      <a:pt x="65" y="8"/>
                      <a:pt x="65" y="8"/>
                      <a:pt x="65" y="8"/>
                    </a:cubicBezTo>
                    <a:cubicBezTo>
                      <a:pt x="44" y="8"/>
                      <a:pt x="47" y="11"/>
                      <a:pt x="46" y="24"/>
                    </a:cubicBezTo>
                    <a:lnTo>
                      <a:pt x="46" y="10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6" name="Freeform 25"/>
              <p:cNvSpPr>
                <a:spLocks noEditPoints="1"/>
              </p:cNvSpPr>
              <p:nvPr/>
            </p:nvSpPr>
            <p:spPr bwMode="gray">
              <a:xfrm>
                <a:off x="-968375" y="3341688"/>
                <a:ext cx="493713" cy="504825"/>
              </a:xfrm>
              <a:custGeom>
                <a:avLst/>
                <a:gdLst/>
                <a:ahLst/>
                <a:cxnLst>
                  <a:cxn ang="0">
                    <a:pos x="0" y="68"/>
                  </a:cxn>
                  <a:cxn ang="0">
                    <a:pos x="66" y="0"/>
                  </a:cxn>
                  <a:cxn ang="0">
                    <a:pos x="132" y="68"/>
                  </a:cxn>
                  <a:cxn ang="0">
                    <a:pos x="66" y="135"/>
                  </a:cxn>
                  <a:cxn ang="0">
                    <a:pos x="0" y="68"/>
                  </a:cxn>
                  <a:cxn ang="0">
                    <a:pos x="102" y="68"/>
                  </a:cxn>
                  <a:cxn ang="0">
                    <a:pos x="66" y="8"/>
                  </a:cxn>
                  <a:cxn ang="0">
                    <a:pos x="31" y="68"/>
                  </a:cxn>
                  <a:cxn ang="0">
                    <a:pos x="66" y="128"/>
                  </a:cxn>
                  <a:cxn ang="0">
                    <a:pos x="102" y="68"/>
                  </a:cxn>
                </a:cxnLst>
                <a:rect l="0" t="0" r="r" b="b"/>
                <a:pathLst>
                  <a:path w="132" h="135">
                    <a:moveTo>
                      <a:pt x="0" y="68"/>
                    </a:moveTo>
                    <a:cubicBezTo>
                      <a:pt x="0" y="22"/>
                      <a:pt x="19" y="0"/>
                      <a:pt x="66" y="0"/>
                    </a:cubicBezTo>
                    <a:cubicBezTo>
                      <a:pt x="113" y="0"/>
                      <a:pt x="132" y="22"/>
                      <a:pt x="132" y="68"/>
                    </a:cubicBezTo>
                    <a:cubicBezTo>
                      <a:pt x="132" y="114"/>
                      <a:pt x="113" y="135"/>
                      <a:pt x="66" y="135"/>
                    </a:cubicBezTo>
                    <a:cubicBezTo>
                      <a:pt x="19" y="135"/>
                      <a:pt x="0" y="114"/>
                      <a:pt x="0" y="68"/>
                    </a:cubicBezTo>
                    <a:moveTo>
                      <a:pt x="102" y="68"/>
                    </a:moveTo>
                    <a:cubicBezTo>
                      <a:pt x="102" y="33"/>
                      <a:pt x="96" y="8"/>
                      <a:pt x="66" y="8"/>
                    </a:cubicBezTo>
                    <a:cubicBezTo>
                      <a:pt x="36" y="8"/>
                      <a:pt x="31" y="33"/>
                      <a:pt x="31" y="68"/>
                    </a:cubicBezTo>
                    <a:cubicBezTo>
                      <a:pt x="31" y="103"/>
                      <a:pt x="36" y="127"/>
                      <a:pt x="66" y="128"/>
                    </a:cubicBezTo>
                    <a:cubicBezTo>
                      <a:pt x="96" y="127"/>
                      <a:pt x="102" y="103"/>
                      <a:pt x="102" y="68"/>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grpSp>
        <p:sp>
          <p:nvSpPr>
            <p:cNvPr id="20" name="Freeform 13"/>
            <p:cNvSpPr>
              <a:spLocks/>
            </p:cNvSpPr>
            <p:nvPr/>
          </p:nvSpPr>
          <p:spPr bwMode="gray">
            <a:xfrm>
              <a:off x="2776451" y="2301485"/>
              <a:ext cx="440608" cy="269126"/>
            </a:xfrm>
            <a:custGeom>
              <a:avLst/>
              <a:gdLst/>
              <a:ahLst/>
              <a:cxnLst>
                <a:cxn ang="0">
                  <a:pos x="115" y="282"/>
                </a:cxn>
                <a:cxn ang="0">
                  <a:pos x="117" y="276"/>
                </a:cxn>
                <a:cxn ang="0">
                  <a:pos x="195" y="209"/>
                </a:cxn>
                <a:cxn ang="0">
                  <a:pos x="194" y="207"/>
                </a:cxn>
                <a:cxn ang="0">
                  <a:pos x="116" y="243"/>
                </a:cxn>
                <a:cxn ang="0">
                  <a:pos x="63" y="237"/>
                </a:cxn>
                <a:cxn ang="0">
                  <a:pos x="6" y="182"/>
                </a:cxn>
                <a:cxn ang="0">
                  <a:pos x="6" y="133"/>
                </a:cxn>
                <a:cxn ang="0">
                  <a:pos x="26" y="103"/>
                </a:cxn>
                <a:cxn ang="0">
                  <a:pos x="87" y="74"/>
                </a:cxn>
                <a:cxn ang="0">
                  <a:pos x="124" y="66"/>
                </a:cxn>
                <a:cxn ang="0">
                  <a:pos x="124" y="66"/>
                </a:cxn>
                <a:cxn ang="0">
                  <a:pos x="231" y="0"/>
                </a:cxn>
                <a:cxn ang="0">
                  <a:pos x="339" y="66"/>
                </a:cxn>
                <a:cxn ang="0">
                  <a:pos x="338" y="66"/>
                </a:cxn>
                <a:cxn ang="0">
                  <a:pos x="376" y="74"/>
                </a:cxn>
                <a:cxn ang="0">
                  <a:pos x="437" y="103"/>
                </a:cxn>
                <a:cxn ang="0">
                  <a:pos x="457" y="133"/>
                </a:cxn>
                <a:cxn ang="0">
                  <a:pos x="457" y="182"/>
                </a:cxn>
                <a:cxn ang="0">
                  <a:pos x="399" y="237"/>
                </a:cxn>
                <a:cxn ang="0">
                  <a:pos x="347" y="243"/>
                </a:cxn>
                <a:cxn ang="0">
                  <a:pos x="269" y="207"/>
                </a:cxn>
                <a:cxn ang="0">
                  <a:pos x="267" y="209"/>
                </a:cxn>
                <a:cxn ang="0">
                  <a:pos x="345" y="276"/>
                </a:cxn>
                <a:cxn ang="0">
                  <a:pos x="347" y="282"/>
                </a:cxn>
                <a:cxn ang="0">
                  <a:pos x="115" y="282"/>
                </a:cxn>
              </a:cxnLst>
              <a:rect l="0" t="0" r="r" b="b"/>
              <a:pathLst>
                <a:path w="462" h="282">
                  <a:moveTo>
                    <a:pt x="115" y="282"/>
                  </a:moveTo>
                  <a:cubicBezTo>
                    <a:pt x="115" y="279"/>
                    <a:pt x="115" y="277"/>
                    <a:pt x="117" y="276"/>
                  </a:cubicBezTo>
                  <a:cubicBezTo>
                    <a:pt x="149" y="266"/>
                    <a:pt x="176" y="244"/>
                    <a:pt x="195" y="209"/>
                  </a:cubicBezTo>
                  <a:cubicBezTo>
                    <a:pt x="195" y="208"/>
                    <a:pt x="194" y="207"/>
                    <a:pt x="194" y="207"/>
                  </a:cubicBezTo>
                  <a:cubicBezTo>
                    <a:pt x="152" y="238"/>
                    <a:pt x="139" y="240"/>
                    <a:pt x="116" y="243"/>
                  </a:cubicBezTo>
                  <a:cubicBezTo>
                    <a:pt x="98" y="246"/>
                    <a:pt x="80" y="243"/>
                    <a:pt x="63" y="237"/>
                  </a:cubicBezTo>
                  <a:cubicBezTo>
                    <a:pt x="37" y="228"/>
                    <a:pt x="14" y="210"/>
                    <a:pt x="6" y="182"/>
                  </a:cubicBezTo>
                  <a:cubicBezTo>
                    <a:pt x="1" y="166"/>
                    <a:pt x="0" y="149"/>
                    <a:pt x="6" y="133"/>
                  </a:cubicBezTo>
                  <a:cubicBezTo>
                    <a:pt x="10" y="121"/>
                    <a:pt x="16" y="111"/>
                    <a:pt x="26" y="103"/>
                  </a:cubicBezTo>
                  <a:cubicBezTo>
                    <a:pt x="44" y="87"/>
                    <a:pt x="64" y="80"/>
                    <a:pt x="87" y="74"/>
                  </a:cubicBezTo>
                  <a:cubicBezTo>
                    <a:pt x="99" y="71"/>
                    <a:pt x="112" y="68"/>
                    <a:pt x="124" y="66"/>
                  </a:cubicBezTo>
                  <a:cubicBezTo>
                    <a:pt x="124" y="66"/>
                    <a:pt x="124" y="66"/>
                    <a:pt x="124" y="66"/>
                  </a:cubicBezTo>
                  <a:cubicBezTo>
                    <a:pt x="187" y="52"/>
                    <a:pt x="202" y="51"/>
                    <a:pt x="231" y="0"/>
                  </a:cubicBezTo>
                  <a:cubicBezTo>
                    <a:pt x="261" y="51"/>
                    <a:pt x="275" y="52"/>
                    <a:pt x="339" y="66"/>
                  </a:cubicBezTo>
                  <a:cubicBezTo>
                    <a:pt x="338" y="66"/>
                    <a:pt x="338" y="66"/>
                    <a:pt x="338" y="66"/>
                  </a:cubicBezTo>
                  <a:cubicBezTo>
                    <a:pt x="351" y="68"/>
                    <a:pt x="363" y="71"/>
                    <a:pt x="376" y="74"/>
                  </a:cubicBezTo>
                  <a:cubicBezTo>
                    <a:pt x="398" y="80"/>
                    <a:pt x="419" y="87"/>
                    <a:pt x="437" y="103"/>
                  </a:cubicBezTo>
                  <a:cubicBezTo>
                    <a:pt x="447" y="111"/>
                    <a:pt x="453" y="121"/>
                    <a:pt x="457" y="133"/>
                  </a:cubicBezTo>
                  <a:cubicBezTo>
                    <a:pt x="462" y="149"/>
                    <a:pt x="462" y="166"/>
                    <a:pt x="457" y="182"/>
                  </a:cubicBezTo>
                  <a:cubicBezTo>
                    <a:pt x="448" y="210"/>
                    <a:pt x="425" y="228"/>
                    <a:pt x="399" y="237"/>
                  </a:cubicBezTo>
                  <a:cubicBezTo>
                    <a:pt x="382" y="243"/>
                    <a:pt x="364" y="246"/>
                    <a:pt x="347" y="243"/>
                  </a:cubicBezTo>
                  <a:cubicBezTo>
                    <a:pt x="324" y="240"/>
                    <a:pt x="310" y="238"/>
                    <a:pt x="269" y="207"/>
                  </a:cubicBezTo>
                  <a:cubicBezTo>
                    <a:pt x="268" y="207"/>
                    <a:pt x="267" y="208"/>
                    <a:pt x="267" y="209"/>
                  </a:cubicBezTo>
                  <a:cubicBezTo>
                    <a:pt x="287" y="244"/>
                    <a:pt x="313" y="266"/>
                    <a:pt x="345" y="276"/>
                  </a:cubicBezTo>
                  <a:cubicBezTo>
                    <a:pt x="347" y="277"/>
                    <a:pt x="348" y="279"/>
                    <a:pt x="347" y="282"/>
                  </a:cubicBezTo>
                  <a:lnTo>
                    <a:pt x="115" y="282"/>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slide">
    <p:spTree>
      <p:nvGrpSpPr>
        <p:cNvPr id="1" name=""/>
        <p:cNvGrpSpPr/>
        <p:nvPr/>
      </p:nvGrpSpPr>
      <p:grpSpPr>
        <a:xfrm>
          <a:off x="0" y="0"/>
          <a:ext cx="0" cy="0"/>
          <a:chOff x="0" y="0"/>
          <a:chExt cx="0" cy="0"/>
        </a:xfrm>
      </p:grpSpPr>
      <p:sp>
        <p:nvSpPr>
          <p:cNvPr id="15" name="Rectangle 14"/>
          <p:cNvSpPr/>
          <p:nvPr userDrawn="1"/>
        </p:nvSpPr>
        <p:spPr bwMode="gray">
          <a:xfrm>
            <a:off x="460374" y="457200"/>
            <a:ext cx="8226425" cy="529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 name="Title 1"/>
          <p:cNvSpPr>
            <a:spLocks noGrp="1"/>
          </p:cNvSpPr>
          <p:nvPr>
            <p:ph type="ctrTitle"/>
          </p:nvPr>
        </p:nvSpPr>
        <p:spPr>
          <a:xfrm>
            <a:off x="863923" y="698818"/>
            <a:ext cx="7454701" cy="2500684"/>
          </a:xfrm>
          <a:noFill/>
        </p:spPr>
        <p:txBody>
          <a:bodyPr lIns="0" rIns="0" anchor="t" anchorCtr="0"/>
          <a:lstStyle>
            <a:lvl1pPr>
              <a:lnSpc>
                <a:spcPts val="6500"/>
              </a:lnSpc>
              <a:defRPr sz="5500"/>
            </a:lvl1pPr>
          </a:lstStyle>
          <a:p>
            <a:r>
              <a:rPr lang="en-US" noProof="0" smtClean="0"/>
              <a:t>Click to edit Master title style</a:t>
            </a:r>
            <a:endParaRPr lang="nl-NL" noProof="0"/>
          </a:p>
        </p:txBody>
      </p:sp>
      <p:sp>
        <p:nvSpPr>
          <p:cNvPr id="3" name="Subtitle 2"/>
          <p:cNvSpPr>
            <a:spLocks noGrp="1"/>
          </p:cNvSpPr>
          <p:nvPr>
            <p:ph type="subTitle" idx="1"/>
          </p:nvPr>
        </p:nvSpPr>
        <p:spPr bwMode="white">
          <a:xfrm>
            <a:off x="863923" y="3831134"/>
            <a:ext cx="7455600" cy="718145"/>
          </a:xfrm>
        </p:spPr>
        <p:txBody>
          <a:bodyPr/>
          <a:lstStyle>
            <a:lvl1pPr marL="0" indent="0" algn="l">
              <a:lnSpc>
                <a:spcPts val="2800"/>
              </a:lnSpc>
              <a:buNone/>
              <a:defRPr sz="22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nl-NL" noProof="0"/>
          </a:p>
        </p:txBody>
      </p:sp>
      <p:sp>
        <p:nvSpPr>
          <p:cNvPr id="13" name="Content Placeholder 12"/>
          <p:cNvSpPr>
            <a:spLocks noGrp="1"/>
          </p:cNvSpPr>
          <p:nvPr>
            <p:ph sz="quarter" idx="13" hasCustomPrompt="1"/>
          </p:nvPr>
        </p:nvSpPr>
        <p:spPr bwMode="white">
          <a:xfrm>
            <a:off x="863924" y="4843862"/>
            <a:ext cx="7454700" cy="230832"/>
          </a:xfrm>
        </p:spPr>
        <p:txBody>
          <a:bodyPr>
            <a:noAutofit/>
          </a:bodyPr>
          <a:lstStyle>
            <a:lvl1pPr marL="0" indent="0">
              <a:lnSpc>
                <a:spcPts val="1800"/>
              </a:lnSpc>
              <a:buNone/>
              <a:defRPr sz="1600" baseline="0">
                <a:solidFill>
                  <a:schemeClr val="bg1"/>
                </a:solidFill>
              </a:defRPr>
            </a:lvl1pPr>
          </a:lstStyle>
          <a:p>
            <a:pPr lvl="0"/>
            <a:r>
              <a:rPr lang="nl-NL" noProof="0" smtClean="0"/>
              <a:t>Type your Location and date</a:t>
            </a:r>
            <a:endParaRPr lang="nl-NL" noProof="0"/>
          </a:p>
        </p:txBody>
      </p:sp>
      <p:sp>
        <p:nvSpPr>
          <p:cNvPr id="9" name="Slide Number Placeholder 8"/>
          <p:cNvSpPr>
            <a:spLocks noGrp="1"/>
          </p:cNvSpPr>
          <p:nvPr>
            <p:ph type="sldNum" sz="quarter" idx="14"/>
          </p:nvPr>
        </p:nvSpPr>
        <p:spPr/>
        <p:txBody>
          <a:bodyPr/>
          <a:lstStyle/>
          <a:p>
            <a:fld id="{4EACBA47-91FC-4F0F-98EF-AF8B449ABA17}" type="slidenum">
              <a:rPr lang="nl-NL" noProof="0" smtClean="0"/>
              <a:pPr/>
              <a:t>‹nr.›</a:t>
            </a:fld>
            <a:endParaRPr lang="nl-NL" noProof="0"/>
          </a:p>
        </p:txBody>
      </p:sp>
      <p:sp>
        <p:nvSpPr>
          <p:cNvPr id="10" name="Footer Placeholder 9"/>
          <p:cNvSpPr>
            <a:spLocks noGrp="1"/>
          </p:cNvSpPr>
          <p:nvPr>
            <p:ph type="ftr" sz="quarter" idx="15"/>
          </p:nvPr>
        </p:nvSpPr>
        <p:spPr/>
        <p:txBody>
          <a:bodyPr/>
          <a:lstStyle/>
          <a:p>
            <a:r>
              <a:rPr lang="nl-NL" noProof="0" smtClean="0"/>
              <a:t>Sogeti PowerPoint Referentie 2013</a:t>
            </a:r>
            <a:endParaRPr lang="nl-NL"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eks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nl-NL" noProof="0"/>
          </a:p>
        </p:txBody>
      </p:sp>
      <p:sp>
        <p:nvSpPr>
          <p:cNvPr id="3" name="Content Placeholder 2"/>
          <p:cNvSpPr>
            <a:spLocks noGrp="1"/>
          </p:cNvSpPr>
          <p:nvPr>
            <p:ph idx="1"/>
          </p:nvPr>
        </p:nvSpPr>
        <p:spPr>
          <a:xfrm>
            <a:off x="460375" y="1713979"/>
            <a:ext cx="8226000" cy="4050234"/>
          </a:xfrm>
        </p:spPr>
        <p:txBody>
          <a:bodyPr/>
          <a:lstStyle>
            <a:lvl1pPr marL="0" indent="0">
              <a:spcBef>
                <a:spcPts val="0"/>
              </a:spcBef>
              <a:buNone/>
              <a:defRPr/>
            </a:lvl1pPr>
            <a:lvl2pPr marL="0" indent="0">
              <a:spcBef>
                <a:spcPts val="0"/>
              </a:spcBef>
              <a:buNone/>
              <a:defRPr/>
            </a:lvl2pPr>
          </a:lstStyle>
          <a:p>
            <a:pPr lvl="0"/>
            <a:r>
              <a:rPr lang="en-US" noProof="0" smtClean="0"/>
              <a:t>Click to edit Master text styles</a:t>
            </a:r>
          </a:p>
          <a:p>
            <a:pPr lvl="1"/>
            <a:r>
              <a:rPr lang="en-US" noProof="0" smtClean="0"/>
              <a:t>Second level</a:t>
            </a:r>
          </a:p>
        </p:txBody>
      </p:sp>
      <p:sp>
        <p:nvSpPr>
          <p:cNvPr id="7" name="Slide Number Placeholder 6"/>
          <p:cNvSpPr>
            <a:spLocks noGrp="1"/>
          </p:cNvSpPr>
          <p:nvPr>
            <p:ph type="sldNum" sz="quarter" idx="10"/>
          </p:nvPr>
        </p:nvSpPr>
        <p:spPr/>
        <p:txBody>
          <a:bodyPr/>
          <a:lstStyle/>
          <a:p>
            <a:fld id="{4EACBA47-91FC-4F0F-98EF-AF8B449ABA17}" type="slidenum">
              <a:rPr lang="nl-NL" noProof="0" smtClean="0"/>
              <a:pPr/>
              <a:t>‹nr.›</a:t>
            </a:fld>
            <a:endParaRPr lang="nl-NL" noProof="0"/>
          </a:p>
        </p:txBody>
      </p:sp>
      <p:sp>
        <p:nvSpPr>
          <p:cNvPr id="8" name="Footer Placeholder 7"/>
          <p:cNvSpPr>
            <a:spLocks noGrp="1"/>
          </p:cNvSpPr>
          <p:nvPr>
            <p:ph type="ftr" sz="quarter" idx="11"/>
          </p:nvPr>
        </p:nvSpPr>
        <p:spPr/>
        <p:txBody>
          <a:bodyPr/>
          <a:lstStyle/>
          <a:p>
            <a:r>
              <a:rPr lang="nl-NL" noProof="0" smtClean="0"/>
              <a:t>Sogeti PowerPoint Referentie 2013</a:t>
            </a:r>
            <a:endParaRPr lang="nl-NL"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ekst met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nl-NL" noProof="0"/>
          </a:p>
        </p:txBody>
      </p:sp>
      <p:sp>
        <p:nvSpPr>
          <p:cNvPr id="3" name="Content Placeholder 2"/>
          <p:cNvSpPr>
            <a:spLocks noGrp="1"/>
          </p:cNvSpPr>
          <p:nvPr>
            <p:ph idx="1"/>
          </p:nvPr>
        </p:nvSpPr>
        <p:spPr/>
        <p:txBody>
          <a:bodyPr/>
          <a:lstStyle>
            <a:lvl2pPr>
              <a:defRPr b="1"/>
            </a:lvl2pPr>
            <a:lvl3pPr>
              <a:defRPr b="1"/>
            </a:lvl3pPr>
            <a:lvl4pPr>
              <a:defRPr b="1"/>
            </a:lvl4pPr>
            <a:lvl5pPr>
              <a:defRPr b="1"/>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dirty="0"/>
          </a:p>
        </p:txBody>
      </p:sp>
      <p:sp>
        <p:nvSpPr>
          <p:cNvPr id="7" name="Slide Number Placeholder 6"/>
          <p:cNvSpPr>
            <a:spLocks noGrp="1"/>
          </p:cNvSpPr>
          <p:nvPr>
            <p:ph type="sldNum" sz="quarter" idx="10"/>
          </p:nvPr>
        </p:nvSpPr>
        <p:spPr/>
        <p:txBody>
          <a:bodyPr/>
          <a:lstStyle/>
          <a:p>
            <a:fld id="{4EACBA47-91FC-4F0F-98EF-AF8B449ABA17}" type="slidenum">
              <a:rPr lang="nl-NL" noProof="0" smtClean="0"/>
              <a:pPr/>
              <a:t>‹nr.›</a:t>
            </a:fld>
            <a:endParaRPr lang="nl-NL" noProof="0"/>
          </a:p>
        </p:txBody>
      </p:sp>
      <p:sp>
        <p:nvSpPr>
          <p:cNvPr id="8" name="Footer Placeholder 7"/>
          <p:cNvSpPr>
            <a:spLocks noGrp="1"/>
          </p:cNvSpPr>
          <p:nvPr>
            <p:ph type="ftr" sz="quarter" idx="11"/>
          </p:nvPr>
        </p:nvSpPr>
        <p:spPr/>
        <p:txBody>
          <a:bodyPr/>
          <a:lstStyle/>
          <a:p>
            <a:r>
              <a:rPr lang="nl-NL" noProof="0" smtClean="0"/>
              <a:t>Sogeti PowerPoint Referentie 2013</a:t>
            </a:r>
            <a:endParaRPr lang="nl-NL"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ekst met numm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nl-NL" noProof="0"/>
          </a:p>
        </p:txBody>
      </p:sp>
      <p:sp>
        <p:nvSpPr>
          <p:cNvPr id="3" name="Content Placeholder 2"/>
          <p:cNvSpPr>
            <a:spLocks noGrp="1"/>
          </p:cNvSpPr>
          <p:nvPr>
            <p:ph idx="1"/>
          </p:nvPr>
        </p:nvSpPr>
        <p:spPr/>
        <p:txBody>
          <a:bodyPr/>
          <a:lstStyle>
            <a:lvl1pPr>
              <a:buFont typeface="+mj-lt"/>
              <a:buAutoNum type="arabicPeriod"/>
              <a:defRPr/>
            </a:lvl1pPr>
            <a:lvl2pPr>
              <a:defRPr b="1"/>
            </a:lvl2pPr>
            <a:lvl3pPr>
              <a:defRPr b="1"/>
            </a:lvl3pPr>
            <a:lvl4pPr>
              <a:defRPr b="1"/>
            </a:lvl4pPr>
            <a:lvl5pPr>
              <a:defRPr b="1"/>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dirty="0"/>
          </a:p>
        </p:txBody>
      </p:sp>
      <p:sp>
        <p:nvSpPr>
          <p:cNvPr id="7" name="Slide Number Placeholder 6"/>
          <p:cNvSpPr>
            <a:spLocks noGrp="1"/>
          </p:cNvSpPr>
          <p:nvPr>
            <p:ph type="sldNum" sz="quarter" idx="10"/>
          </p:nvPr>
        </p:nvSpPr>
        <p:spPr/>
        <p:txBody>
          <a:bodyPr/>
          <a:lstStyle/>
          <a:p>
            <a:fld id="{4EACBA47-91FC-4F0F-98EF-AF8B449ABA17}" type="slidenum">
              <a:rPr lang="nl-NL" noProof="0" smtClean="0"/>
              <a:pPr/>
              <a:t>‹nr.›</a:t>
            </a:fld>
            <a:endParaRPr lang="nl-NL" noProof="0"/>
          </a:p>
        </p:txBody>
      </p:sp>
      <p:sp>
        <p:nvSpPr>
          <p:cNvPr id="8" name="Footer Placeholder 7"/>
          <p:cNvSpPr>
            <a:spLocks noGrp="1"/>
          </p:cNvSpPr>
          <p:nvPr>
            <p:ph type="ftr" sz="quarter" idx="11"/>
          </p:nvPr>
        </p:nvSpPr>
        <p:spPr/>
        <p:txBody>
          <a:bodyPr/>
          <a:lstStyle/>
          <a:p>
            <a:r>
              <a:rPr lang="nl-NL" noProof="0" smtClean="0"/>
              <a:t>Sogeti PowerPoint Referentie 2013</a:t>
            </a:r>
            <a:endParaRPr lang="nl-NL"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Kolommen">
    <p:spTree>
      <p:nvGrpSpPr>
        <p:cNvPr id="1" name=""/>
        <p:cNvGrpSpPr/>
        <p:nvPr/>
      </p:nvGrpSpPr>
      <p:grpSpPr>
        <a:xfrm>
          <a:off x="0" y="0"/>
          <a:ext cx="0" cy="0"/>
          <a:chOff x="0" y="0"/>
          <a:chExt cx="0" cy="0"/>
        </a:xfrm>
      </p:grpSpPr>
      <p:sp>
        <p:nvSpPr>
          <p:cNvPr id="2" name="Title 1"/>
          <p:cNvSpPr>
            <a:spLocks noGrp="1"/>
          </p:cNvSpPr>
          <p:nvPr>
            <p:ph type="title"/>
          </p:nvPr>
        </p:nvSpPr>
        <p:spPr>
          <a:xfrm>
            <a:off x="457199" y="457200"/>
            <a:ext cx="8226000" cy="914400"/>
          </a:xfrm>
        </p:spPr>
        <p:txBody>
          <a:bodyPr/>
          <a:lstStyle/>
          <a:p>
            <a:r>
              <a:rPr lang="en-US" noProof="0" smtClean="0"/>
              <a:t>Click to edit Master title style</a:t>
            </a:r>
            <a:endParaRPr lang="nl-NL" noProof="0"/>
          </a:p>
        </p:txBody>
      </p:sp>
      <p:sp>
        <p:nvSpPr>
          <p:cNvPr id="9" name="Content Placeholder 8"/>
          <p:cNvSpPr>
            <a:spLocks noGrp="1"/>
          </p:cNvSpPr>
          <p:nvPr>
            <p:ph sz="quarter" idx="13"/>
          </p:nvPr>
        </p:nvSpPr>
        <p:spPr>
          <a:xfrm>
            <a:off x="460375" y="1713979"/>
            <a:ext cx="3996000" cy="4050234"/>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a:p>
        </p:txBody>
      </p:sp>
      <p:sp>
        <p:nvSpPr>
          <p:cNvPr id="15" name="Content Placeholder 8"/>
          <p:cNvSpPr>
            <a:spLocks noGrp="1"/>
          </p:cNvSpPr>
          <p:nvPr>
            <p:ph sz="quarter" idx="14"/>
          </p:nvPr>
        </p:nvSpPr>
        <p:spPr>
          <a:xfrm>
            <a:off x="4687199" y="1713979"/>
            <a:ext cx="3996000" cy="4050234"/>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a:p>
        </p:txBody>
      </p:sp>
      <p:sp>
        <p:nvSpPr>
          <p:cNvPr id="8" name="Slide Number Placeholder 7"/>
          <p:cNvSpPr>
            <a:spLocks noGrp="1"/>
          </p:cNvSpPr>
          <p:nvPr>
            <p:ph type="sldNum" sz="quarter" idx="15"/>
          </p:nvPr>
        </p:nvSpPr>
        <p:spPr/>
        <p:txBody>
          <a:bodyPr/>
          <a:lstStyle/>
          <a:p>
            <a:fld id="{4EACBA47-91FC-4F0F-98EF-AF8B449ABA17}" type="slidenum">
              <a:rPr lang="nl-NL" noProof="0" smtClean="0"/>
              <a:pPr/>
              <a:t>‹nr.›</a:t>
            </a:fld>
            <a:endParaRPr lang="nl-NL" noProof="0"/>
          </a:p>
        </p:txBody>
      </p:sp>
      <p:sp>
        <p:nvSpPr>
          <p:cNvPr id="10" name="Footer Placeholder 9"/>
          <p:cNvSpPr>
            <a:spLocks noGrp="1"/>
          </p:cNvSpPr>
          <p:nvPr>
            <p:ph type="ftr" sz="quarter" idx="16"/>
          </p:nvPr>
        </p:nvSpPr>
        <p:spPr/>
        <p:txBody>
          <a:bodyPr/>
          <a:lstStyle/>
          <a:p>
            <a:r>
              <a:rPr lang="nl-NL" noProof="0" smtClean="0"/>
              <a:t>Sogeti PowerPoint Referentie 2013</a:t>
            </a:r>
            <a:endParaRPr lang="nl-NL"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Kolommen met nummers">
    <p:spTree>
      <p:nvGrpSpPr>
        <p:cNvPr id="1" name=""/>
        <p:cNvGrpSpPr/>
        <p:nvPr/>
      </p:nvGrpSpPr>
      <p:grpSpPr>
        <a:xfrm>
          <a:off x="0" y="0"/>
          <a:ext cx="0" cy="0"/>
          <a:chOff x="0" y="0"/>
          <a:chExt cx="0" cy="0"/>
        </a:xfrm>
      </p:grpSpPr>
      <p:sp>
        <p:nvSpPr>
          <p:cNvPr id="2" name="Title 1"/>
          <p:cNvSpPr>
            <a:spLocks noGrp="1"/>
          </p:cNvSpPr>
          <p:nvPr>
            <p:ph type="title"/>
          </p:nvPr>
        </p:nvSpPr>
        <p:spPr>
          <a:xfrm>
            <a:off x="457199" y="457200"/>
            <a:ext cx="8226000" cy="914400"/>
          </a:xfrm>
        </p:spPr>
        <p:txBody>
          <a:bodyPr/>
          <a:lstStyle/>
          <a:p>
            <a:r>
              <a:rPr lang="en-US" noProof="0" smtClean="0"/>
              <a:t>Click to edit Master title style</a:t>
            </a:r>
            <a:endParaRPr lang="nl-NL" noProof="0"/>
          </a:p>
        </p:txBody>
      </p:sp>
      <p:sp>
        <p:nvSpPr>
          <p:cNvPr id="9" name="Content Placeholder 8"/>
          <p:cNvSpPr>
            <a:spLocks noGrp="1"/>
          </p:cNvSpPr>
          <p:nvPr>
            <p:ph sz="quarter" idx="13"/>
          </p:nvPr>
        </p:nvSpPr>
        <p:spPr>
          <a:xfrm>
            <a:off x="460375" y="1713979"/>
            <a:ext cx="3996000" cy="4050234"/>
          </a:xfrm>
        </p:spPr>
        <p:txBody>
          <a:bodyPr/>
          <a:lstStyle>
            <a:lvl1pPr>
              <a:buFont typeface="+mj-lt"/>
              <a:buAutoNum type="arabicPeriod"/>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dirty="0"/>
          </a:p>
        </p:txBody>
      </p:sp>
      <p:sp>
        <p:nvSpPr>
          <p:cNvPr id="15" name="Content Placeholder 8"/>
          <p:cNvSpPr>
            <a:spLocks noGrp="1"/>
          </p:cNvSpPr>
          <p:nvPr>
            <p:ph sz="quarter" idx="14"/>
          </p:nvPr>
        </p:nvSpPr>
        <p:spPr>
          <a:xfrm>
            <a:off x="4687199" y="1713979"/>
            <a:ext cx="3996000" cy="4050234"/>
          </a:xfrm>
        </p:spPr>
        <p:txBody>
          <a:bodyPr/>
          <a:lstStyle>
            <a:lvl1pPr>
              <a:buFont typeface="+mj-lt"/>
              <a:buAutoNum type="arabicPeriod"/>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dirty="0"/>
          </a:p>
        </p:txBody>
      </p:sp>
      <p:sp>
        <p:nvSpPr>
          <p:cNvPr id="8" name="Slide Number Placeholder 7"/>
          <p:cNvSpPr>
            <a:spLocks noGrp="1"/>
          </p:cNvSpPr>
          <p:nvPr>
            <p:ph type="sldNum" sz="quarter" idx="15"/>
          </p:nvPr>
        </p:nvSpPr>
        <p:spPr/>
        <p:txBody>
          <a:bodyPr/>
          <a:lstStyle/>
          <a:p>
            <a:fld id="{4EACBA47-91FC-4F0F-98EF-AF8B449ABA17}" type="slidenum">
              <a:rPr lang="nl-NL" noProof="0" smtClean="0"/>
              <a:pPr/>
              <a:t>‹nr.›</a:t>
            </a:fld>
            <a:endParaRPr lang="nl-NL" noProof="0"/>
          </a:p>
        </p:txBody>
      </p:sp>
      <p:sp>
        <p:nvSpPr>
          <p:cNvPr id="10" name="Footer Placeholder 9"/>
          <p:cNvSpPr>
            <a:spLocks noGrp="1"/>
          </p:cNvSpPr>
          <p:nvPr>
            <p:ph type="ftr" sz="quarter" idx="16"/>
          </p:nvPr>
        </p:nvSpPr>
        <p:spPr/>
        <p:txBody>
          <a:bodyPr/>
          <a:lstStyle/>
          <a:p>
            <a:r>
              <a:rPr lang="nl-NL" noProof="0" smtClean="0"/>
              <a:t>Sogeti PowerPoint Referentie 2013</a:t>
            </a:r>
            <a:endParaRPr lang="nl-NL"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nl-NL" noProof="0"/>
          </a:p>
        </p:txBody>
      </p:sp>
      <p:sp>
        <p:nvSpPr>
          <p:cNvPr id="6" name="Slide Number Placeholder 5"/>
          <p:cNvSpPr>
            <a:spLocks noGrp="1"/>
          </p:cNvSpPr>
          <p:nvPr>
            <p:ph type="sldNum" sz="quarter" idx="10"/>
          </p:nvPr>
        </p:nvSpPr>
        <p:spPr/>
        <p:txBody>
          <a:bodyPr/>
          <a:lstStyle/>
          <a:p>
            <a:fld id="{4EACBA47-91FC-4F0F-98EF-AF8B449ABA17}" type="slidenum">
              <a:rPr lang="nl-NL" noProof="0" smtClean="0"/>
              <a:pPr/>
              <a:t>‹nr.›</a:t>
            </a:fld>
            <a:endParaRPr lang="nl-NL" noProof="0"/>
          </a:p>
        </p:txBody>
      </p:sp>
      <p:sp>
        <p:nvSpPr>
          <p:cNvPr id="7" name="Footer Placeholder 6"/>
          <p:cNvSpPr>
            <a:spLocks noGrp="1"/>
          </p:cNvSpPr>
          <p:nvPr>
            <p:ph type="ftr" sz="quarter" idx="11"/>
          </p:nvPr>
        </p:nvSpPr>
        <p:spPr/>
        <p:txBody>
          <a:bodyPr/>
          <a:lstStyle/>
          <a:p>
            <a:r>
              <a:rPr lang="nl-NL" noProof="0" smtClean="0"/>
              <a:t>Sogeti PowerPoint Referentie 2013</a:t>
            </a:r>
            <a:endParaRPr lang="nl-NL"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nl-NL" noProof="0"/>
          </a:p>
        </p:txBody>
      </p:sp>
      <p:sp>
        <p:nvSpPr>
          <p:cNvPr id="6" name="Text Placeholder 3"/>
          <p:cNvSpPr>
            <a:spLocks noGrp="1"/>
          </p:cNvSpPr>
          <p:nvPr>
            <p:ph type="body" sz="half" idx="2" hasCustomPrompt="1"/>
          </p:nvPr>
        </p:nvSpPr>
        <p:spPr>
          <a:xfrm>
            <a:off x="457199" y="5622229"/>
            <a:ext cx="8226000" cy="179536"/>
          </a:xfrm>
        </p:spPr>
        <p:txBody>
          <a:bodyPr anchor="t" anchorCtr="0">
            <a:noAutofit/>
          </a:bodyPr>
          <a:lstStyle>
            <a:lvl1pPr marL="0" indent="0">
              <a:lnSpc>
                <a:spcPts val="1400"/>
              </a:lnSpc>
              <a:buNone/>
              <a:defRPr sz="12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noProof="0" dirty="0" smtClean="0"/>
              <a:t>Klik hier om een bronvermelding toe te voegen</a:t>
            </a:r>
          </a:p>
        </p:txBody>
      </p:sp>
      <p:sp>
        <p:nvSpPr>
          <p:cNvPr id="9" name="Table Placeholder 8"/>
          <p:cNvSpPr>
            <a:spLocks noGrp="1"/>
          </p:cNvSpPr>
          <p:nvPr>
            <p:ph type="tbl" sz="quarter" idx="13"/>
          </p:nvPr>
        </p:nvSpPr>
        <p:spPr>
          <a:xfrm>
            <a:off x="460375" y="1713979"/>
            <a:ext cx="8226000" cy="3889962"/>
          </a:xfrm>
        </p:spPr>
        <p:txBody>
          <a:bodyPr/>
          <a:lstStyle>
            <a:lvl1pPr>
              <a:lnSpc>
                <a:spcPts val="2200"/>
              </a:lnSpc>
              <a:defRPr sz="1800"/>
            </a:lvl1pPr>
          </a:lstStyle>
          <a:p>
            <a:r>
              <a:rPr lang="en-US" noProof="0" smtClean="0"/>
              <a:t>Click icon to add table</a:t>
            </a:r>
            <a:endParaRPr lang="nl-NL" noProof="0"/>
          </a:p>
        </p:txBody>
      </p:sp>
      <p:sp>
        <p:nvSpPr>
          <p:cNvPr id="8" name="Slide Number Placeholder 7"/>
          <p:cNvSpPr>
            <a:spLocks noGrp="1"/>
          </p:cNvSpPr>
          <p:nvPr>
            <p:ph type="sldNum" sz="quarter" idx="14"/>
          </p:nvPr>
        </p:nvSpPr>
        <p:spPr/>
        <p:txBody>
          <a:bodyPr/>
          <a:lstStyle/>
          <a:p>
            <a:fld id="{4EACBA47-91FC-4F0F-98EF-AF8B449ABA17}" type="slidenum">
              <a:rPr lang="nl-NL" noProof="0" smtClean="0"/>
              <a:pPr/>
              <a:t>‹nr.›</a:t>
            </a:fld>
            <a:endParaRPr lang="nl-NL" noProof="0"/>
          </a:p>
        </p:txBody>
      </p:sp>
      <p:sp>
        <p:nvSpPr>
          <p:cNvPr id="10" name="Footer Placeholder 9"/>
          <p:cNvSpPr>
            <a:spLocks noGrp="1"/>
          </p:cNvSpPr>
          <p:nvPr>
            <p:ph type="ftr" sz="quarter" idx="15"/>
          </p:nvPr>
        </p:nvSpPr>
        <p:spPr/>
        <p:txBody>
          <a:bodyPr/>
          <a:lstStyle/>
          <a:p>
            <a:r>
              <a:rPr lang="nl-NL" noProof="0" smtClean="0"/>
              <a:t>Sogeti PowerPoint Referentie 2013</a:t>
            </a:r>
            <a:endParaRPr lang="nl-NL" noProof="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199" y="457200"/>
            <a:ext cx="8226000" cy="914400"/>
          </a:xfrm>
          <a:prstGeom prst="rect">
            <a:avLst/>
          </a:prstGeom>
          <a:solidFill>
            <a:schemeClr val="accent2"/>
          </a:solidFill>
        </p:spPr>
        <p:txBody>
          <a:bodyPr vert="horz" lIns="230400" tIns="0" rIns="230400" bIns="0" rtlCol="0" anchor="ctr">
            <a:noAutofit/>
          </a:bodyPr>
          <a:lstStyle/>
          <a:p>
            <a:r>
              <a:rPr lang="en-US" noProof="0" smtClean="0"/>
              <a:t>Click to edit Master title style</a:t>
            </a:r>
            <a:endParaRPr lang="nl-NL" noProof="0"/>
          </a:p>
        </p:txBody>
      </p:sp>
      <p:sp>
        <p:nvSpPr>
          <p:cNvPr id="3" name="Text Placeholder 2"/>
          <p:cNvSpPr>
            <a:spLocks noGrp="1"/>
          </p:cNvSpPr>
          <p:nvPr>
            <p:ph type="body" idx="1"/>
          </p:nvPr>
        </p:nvSpPr>
        <p:spPr>
          <a:xfrm>
            <a:off x="460375" y="1713979"/>
            <a:ext cx="8226000" cy="4050234"/>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dirty="0"/>
          </a:p>
        </p:txBody>
      </p:sp>
      <p:sp>
        <p:nvSpPr>
          <p:cNvPr id="5" name="Footer Placeholder 4"/>
          <p:cNvSpPr>
            <a:spLocks noGrp="1"/>
          </p:cNvSpPr>
          <p:nvPr>
            <p:ph type="ftr" sz="quarter" idx="3"/>
          </p:nvPr>
        </p:nvSpPr>
        <p:spPr>
          <a:xfrm>
            <a:off x="2172493" y="6127899"/>
            <a:ext cx="6153882" cy="256480"/>
          </a:xfrm>
          <a:prstGeom prst="rect">
            <a:avLst/>
          </a:prstGeom>
          <a:noFill/>
        </p:spPr>
        <p:txBody>
          <a:bodyPr wrap="square" lIns="0" tIns="0" rIns="0" bIns="0" rtlCol="0">
            <a:noAutofit/>
          </a:bodyPr>
          <a:lstStyle>
            <a:lvl1pPr marL="0" algn="r" defTabSz="914400" rtl="0" eaLnBrk="1" latinLnBrk="0" hangingPunct="1">
              <a:lnSpc>
                <a:spcPts val="2000"/>
              </a:lnSpc>
              <a:defRPr lang="en-US" sz="1200" kern="1200" dirty="0" smtClean="0">
                <a:solidFill>
                  <a:schemeClr val="tx1"/>
                </a:solidFill>
                <a:latin typeface="+mn-lt"/>
                <a:ea typeface="+mn-ea"/>
                <a:cs typeface="+mn-cs"/>
              </a:defRPr>
            </a:lvl1pPr>
          </a:lstStyle>
          <a:p>
            <a:r>
              <a:rPr lang="nl-NL" noProof="0" smtClean="0"/>
              <a:t>Sogeti PowerPoint Referentie 2013</a:t>
            </a:r>
            <a:endParaRPr lang="nl-NL" noProof="0"/>
          </a:p>
        </p:txBody>
      </p:sp>
      <p:sp>
        <p:nvSpPr>
          <p:cNvPr id="6" name="Slide Number Placeholder 5"/>
          <p:cNvSpPr>
            <a:spLocks noGrp="1"/>
          </p:cNvSpPr>
          <p:nvPr>
            <p:ph type="sldNum" sz="quarter" idx="4"/>
          </p:nvPr>
        </p:nvSpPr>
        <p:spPr>
          <a:xfrm>
            <a:off x="8470375" y="6127899"/>
            <a:ext cx="216000" cy="256480"/>
          </a:xfrm>
          <a:prstGeom prst="rect">
            <a:avLst/>
          </a:prstGeom>
          <a:noFill/>
        </p:spPr>
        <p:txBody>
          <a:bodyPr wrap="square" lIns="0" tIns="0" rIns="0" bIns="0" rtlCol="0">
            <a:noAutofit/>
          </a:bodyPr>
          <a:lstStyle>
            <a:lvl1pPr marL="0" algn="r" defTabSz="914400" rtl="0" eaLnBrk="1" latinLnBrk="0" hangingPunct="1">
              <a:lnSpc>
                <a:spcPts val="2000"/>
              </a:lnSpc>
              <a:defRPr lang="en-US" sz="1200" kern="1200" smtClean="0">
                <a:solidFill>
                  <a:schemeClr val="accent1"/>
                </a:solidFill>
                <a:latin typeface="+mn-lt"/>
                <a:ea typeface="+mn-ea"/>
                <a:cs typeface="+mn-cs"/>
              </a:defRPr>
            </a:lvl1pPr>
          </a:lstStyle>
          <a:p>
            <a:fld id="{4EACBA47-91FC-4F0F-98EF-AF8B449ABA17}" type="slidenum">
              <a:rPr lang="nl-NL" noProof="0" smtClean="0"/>
              <a:pPr/>
              <a:t>‹nr.›</a:t>
            </a:fld>
            <a:endParaRPr lang="nl-NL" noProof="0"/>
          </a:p>
        </p:txBody>
      </p:sp>
      <p:sp>
        <p:nvSpPr>
          <p:cNvPr id="35" name="TextBox 34"/>
          <p:cNvSpPr txBox="1"/>
          <p:nvPr/>
        </p:nvSpPr>
        <p:spPr>
          <a:xfrm>
            <a:off x="8326375" y="6127899"/>
            <a:ext cx="180000" cy="256480"/>
          </a:xfrm>
          <a:prstGeom prst="rect">
            <a:avLst/>
          </a:prstGeom>
          <a:noFill/>
        </p:spPr>
        <p:txBody>
          <a:bodyPr wrap="square" lIns="0" tIns="0" rIns="0" bIns="0" rtlCol="0">
            <a:noAutofit/>
          </a:bodyPr>
          <a:lstStyle/>
          <a:p>
            <a:pPr algn="ctr">
              <a:lnSpc>
                <a:spcPts val="2000"/>
              </a:lnSpc>
            </a:pPr>
            <a:r>
              <a:rPr lang="nl-NL" sz="1200" noProof="0" smtClean="0"/>
              <a:t>|</a:t>
            </a:r>
            <a:endParaRPr lang="nl-NL" sz="1200" noProof="0"/>
          </a:p>
        </p:txBody>
      </p:sp>
      <p:grpSp>
        <p:nvGrpSpPr>
          <p:cNvPr id="19" name="Group 18"/>
          <p:cNvGrpSpPr/>
          <p:nvPr/>
        </p:nvGrpSpPr>
        <p:grpSpPr>
          <a:xfrm>
            <a:off x="457200" y="6078954"/>
            <a:ext cx="1479870" cy="321562"/>
            <a:chOff x="2749538" y="2279310"/>
            <a:chExt cx="1479870" cy="321562"/>
          </a:xfrm>
        </p:grpSpPr>
        <p:sp>
          <p:nvSpPr>
            <p:cNvPr id="20" name="Rectangle 19"/>
            <p:cNvSpPr/>
            <p:nvPr/>
          </p:nvSpPr>
          <p:spPr>
            <a:xfrm>
              <a:off x="2749538" y="2279310"/>
              <a:ext cx="488502" cy="321562"/>
            </a:xfrm>
            <a:prstGeom prst="rect">
              <a:avLst/>
            </a:prstGeom>
            <a:solidFill>
              <a:schemeClr val="bg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3" name="Rectangle 22"/>
            <p:cNvSpPr/>
            <p:nvPr/>
          </p:nvSpPr>
          <p:spPr>
            <a:xfrm>
              <a:off x="3238039" y="2279310"/>
              <a:ext cx="991369" cy="321562"/>
            </a:xfrm>
            <a:prstGeom prst="rect">
              <a:avLst/>
            </a:prstGeom>
            <a:solidFill>
              <a:schemeClr val="accent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grpSp>
          <p:nvGrpSpPr>
            <p:cNvPr id="34" name="Group 21"/>
            <p:cNvGrpSpPr/>
            <p:nvPr/>
          </p:nvGrpSpPr>
          <p:grpSpPr bwMode="gray">
            <a:xfrm>
              <a:off x="3373209" y="2357164"/>
              <a:ext cx="726277" cy="153325"/>
              <a:chOff x="-1490663" y="3248025"/>
              <a:chExt cx="2857501" cy="603250"/>
            </a:xfrm>
          </p:grpSpPr>
          <p:sp>
            <p:nvSpPr>
              <p:cNvPr id="37" name="Freeform 36"/>
              <p:cNvSpPr>
                <a:spLocks/>
              </p:cNvSpPr>
              <p:nvPr/>
            </p:nvSpPr>
            <p:spPr bwMode="gray">
              <a:xfrm>
                <a:off x="-1490663" y="3248025"/>
                <a:ext cx="434975" cy="603250"/>
              </a:xfrm>
              <a:custGeom>
                <a:avLst/>
                <a:gdLst/>
                <a:ahLst/>
                <a:cxnLst>
                  <a:cxn ang="0">
                    <a:pos x="108" y="42"/>
                  </a:cxn>
                  <a:cxn ang="0">
                    <a:pos x="92" y="42"/>
                  </a:cxn>
                  <a:cxn ang="0">
                    <a:pos x="62" y="10"/>
                  </a:cxn>
                  <a:cxn ang="0">
                    <a:pos x="32" y="36"/>
                  </a:cxn>
                  <a:cxn ang="0">
                    <a:pos x="77" y="66"/>
                  </a:cxn>
                  <a:cxn ang="0">
                    <a:pos x="116" y="111"/>
                  </a:cxn>
                  <a:cxn ang="0">
                    <a:pos x="50" y="161"/>
                  </a:cxn>
                  <a:cxn ang="0">
                    <a:pos x="0" y="153"/>
                  </a:cxn>
                  <a:cxn ang="0">
                    <a:pos x="0" y="113"/>
                  </a:cxn>
                  <a:cxn ang="0">
                    <a:pos x="17" y="113"/>
                  </a:cxn>
                  <a:cxn ang="0">
                    <a:pos x="52" y="151"/>
                  </a:cxn>
                  <a:cxn ang="0">
                    <a:pos x="84" y="122"/>
                  </a:cxn>
                  <a:cxn ang="0">
                    <a:pos x="67" y="98"/>
                  </a:cxn>
                  <a:cxn ang="0">
                    <a:pos x="0" y="46"/>
                  </a:cxn>
                  <a:cxn ang="0">
                    <a:pos x="61" y="0"/>
                  </a:cxn>
                  <a:cxn ang="0">
                    <a:pos x="108" y="7"/>
                  </a:cxn>
                  <a:cxn ang="0">
                    <a:pos x="108" y="42"/>
                  </a:cxn>
                </a:cxnLst>
                <a:rect l="0" t="0" r="r" b="b"/>
                <a:pathLst>
                  <a:path w="116" h="161">
                    <a:moveTo>
                      <a:pt x="108" y="42"/>
                    </a:moveTo>
                    <a:cubicBezTo>
                      <a:pt x="92" y="42"/>
                      <a:pt x="92" y="42"/>
                      <a:pt x="92" y="42"/>
                    </a:cubicBezTo>
                    <a:cubicBezTo>
                      <a:pt x="91" y="23"/>
                      <a:pt x="84" y="10"/>
                      <a:pt x="62" y="10"/>
                    </a:cubicBezTo>
                    <a:cubicBezTo>
                      <a:pt x="45" y="10"/>
                      <a:pt x="32" y="18"/>
                      <a:pt x="32" y="36"/>
                    </a:cubicBezTo>
                    <a:cubicBezTo>
                      <a:pt x="32" y="59"/>
                      <a:pt x="60" y="61"/>
                      <a:pt x="77" y="66"/>
                    </a:cubicBezTo>
                    <a:cubicBezTo>
                      <a:pt x="101" y="74"/>
                      <a:pt x="116" y="82"/>
                      <a:pt x="116" y="111"/>
                    </a:cubicBezTo>
                    <a:cubicBezTo>
                      <a:pt x="116" y="149"/>
                      <a:pt x="83" y="161"/>
                      <a:pt x="50" y="161"/>
                    </a:cubicBezTo>
                    <a:cubicBezTo>
                      <a:pt x="32" y="161"/>
                      <a:pt x="17" y="157"/>
                      <a:pt x="0" y="153"/>
                    </a:cubicBezTo>
                    <a:cubicBezTo>
                      <a:pt x="0" y="113"/>
                      <a:pt x="0" y="113"/>
                      <a:pt x="0" y="113"/>
                    </a:cubicBezTo>
                    <a:cubicBezTo>
                      <a:pt x="17" y="113"/>
                      <a:pt x="17" y="113"/>
                      <a:pt x="17" y="113"/>
                    </a:cubicBezTo>
                    <a:cubicBezTo>
                      <a:pt x="19" y="138"/>
                      <a:pt x="25" y="151"/>
                      <a:pt x="52" y="151"/>
                    </a:cubicBezTo>
                    <a:cubicBezTo>
                      <a:pt x="70" y="151"/>
                      <a:pt x="84" y="140"/>
                      <a:pt x="84" y="122"/>
                    </a:cubicBezTo>
                    <a:cubicBezTo>
                      <a:pt x="84" y="110"/>
                      <a:pt x="79" y="102"/>
                      <a:pt x="67" y="98"/>
                    </a:cubicBezTo>
                    <a:cubicBezTo>
                      <a:pt x="38" y="87"/>
                      <a:pt x="0" y="86"/>
                      <a:pt x="0" y="46"/>
                    </a:cubicBezTo>
                    <a:cubicBezTo>
                      <a:pt x="0" y="12"/>
                      <a:pt x="32" y="0"/>
                      <a:pt x="61" y="0"/>
                    </a:cubicBezTo>
                    <a:cubicBezTo>
                      <a:pt x="75" y="0"/>
                      <a:pt x="92" y="2"/>
                      <a:pt x="108" y="7"/>
                    </a:cubicBezTo>
                    <a:lnTo>
                      <a:pt x="108" y="4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38" name="Freeform 37"/>
              <p:cNvSpPr>
                <a:spLocks/>
              </p:cNvSpPr>
              <p:nvPr/>
            </p:nvSpPr>
            <p:spPr bwMode="gray">
              <a:xfrm>
                <a:off x="-384175" y="3341688"/>
                <a:ext cx="503238" cy="504825"/>
              </a:xfrm>
              <a:custGeom>
                <a:avLst/>
                <a:gdLst/>
                <a:ahLst/>
                <a:cxnLst>
                  <a:cxn ang="0">
                    <a:pos x="70" y="74"/>
                  </a:cxn>
                  <a:cxn ang="0">
                    <a:pos x="106" y="74"/>
                  </a:cxn>
                  <a:cxn ang="0">
                    <a:pos x="134" y="74"/>
                  </a:cxn>
                  <a:cxn ang="0">
                    <a:pos x="134" y="82"/>
                  </a:cxn>
                  <a:cxn ang="0">
                    <a:pos x="120" y="97"/>
                  </a:cxn>
                  <a:cxn ang="0">
                    <a:pos x="120" y="127"/>
                  </a:cxn>
                  <a:cxn ang="0">
                    <a:pos x="82" y="134"/>
                  </a:cxn>
                  <a:cxn ang="0">
                    <a:pos x="64" y="135"/>
                  </a:cxn>
                  <a:cxn ang="0">
                    <a:pos x="0" y="70"/>
                  </a:cxn>
                  <a:cxn ang="0">
                    <a:pos x="70" y="0"/>
                  </a:cxn>
                  <a:cxn ang="0">
                    <a:pos x="117" y="5"/>
                  </a:cxn>
                  <a:cxn ang="0">
                    <a:pos x="117" y="38"/>
                  </a:cxn>
                  <a:cxn ang="0">
                    <a:pos x="103" y="38"/>
                  </a:cxn>
                  <a:cxn ang="0">
                    <a:pos x="70" y="8"/>
                  </a:cxn>
                  <a:cxn ang="0">
                    <a:pos x="31" y="71"/>
                  </a:cxn>
                  <a:cxn ang="0">
                    <a:pos x="68" y="128"/>
                  </a:cxn>
                  <a:cxn ang="0">
                    <a:pos x="91" y="119"/>
                  </a:cxn>
                  <a:cxn ang="0">
                    <a:pos x="93" y="97"/>
                  </a:cxn>
                  <a:cxn ang="0">
                    <a:pos x="70" y="82"/>
                  </a:cxn>
                  <a:cxn ang="0">
                    <a:pos x="70" y="74"/>
                  </a:cxn>
                </a:cxnLst>
                <a:rect l="0" t="0" r="r" b="b"/>
                <a:pathLst>
                  <a:path w="134" h="135">
                    <a:moveTo>
                      <a:pt x="70" y="74"/>
                    </a:moveTo>
                    <a:cubicBezTo>
                      <a:pt x="85" y="74"/>
                      <a:pt x="96" y="74"/>
                      <a:pt x="106" y="74"/>
                    </a:cubicBezTo>
                    <a:cubicBezTo>
                      <a:pt x="117" y="74"/>
                      <a:pt x="128" y="74"/>
                      <a:pt x="134" y="74"/>
                    </a:cubicBezTo>
                    <a:cubicBezTo>
                      <a:pt x="134" y="82"/>
                      <a:pt x="134" y="82"/>
                      <a:pt x="134" y="82"/>
                    </a:cubicBezTo>
                    <a:cubicBezTo>
                      <a:pt x="118" y="81"/>
                      <a:pt x="120" y="91"/>
                      <a:pt x="120" y="97"/>
                    </a:cubicBezTo>
                    <a:cubicBezTo>
                      <a:pt x="120" y="127"/>
                      <a:pt x="120" y="127"/>
                      <a:pt x="120" y="127"/>
                    </a:cubicBezTo>
                    <a:cubicBezTo>
                      <a:pt x="107" y="127"/>
                      <a:pt x="95" y="132"/>
                      <a:pt x="82" y="134"/>
                    </a:cubicBezTo>
                    <a:cubicBezTo>
                      <a:pt x="76" y="135"/>
                      <a:pt x="70" y="135"/>
                      <a:pt x="64" y="135"/>
                    </a:cubicBezTo>
                    <a:cubicBezTo>
                      <a:pt x="21" y="135"/>
                      <a:pt x="0" y="113"/>
                      <a:pt x="0" y="70"/>
                    </a:cubicBezTo>
                    <a:cubicBezTo>
                      <a:pt x="0" y="21"/>
                      <a:pt x="21" y="0"/>
                      <a:pt x="70" y="0"/>
                    </a:cubicBezTo>
                    <a:cubicBezTo>
                      <a:pt x="88" y="0"/>
                      <a:pt x="100" y="2"/>
                      <a:pt x="117" y="5"/>
                    </a:cubicBezTo>
                    <a:cubicBezTo>
                      <a:pt x="117" y="38"/>
                      <a:pt x="117" y="38"/>
                      <a:pt x="117" y="38"/>
                    </a:cubicBezTo>
                    <a:cubicBezTo>
                      <a:pt x="103" y="38"/>
                      <a:pt x="103" y="38"/>
                      <a:pt x="103" y="38"/>
                    </a:cubicBezTo>
                    <a:cubicBezTo>
                      <a:pt x="100" y="14"/>
                      <a:pt x="97" y="8"/>
                      <a:pt x="70" y="8"/>
                    </a:cubicBezTo>
                    <a:cubicBezTo>
                      <a:pt x="35" y="8"/>
                      <a:pt x="31" y="41"/>
                      <a:pt x="31" y="71"/>
                    </a:cubicBezTo>
                    <a:cubicBezTo>
                      <a:pt x="31" y="97"/>
                      <a:pt x="36" y="128"/>
                      <a:pt x="68" y="128"/>
                    </a:cubicBezTo>
                    <a:cubicBezTo>
                      <a:pt x="76" y="128"/>
                      <a:pt x="87" y="125"/>
                      <a:pt x="91" y="119"/>
                    </a:cubicBezTo>
                    <a:cubicBezTo>
                      <a:pt x="93" y="118"/>
                      <a:pt x="93" y="116"/>
                      <a:pt x="93" y="97"/>
                    </a:cubicBezTo>
                    <a:cubicBezTo>
                      <a:pt x="92" y="85"/>
                      <a:pt x="96" y="81"/>
                      <a:pt x="70" y="82"/>
                    </a:cubicBezTo>
                    <a:lnTo>
                      <a:pt x="70" y="7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39" name="Freeform 38"/>
              <p:cNvSpPr>
                <a:spLocks/>
              </p:cNvSpPr>
              <p:nvPr/>
            </p:nvSpPr>
            <p:spPr bwMode="gray">
              <a:xfrm>
                <a:off x="174625" y="3348038"/>
                <a:ext cx="390525" cy="495300"/>
              </a:xfrm>
              <a:custGeom>
                <a:avLst/>
                <a:gdLst/>
                <a:ahLst/>
                <a:cxnLst>
                  <a:cxn ang="0">
                    <a:pos x="16" y="24"/>
                  </a:cxn>
                  <a:cxn ang="0">
                    <a:pos x="0" y="8"/>
                  </a:cxn>
                  <a:cxn ang="0">
                    <a:pos x="0" y="0"/>
                  </a:cxn>
                  <a:cxn ang="0">
                    <a:pos x="104" y="0"/>
                  </a:cxn>
                  <a:cxn ang="0">
                    <a:pos x="104" y="32"/>
                  </a:cxn>
                  <a:cxn ang="0">
                    <a:pos x="90" y="32"/>
                  </a:cxn>
                  <a:cxn ang="0">
                    <a:pos x="62" y="9"/>
                  </a:cxn>
                  <a:cxn ang="0">
                    <a:pos x="43" y="9"/>
                  </a:cxn>
                  <a:cxn ang="0">
                    <a:pos x="43" y="58"/>
                  </a:cxn>
                  <a:cxn ang="0">
                    <a:pos x="55" y="58"/>
                  </a:cxn>
                  <a:cxn ang="0">
                    <a:pos x="69" y="39"/>
                  </a:cxn>
                  <a:cxn ang="0">
                    <a:pos x="79" y="39"/>
                  </a:cxn>
                  <a:cxn ang="0">
                    <a:pos x="79" y="62"/>
                  </a:cxn>
                  <a:cxn ang="0">
                    <a:pos x="79" y="84"/>
                  </a:cxn>
                  <a:cxn ang="0">
                    <a:pos x="69" y="84"/>
                  </a:cxn>
                  <a:cxn ang="0">
                    <a:pos x="55" y="66"/>
                  </a:cxn>
                  <a:cxn ang="0">
                    <a:pos x="43" y="66"/>
                  </a:cxn>
                  <a:cxn ang="0">
                    <a:pos x="43" y="123"/>
                  </a:cxn>
                  <a:cxn ang="0">
                    <a:pos x="64" y="123"/>
                  </a:cxn>
                  <a:cxn ang="0">
                    <a:pos x="90" y="96"/>
                  </a:cxn>
                  <a:cxn ang="0">
                    <a:pos x="104" y="96"/>
                  </a:cxn>
                  <a:cxn ang="0">
                    <a:pos x="104" y="132"/>
                  </a:cxn>
                  <a:cxn ang="0">
                    <a:pos x="0" y="132"/>
                  </a:cxn>
                  <a:cxn ang="0">
                    <a:pos x="0" y="124"/>
                  </a:cxn>
                  <a:cxn ang="0">
                    <a:pos x="16" y="109"/>
                  </a:cxn>
                  <a:cxn ang="0">
                    <a:pos x="16" y="24"/>
                  </a:cxn>
                </a:cxnLst>
                <a:rect l="0" t="0" r="r" b="b"/>
                <a:pathLst>
                  <a:path w="104" h="132">
                    <a:moveTo>
                      <a:pt x="16" y="24"/>
                    </a:moveTo>
                    <a:cubicBezTo>
                      <a:pt x="15" y="13"/>
                      <a:pt x="18" y="8"/>
                      <a:pt x="0" y="8"/>
                    </a:cubicBezTo>
                    <a:cubicBezTo>
                      <a:pt x="0" y="0"/>
                      <a:pt x="0" y="0"/>
                      <a:pt x="0" y="0"/>
                    </a:cubicBezTo>
                    <a:cubicBezTo>
                      <a:pt x="104" y="0"/>
                      <a:pt x="104" y="0"/>
                      <a:pt x="104" y="0"/>
                    </a:cubicBezTo>
                    <a:cubicBezTo>
                      <a:pt x="104" y="32"/>
                      <a:pt x="104" y="32"/>
                      <a:pt x="104" y="32"/>
                    </a:cubicBezTo>
                    <a:cubicBezTo>
                      <a:pt x="90" y="32"/>
                      <a:pt x="90" y="32"/>
                      <a:pt x="90" y="32"/>
                    </a:cubicBezTo>
                    <a:cubicBezTo>
                      <a:pt x="87" y="11"/>
                      <a:pt x="87" y="9"/>
                      <a:pt x="62" y="9"/>
                    </a:cubicBezTo>
                    <a:cubicBezTo>
                      <a:pt x="43" y="9"/>
                      <a:pt x="43" y="9"/>
                      <a:pt x="43" y="9"/>
                    </a:cubicBezTo>
                    <a:cubicBezTo>
                      <a:pt x="43" y="58"/>
                      <a:pt x="43" y="58"/>
                      <a:pt x="43" y="58"/>
                    </a:cubicBezTo>
                    <a:cubicBezTo>
                      <a:pt x="55" y="58"/>
                      <a:pt x="55" y="58"/>
                      <a:pt x="55" y="58"/>
                    </a:cubicBezTo>
                    <a:cubicBezTo>
                      <a:pt x="66" y="58"/>
                      <a:pt x="68" y="50"/>
                      <a:pt x="69" y="39"/>
                    </a:cubicBezTo>
                    <a:cubicBezTo>
                      <a:pt x="79" y="39"/>
                      <a:pt x="79" y="39"/>
                      <a:pt x="79" y="39"/>
                    </a:cubicBezTo>
                    <a:cubicBezTo>
                      <a:pt x="79" y="47"/>
                      <a:pt x="79" y="54"/>
                      <a:pt x="79" y="62"/>
                    </a:cubicBezTo>
                    <a:cubicBezTo>
                      <a:pt x="79" y="69"/>
                      <a:pt x="79" y="77"/>
                      <a:pt x="79" y="84"/>
                    </a:cubicBezTo>
                    <a:cubicBezTo>
                      <a:pt x="69" y="84"/>
                      <a:pt x="69" y="84"/>
                      <a:pt x="69" y="84"/>
                    </a:cubicBezTo>
                    <a:cubicBezTo>
                      <a:pt x="68" y="74"/>
                      <a:pt x="67" y="66"/>
                      <a:pt x="55" y="66"/>
                    </a:cubicBezTo>
                    <a:cubicBezTo>
                      <a:pt x="43" y="66"/>
                      <a:pt x="43" y="66"/>
                      <a:pt x="43" y="66"/>
                    </a:cubicBezTo>
                    <a:cubicBezTo>
                      <a:pt x="43" y="123"/>
                      <a:pt x="43" y="123"/>
                      <a:pt x="43" y="123"/>
                    </a:cubicBezTo>
                    <a:cubicBezTo>
                      <a:pt x="64" y="123"/>
                      <a:pt x="64" y="123"/>
                      <a:pt x="64" y="123"/>
                    </a:cubicBezTo>
                    <a:cubicBezTo>
                      <a:pt x="87" y="123"/>
                      <a:pt x="87" y="117"/>
                      <a:pt x="90" y="96"/>
                    </a:cubicBezTo>
                    <a:cubicBezTo>
                      <a:pt x="104" y="96"/>
                      <a:pt x="104" y="96"/>
                      <a:pt x="104" y="96"/>
                    </a:cubicBezTo>
                    <a:cubicBezTo>
                      <a:pt x="104" y="132"/>
                      <a:pt x="104" y="132"/>
                      <a:pt x="104" y="132"/>
                    </a:cubicBezTo>
                    <a:cubicBezTo>
                      <a:pt x="0" y="132"/>
                      <a:pt x="0" y="132"/>
                      <a:pt x="0" y="132"/>
                    </a:cubicBezTo>
                    <a:cubicBezTo>
                      <a:pt x="0" y="124"/>
                      <a:pt x="0" y="124"/>
                      <a:pt x="0" y="124"/>
                    </a:cubicBezTo>
                    <a:cubicBezTo>
                      <a:pt x="18" y="124"/>
                      <a:pt x="15" y="120"/>
                      <a:pt x="16" y="109"/>
                    </a:cubicBezTo>
                    <a:lnTo>
                      <a:pt x="16" y="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40" name="Freeform 39"/>
              <p:cNvSpPr>
                <a:spLocks/>
              </p:cNvSpPr>
              <p:nvPr/>
            </p:nvSpPr>
            <p:spPr bwMode="gray">
              <a:xfrm>
                <a:off x="625475" y="3348038"/>
                <a:ext cx="449263" cy="495300"/>
              </a:xfrm>
              <a:custGeom>
                <a:avLst/>
                <a:gdLst/>
                <a:ahLst/>
                <a:cxnLst>
                  <a:cxn ang="0">
                    <a:pos x="27" y="124"/>
                  </a:cxn>
                  <a:cxn ang="0">
                    <a:pos x="46" y="109"/>
                  </a:cxn>
                  <a:cxn ang="0">
                    <a:pos x="46" y="9"/>
                  </a:cxn>
                  <a:cxn ang="0">
                    <a:pos x="38" y="9"/>
                  </a:cxn>
                  <a:cxn ang="0">
                    <a:pos x="14" y="35"/>
                  </a:cxn>
                  <a:cxn ang="0">
                    <a:pos x="0" y="35"/>
                  </a:cxn>
                  <a:cxn ang="0">
                    <a:pos x="0" y="0"/>
                  </a:cxn>
                  <a:cxn ang="0">
                    <a:pos x="120" y="0"/>
                  </a:cxn>
                  <a:cxn ang="0">
                    <a:pos x="120" y="35"/>
                  </a:cxn>
                  <a:cxn ang="0">
                    <a:pos x="106" y="35"/>
                  </a:cxn>
                  <a:cxn ang="0">
                    <a:pos x="82" y="9"/>
                  </a:cxn>
                  <a:cxn ang="0">
                    <a:pos x="74" y="9"/>
                  </a:cxn>
                  <a:cxn ang="0">
                    <a:pos x="74" y="109"/>
                  </a:cxn>
                  <a:cxn ang="0">
                    <a:pos x="93" y="124"/>
                  </a:cxn>
                  <a:cxn ang="0">
                    <a:pos x="93" y="132"/>
                  </a:cxn>
                  <a:cxn ang="0">
                    <a:pos x="27" y="132"/>
                  </a:cxn>
                  <a:cxn ang="0">
                    <a:pos x="27" y="124"/>
                  </a:cxn>
                </a:cxnLst>
                <a:rect l="0" t="0" r="r" b="b"/>
                <a:pathLst>
                  <a:path w="120" h="132">
                    <a:moveTo>
                      <a:pt x="27" y="124"/>
                    </a:moveTo>
                    <a:cubicBezTo>
                      <a:pt x="48" y="124"/>
                      <a:pt x="46" y="122"/>
                      <a:pt x="46" y="109"/>
                    </a:cubicBezTo>
                    <a:cubicBezTo>
                      <a:pt x="46" y="9"/>
                      <a:pt x="46" y="9"/>
                      <a:pt x="46" y="9"/>
                    </a:cubicBezTo>
                    <a:cubicBezTo>
                      <a:pt x="38" y="9"/>
                      <a:pt x="38" y="9"/>
                      <a:pt x="38" y="9"/>
                    </a:cubicBezTo>
                    <a:cubicBezTo>
                      <a:pt x="17" y="9"/>
                      <a:pt x="17" y="14"/>
                      <a:pt x="14" y="35"/>
                    </a:cubicBezTo>
                    <a:cubicBezTo>
                      <a:pt x="0" y="35"/>
                      <a:pt x="0" y="35"/>
                      <a:pt x="0" y="35"/>
                    </a:cubicBezTo>
                    <a:cubicBezTo>
                      <a:pt x="0" y="0"/>
                      <a:pt x="0" y="0"/>
                      <a:pt x="0" y="0"/>
                    </a:cubicBezTo>
                    <a:cubicBezTo>
                      <a:pt x="120" y="0"/>
                      <a:pt x="120" y="0"/>
                      <a:pt x="120" y="0"/>
                    </a:cubicBezTo>
                    <a:cubicBezTo>
                      <a:pt x="120" y="35"/>
                      <a:pt x="120" y="35"/>
                      <a:pt x="120" y="35"/>
                    </a:cubicBezTo>
                    <a:cubicBezTo>
                      <a:pt x="106" y="35"/>
                      <a:pt x="106" y="35"/>
                      <a:pt x="106" y="35"/>
                    </a:cubicBezTo>
                    <a:cubicBezTo>
                      <a:pt x="103" y="14"/>
                      <a:pt x="103" y="9"/>
                      <a:pt x="82" y="9"/>
                    </a:cubicBezTo>
                    <a:cubicBezTo>
                      <a:pt x="74" y="9"/>
                      <a:pt x="74" y="9"/>
                      <a:pt x="74" y="9"/>
                    </a:cubicBezTo>
                    <a:cubicBezTo>
                      <a:pt x="74" y="109"/>
                      <a:pt x="74" y="109"/>
                      <a:pt x="74" y="109"/>
                    </a:cubicBezTo>
                    <a:cubicBezTo>
                      <a:pt x="74" y="122"/>
                      <a:pt x="72" y="124"/>
                      <a:pt x="93" y="124"/>
                    </a:cubicBezTo>
                    <a:cubicBezTo>
                      <a:pt x="93" y="132"/>
                      <a:pt x="93" y="132"/>
                      <a:pt x="93" y="132"/>
                    </a:cubicBezTo>
                    <a:cubicBezTo>
                      <a:pt x="27" y="132"/>
                      <a:pt x="27" y="132"/>
                      <a:pt x="27" y="132"/>
                    </a:cubicBezTo>
                    <a:lnTo>
                      <a:pt x="27" y="1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41" name="Freeform 40"/>
              <p:cNvSpPr>
                <a:spLocks/>
              </p:cNvSpPr>
              <p:nvPr/>
            </p:nvSpPr>
            <p:spPr bwMode="gray">
              <a:xfrm>
                <a:off x="1123950" y="3348038"/>
                <a:ext cx="242888" cy="495300"/>
              </a:xfrm>
              <a:custGeom>
                <a:avLst/>
                <a:gdLst/>
                <a:ahLst/>
                <a:cxnLst>
                  <a:cxn ang="0">
                    <a:pos x="46" y="109"/>
                  </a:cxn>
                  <a:cxn ang="0">
                    <a:pos x="65" y="124"/>
                  </a:cxn>
                  <a:cxn ang="0">
                    <a:pos x="65" y="132"/>
                  </a:cxn>
                  <a:cxn ang="0">
                    <a:pos x="0" y="132"/>
                  </a:cxn>
                  <a:cxn ang="0">
                    <a:pos x="0" y="124"/>
                  </a:cxn>
                  <a:cxn ang="0">
                    <a:pos x="19" y="109"/>
                  </a:cxn>
                  <a:cxn ang="0">
                    <a:pos x="19" y="24"/>
                  </a:cxn>
                  <a:cxn ang="0">
                    <a:pos x="0" y="8"/>
                  </a:cxn>
                  <a:cxn ang="0">
                    <a:pos x="0" y="0"/>
                  </a:cxn>
                  <a:cxn ang="0">
                    <a:pos x="65" y="0"/>
                  </a:cxn>
                  <a:cxn ang="0">
                    <a:pos x="65" y="8"/>
                  </a:cxn>
                  <a:cxn ang="0">
                    <a:pos x="46" y="24"/>
                  </a:cxn>
                  <a:cxn ang="0">
                    <a:pos x="46" y="109"/>
                  </a:cxn>
                </a:cxnLst>
                <a:rect l="0" t="0" r="r" b="b"/>
                <a:pathLst>
                  <a:path w="65" h="132">
                    <a:moveTo>
                      <a:pt x="46" y="109"/>
                    </a:moveTo>
                    <a:cubicBezTo>
                      <a:pt x="47" y="121"/>
                      <a:pt x="44" y="124"/>
                      <a:pt x="65" y="124"/>
                    </a:cubicBezTo>
                    <a:cubicBezTo>
                      <a:pt x="65" y="132"/>
                      <a:pt x="65" y="132"/>
                      <a:pt x="65" y="132"/>
                    </a:cubicBezTo>
                    <a:cubicBezTo>
                      <a:pt x="0" y="132"/>
                      <a:pt x="0" y="132"/>
                      <a:pt x="0" y="132"/>
                    </a:cubicBezTo>
                    <a:cubicBezTo>
                      <a:pt x="0" y="124"/>
                      <a:pt x="0" y="124"/>
                      <a:pt x="0" y="124"/>
                    </a:cubicBezTo>
                    <a:cubicBezTo>
                      <a:pt x="21" y="124"/>
                      <a:pt x="18" y="121"/>
                      <a:pt x="19" y="109"/>
                    </a:cubicBezTo>
                    <a:cubicBezTo>
                      <a:pt x="19" y="24"/>
                      <a:pt x="19" y="24"/>
                      <a:pt x="19" y="24"/>
                    </a:cubicBezTo>
                    <a:cubicBezTo>
                      <a:pt x="18" y="11"/>
                      <a:pt x="21" y="8"/>
                      <a:pt x="0" y="8"/>
                    </a:cubicBezTo>
                    <a:cubicBezTo>
                      <a:pt x="0" y="0"/>
                      <a:pt x="0" y="0"/>
                      <a:pt x="0" y="0"/>
                    </a:cubicBezTo>
                    <a:cubicBezTo>
                      <a:pt x="65" y="0"/>
                      <a:pt x="65" y="0"/>
                      <a:pt x="65" y="0"/>
                    </a:cubicBezTo>
                    <a:cubicBezTo>
                      <a:pt x="65" y="8"/>
                      <a:pt x="65" y="8"/>
                      <a:pt x="65" y="8"/>
                    </a:cubicBezTo>
                    <a:cubicBezTo>
                      <a:pt x="44" y="8"/>
                      <a:pt x="47" y="11"/>
                      <a:pt x="46" y="24"/>
                    </a:cubicBezTo>
                    <a:lnTo>
                      <a:pt x="46" y="10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42" name="Freeform 41"/>
              <p:cNvSpPr>
                <a:spLocks noEditPoints="1"/>
              </p:cNvSpPr>
              <p:nvPr/>
            </p:nvSpPr>
            <p:spPr bwMode="gray">
              <a:xfrm>
                <a:off x="-968375" y="3341688"/>
                <a:ext cx="493713" cy="504825"/>
              </a:xfrm>
              <a:custGeom>
                <a:avLst/>
                <a:gdLst/>
                <a:ahLst/>
                <a:cxnLst>
                  <a:cxn ang="0">
                    <a:pos x="0" y="68"/>
                  </a:cxn>
                  <a:cxn ang="0">
                    <a:pos x="66" y="0"/>
                  </a:cxn>
                  <a:cxn ang="0">
                    <a:pos x="132" y="68"/>
                  </a:cxn>
                  <a:cxn ang="0">
                    <a:pos x="66" y="135"/>
                  </a:cxn>
                  <a:cxn ang="0">
                    <a:pos x="0" y="68"/>
                  </a:cxn>
                  <a:cxn ang="0">
                    <a:pos x="102" y="68"/>
                  </a:cxn>
                  <a:cxn ang="0">
                    <a:pos x="66" y="8"/>
                  </a:cxn>
                  <a:cxn ang="0">
                    <a:pos x="31" y="68"/>
                  </a:cxn>
                  <a:cxn ang="0">
                    <a:pos x="66" y="128"/>
                  </a:cxn>
                  <a:cxn ang="0">
                    <a:pos x="102" y="68"/>
                  </a:cxn>
                </a:cxnLst>
                <a:rect l="0" t="0" r="r" b="b"/>
                <a:pathLst>
                  <a:path w="132" h="135">
                    <a:moveTo>
                      <a:pt x="0" y="68"/>
                    </a:moveTo>
                    <a:cubicBezTo>
                      <a:pt x="0" y="22"/>
                      <a:pt x="19" y="0"/>
                      <a:pt x="66" y="0"/>
                    </a:cubicBezTo>
                    <a:cubicBezTo>
                      <a:pt x="113" y="0"/>
                      <a:pt x="132" y="22"/>
                      <a:pt x="132" y="68"/>
                    </a:cubicBezTo>
                    <a:cubicBezTo>
                      <a:pt x="132" y="114"/>
                      <a:pt x="113" y="135"/>
                      <a:pt x="66" y="135"/>
                    </a:cubicBezTo>
                    <a:cubicBezTo>
                      <a:pt x="19" y="135"/>
                      <a:pt x="0" y="114"/>
                      <a:pt x="0" y="68"/>
                    </a:cubicBezTo>
                    <a:moveTo>
                      <a:pt x="102" y="68"/>
                    </a:moveTo>
                    <a:cubicBezTo>
                      <a:pt x="102" y="33"/>
                      <a:pt x="96" y="8"/>
                      <a:pt x="66" y="8"/>
                    </a:cubicBezTo>
                    <a:cubicBezTo>
                      <a:pt x="36" y="8"/>
                      <a:pt x="31" y="33"/>
                      <a:pt x="31" y="68"/>
                    </a:cubicBezTo>
                    <a:cubicBezTo>
                      <a:pt x="31" y="103"/>
                      <a:pt x="36" y="127"/>
                      <a:pt x="66" y="128"/>
                    </a:cubicBezTo>
                    <a:cubicBezTo>
                      <a:pt x="96" y="127"/>
                      <a:pt x="102" y="103"/>
                      <a:pt x="102" y="68"/>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grpSp>
        <p:sp>
          <p:nvSpPr>
            <p:cNvPr id="36" name="Freeform 13"/>
            <p:cNvSpPr>
              <a:spLocks/>
            </p:cNvSpPr>
            <p:nvPr/>
          </p:nvSpPr>
          <p:spPr bwMode="gray">
            <a:xfrm>
              <a:off x="2776451" y="2301485"/>
              <a:ext cx="440608" cy="269126"/>
            </a:xfrm>
            <a:custGeom>
              <a:avLst/>
              <a:gdLst/>
              <a:ahLst/>
              <a:cxnLst>
                <a:cxn ang="0">
                  <a:pos x="115" y="282"/>
                </a:cxn>
                <a:cxn ang="0">
                  <a:pos x="117" y="276"/>
                </a:cxn>
                <a:cxn ang="0">
                  <a:pos x="195" y="209"/>
                </a:cxn>
                <a:cxn ang="0">
                  <a:pos x="194" y="207"/>
                </a:cxn>
                <a:cxn ang="0">
                  <a:pos x="116" y="243"/>
                </a:cxn>
                <a:cxn ang="0">
                  <a:pos x="63" y="237"/>
                </a:cxn>
                <a:cxn ang="0">
                  <a:pos x="6" y="182"/>
                </a:cxn>
                <a:cxn ang="0">
                  <a:pos x="6" y="133"/>
                </a:cxn>
                <a:cxn ang="0">
                  <a:pos x="26" y="103"/>
                </a:cxn>
                <a:cxn ang="0">
                  <a:pos x="87" y="74"/>
                </a:cxn>
                <a:cxn ang="0">
                  <a:pos x="124" y="66"/>
                </a:cxn>
                <a:cxn ang="0">
                  <a:pos x="124" y="66"/>
                </a:cxn>
                <a:cxn ang="0">
                  <a:pos x="231" y="0"/>
                </a:cxn>
                <a:cxn ang="0">
                  <a:pos x="339" y="66"/>
                </a:cxn>
                <a:cxn ang="0">
                  <a:pos x="338" y="66"/>
                </a:cxn>
                <a:cxn ang="0">
                  <a:pos x="376" y="74"/>
                </a:cxn>
                <a:cxn ang="0">
                  <a:pos x="437" y="103"/>
                </a:cxn>
                <a:cxn ang="0">
                  <a:pos x="457" y="133"/>
                </a:cxn>
                <a:cxn ang="0">
                  <a:pos x="457" y="182"/>
                </a:cxn>
                <a:cxn ang="0">
                  <a:pos x="399" y="237"/>
                </a:cxn>
                <a:cxn ang="0">
                  <a:pos x="347" y="243"/>
                </a:cxn>
                <a:cxn ang="0">
                  <a:pos x="269" y="207"/>
                </a:cxn>
                <a:cxn ang="0">
                  <a:pos x="267" y="209"/>
                </a:cxn>
                <a:cxn ang="0">
                  <a:pos x="345" y="276"/>
                </a:cxn>
                <a:cxn ang="0">
                  <a:pos x="347" y="282"/>
                </a:cxn>
                <a:cxn ang="0">
                  <a:pos x="115" y="282"/>
                </a:cxn>
              </a:cxnLst>
              <a:rect l="0" t="0" r="r" b="b"/>
              <a:pathLst>
                <a:path w="462" h="282">
                  <a:moveTo>
                    <a:pt x="115" y="282"/>
                  </a:moveTo>
                  <a:cubicBezTo>
                    <a:pt x="115" y="279"/>
                    <a:pt x="115" y="277"/>
                    <a:pt x="117" y="276"/>
                  </a:cubicBezTo>
                  <a:cubicBezTo>
                    <a:pt x="149" y="266"/>
                    <a:pt x="176" y="244"/>
                    <a:pt x="195" y="209"/>
                  </a:cubicBezTo>
                  <a:cubicBezTo>
                    <a:pt x="195" y="208"/>
                    <a:pt x="194" y="207"/>
                    <a:pt x="194" y="207"/>
                  </a:cubicBezTo>
                  <a:cubicBezTo>
                    <a:pt x="152" y="238"/>
                    <a:pt x="139" y="240"/>
                    <a:pt x="116" y="243"/>
                  </a:cubicBezTo>
                  <a:cubicBezTo>
                    <a:pt x="98" y="246"/>
                    <a:pt x="80" y="243"/>
                    <a:pt x="63" y="237"/>
                  </a:cubicBezTo>
                  <a:cubicBezTo>
                    <a:pt x="37" y="228"/>
                    <a:pt x="14" y="210"/>
                    <a:pt x="6" y="182"/>
                  </a:cubicBezTo>
                  <a:cubicBezTo>
                    <a:pt x="1" y="166"/>
                    <a:pt x="0" y="149"/>
                    <a:pt x="6" y="133"/>
                  </a:cubicBezTo>
                  <a:cubicBezTo>
                    <a:pt x="10" y="121"/>
                    <a:pt x="16" y="111"/>
                    <a:pt x="26" y="103"/>
                  </a:cubicBezTo>
                  <a:cubicBezTo>
                    <a:pt x="44" y="87"/>
                    <a:pt x="64" y="80"/>
                    <a:pt x="87" y="74"/>
                  </a:cubicBezTo>
                  <a:cubicBezTo>
                    <a:pt x="99" y="71"/>
                    <a:pt x="112" y="68"/>
                    <a:pt x="124" y="66"/>
                  </a:cubicBezTo>
                  <a:cubicBezTo>
                    <a:pt x="124" y="66"/>
                    <a:pt x="124" y="66"/>
                    <a:pt x="124" y="66"/>
                  </a:cubicBezTo>
                  <a:cubicBezTo>
                    <a:pt x="187" y="52"/>
                    <a:pt x="202" y="51"/>
                    <a:pt x="231" y="0"/>
                  </a:cubicBezTo>
                  <a:cubicBezTo>
                    <a:pt x="261" y="51"/>
                    <a:pt x="275" y="52"/>
                    <a:pt x="339" y="66"/>
                  </a:cubicBezTo>
                  <a:cubicBezTo>
                    <a:pt x="338" y="66"/>
                    <a:pt x="338" y="66"/>
                    <a:pt x="338" y="66"/>
                  </a:cubicBezTo>
                  <a:cubicBezTo>
                    <a:pt x="351" y="68"/>
                    <a:pt x="363" y="71"/>
                    <a:pt x="376" y="74"/>
                  </a:cubicBezTo>
                  <a:cubicBezTo>
                    <a:pt x="398" y="80"/>
                    <a:pt x="419" y="87"/>
                    <a:pt x="437" y="103"/>
                  </a:cubicBezTo>
                  <a:cubicBezTo>
                    <a:pt x="447" y="111"/>
                    <a:pt x="453" y="121"/>
                    <a:pt x="457" y="133"/>
                  </a:cubicBezTo>
                  <a:cubicBezTo>
                    <a:pt x="462" y="149"/>
                    <a:pt x="462" y="166"/>
                    <a:pt x="457" y="182"/>
                  </a:cubicBezTo>
                  <a:cubicBezTo>
                    <a:pt x="448" y="210"/>
                    <a:pt x="425" y="228"/>
                    <a:pt x="399" y="237"/>
                  </a:cubicBezTo>
                  <a:cubicBezTo>
                    <a:pt x="382" y="243"/>
                    <a:pt x="364" y="246"/>
                    <a:pt x="347" y="243"/>
                  </a:cubicBezTo>
                  <a:cubicBezTo>
                    <a:pt x="324" y="240"/>
                    <a:pt x="310" y="238"/>
                    <a:pt x="269" y="207"/>
                  </a:cubicBezTo>
                  <a:cubicBezTo>
                    <a:pt x="268" y="207"/>
                    <a:pt x="267" y="208"/>
                    <a:pt x="267" y="209"/>
                  </a:cubicBezTo>
                  <a:cubicBezTo>
                    <a:pt x="287" y="244"/>
                    <a:pt x="313" y="266"/>
                    <a:pt x="345" y="276"/>
                  </a:cubicBezTo>
                  <a:cubicBezTo>
                    <a:pt x="347" y="277"/>
                    <a:pt x="348" y="279"/>
                    <a:pt x="347" y="282"/>
                  </a:cubicBezTo>
                  <a:lnTo>
                    <a:pt x="115" y="282"/>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grpSp>
    </p:spTree>
  </p:cSld>
  <p:clrMap bg1="lt1" tx1="dk1" bg2="lt2" tx2="dk2" accent1="accent1" accent2="accent2" accent3="accent3" accent4="accent4" accent5="accent5" accent6="accent6" hlink="hlink" folHlink="folHlink"/>
  <p:sldLayoutIdLst>
    <p:sldLayoutId id="2147483669" r:id="rId1"/>
    <p:sldLayoutId id="2147483649" r:id="rId2"/>
    <p:sldLayoutId id="2147483661" r:id="rId3"/>
    <p:sldLayoutId id="2147483650" r:id="rId4"/>
    <p:sldLayoutId id="2147483670" r:id="rId5"/>
    <p:sldLayoutId id="2147483652" r:id="rId6"/>
    <p:sldLayoutId id="2147483671" r:id="rId7"/>
    <p:sldLayoutId id="2147483654" r:id="rId8"/>
    <p:sldLayoutId id="2147483666" r:id="rId9"/>
    <p:sldLayoutId id="2147483667" r:id="rId10"/>
    <p:sldLayoutId id="2147483655" r:id="rId11"/>
    <p:sldLayoutId id="2147483668" r:id="rId12"/>
    <p:sldLayoutId id="2147483664" r:id="rId13"/>
    <p:sldLayoutId id="2147483660" r:id="rId14"/>
  </p:sldLayoutIdLst>
  <p:hf hdr="0" dt="0"/>
  <p:txStyles>
    <p:titleStyle>
      <a:lvl1pPr algn="l" defTabSz="914400" rtl="0" eaLnBrk="1" latinLnBrk="0" hangingPunct="1">
        <a:lnSpc>
          <a:spcPts val="3400"/>
        </a:lnSpc>
        <a:spcBef>
          <a:spcPct val="0"/>
        </a:spcBef>
        <a:buNone/>
        <a:defRPr sz="3000" b="1" kern="1200">
          <a:solidFill>
            <a:schemeClr val="bg1"/>
          </a:solidFill>
          <a:latin typeface="+mj-lt"/>
          <a:ea typeface="+mj-ea"/>
          <a:cs typeface="+mj-cs"/>
        </a:defRPr>
      </a:lvl1pPr>
    </p:titleStyle>
    <p:bodyStyle>
      <a:lvl1pPr marL="468000" indent="-468000" algn="l" defTabSz="914400" rtl="0" eaLnBrk="1" latinLnBrk="0" hangingPunct="1">
        <a:lnSpc>
          <a:spcPts val="2700"/>
        </a:lnSpc>
        <a:spcBef>
          <a:spcPts val="0"/>
        </a:spcBef>
        <a:buFont typeface="Wingdings 3" pitchFamily="18" charset="2"/>
        <a:buChar char=""/>
        <a:tabLst/>
        <a:defRPr sz="2300" b="1" kern="1200">
          <a:solidFill>
            <a:schemeClr val="tx1"/>
          </a:solidFill>
          <a:latin typeface="+mn-lt"/>
          <a:ea typeface="+mn-ea"/>
          <a:cs typeface="+mn-cs"/>
        </a:defRPr>
      </a:lvl1pPr>
      <a:lvl2pPr marL="900000" indent="-466725" algn="l" defTabSz="987425" rtl="0" eaLnBrk="1" latinLnBrk="0" hangingPunct="1">
        <a:lnSpc>
          <a:spcPts val="2700"/>
        </a:lnSpc>
        <a:spcBef>
          <a:spcPts val="0"/>
        </a:spcBef>
        <a:buFont typeface="Wingdings 3" pitchFamily="18" charset="2"/>
        <a:buChar char=""/>
        <a:tabLst/>
        <a:defRPr sz="2300" b="1" kern="1200">
          <a:solidFill>
            <a:schemeClr val="tx1"/>
          </a:solidFill>
          <a:latin typeface="+mn-lt"/>
          <a:ea typeface="+mn-ea"/>
          <a:cs typeface="+mn-cs"/>
        </a:defRPr>
      </a:lvl2pPr>
      <a:lvl3pPr marL="1347788" indent="-466725" algn="l" defTabSz="987425" rtl="0" eaLnBrk="1" latinLnBrk="0" hangingPunct="1">
        <a:lnSpc>
          <a:spcPts val="2700"/>
        </a:lnSpc>
        <a:spcBef>
          <a:spcPts val="0"/>
        </a:spcBef>
        <a:buFont typeface="Century Gothic" pitchFamily="34" charset="0"/>
        <a:buChar char="•"/>
        <a:tabLst/>
        <a:defRPr sz="2300" b="1" kern="1200">
          <a:solidFill>
            <a:schemeClr val="tx1"/>
          </a:solidFill>
          <a:latin typeface="+mn-lt"/>
          <a:ea typeface="+mn-ea"/>
          <a:cs typeface="+mn-cs"/>
        </a:defRPr>
      </a:lvl3pPr>
      <a:lvl4pPr marL="1793875" indent="-466725" algn="l" defTabSz="914400" rtl="0" eaLnBrk="1" latinLnBrk="0" hangingPunct="1">
        <a:lnSpc>
          <a:spcPts val="2200"/>
        </a:lnSpc>
        <a:spcBef>
          <a:spcPts val="0"/>
        </a:spcBef>
        <a:buFont typeface="Century Gothic" pitchFamily="34" charset="0"/>
        <a:buChar char="•"/>
        <a:defRPr sz="1800" b="1" kern="1200">
          <a:solidFill>
            <a:schemeClr val="tx1"/>
          </a:solidFill>
          <a:latin typeface="+mn-lt"/>
          <a:ea typeface="+mn-ea"/>
          <a:cs typeface="+mn-cs"/>
        </a:defRPr>
      </a:lvl4pPr>
      <a:lvl5pPr marL="2249488" indent="-466725" algn="l" defTabSz="668338" rtl="0" eaLnBrk="1" latinLnBrk="0" hangingPunct="1">
        <a:lnSpc>
          <a:spcPts val="2200"/>
        </a:lnSpc>
        <a:spcBef>
          <a:spcPts val="0"/>
        </a:spcBef>
        <a:buFont typeface="Century Gothic" pitchFamily="34" charset="0"/>
        <a:buChar char="•"/>
        <a:defRPr sz="18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localhost:8080/jboss-helloworld-7.0.0.GA/HelloWorl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8080/jboss-" TargetMode="External"/><Relationship Id="rId4" Type="http://schemas.openxmlformats.org/officeDocument/2006/relationships/hyperlink" Target="http://localhost:8080/jboss-cdi-injection-7.0.0.GA/HelloWorld" TargetMode="External"/><Relationship Id="rId5" Type="http://schemas.openxmlformats.org/officeDocument/2006/relationships/hyperlink" Target="http://localhost:8080/jboss--7.0.0.GA/HelloWorld" TargetMode="External"/><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localhost:8080/jboss-cdi-alternative-7.0.0.GA/greet.js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localhost:8080/jboss-greeter-7.0.0.GA/greet.js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hyperlink" Target="http://localhost:8080/jboss-cdi-interceptors-7.0.0.GA/greet.jsf"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
            </a:r>
            <a:br>
              <a:rPr lang="nl-NL" dirty="0" smtClean="0"/>
            </a:br>
            <a:r>
              <a:rPr lang="nl-NL" dirty="0" smtClean="0"/>
              <a:t>  EJB &amp; CDI</a:t>
            </a:r>
            <a:endParaRPr lang="nl-NL"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Opdracht @</a:t>
            </a:r>
            <a:r>
              <a:rPr lang="nl-NL" dirty="0" err="1" smtClean="0"/>
              <a:t>Inject</a:t>
            </a:r>
            <a:endParaRPr lang="nl-NL" dirty="0"/>
          </a:p>
        </p:txBody>
      </p:sp>
      <p:sp>
        <p:nvSpPr>
          <p:cNvPr id="3" name="Tijdelijke aanduiding voor inhoud 2"/>
          <p:cNvSpPr>
            <a:spLocks noGrp="1"/>
          </p:cNvSpPr>
          <p:nvPr>
            <p:ph idx="1"/>
          </p:nvPr>
        </p:nvSpPr>
        <p:spPr>
          <a:xfrm>
            <a:off x="460375" y="1713979"/>
            <a:ext cx="8226000" cy="4413920"/>
          </a:xfrm>
        </p:spPr>
        <p:txBody>
          <a:bodyPr/>
          <a:lstStyle/>
          <a:p>
            <a:r>
              <a:rPr lang="nl-NL" dirty="0" smtClean="0"/>
              <a:t>Field, </a:t>
            </a:r>
            <a:r>
              <a:rPr lang="nl-NL" dirty="0" err="1" smtClean="0"/>
              <a:t>methods</a:t>
            </a:r>
            <a:r>
              <a:rPr lang="nl-NL" dirty="0" smtClean="0"/>
              <a:t> en </a:t>
            </a:r>
            <a:r>
              <a:rPr lang="nl-NL" dirty="0" err="1" smtClean="0"/>
              <a:t>constructors</a:t>
            </a:r>
            <a:endParaRPr lang="nl-NL" dirty="0" smtClean="0"/>
          </a:p>
          <a:p>
            <a:r>
              <a:rPr lang="nl-NL" dirty="0" err="1" smtClean="0"/>
              <a:t>Hello</a:t>
            </a:r>
            <a:r>
              <a:rPr lang="nl-NL" dirty="0" smtClean="0"/>
              <a:t> World voorbeeld</a:t>
            </a:r>
          </a:p>
          <a:p>
            <a:r>
              <a:rPr lang="nl-NL" dirty="0" smtClean="0"/>
              <a:t>Pas hier de @</a:t>
            </a:r>
            <a:r>
              <a:rPr lang="nl-NL" dirty="0" err="1" smtClean="0"/>
              <a:t>Inject</a:t>
            </a:r>
            <a:r>
              <a:rPr lang="nl-NL" dirty="0" smtClean="0"/>
              <a:t> toe bij </a:t>
            </a:r>
            <a:r>
              <a:rPr lang="nl-NL" dirty="0" err="1" smtClean="0"/>
              <a:t>HelloService</a:t>
            </a:r>
            <a:endParaRPr lang="nl-NL" dirty="0" smtClean="0"/>
          </a:p>
          <a:p>
            <a:endParaRPr lang="nl-NL" dirty="0" smtClean="0"/>
          </a:p>
          <a:p>
            <a:pPr>
              <a:buNone/>
            </a:pPr>
            <a:r>
              <a:rPr lang="nl-NL" u="sng" dirty="0" smtClean="0"/>
              <a:t>Starten Applicatie</a:t>
            </a:r>
          </a:p>
          <a:p>
            <a:pPr>
              <a:buFont typeface="+mj-lt"/>
              <a:buAutoNum type="arabicPeriod"/>
            </a:pPr>
            <a:r>
              <a:rPr lang="nl-NL" dirty="0" smtClean="0"/>
              <a:t>EAP7_HOME\bin\</a:t>
            </a:r>
            <a:r>
              <a:rPr lang="nl-NL" dirty="0" err="1" smtClean="0"/>
              <a:t>standalone.bat</a:t>
            </a:r>
            <a:endParaRPr lang="nl-NL" dirty="0" smtClean="0"/>
          </a:p>
          <a:p>
            <a:pPr>
              <a:buFont typeface="+mj-lt"/>
              <a:buAutoNum type="arabicPeriod"/>
            </a:pPr>
            <a:r>
              <a:rPr lang="nl-NL" dirty="0" err="1" smtClean="0"/>
              <a:t>mvn</a:t>
            </a:r>
            <a:r>
              <a:rPr lang="nl-NL" dirty="0" smtClean="0"/>
              <a:t> clean </a:t>
            </a:r>
            <a:r>
              <a:rPr lang="nl-NL" dirty="0" err="1" smtClean="0"/>
              <a:t>install</a:t>
            </a:r>
            <a:r>
              <a:rPr lang="nl-NL" dirty="0" smtClean="0"/>
              <a:t> </a:t>
            </a:r>
            <a:r>
              <a:rPr lang="nl-NL" dirty="0" err="1" smtClean="0"/>
              <a:t>wildfly</a:t>
            </a:r>
            <a:r>
              <a:rPr lang="nl-NL" dirty="0" smtClean="0"/>
              <a:t>:</a:t>
            </a:r>
            <a:r>
              <a:rPr lang="nl-NL" dirty="0" err="1" smtClean="0"/>
              <a:t>deploy</a:t>
            </a:r>
            <a:endParaRPr lang="nl-NL" dirty="0" smtClean="0"/>
          </a:p>
          <a:p>
            <a:r>
              <a:rPr lang="nl-NL" u="sng" dirty="0" smtClean="0">
                <a:hlinkClick r:id="rId3"/>
              </a:rPr>
              <a:t>http://localhost:8080/jboss-helloworld-7.0.0.GA/HelloWorld</a:t>
            </a:r>
            <a:endParaRPr lang="nl-NL" dirty="0" smtClean="0"/>
          </a:p>
          <a:p>
            <a:pPr>
              <a:buFont typeface="+mj-lt"/>
              <a:buAutoNum type="arabicPeriod"/>
            </a:pPr>
            <a:endParaRPr lang="nl-NL" dirty="0" smtClean="0"/>
          </a:p>
          <a:p>
            <a:pPr>
              <a:buFont typeface="+mj-lt"/>
              <a:buAutoNum type="arabicPeriod"/>
            </a:pPr>
            <a:r>
              <a:rPr lang="nl-NL" dirty="0" smtClean="0"/>
              <a:t>Afsluiten: </a:t>
            </a:r>
            <a:r>
              <a:rPr lang="nl-NL" dirty="0" err="1" smtClean="0"/>
              <a:t>mvn</a:t>
            </a:r>
            <a:r>
              <a:rPr lang="nl-NL" dirty="0" smtClean="0"/>
              <a:t> </a:t>
            </a:r>
            <a:r>
              <a:rPr lang="nl-NL" dirty="0" err="1" smtClean="0"/>
              <a:t>wildfly</a:t>
            </a:r>
            <a:r>
              <a:rPr lang="nl-NL" dirty="0" smtClean="0"/>
              <a:t>:</a:t>
            </a:r>
            <a:r>
              <a:rPr lang="nl-NL" dirty="0" err="1" smtClean="0"/>
              <a:t>undeploy</a:t>
            </a:r>
            <a:endParaRPr lang="nl-NL" dirty="0" smtClean="0"/>
          </a:p>
          <a:p>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10</a:t>
            </a:fld>
            <a:endParaRPr lang="nl-NL" noProof="0"/>
          </a:p>
        </p:txBody>
      </p:sp>
      <p:sp>
        <p:nvSpPr>
          <p:cNvPr id="5" name="Tijdelijke aanduiding voor voettekst 4"/>
          <p:cNvSpPr>
            <a:spLocks noGrp="1"/>
          </p:cNvSpPr>
          <p:nvPr>
            <p:ph type="ftr" sz="quarter" idx="11"/>
          </p:nvPr>
        </p:nvSpPr>
        <p:spPr/>
        <p:txBody>
          <a:bodyPr/>
          <a:lstStyle/>
          <a:p>
            <a:r>
              <a:rPr lang="nl-NL" noProof="0" dirty="0" smtClean="0"/>
              <a:t>EJB &amp; CDI Fundamentals</a:t>
            </a:r>
            <a:endParaRPr lang="nl-NL" noProof="0" dirty="0"/>
          </a:p>
        </p:txBody>
      </p:sp>
    </p:spTree>
    <p:extLst>
      <p:ext uri="{BB962C8B-B14F-4D97-AF65-F5344CB8AC3E}">
        <p14:creationId xmlns:p14="http://schemas.microsoft.com/office/powerpoint/2010/main" val="86941485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a:t>
            </a:r>
            <a:r>
              <a:rPr lang="nl-NL" dirty="0" err="1" smtClean="0"/>
              <a:t>Qualifiers</a:t>
            </a:r>
            <a:endParaRPr lang="nl-NL" dirty="0"/>
          </a:p>
        </p:txBody>
      </p:sp>
      <p:sp>
        <p:nvSpPr>
          <p:cNvPr id="3" name="Tijdelijke aanduiding voor inhoud 2"/>
          <p:cNvSpPr>
            <a:spLocks noGrp="1"/>
          </p:cNvSpPr>
          <p:nvPr>
            <p:ph idx="1"/>
          </p:nvPr>
        </p:nvSpPr>
        <p:spPr/>
        <p:txBody>
          <a:bodyPr/>
          <a:lstStyle/>
          <a:p>
            <a:pPr>
              <a:buFont typeface="Wingdings" pitchFamily="2" charset="2"/>
              <a:buChar char="§"/>
            </a:pPr>
            <a:r>
              <a:rPr lang="en-US" dirty="0" smtClean="0"/>
              <a:t>Custom annotation</a:t>
            </a:r>
          </a:p>
          <a:p>
            <a:pPr>
              <a:buNone/>
            </a:pPr>
            <a:endParaRPr lang="en-US" dirty="0" smtClean="0"/>
          </a:p>
          <a:p>
            <a:pPr>
              <a:buNone/>
            </a:pPr>
            <a:r>
              <a:rPr lang="en-US" dirty="0" smtClean="0"/>
              <a:t>@Qualifier</a:t>
            </a:r>
          </a:p>
          <a:p>
            <a:pPr>
              <a:buNone/>
            </a:pPr>
            <a:r>
              <a:rPr lang="en-US" dirty="0" smtClean="0"/>
              <a:t>@Target(METHOD, FIELD, PARAMETER, TYPE)</a:t>
            </a:r>
          </a:p>
          <a:p>
            <a:pPr>
              <a:buNone/>
            </a:pPr>
            <a:r>
              <a:rPr lang="en-US" dirty="0" smtClean="0"/>
              <a:t>@Retention</a:t>
            </a:r>
          </a:p>
          <a:p>
            <a:pPr>
              <a:buNone/>
            </a:pPr>
            <a:endParaRPr lang="en-US"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11</a:t>
            </a:fld>
            <a:endParaRPr lang="nl-NL" noProof="0"/>
          </a:p>
        </p:txBody>
      </p:sp>
      <p:sp>
        <p:nvSpPr>
          <p:cNvPr id="5" name="Tijdelijke aanduiding voor voettekst 4"/>
          <p:cNvSpPr>
            <a:spLocks noGrp="1"/>
          </p:cNvSpPr>
          <p:nvPr>
            <p:ph type="ftr" sz="quarter" idx="11"/>
          </p:nvPr>
        </p:nvSpPr>
        <p:spPr/>
        <p:txBody>
          <a:bodyPr/>
          <a:lstStyle/>
          <a:p>
            <a:r>
              <a:rPr lang="nl-NL" noProof="0" dirty="0"/>
              <a:t>Apache Maven – Fundamentals</a:t>
            </a:r>
          </a:p>
        </p:txBody>
      </p:sp>
    </p:spTree>
    <p:extLst>
      <p:ext uri="{BB962C8B-B14F-4D97-AF65-F5344CB8AC3E}">
        <p14:creationId xmlns:p14="http://schemas.microsoft.com/office/powerpoint/2010/main" val="86941485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a:t>
            </a:r>
            <a:r>
              <a:rPr lang="nl-NL" dirty="0" err="1" smtClean="0"/>
              <a:t>Qualifier</a:t>
            </a:r>
            <a:r>
              <a:rPr lang="nl-NL" dirty="0" smtClean="0"/>
              <a:t> voorbeeld</a:t>
            </a:r>
            <a:endParaRPr lang="nl-NL" dirty="0"/>
          </a:p>
        </p:txBody>
      </p:sp>
      <p:sp>
        <p:nvSpPr>
          <p:cNvPr id="3" name="Tijdelijke aanduiding voor inhoud 2"/>
          <p:cNvSpPr>
            <a:spLocks noGrp="1"/>
          </p:cNvSpPr>
          <p:nvPr>
            <p:ph idx="1"/>
          </p:nvPr>
        </p:nvSpPr>
        <p:spPr>
          <a:xfrm>
            <a:off x="460375" y="1550020"/>
            <a:ext cx="8226000" cy="4413920"/>
          </a:xfrm>
        </p:spPr>
        <p:txBody>
          <a:bodyPr/>
          <a:lstStyle/>
          <a:p>
            <a:r>
              <a:rPr lang="en-US" sz="1400" dirty="0" smtClean="0">
                <a:solidFill>
                  <a:srgbClr val="00B0F0"/>
                </a:solidFill>
              </a:rPr>
              <a:t>@Qualifier</a:t>
            </a:r>
            <a:r>
              <a:rPr lang="nl-NL" sz="1400" dirty="0" smtClean="0">
                <a:solidFill>
                  <a:srgbClr val="00B0F0"/>
                </a:solidFill>
              </a:rPr>
              <a:t> </a:t>
            </a:r>
            <a:r>
              <a:rPr lang="en-US" sz="1400" dirty="0" smtClean="0">
                <a:solidFill>
                  <a:srgbClr val="00B0F0"/>
                </a:solidFill>
              </a:rPr>
              <a:t>@Retention(RUNTIME)</a:t>
            </a:r>
            <a:endParaRPr lang="nl-NL" sz="1400" dirty="0" smtClean="0">
              <a:solidFill>
                <a:srgbClr val="00B0F0"/>
              </a:solidFill>
            </a:endParaRPr>
          </a:p>
          <a:p>
            <a:pPr>
              <a:buNone/>
            </a:pPr>
            <a:r>
              <a:rPr lang="en-US" sz="1400" dirty="0" smtClean="0">
                <a:solidFill>
                  <a:srgbClr val="00B0F0"/>
                </a:solidFill>
              </a:rPr>
              <a:t>	@Target({FIELD,TYPE})</a:t>
            </a:r>
            <a:endParaRPr lang="nl-NL" sz="1400" dirty="0" smtClean="0">
              <a:solidFill>
                <a:srgbClr val="00B0F0"/>
              </a:solidFill>
            </a:endParaRPr>
          </a:p>
          <a:p>
            <a:pPr>
              <a:buNone/>
            </a:pPr>
            <a:r>
              <a:rPr lang="en-US" sz="1400" dirty="0" smtClean="0"/>
              <a:t>	public </a:t>
            </a:r>
            <a:r>
              <a:rPr lang="en-US" sz="1400" dirty="0" smtClean="0">
                <a:solidFill>
                  <a:srgbClr val="00B0F0"/>
                </a:solidFill>
              </a:rPr>
              <a:t>@interface </a:t>
            </a:r>
            <a:r>
              <a:rPr lang="en-US" sz="1400" dirty="0" smtClean="0"/>
              <a:t>Notification {</a:t>
            </a:r>
            <a:endParaRPr lang="nl-NL" sz="1400" dirty="0" smtClean="0"/>
          </a:p>
          <a:p>
            <a:pPr>
              <a:buNone/>
            </a:pPr>
            <a:r>
              <a:rPr lang="nl-NL" sz="1400" dirty="0" smtClean="0"/>
              <a:t>		</a:t>
            </a:r>
            <a:r>
              <a:rPr lang="en-US" sz="1400" dirty="0" err="1" smtClean="0"/>
              <a:t>enum</a:t>
            </a:r>
            <a:r>
              <a:rPr lang="en-US" sz="1400" dirty="0" smtClean="0"/>
              <a:t> Delivery{</a:t>
            </a:r>
            <a:endParaRPr lang="nl-NL" sz="1400" dirty="0" smtClean="0"/>
          </a:p>
          <a:p>
            <a:pPr>
              <a:buNone/>
            </a:pPr>
            <a:r>
              <a:rPr lang="en-US" sz="1400" dirty="0" smtClean="0"/>
              <a:t>		LOCAL, REMOTE</a:t>
            </a:r>
            <a:endParaRPr lang="nl-NL" sz="1400" dirty="0" smtClean="0"/>
          </a:p>
          <a:p>
            <a:pPr>
              <a:buNone/>
            </a:pPr>
            <a:r>
              <a:rPr lang="en-US" sz="1400" dirty="0" smtClean="0"/>
              <a:t>		}</a:t>
            </a:r>
            <a:endParaRPr lang="nl-NL" sz="1400" dirty="0" smtClean="0"/>
          </a:p>
          <a:p>
            <a:pPr>
              <a:buNone/>
            </a:pPr>
            <a:r>
              <a:rPr lang="en-US" sz="1400" dirty="0" smtClean="0"/>
              <a:t>	     	Delivery value();</a:t>
            </a:r>
            <a:endParaRPr lang="nl-NL" sz="1400" dirty="0" smtClean="0"/>
          </a:p>
          <a:p>
            <a:pPr>
              <a:buNone/>
            </a:pPr>
            <a:r>
              <a:rPr lang="en-US" sz="1400" dirty="0" smtClean="0"/>
              <a:t>		}</a:t>
            </a:r>
            <a:br>
              <a:rPr lang="en-US" sz="1400" dirty="0" smtClean="0"/>
            </a:br>
            <a:r>
              <a:rPr lang="en-US" sz="1400" dirty="0" smtClean="0">
                <a:solidFill>
                  <a:srgbClr val="00B0F0"/>
                </a:solidFill>
              </a:rPr>
              <a:t>@Named</a:t>
            </a:r>
            <a:br>
              <a:rPr lang="en-US" sz="1400" dirty="0" smtClean="0">
                <a:solidFill>
                  <a:srgbClr val="00B0F0"/>
                </a:solidFill>
              </a:rPr>
            </a:br>
            <a:r>
              <a:rPr lang="en-US" sz="1400" dirty="0" smtClean="0">
                <a:solidFill>
                  <a:srgbClr val="00B0F0"/>
                </a:solidFill>
              </a:rPr>
              <a:t>@Stateless</a:t>
            </a:r>
            <a:r>
              <a:rPr lang="en-US" sz="1400" dirty="0" smtClean="0"/>
              <a:t/>
            </a:r>
            <a:br>
              <a:rPr lang="en-US" sz="1400" dirty="0" smtClean="0"/>
            </a:br>
            <a:r>
              <a:rPr lang="en-US" sz="1400" dirty="0" smtClean="0"/>
              <a:t>public class Cart {     </a:t>
            </a:r>
            <a:r>
              <a:rPr lang="en-US" sz="1400" dirty="0" smtClean="0">
                <a:solidFill>
                  <a:srgbClr val="00B0F0"/>
                </a:solidFill>
              </a:rPr>
              <a:t>@Inject @Notification</a:t>
            </a:r>
            <a:r>
              <a:rPr lang="en-US" sz="1400" dirty="0" smtClean="0"/>
              <a:t>(</a:t>
            </a:r>
            <a:r>
              <a:rPr lang="en-US" sz="1400" dirty="0" err="1" smtClean="0"/>
              <a:t>Notification.Delivery.LOCAL</a:t>
            </a:r>
            <a:r>
              <a:rPr lang="en-US" sz="1400" dirty="0" smtClean="0"/>
              <a:t>)    </a:t>
            </a:r>
            <a:r>
              <a:rPr lang="en-US" sz="1400" dirty="0" err="1" smtClean="0"/>
              <a:t>CustomerNotification</a:t>
            </a:r>
            <a:r>
              <a:rPr lang="en-US" sz="1400" dirty="0" smtClean="0"/>
              <a:t> </a:t>
            </a:r>
            <a:r>
              <a:rPr lang="en-US" sz="1400" dirty="0" err="1" smtClean="0"/>
              <a:t>notifier</a:t>
            </a:r>
            <a:r>
              <a:rPr lang="en-US" sz="1400" dirty="0" smtClean="0"/>
              <a:t>;</a:t>
            </a:r>
            <a:br>
              <a:rPr lang="en-US" sz="1400" dirty="0" smtClean="0"/>
            </a:br>
            <a:r>
              <a:rPr lang="en-US" sz="1400" dirty="0" smtClean="0"/>
              <a:t>}</a:t>
            </a:r>
            <a:endParaRPr lang="nl-NL" sz="1400"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12</a:t>
            </a:fld>
            <a:endParaRPr lang="nl-NL" noProof="0"/>
          </a:p>
        </p:txBody>
      </p:sp>
      <p:sp>
        <p:nvSpPr>
          <p:cNvPr id="5" name="Tijdelijke aanduiding voor voettekst 4"/>
          <p:cNvSpPr>
            <a:spLocks noGrp="1"/>
          </p:cNvSpPr>
          <p:nvPr>
            <p:ph type="ftr" sz="quarter" idx="11"/>
          </p:nvPr>
        </p:nvSpPr>
        <p:spPr/>
        <p:txBody>
          <a:bodyPr/>
          <a:lstStyle/>
          <a:p>
            <a:r>
              <a:rPr lang="nl-NL" noProof="0" dirty="0" smtClean="0"/>
              <a:t>EJB &amp; CDI Fundamentals</a:t>
            </a:r>
            <a:endParaRPr lang="nl-NL" noProof="0" dirty="0"/>
          </a:p>
        </p:txBody>
      </p:sp>
    </p:spTree>
    <p:extLst>
      <p:ext uri="{BB962C8B-B14F-4D97-AF65-F5344CB8AC3E}">
        <p14:creationId xmlns:p14="http://schemas.microsoft.com/office/powerpoint/2010/main" val="869414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a:t>
            </a:r>
            <a:r>
              <a:rPr lang="nl-NL" dirty="0" err="1" smtClean="0"/>
              <a:t>Qualifier</a:t>
            </a:r>
            <a:r>
              <a:rPr lang="nl-NL" dirty="0" smtClean="0"/>
              <a:t> opdracht</a:t>
            </a:r>
            <a:endParaRPr lang="nl-NL" dirty="0"/>
          </a:p>
        </p:txBody>
      </p:sp>
      <p:sp>
        <p:nvSpPr>
          <p:cNvPr id="3" name="Tijdelijke aanduiding voor inhoud 2"/>
          <p:cNvSpPr>
            <a:spLocks noGrp="1"/>
          </p:cNvSpPr>
          <p:nvPr>
            <p:ph idx="1"/>
          </p:nvPr>
        </p:nvSpPr>
        <p:spPr>
          <a:xfrm>
            <a:off x="460375" y="1550020"/>
            <a:ext cx="8226000" cy="4413920"/>
          </a:xfrm>
        </p:spPr>
        <p:txBody>
          <a:bodyPr/>
          <a:lstStyle/>
          <a:p>
            <a:r>
              <a:rPr lang="nl-NL" dirty="0" err="1" smtClean="0"/>
              <a:t>English.java</a:t>
            </a:r>
            <a:r>
              <a:rPr lang="nl-NL" dirty="0" smtClean="0"/>
              <a:t> @</a:t>
            </a:r>
            <a:r>
              <a:rPr lang="nl-NL" dirty="0" err="1" smtClean="0"/>
              <a:t>Qualifier</a:t>
            </a:r>
            <a:r>
              <a:rPr lang="nl-NL" dirty="0" smtClean="0"/>
              <a:t> al aanwezig</a:t>
            </a:r>
          </a:p>
          <a:p>
            <a:endParaRPr lang="nl-NL" dirty="0" smtClean="0"/>
          </a:p>
          <a:p>
            <a:pPr>
              <a:buFont typeface="+mj-lt"/>
              <a:buAutoNum type="arabicPeriod"/>
            </a:pPr>
            <a:r>
              <a:rPr lang="nl-NL" dirty="0" smtClean="0"/>
              <a:t>Maak een </a:t>
            </a:r>
            <a:r>
              <a:rPr lang="nl-NL" dirty="0" err="1" smtClean="0"/>
              <a:t>Spanish.java</a:t>
            </a:r>
            <a:r>
              <a:rPr lang="nl-NL" dirty="0" smtClean="0"/>
              <a:t> @</a:t>
            </a:r>
            <a:r>
              <a:rPr lang="nl-NL" dirty="0" err="1" smtClean="0"/>
              <a:t>Qualifier</a:t>
            </a:r>
            <a:endParaRPr lang="nl-NL" dirty="0" smtClean="0"/>
          </a:p>
          <a:p>
            <a:pPr>
              <a:buFont typeface="+mj-lt"/>
              <a:buAutoNum type="arabicPeriod"/>
            </a:pPr>
            <a:r>
              <a:rPr lang="nl-NL" dirty="0" smtClean="0"/>
              <a:t>En Injecteer @</a:t>
            </a:r>
            <a:r>
              <a:rPr lang="nl-NL" dirty="0" err="1" smtClean="0"/>
              <a:t>Spanish</a:t>
            </a:r>
            <a:r>
              <a:rPr lang="nl-NL" dirty="0" smtClean="0"/>
              <a:t> in </a:t>
            </a:r>
            <a:r>
              <a:rPr lang="nl-NL" dirty="0" err="1" smtClean="0"/>
              <a:t>TranslationBackingBean</a:t>
            </a:r>
            <a:endParaRPr lang="nl-NL" dirty="0" smtClean="0"/>
          </a:p>
          <a:p>
            <a:pPr>
              <a:buNone/>
            </a:pPr>
            <a:endParaRPr lang="nl-NL" dirty="0" smtClean="0"/>
          </a:p>
          <a:p>
            <a:pPr>
              <a:buNone/>
            </a:pPr>
            <a:r>
              <a:rPr lang="nl-NL" u="sng" dirty="0" smtClean="0"/>
              <a:t>Starten Applicatie</a:t>
            </a:r>
          </a:p>
          <a:p>
            <a:pPr>
              <a:buFont typeface="+mj-lt"/>
              <a:buAutoNum type="arabicPeriod"/>
            </a:pPr>
            <a:r>
              <a:rPr lang="nl-NL" dirty="0" smtClean="0"/>
              <a:t>EAP7_HOME\bin\</a:t>
            </a:r>
            <a:r>
              <a:rPr lang="nl-NL" dirty="0" err="1" smtClean="0"/>
              <a:t>standalone.bat</a:t>
            </a:r>
            <a:endParaRPr lang="nl-NL" dirty="0" smtClean="0"/>
          </a:p>
          <a:p>
            <a:pPr>
              <a:buFont typeface="+mj-lt"/>
              <a:buAutoNum type="arabicPeriod"/>
            </a:pPr>
            <a:r>
              <a:rPr lang="nl-NL" dirty="0" err="1" smtClean="0"/>
              <a:t>mvn</a:t>
            </a:r>
            <a:r>
              <a:rPr lang="nl-NL" dirty="0" smtClean="0"/>
              <a:t> clean </a:t>
            </a:r>
            <a:r>
              <a:rPr lang="nl-NL" dirty="0" err="1" smtClean="0"/>
              <a:t>install</a:t>
            </a:r>
            <a:r>
              <a:rPr lang="nl-NL" dirty="0" smtClean="0"/>
              <a:t> </a:t>
            </a:r>
            <a:r>
              <a:rPr lang="nl-NL" dirty="0" err="1" smtClean="0"/>
              <a:t>wildfly</a:t>
            </a:r>
            <a:r>
              <a:rPr lang="nl-NL" dirty="0" smtClean="0"/>
              <a:t>:</a:t>
            </a:r>
            <a:r>
              <a:rPr lang="nl-NL" dirty="0" err="1" smtClean="0"/>
              <a:t>deploy</a:t>
            </a:r>
            <a:endParaRPr lang="nl-NL" dirty="0" smtClean="0"/>
          </a:p>
          <a:p>
            <a:r>
              <a:rPr lang="nl-NL" u="sng" dirty="0" smtClean="0">
                <a:hlinkClick r:id="rId3"/>
              </a:rPr>
              <a:t>http://localhost:8080/jboss-</a:t>
            </a:r>
            <a:r>
              <a:rPr lang="nl-NL" u="sng" dirty="0" smtClean="0">
                <a:hlinkClick r:id="rId4"/>
              </a:rPr>
              <a:t>cdi-injection</a:t>
            </a:r>
            <a:r>
              <a:rPr lang="nl-NL" u="sng" dirty="0" smtClean="0">
                <a:hlinkClick r:id="rId5"/>
              </a:rPr>
              <a:t>-7.0.0.GA/</a:t>
            </a:r>
            <a:endParaRPr lang="nl-NL" dirty="0" smtClean="0"/>
          </a:p>
          <a:p>
            <a:pPr>
              <a:buFont typeface="+mj-lt"/>
              <a:buAutoNum type="arabicPeriod"/>
            </a:pPr>
            <a:endParaRPr lang="nl-NL" dirty="0" smtClean="0"/>
          </a:p>
          <a:p>
            <a:pPr>
              <a:buFont typeface="+mj-lt"/>
              <a:buAutoNum type="arabicPeriod"/>
            </a:pPr>
            <a:r>
              <a:rPr lang="nl-NL" dirty="0" smtClean="0"/>
              <a:t>Afsluiten: </a:t>
            </a:r>
            <a:r>
              <a:rPr lang="nl-NL" dirty="0" err="1" smtClean="0"/>
              <a:t>mvn</a:t>
            </a:r>
            <a:r>
              <a:rPr lang="nl-NL" dirty="0" smtClean="0"/>
              <a:t> </a:t>
            </a:r>
            <a:r>
              <a:rPr lang="nl-NL" dirty="0" err="1" smtClean="0"/>
              <a:t>wildfly</a:t>
            </a:r>
            <a:r>
              <a:rPr lang="nl-NL" dirty="0" smtClean="0"/>
              <a:t>:</a:t>
            </a:r>
            <a:r>
              <a:rPr lang="nl-NL" dirty="0" err="1" smtClean="0"/>
              <a:t>undeploy</a:t>
            </a:r>
            <a:endParaRPr lang="nl-NL" dirty="0" smtClean="0"/>
          </a:p>
          <a:p>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13</a:t>
            </a:fld>
            <a:endParaRPr lang="nl-NL" noProof="0"/>
          </a:p>
        </p:txBody>
      </p:sp>
      <p:sp>
        <p:nvSpPr>
          <p:cNvPr id="5" name="Tijdelijke aanduiding voor voettekst 4"/>
          <p:cNvSpPr>
            <a:spLocks noGrp="1"/>
          </p:cNvSpPr>
          <p:nvPr>
            <p:ph type="ftr" sz="quarter" idx="11"/>
          </p:nvPr>
        </p:nvSpPr>
        <p:spPr/>
        <p:txBody>
          <a:bodyPr/>
          <a:lstStyle/>
          <a:p>
            <a:r>
              <a:rPr lang="nl-NL" noProof="0" dirty="0" smtClean="0"/>
              <a:t>EJB &amp; CDI Fundamentals</a:t>
            </a:r>
            <a:endParaRPr lang="nl-NL" noProof="0" dirty="0"/>
          </a:p>
        </p:txBody>
      </p:sp>
    </p:spTree>
    <p:extLst>
      <p:ext uri="{BB962C8B-B14F-4D97-AF65-F5344CB8AC3E}">
        <p14:creationId xmlns:p14="http://schemas.microsoft.com/office/powerpoint/2010/main" val="869414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a:t>
            </a:r>
            <a:r>
              <a:rPr lang="nl-NL" dirty="0" err="1" smtClean="0"/>
              <a:t>Contexts</a:t>
            </a:r>
            <a:endParaRPr lang="nl-NL" dirty="0"/>
          </a:p>
        </p:txBody>
      </p:sp>
      <p:sp>
        <p:nvSpPr>
          <p:cNvPr id="3" name="Tijdelijke aanduiding voor inhoud 2"/>
          <p:cNvSpPr>
            <a:spLocks noGrp="1"/>
          </p:cNvSpPr>
          <p:nvPr>
            <p:ph idx="1"/>
          </p:nvPr>
        </p:nvSpPr>
        <p:spPr/>
        <p:txBody>
          <a:bodyPr/>
          <a:lstStyle/>
          <a:p>
            <a:r>
              <a:rPr lang="nl-NL" dirty="0" smtClean="0"/>
              <a:t>Managed de </a:t>
            </a:r>
            <a:r>
              <a:rPr lang="nl-NL" dirty="0" err="1" smtClean="0"/>
              <a:t>lifecycle</a:t>
            </a:r>
            <a:r>
              <a:rPr lang="nl-NL" dirty="0" smtClean="0"/>
              <a:t> van de </a:t>
            </a:r>
            <a:r>
              <a:rPr lang="nl-NL" dirty="0" err="1" smtClean="0"/>
              <a:t>Bean</a:t>
            </a:r>
            <a:endParaRPr lang="nl-NL" dirty="0" smtClean="0"/>
          </a:p>
          <a:p>
            <a:r>
              <a:rPr lang="nl-NL" dirty="0" smtClean="0"/>
              <a:t>Helpt te besluiten wanneer de </a:t>
            </a:r>
            <a:r>
              <a:rPr lang="nl-NL" dirty="0" err="1" smtClean="0"/>
              <a:t>Bean</a:t>
            </a:r>
            <a:r>
              <a:rPr lang="nl-NL" dirty="0" smtClean="0"/>
              <a:t> </a:t>
            </a:r>
            <a:r>
              <a:rPr lang="nl-NL" dirty="0" err="1" smtClean="0"/>
              <a:t>geïnstantieerd</a:t>
            </a:r>
            <a:r>
              <a:rPr lang="nl-NL" dirty="0" smtClean="0"/>
              <a:t> of vernietigd moet worden</a:t>
            </a:r>
          </a:p>
          <a:p>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14</a:t>
            </a:fld>
            <a:endParaRPr lang="nl-NL" noProof="0"/>
          </a:p>
        </p:txBody>
      </p:sp>
      <p:sp>
        <p:nvSpPr>
          <p:cNvPr id="5" name="Tijdelijke aanduiding voor voettekst 4"/>
          <p:cNvSpPr>
            <a:spLocks noGrp="1"/>
          </p:cNvSpPr>
          <p:nvPr>
            <p:ph type="ftr" sz="quarter" idx="11"/>
          </p:nvPr>
        </p:nvSpPr>
        <p:spPr/>
        <p:txBody>
          <a:bodyPr/>
          <a:lstStyle/>
          <a:p>
            <a:r>
              <a:rPr lang="nl-NL" noProof="0" dirty="0" smtClean="0"/>
              <a:t>EJB &amp; CDI Fundamentals</a:t>
            </a:r>
            <a:endParaRPr lang="nl-NL" noProof="0" dirty="0"/>
          </a:p>
        </p:txBody>
      </p:sp>
      <p:pic>
        <p:nvPicPr>
          <p:cNvPr id="6" name="Picture 5" descr="cdi.jpg"/>
          <p:cNvPicPr>
            <a:picLocks noChangeAspect="1"/>
          </p:cNvPicPr>
          <p:nvPr/>
        </p:nvPicPr>
        <p:blipFill>
          <a:blip r:embed="rId3"/>
          <a:stretch>
            <a:fillRect/>
          </a:stretch>
        </p:blipFill>
        <p:spPr>
          <a:xfrm>
            <a:off x="769293" y="2770325"/>
            <a:ext cx="7913905" cy="3172223"/>
          </a:xfrm>
          <a:prstGeom prst="rect">
            <a:avLst/>
          </a:prstGeom>
        </p:spPr>
      </p:pic>
    </p:spTree>
    <p:extLst>
      <p:ext uri="{BB962C8B-B14F-4D97-AF65-F5344CB8AC3E}">
        <p14:creationId xmlns:p14="http://schemas.microsoft.com/office/powerpoint/2010/main" val="869414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Opdacht Context</a:t>
            </a:r>
            <a:endParaRPr lang="nl-NL" dirty="0"/>
          </a:p>
        </p:txBody>
      </p:sp>
      <p:sp>
        <p:nvSpPr>
          <p:cNvPr id="3" name="Tijdelijke aanduiding voor inhoud 2"/>
          <p:cNvSpPr>
            <a:spLocks noGrp="1"/>
          </p:cNvSpPr>
          <p:nvPr>
            <p:ph idx="1"/>
          </p:nvPr>
        </p:nvSpPr>
        <p:spPr/>
        <p:txBody>
          <a:bodyPr/>
          <a:lstStyle/>
          <a:p>
            <a:pPr>
              <a:buNone/>
            </a:pPr>
            <a:endParaRPr lang="nl-NL" dirty="0" smtClean="0"/>
          </a:p>
          <a:p>
            <a:r>
              <a:rPr lang="nl-NL" dirty="0" smtClean="0"/>
              <a:t>De CDI container </a:t>
            </a:r>
            <a:r>
              <a:rPr lang="nl-NL" dirty="0" err="1" smtClean="0"/>
              <a:t>managed</a:t>
            </a:r>
            <a:r>
              <a:rPr lang="nl-NL" dirty="0" smtClean="0"/>
              <a:t> alle </a:t>
            </a:r>
            <a:r>
              <a:rPr lang="nl-NL" dirty="0" err="1" smtClean="0"/>
              <a:t>beans</a:t>
            </a:r>
            <a:r>
              <a:rPr lang="nl-NL" dirty="0" smtClean="0"/>
              <a:t> in de scope automatisch</a:t>
            </a:r>
          </a:p>
          <a:p>
            <a:r>
              <a:rPr lang="nl-NL" dirty="0" smtClean="0">
                <a:solidFill>
                  <a:schemeClr val="accent1"/>
                </a:solidFill>
              </a:rPr>
              <a:t>Voorbeeld </a:t>
            </a:r>
            <a:r>
              <a:rPr lang="nl-NL" dirty="0" err="1" smtClean="0">
                <a:solidFill>
                  <a:schemeClr val="accent1"/>
                </a:solidFill>
              </a:rPr>
              <a:t>Greeter</a:t>
            </a:r>
            <a:r>
              <a:rPr lang="nl-NL" dirty="0" smtClean="0">
                <a:solidFill>
                  <a:schemeClr val="accent1"/>
                </a:solidFill>
              </a:rPr>
              <a:t> (onderaan de presentatie bevat een @</a:t>
            </a:r>
            <a:r>
              <a:rPr lang="nl-NL" dirty="0" err="1" smtClean="0">
                <a:solidFill>
                  <a:schemeClr val="accent1"/>
                </a:solidFill>
              </a:rPr>
              <a:t>RequestScope</a:t>
            </a:r>
            <a:r>
              <a:rPr lang="nl-NL" dirty="0" smtClean="0">
                <a:solidFill>
                  <a:schemeClr val="accent1"/>
                </a:solidFill>
              </a:rPr>
              <a:t>). Wellicht een idee om deze opdracht naar hier te verplaatsen en een kleine subopdracht toe te voegen waarin @</a:t>
            </a:r>
            <a:r>
              <a:rPr lang="nl-NL" dirty="0" err="1" smtClean="0">
                <a:solidFill>
                  <a:schemeClr val="accent1"/>
                </a:solidFill>
              </a:rPr>
              <a:t>RequestScope</a:t>
            </a:r>
            <a:r>
              <a:rPr lang="nl-NL" dirty="0" smtClean="0">
                <a:solidFill>
                  <a:schemeClr val="accent1"/>
                </a:solidFill>
              </a:rPr>
              <a:t> duidelijk word</a:t>
            </a:r>
          </a:p>
          <a:p>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15</a:t>
            </a:fld>
            <a:endParaRPr lang="nl-NL" noProof="0"/>
          </a:p>
        </p:txBody>
      </p:sp>
      <p:sp>
        <p:nvSpPr>
          <p:cNvPr id="5" name="Tijdelijke aanduiding voor voettekst 4"/>
          <p:cNvSpPr>
            <a:spLocks noGrp="1"/>
          </p:cNvSpPr>
          <p:nvPr>
            <p:ph type="ftr" sz="quarter" idx="11"/>
          </p:nvPr>
        </p:nvSpPr>
        <p:spPr/>
        <p:txBody>
          <a:bodyPr/>
          <a:lstStyle/>
          <a:p>
            <a:r>
              <a:rPr lang="nl-NL" noProof="0" dirty="0" smtClean="0"/>
              <a:t>EJB &amp; CDI Fundamentals</a:t>
            </a:r>
            <a:endParaRPr lang="nl-NL" noProof="0" dirty="0"/>
          </a:p>
        </p:txBody>
      </p:sp>
    </p:spTree>
    <p:extLst>
      <p:ext uri="{BB962C8B-B14F-4D97-AF65-F5344CB8AC3E}">
        <p14:creationId xmlns:p14="http://schemas.microsoft.com/office/powerpoint/2010/main" val="869414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Annotaties</a:t>
            </a:r>
            <a:endParaRPr lang="nl-NL" dirty="0"/>
          </a:p>
        </p:txBody>
      </p:sp>
      <p:sp>
        <p:nvSpPr>
          <p:cNvPr id="3" name="Tijdelijke aanduiding voor inhoud 2"/>
          <p:cNvSpPr>
            <a:spLocks noGrp="1"/>
          </p:cNvSpPr>
          <p:nvPr>
            <p:ph idx="1"/>
          </p:nvPr>
        </p:nvSpPr>
        <p:spPr/>
        <p:txBody>
          <a:bodyPr/>
          <a:lstStyle/>
          <a:p>
            <a:r>
              <a:rPr lang="nl-NL" dirty="0" smtClean="0"/>
              <a:t>@Resource: geen </a:t>
            </a:r>
            <a:r>
              <a:rPr lang="nl-NL" dirty="0" err="1" smtClean="0"/>
              <a:t>entitymanager</a:t>
            </a:r>
            <a:r>
              <a:rPr lang="nl-NL" dirty="0" smtClean="0"/>
              <a:t> nodig</a:t>
            </a:r>
          </a:p>
          <a:p>
            <a:r>
              <a:rPr lang="nl-NL" dirty="0" smtClean="0"/>
              <a:t>@</a:t>
            </a:r>
            <a:r>
              <a:rPr lang="nl-NL" dirty="0" err="1" smtClean="0"/>
              <a:t>Alternative</a:t>
            </a:r>
            <a:r>
              <a:rPr lang="nl-NL" dirty="0" smtClean="0"/>
              <a:t>: andere implementatie interface (</a:t>
            </a:r>
            <a:r>
              <a:rPr lang="nl-NL" dirty="0" err="1" smtClean="0"/>
              <a:t>testing</a:t>
            </a:r>
            <a:r>
              <a:rPr lang="nl-NL" dirty="0" smtClean="0"/>
              <a:t>)</a:t>
            </a:r>
          </a:p>
          <a:p>
            <a:r>
              <a:rPr lang="nl-NL" dirty="0" smtClean="0"/>
              <a:t>@</a:t>
            </a:r>
            <a:r>
              <a:rPr lang="nl-NL" dirty="0" err="1" smtClean="0"/>
              <a:t>Inject</a:t>
            </a:r>
            <a:r>
              <a:rPr lang="nl-NL" dirty="0" smtClean="0"/>
              <a:t>: </a:t>
            </a:r>
            <a:r>
              <a:rPr lang="nl-NL" dirty="0" err="1" smtClean="0"/>
              <a:t>Injection</a:t>
            </a:r>
            <a:r>
              <a:rPr lang="nl-NL" dirty="0" smtClean="0"/>
              <a:t> point voor de </a:t>
            </a:r>
            <a:r>
              <a:rPr lang="nl-NL" dirty="0" err="1" smtClean="0"/>
              <a:t>class</a:t>
            </a:r>
            <a:endParaRPr lang="nl-NL" dirty="0" smtClean="0"/>
          </a:p>
          <a:p>
            <a:pPr lvl="1">
              <a:buFont typeface="Arial" pitchFamily="34" charset="0"/>
              <a:buChar char="•"/>
            </a:pPr>
            <a:r>
              <a:rPr lang="nl-NL" dirty="0" smtClean="0"/>
              <a:t>Field</a:t>
            </a:r>
          </a:p>
          <a:p>
            <a:pPr lvl="1">
              <a:buFont typeface="Arial" pitchFamily="34" charset="0"/>
              <a:buChar char="•"/>
            </a:pPr>
            <a:r>
              <a:rPr lang="nl-NL" dirty="0" err="1" smtClean="0"/>
              <a:t>Constructor</a:t>
            </a:r>
            <a:endParaRPr lang="nl-NL" dirty="0" smtClean="0"/>
          </a:p>
          <a:p>
            <a:pPr lvl="1">
              <a:buFont typeface="Arial" pitchFamily="34" charset="0"/>
              <a:buChar char="•"/>
            </a:pPr>
            <a:r>
              <a:rPr lang="nl-NL" dirty="0" smtClean="0"/>
              <a:t>Argumenten </a:t>
            </a:r>
            <a:r>
              <a:rPr lang="nl-NL" dirty="0" err="1" smtClean="0"/>
              <a:t>setter-methode</a:t>
            </a:r>
            <a:endParaRPr lang="nl-NL" dirty="0"/>
          </a:p>
          <a:p>
            <a:endParaRPr lang="nl-NL" dirty="0" smtClean="0"/>
          </a:p>
          <a:p>
            <a:r>
              <a:rPr lang="nl-NL" dirty="0" smtClean="0"/>
              <a:t>@</a:t>
            </a:r>
            <a:r>
              <a:rPr lang="nl-NL" dirty="0" err="1" smtClean="0"/>
              <a:t>Observes</a:t>
            </a:r>
            <a:endParaRPr lang="nl-NL" dirty="0" smtClean="0"/>
          </a:p>
          <a:p>
            <a:r>
              <a:rPr lang="nl-NL" dirty="0" smtClean="0"/>
              <a:t>@</a:t>
            </a:r>
            <a:r>
              <a:rPr lang="nl-NL" dirty="0" err="1" smtClean="0"/>
              <a:t>Decorator</a:t>
            </a:r>
            <a:endParaRPr lang="nl-NL" dirty="0" smtClean="0"/>
          </a:p>
          <a:p>
            <a:r>
              <a:rPr lang="nl-NL" dirty="0" smtClean="0"/>
              <a:t>@</a:t>
            </a:r>
            <a:r>
              <a:rPr lang="nl-NL" dirty="0" err="1" smtClean="0"/>
              <a:t>InterceptorBinding</a:t>
            </a:r>
            <a:endParaRPr lang="nl-NL" dirty="0" smtClean="0"/>
          </a:p>
          <a:p>
            <a:r>
              <a:rPr lang="nl-NL" dirty="0" smtClean="0"/>
              <a:t>@</a:t>
            </a:r>
            <a:r>
              <a:rPr lang="nl-NL" dirty="0" err="1" smtClean="0"/>
              <a:t>Produces</a:t>
            </a:r>
            <a:endParaRPr lang="nl-NL" dirty="0" smtClean="0"/>
          </a:p>
          <a:p>
            <a:r>
              <a:rPr lang="nl-NL" dirty="0" smtClean="0"/>
              <a:t>@</a:t>
            </a:r>
            <a:r>
              <a:rPr lang="nl-NL" dirty="0" err="1" smtClean="0"/>
              <a:t>PersistenceContext</a:t>
            </a:r>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16</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EJB</a:t>
            </a:r>
            <a:endParaRPr lang="nl-NL" dirty="0"/>
          </a:p>
        </p:txBody>
      </p:sp>
      <p:sp>
        <p:nvSpPr>
          <p:cNvPr id="3" name="Content Placeholder 2"/>
          <p:cNvSpPr>
            <a:spLocks noGrp="1"/>
          </p:cNvSpPr>
          <p:nvPr>
            <p:ph idx="1"/>
          </p:nvPr>
        </p:nvSpPr>
        <p:spPr/>
        <p:txBody>
          <a:bodyPr/>
          <a:lstStyle/>
          <a:p>
            <a:r>
              <a:rPr lang="nl-NL" dirty="0" err="1" smtClean="0"/>
              <a:t>Enterprise</a:t>
            </a:r>
            <a:r>
              <a:rPr lang="nl-NL" dirty="0" smtClean="0"/>
              <a:t> Java </a:t>
            </a:r>
            <a:r>
              <a:rPr lang="nl-NL" dirty="0" err="1" smtClean="0"/>
              <a:t>Beans</a:t>
            </a:r>
            <a:endParaRPr lang="nl-NL" dirty="0" smtClean="0"/>
          </a:p>
          <a:p>
            <a:r>
              <a:rPr lang="nl-NL" dirty="0" smtClean="0"/>
              <a:t>Java EE 6.0</a:t>
            </a:r>
          </a:p>
          <a:p>
            <a:r>
              <a:rPr lang="nl-NL" dirty="0" err="1" smtClean="0"/>
              <a:t>Architecture</a:t>
            </a:r>
            <a:endParaRPr lang="nl-NL" dirty="0" smtClean="0"/>
          </a:p>
          <a:p>
            <a:r>
              <a:rPr lang="nl-NL" dirty="0" smtClean="0"/>
              <a:t>Services</a:t>
            </a:r>
          </a:p>
          <a:p>
            <a:r>
              <a:rPr lang="nl-NL" dirty="0" smtClean="0"/>
              <a:t>Typen </a:t>
            </a:r>
            <a:r>
              <a:rPr lang="nl-NL" dirty="0" err="1" smtClean="0"/>
              <a:t>enterprise</a:t>
            </a:r>
            <a:r>
              <a:rPr lang="nl-NL" dirty="0" smtClean="0"/>
              <a:t> </a:t>
            </a:r>
            <a:r>
              <a:rPr lang="nl-NL" dirty="0" err="1" smtClean="0"/>
              <a:t>beans</a:t>
            </a:r>
            <a:endParaRPr lang="nl-NL" dirty="0" smtClean="0"/>
          </a:p>
          <a:p>
            <a:endParaRPr lang="nl-NL" dirty="0" smtClean="0"/>
          </a:p>
          <a:p>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17</a:t>
            </a:fld>
            <a:endParaRPr lang="nl-NL" noProof="0"/>
          </a:p>
        </p:txBody>
      </p:sp>
      <p:sp>
        <p:nvSpPr>
          <p:cNvPr id="5" name="Footer Placeholder 4"/>
          <p:cNvSpPr>
            <a:spLocks noGrp="1"/>
          </p:cNvSpPr>
          <p:nvPr>
            <p:ph type="ftr" sz="quarter" idx="11"/>
          </p:nvPr>
        </p:nvSpPr>
        <p:spPr/>
        <p:txBody>
          <a:bodyPr/>
          <a:lstStyle/>
          <a:p>
            <a:r>
              <a:rPr lang="nl-NL" dirty="0"/>
              <a:t>EJB &amp; CDI Fundamentals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EJB</a:t>
            </a:r>
            <a:endParaRPr lang="nl-NL" dirty="0"/>
          </a:p>
        </p:txBody>
      </p:sp>
      <p:sp>
        <p:nvSpPr>
          <p:cNvPr id="3" name="Content Placeholder 2"/>
          <p:cNvSpPr>
            <a:spLocks noGrp="1"/>
          </p:cNvSpPr>
          <p:nvPr>
            <p:ph idx="1"/>
          </p:nvPr>
        </p:nvSpPr>
        <p:spPr/>
        <p:txBody>
          <a:bodyPr/>
          <a:lstStyle/>
          <a:p>
            <a:r>
              <a:rPr lang="nl-NL" dirty="0" smtClean="0"/>
              <a:t>EJB is niet </a:t>
            </a:r>
            <a:r>
              <a:rPr lang="nl-NL" dirty="0" err="1" smtClean="0"/>
              <a:t>contextual</a:t>
            </a:r>
            <a:r>
              <a:rPr lang="nl-NL" dirty="0" smtClean="0"/>
              <a:t> en CDI wel!</a:t>
            </a:r>
          </a:p>
          <a:p>
            <a:r>
              <a:rPr lang="nl-NL" dirty="0" smtClean="0"/>
              <a:t>@</a:t>
            </a:r>
            <a:r>
              <a:rPr lang="nl-NL" dirty="0" err="1" smtClean="0"/>
              <a:t>Stateless</a:t>
            </a:r>
            <a:r>
              <a:rPr lang="nl-NL" dirty="0" smtClean="0"/>
              <a:t> &amp; @</a:t>
            </a:r>
            <a:r>
              <a:rPr lang="nl-NL" dirty="0" err="1" smtClean="0"/>
              <a:t>Statefull</a:t>
            </a:r>
            <a:r>
              <a:rPr lang="nl-NL" dirty="0" smtClean="0"/>
              <a:t> geeft het gedrag aan van de </a:t>
            </a:r>
            <a:r>
              <a:rPr lang="nl-NL" dirty="0" err="1" smtClean="0"/>
              <a:t>bean</a:t>
            </a:r>
            <a:endParaRPr lang="nl-NL" dirty="0" smtClean="0"/>
          </a:p>
          <a:p>
            <a:r>
              <a:rPr lang="nl-NL" dirty="0" smtClean="0"/>
              <a:t>@</a:t>
            </a:r>
            <a:r>
              <a:rPr lang="nl-NL" dirty="0" err="1" smtClean="0"/>
              <a:t>Stateless</a:t>
            </a:r>
            <a:r>
              <a:rPr lang="nl-NL" dirty="0" smtClean="0"/>
              <a:t>: </a:t>
            </a:r>
            <a:r>
              <a:rPr lang="nl-NL" dirty="0" err="1" smtClean="0"/>
              <a:t>no</a:t>
            </a:r>
            <a:r>
              <a:rPr lang="nl-NL" dirty="0" smtClean="0"/>
              <a:t> </a:t>
            </a:r>
            <a:r>
              <a:rPr lang="nl-NL" dirty="0" err="1" smtClean="0"/>
              <a:t>control</a:t>
            </a:r>
            <a:r>
              <a:rPr lang="nl-NL" dirty="0" smtClean="0"/>
              <a:t> over </a:t>
            </a:r>
            <a:r>
              <a:rPr lang="nl-NL" dirty="0" err="1" smtClean="0"/>
              <a:t>bean</a:t>
            </a:r>
            <a:r>
              <a:rPr lang="nl-NL" dirty="0" smtClean="0"/>
              <a:t> </a:t>
            </a:r>
            <a:r>
              <a:rPr lang="nl-NL" dirty="0" err="1" smtClean="0"/>
              <a:t>lifecycle</a:t>
            </a:r>
            <a:endParaRPr lang="nl-NL" dirty="0" smtClean="0"/>
          </a:p>
          <a:p>
            <a:r>
              <a:rPr lang="nl-NL" dirty="0" smtClean="0"/>
              <a:t>@</a:t>
            </a:r>
            <a:r>
              <a:rPr lang="nl-NL" dirty="0" err="1" smtClean="0"/>
              <a:t>Stateful</a:t>
            </a:r>
            <a:r>
              <a:rPr lang="nl-NL" dirty="0" smtClean="0"/>
              <a:t>: </a:t>
            </a:r>
            <a:r>
              <a:rPr lang="nl-NL" dirty="0" err="1" smtClean="0"/>
              <a:t>client</a:t>
            </a:r>
            <a:r>
              <a:rPr lang="nl-NL" dirty="0" smtClean="0"/>
              <a:t> moet de gehele </a:t>
            </a:r>
            <a:r>
              <a:rPr lang="nl-NL" dirty="0" err="1" smtClean="0"/>
              <a:t>lyfecycle</a:t>
            </a:r>
            <a:r>
              <a:rPr lang="nl-NL" dirty="0" smtClean="0"/>
              <a:t> managen</a:t>
            </a:r>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18</a:t>
            </a:fld>
            <a:endParaRPr lang="nl-NL" noProof="0"/>
          </a:p>
        </p:txBody>
      </p:sp>
      <p:sp>
        <p:nvSpPr>
          <p:cNvPr id="5" name="Footer Placeholder 4"/>
          <p:cNvSpPr>
            <a:spLocks noGrp="1"/>
          </p:cNvSpPr>
          <p:nvPr>
            <p:ph type="ftr" sz="quarter" idx="11"/>
          </p:nvPr>
        </p:nvSpPr>
        <p:spPr/>
        <p:txBody>
          <a:bodyPr/>
          <a:lstStyle/>
          <a:p>
            <a:r>
              <a:rPr lang="nl-NL" dirty="0"/>
              <a:t>EJB &amp; CDI Fundamentals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EJB: Architectuur</a:t>
            </a:r>
            <a:endParaRPr lang="nl-NL" dirty="0"/>
          </a:p>
        </p:txBody>
      </p:sp>
      <p:sp>
        <p:nvSpPr>
          <p:cNvPr id="3" name="Content Placeholder 2"/>
          <p:cNvSpPr>
            <a:spLocks noGrp="1"/>
          </p:cNvSpPr>
          <p:nvPr>
            <p:ph idx="1"/>
          </p:nvPr>
        </p:nvSpPr>
        <p:spPr/>
        <p:txBody>
          <a:bodyPr/>
          <a:lstStyle/>
          <a:p>
            <a:r>
              <a:rPr lang="nl-NL" dirty="0" err="1" smtClean="0"/>
              <a:t>Lightweight</a:t>
            </a:r>
            <a:endParaRPr lang="nl-NL" dirty="0" smtClean="0"/>
          </a:p>
          <a:p>
            <a:r>
              <a:rPr lang="nl-NL" dirty="0" err="1" smtClean="0"/>
              <a:t>Distrubuted</a:t>
            </a:r>
            <a:endParaRPr lang="nl-NL" dirty="0" smtClean="0"/>
          </a:p>
          <a:p>
            <a:r>
              <a:rPr lang="nl-NL" dirty="0" err="1" smtClean="0"/>
              <a:t>Object-orientated</a:t>
            </a:r>
            <a:endParaRPr lang="nl-NL" dirty="0" smtClean="0"/>
          </a:p>
          <a:p>
            <a:r>
              <a:rPr lang="nl-NL" dirty="0" smtClean="0"/>
              <a:t>Component </a:t>
            </a:r>
            <a:r>
              <a:rPr lang="nl-NL" dirty="0" err="1" smtClean="0"/>
              <a:t>based</a:t>
            </a:r>
            <a:r>
              <a:rPr lang="nl-NL" dirty="0" smtClean="0"/>
              <a:t> </a:t>
            </a:r>
            <a:r>
              <a:rPr lang="nl-NL" dirty="0" err="1" smtClean="0"/>
              <a:t>development</a:t>
            </a:r>
            <a:endParaRPr lang="nl-NL" dirty="0" smtClean="0"/>
          </a:p>
          <a:p>
            <a:endParaRPr lang="nl-NL" dirty="0" smtClean="0"/>
          </a:p>
          <a:p>
            <a:endParaRPr lang="nl-NL" dirty="0" smtClean="0"/>
          </a:p>
          <a:p>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19</a:t>
            </a:fld>
            <a:endParaRPr lang="nl-NL" noProof="0"/>
          </a:p>
        </p:txBody>
      </p:sp>
      <p:sp>
        <p:nvSpPr>
          <p:cNvPr id="5" name="Footer Placeholder 4"/>
          <p:cNvSpPr>
            <a:spLocks noGrp="1"/>
          </p:cNvSpPr>
          <p:nvPr>
            <p:ph type="ftr" sz="quarter" idx="11"/>
          </p:nvPr>
        </p:nvSpPr>
        <p:spPr/>
        <p:txBody>
          <a:bodyPr/>
          <a:lstStyle/>
          <a:p>
            <a:r>
              <a:rPr lang="nl-NL" dirty="0"/>
              <a:t>EJB &amp; CDI Fundamentals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Inleiding</a:t>
            </a:r>
          </a:p>
        </p:txBody>
      </p:sp>
      <p:sp>
        <p:nvSpPr>
          <p:cNvPr id="3" name="Content Placeholder 2"/>
          <p:cNvSpPr>
            <a:spLocks noGrp="1"/>
          </p:cNvSpPr>
          <p:nvPr>
            <p:ph idx="1"/>
          </p:nvPr>
        </p:nvSpPr>
        <p:spPr/>
        <p:txBody>
          <a:bodyPr/>
          <a:lstStyle/>
          <a:p>
            <a:pPr>
              <a:defRPr/>
            </a:pPr>
            <a:r>
              <a:rPr lang="nl-NL" sz="2000" dirty="0" smtClean="0">
                <a:solidFill>
                  <a:srgbClr val="FF0000"/>
                </a:solidFill>
              </a:rPr>
              <a:t>Java SE &amp; Java EE</a:t>
            </a:r>
            <a:endParaRPr lang="nl-NL" sz="2000" dirty="0" smtClean="0"/>
          </a:p>
          <a:p>
            <a:pPr>
              <a:defRPr/>
            </a:pPr>
            <a:r>
              <a:rPr lang="nl-NL" sz="2000" dirty="0" smtClean="0"/>
              <a:t>CDI</a:t>
            </a:r>
          </a:p>
          <a:p>
            <a:pPr lvl="1">
              <a:defRPr/>
            </a:pPr>
            <a:r>
              <a:rPr lang="nl-NL" sz="2000" dirty="0" smtClean="0"/>
              <a:t>Opdracht: @</a:t>
            </a:r>
            <a:r>
              <a:rPr lang="nl-NL" sz="2000" dirty="0" err="1" smtClean="0"/>
              <a:t>Inject</a:t>
            </a:r>
            <a:endParaRPr lang="nl-NL" sz="2000" dirty="0" smtClean="0"/>
          </a:p>
          <a:p>
            <a:pPr lvl="1">
              <a:defRPr/>
            </a:pPr>
            <a:r>
              <a:rPr lang="nl-NL" sz="2000" dirty="0" smtClean="0"/>
              <a:t>Opdracht: </a:t>
            </a:r>
            <a:r>
              <a:rPr lang="nl-NL" sz="2000" dirty="0" err="1" smtClean="0"/>
              <a:t>Qualifier</a:t>
            </a:r>
            <a:endParaRPr lang="nl-NL" sz="2000" dirty="0" smtClean="0"/>
          </a:p>
          <a:p>
            <a:pPr lvl="1">
              <a:defRPr/>
            </a:pPr>
            <a:r>
              <a:rPr lang="nl-NL" sz="2000" dirty="0" smtClean="0"/>
              <a:t>Opdracht: Context</a:t>
            </a:r>
          </a:p>
          <a:p>
            <a:pPr>
              <a:defRPr/>
            </a:pPr>
            <a:r>
              <a:rPr lang="nl-NL" sz="2000" dirty="0" smtClean="0"/>
              <a:t>EJB</a:t>
            </a:r>
          </a:p>
          <a:p>
            <a:pPr>
              <a:defRPr/>
            </a:pPr>
            <a:r>
              <a:rPr lang="nl-NL" sz="2000" dirty="0" smtClean="0"/>
              <a:t>Opdracht </a:t>
            </a:r>
            <a:r>
              <a:rPr lang="nl-NL" sz="2000" dirty="0" err="1" smtClean="0"/>
              <a:t>Greeter</a:t>
            </a:r>
            <a:endParaRPr lang="nl-NL" sz="2000" dirty="0" smtClean="0"/>
          </a:p>
          <a:p>
            <a:pPr>
              <a:defRPr/>
            </a:pPr>
            <a:r>
              <a:rPr lang="nl-NL" sz="2000" dirty="0" smtClean="0"/>
              <a:t>Opdracht EJB interceptor</a:t>
            </a:r>
          </a:p>
          <a:p>
            <a:pPr>
              <a:defRPr/>
            </a:pPr>
            <a:r>
              <a:rPr lang="nl-NL" sz="2000" dirty="0" smtClean="0"/>
              <a:t>Opdracht CDI </a:t>
            </a:r>
            <a:r>
              <a:rPr lang="nl-NL" sz="2000" dirty="0" err="1" smtClean="0"/>
              <a:t>alternative</a:t>
            </a:r>
            <a:endParaRPr lang="nl-NL" sz="2000" dirty="0" smtClean="0"/>
          </a:p>
          <a:p>
            <a:pPr lvl="1">
              <a:buNone/>
              <a:defRPr/>
            </a:pPr>
            <a:endParaRPr lang="nl-NL" dirty="0" smtClean="0"/>
          </a:p>
        </p:txBody>
      </p:sp>
      <p:sp>
        <p:nvSpPr>
          <p:cNvPr id="10" name="Footer Placeholder 9"/>
          <p:cNvSpPr>
            <a:spLocks noGrp="1"/>
          </p:cNvSpPr>
          <p:nvPr>
            <p:ph type="ftr" sz="quarter" idx="11"/>
          </p:nvPr>
        </p:nvSpPr>
        <p:spPr>
          <a:xfrm>
            <a:off x="2172493" y="6127899"/>
            <a:ext cx="6153882" cy="256480"/>
          </a:xfrm>
        </p:spPr>
        <p:txBody>
          <a:bodyPr/>
          <a:lstStyle/>
          <a:p>
            <a:r>
              <a:rPr lang="nl-NL" dirty="0"/>
              <a:t>EJB &amp; CDI Fundamentals</a:t>
            </a:r>
          </a:p>
        </p:txBody>
      </p:sp>
      <p:sp>
        <p:nvSpPr>
          <p:cNvPr id="9" name="Slide Number Placeholder 8"/>
          <p:cNvSpPr>
            <a:spLocks noGrp="1"/>
          </p:cNvSpPr>
          <p:nvPr>
            <p:ph type="sldNum" sz="quarter" idx="10"/>
          </p:nvPr>
        </p:nvSpPr>
        <p:spPr>
          <a:xfrm>
            <a:off x="8470375" y="6127899"/>
            <a:ext cx="216000" cy="256480"/>
          </a:xfrm>
        </p:spPr>
        <p:txBody>
          <a:bodyPr/>
          <a:lstStyle/>
          <a:p>
            <a:fld id="{4EACBA47-91FC-4F0F-98EF-AF8B449ABA17}" type="slidenum">
              <a:rPr lang="nl-NL" smtClean="0"/>
              <a:pPr/>
              <a:t>2</a:t>
            </a:fld>
            <a:endParaRPr lang="nl-NL"/>
          </a:p>
        </p:txBody>
      </p:sp>
    </p:spTree>
    <p:extLst>
      <p:ext uri="{BB962C8B-B14F-4D97-AF65-F5344CB8AC3E}">
        <p14:creationId xmlns:p14="http://schemas.microsoft.com/office/powerpoint/2010/main" val="129851802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EJB services</a:t>
            </a:r>
            <a:endParaRPr lang="nl-NL" dirty="0"/>
          </a:p>
        </p:txBody>
      </p:sp>
      <p:sp>
        <p:nvSpPr>
          <p:cNvPr id="3" name="Content Placeholder 2"/>
          <p:cNvSpPr>
            <a:spLocks noGrp="1"/>
          </p:cNvSpPr>
          <p:nvPr>
            <p:ph idx="1"/>
          </p:nvPr>
        </p:nvSpPr>
        <p:spPr/>
        <p:txBody>
          <a:bodyPr/>
          <a:lstStyle/>
          <a:p>
            <a:r>
              <a:rPr lang="nl-NL" dirty="0" err="1" smtClean="0"/>
              <a:t>Transaction</a:t>
            </a:r>
            <a:r>
              <a:rPr lang="nl-NL" dirty="0" smtClean="0"/>
              <a:t> management</a:t>
            </a:r>
          </a:p>
          <a:p>
            <a:r>
              <a:rPr lang="nl-NL" dirty="0" err="1" smtClean="0"/>
              <a:t>Security</a:t>
            </a:r>
            <a:endParaRPr lang="nl-NL" dirty="0" smtClean="0"/>
          </a:p>
          <a:p>
            <a:r>
              <a:rPr lang="nl-NL" dirty="0" err="1" smtClean="0"/>
              <a:t>Concurrency</a:t>
            </a:r>
            <a:endParaRPr lang="nl-NL" dirty="0" smtClean="0"/>
          </a:p>
          <a:p>
            <a:r>
              <a:rPr lang="nl-NL" dirty="0" err="1" smtClean="0"/>
              <a:t>Networking</a:t>
            </a:r>
            <a:endParaRPr lang="nl-NL" dirty="0" smtClean="0"/>
          </a:p>
          <a:p>
            <a:r>
              <a:rPr lang="nl-NL" dirty="0" smtClean="0"/>
              <a:t>Resource management</a:t>
            </a:r>
          </a:p>
          <a:p>
            <a:r>
              <a:rPr lang="nl-NL" dirty="0" err="1" smtClean="0"/>
              <a:t>Persistence</a:t>
            </a:r>
            <a:endParaRPr lang="nl-NL" dirty="0" smtClean="0"/>
          </a:p>
          <a:p>
            <a:r>
              <a:rPr lang="nl-NL" dirty="0" err="1" smtClean="0"/>
              <a:t>Messaging</a:t>
            </a:r>
            <a:endParaRPr lang="nl-NL" dirty="0" smtClean="0"/>
          </a:p>
          <a:p>
            <a:r>
              <a:rPr lang="nl-NL" dirty="0" err="1" smtClean="0"/>
              <a:t>Deploy-time</a:t>
            </a:r>
            <a:r>
              <a:rPr lang="nl-NL" dirty="0" smtClean="0"/>
              <a:t> </a:t>
            </a:r>
            <a:r>
              <a:rPr lang="nl-NL" dirty="0" err="1" smtClean="0"/>
              <a:t>customization</a:t>
            </a:r>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20</a:t>
            </a:fld>
            <a:endParaRPr lang="nl-NL" noProof="0"/>
          </a:p>
        </p:txBody>
      </p:sp>
      <p:sp>
        <p:nvSpPr>
          <p:cNvPr id="5" name="Footer Placeholder 4"/>
          <p:cNvSpPr>
            <a:spLocks noGrp="1"/>
          </p:cNvSpPr>
          <p:nvPr>
            <p:ph type="ftr" sz="quarter" idx="11"/>
          </p:nvPr>
        </p:nvSpPr>
        <p:spPr/>
        <p:txBody>
          <a:bodyPr/>
          <a:lstStyle/>
          <a:p>
            <a:r>
              <a:rPr lang="nl-NL" dirty="0"/>
              <a:t>EJB &amp; CDI Fundamentals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
            </a:r>
            <a:br>
              <a:rPr lang="nl-NL" dirty="0" smtClean="0"/>
            </a:br>
            <a:r>
              <a:rPr lang="nl-NL" dirty="0" smtClean="0"/>
              <a:t>EJB: Type </a:t>
            </a:r>
            <a:r>
              <a:rPr lang="nl-NL" dirty="0" err="1" smtClean="0"/>
              <a:t>enterprise</a:t>
            </a:r>
            <a:r>
              <a:rPr lang="nl-NL" dirty="0" smtClean="0"/>
              <a:t> </a:t>
            </a:r>
            <a:r>
              <a:rPr lang="nl-NL" dirty="0" err="1" smtClean="0"/>
              <a:t>beans</a:t>
            </a:r>
            <a:r>
              <a:rPr lang="nl-NL" dirty="0" smtClean="0"/>
              <a:t/>
            </a:r>
            <a:br>
              <a:rPr lang="nl-NL" dirty="0" smtClean="0"/>
            </a:br>
            <a:endParaRPr lang="nl-NL" dirty="0"/>
          </a:p>
        </p:txBody>
      </p:sp>
      <p:sp>
        <p:nvSpPr>
          <p:cNvPr id="3" name="Content Placeholder 2"/>
          <p:cNvSpPr>
            <a:spLocks noGrp="1"/>
          </p:cNvSpPr>
          <p:nvPr>
            <p:ph idx="1"/>
          </p:nvPr>
        </p:nvSpPr>
        <p:spPr/>
        <p:txBody>
          <a:bodyPr/>
          <a:lstStyle/>
          <a:p>
            <a:r>
              <a:rPr lang="nl-NL" dirty="0" err="1" smtClean="0"/>
              <a:t>Entity</a:t>
            </a:r>
            <a:r>
              <a:rPr lang="nl-NL" dirty="0" smtClean="0"/>
              <a:t> </a:t>
            </a:r>
            <a:r>
              <a:rPr lang="nl-NL" dirty="0" err="1" smtClean="0"/>
              <a:t>Bean</a:t>
            </a:r>
            <a:r>
              <a:rPr lang="nl-NL" dirty="0" smtClean="0"/>
              <a:t>: vertegenwoordigd een “object” in een database (een </a:t>
            </a:r>
            <a:r>
              <a:rPr lang="nl-NL" dirty="0" err="1" smtClean="0"/>
              <a:t>instance</a:t>
            </a:r>
            <a:r>
              <a:rPr lang="nl-NL" dirty="0" smtClean="0"/>
              <a:t> staat voor een rij in een tabel)</a:t>
            </a:r>
          </a:p>
          <a:p>
            <a:endParaRPr lang="nl-NL" dirty="0" smtClean="0"/>
          </a:p>
          <a:p>
            <a:r>
              <a:rPr lang="nl-NL" dirty="0" err="1" smtClean="0"/>
              <a:t>Message-driven</a:t>
            </a:r>
            <a:r>
              <a:rPr lang="nl-NL" dirty="0" smtClean="0"/>
              <a:t> </a:t>
            </a:r>
            <a:r>
              <a:rPr lang="nl-NL" dirty="0" err="1" smtClean="0"/>
              <a:t>Bean</a:t>
            </a:r>
            <a:r>
              <a:rPr lang="nl-NL" dirty="0" smtClean="0"/>
              <a:t>: luistert naar berichten van een JMS </a:t>
            </a:r>
            <a:r>
              <a:rPr lang="nl-NL" dirty="0" err="1" smtClean="0"/>
              <a:t>messaging</a:t>
            </a:r>
            <a:r>
              <a:rPr lang="nl-NL" dirty="0" smtClean="0"/>
              <a:t> service</a:t>
            </a:r>
          </a:p>
          <a:p>
            <a:endParaRPr lang="nl-NL" dirty="0" smtClean="0"/>
          </a:p>
          <a:p>
            <a:r>
              <a:rPr lang="nl-NL" dirty="0" smtClean="0"/>
              <a:t>Singleton: slechts eenmaal </a:t>
            </a:r>
            <a:r>
              <a:rPr lang="nl-NL" dirty="0" err="1" smtClean="0"/>
              <a:t>geïnstantieerd</a:t>
            </a:r>
            <a:endParaRPr lang="nl-NL" dirty="0" smtClean="0"/>
          </a:p>
          <a:p>
            <a:endParaRPr lang="nl-NL" dirty="0" smtClean="0"/>
          </a:p>
          <a:p>
            <a:r>
              <a:rPr lang="nl-NL" dirty="0" err="1" smtClean="0"/>
              <a:t>Session</a:t>
            </a:r>
            <a:r>
              <a:rPr lang="nl-NL" dirty="0" smtClean="0"/>
              <a:t> </a:t>
            </a:r>
            <a:r>
              <a:rPr lang="nl-NL" dirty="0" err="1" smtClean="0"/>
              <a:t>Bean</a:t>
            </a:r>
            <a:r>
              <a:rPr lang="nl-NL" dirty="0" smtClean="0"/>
              <a:t>: gebruik voor al het andere, staat voor een proces. Bijvoorbeeld een </a:t>
            </a:r>
            <a:r>
              <a:rPr lang="nl-NL" dirty="0" err="1" smtClean="0"/>
              <a:t>shopping</a:t>
            </a:r>
            <a:r>
              <a:rPr lang="nl-NL" dirty="0" smtClean="0"/>
              <a:t> sessie</a:t>
            </a:r>
          </a:p>
          <a:p>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21</a:t>
            </a:fld>
            <a:endParaRPr lang="nl-NL" noProof="0"/>
          </a:p>
        </p:txBody>
      </p:sp>
      <p:sp>
        <p:nvSpPr>
          <p:cNvPr id="5" name="Footer Placeholder 4"/>
          <p:cNvSpPr>
            <a:spLocks noGrp="1"/>
          </p:cNvSpPr>
          <p:nvPr>
            <p:ph type="ftr" sz="quarter" idx="11"/>
          </p:nvPr>
        </p:nvSpPr>
        <p:spPr/>
        <p:txBody>
          <a:bodyPr/>
          <a:lstStyle/>
          <a:p>
            <a:r>
              <a:rPr lang="nl-NL" dirty="0"/>
              <a:t>EJB &amp; CDI Fundamentals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
            </a:r>
            <a:br>
              <a:rPr lang="nl-NL" dirty="0" smtClean="0"/>
            </a:br>
            <a:r>
              <a:rPr lang="nl-NL" dirty="0" smtClean="0"/>
              <a:t>EJB: </a:t>
            </a:r>
            <a:r>
              <a:rPr lang="nl-NL" dirty="0" err="1" smtClean="0"/>
              <a:t>Session</a:t>
            </a:r>
            <a:r>
              <a:rPr lang="nl-NL" dirty="0" smtClean="0"/>
              <a:t> </a:t>
            </a:r>
            <a:r>
              <a:rPr lang="nl-NL" dirty="0" err="1" smtClean="0"/>
              <a:t>Bean</a:t>
            </a:r>
            <a:r>
              <a:rPr lang="nl-NL" dirty="0" smtClean="0"/>
              <a:t/>
            </a:r>
            <a:br>
              <a:rPr lang="nl-NL" dirty="0" smtClean="0"/>
            </a:br>
            <a:endParaRPr lang="nl-NL" dirty="0"/>
          </a:p>
        </p:txBody>
      </p:sp>
      <p:sp>
        <p:nvSpPr>
          <p:cNvPr id="3" name="Content Placeholder 2"/>
          <p:cNvSpPr>
            <a:spLocks noGrp="1"/>
          </p:cNvSpPr>
          <p:nvPr>
            <p:ph idx="1"/>
          </p:nvPr>
        </p:nvSpPr>
        <p:spPr/>
        <p:txBody>
          <a:bodyPr/>
          <a:lstStyle/>
          <a:p>
            <a:r>
              <a:rPr lang="nl-NL" dirty="0" err="1" smtClean="0"/>
              <a:t>Marked</a:t>
            </a:r>
            <a:r>
              <a:rPr lang="nl-NL" dirty="0" smtClean="0"/>
              <a:t> </a:t>
            </a:r>
            <a:r>
              <a:rPr lang="nl-NL" dirty="0" err="1" smtClean="0"/>
              <a:t>Stateless</a:t>
            </a:r>
            <a:r>
              <a:rPr lang="nl-NL" dirty="0" smtClean="0"/>
              <a:t> </a:t>
            </a:r>
            <a:r>
              <a:rPr lang="nl-NL" dirty="0" err="1" smtClean="0"/>
              <a:t>or</a:t>
            </a:r>
            <a:r>
              <a:rPr lang="nl-NL" dirty="0" smtClean="0"/>
              <a:t> </a:t>
            </a:r>
            <a:r>
              <a:rPr lang="nl-NL" dirty="0" err="1" smtClean="0"/>
              <a:t>Stateful</a:t>
            </a:r>
            <a:endParaRPr lang="nl-NL" dirty="0" smtClean="0"/>
          </a:p>
          <a:p>
            <a:endParaRPr lang="nl-NL" dirty="0" smtClean="0"/>
          </a:p>
          <a:p>
            <a:r>
              <a:rPr lang="nl-NL" dirty="0" err="1" smtClean="0"/>
              <a:t>Stateful</a:t>
            </a:r>
            <a:r>
              <a:rPr lang="nl-NL" dirty="0" smtClean="0"/>
              <a:t> </a:t>
            </a:r>
            <a:r>
              <a:rPr lang="nl-NL" dirty="0" err="1" smtClean="0"/>
              <a:t>Bean</a:t>
            </a:r>
            <a:r>
              <a:rPr lang="nl-NL" dirty="0" smtClean="0"/>
              <a:t> kan de </a:t>
            </a:r>
            <a:r>
              <a:rPr lang="nl-NL" dirty="0" err="1" smtClean="0"/>
              <a:t>conversational</a:t>
            </a:r>
            <a:r>
              <a:rPr lang="nl-NL" dirty="0" smtClean="0"/>
              <a:t> state tussen </a:t>
            </a:r>
            <a:r>
              <a:rPr lang="nl-NL" dirty="0" err="1" smtClean="0"/>
              <a:t>method</a:t>
            </a:r>
            <a:r>
              <a:rPr lang="nl-NL" dirty="0" smtClean="0"/>
              <a:t> </a:t>
            </a:r>
            <a:r>
              <a:rPr lang="nl-NL" dirty="0" err="1" smtClean="0"/>
              <a:t>calls</a:t>
            </a:r>
            <a:r>
              <a:rPr lang="nl-NL" dirty="0" smtClean="0"/>
              <a:t> onthouden</a:t>
            </a:r>
          </a:p>
          <a:p>
            <a:endParaRPr lang="nl-NL" dirty="0" smtClean="0"/>
          </a:p>
          <a:p>
            <a:r>
              <a:rPr lang="nl-NL" dirty="0" err="1" smtClean="0"/>
              <a:t>Stateless</a:t>
            </a:r>
            <a:r>
              <a:rPr lang="nl-NL" dirty="0" smtClean="0"/>
              <a:t> </a:t>
            </a:r>
            <a:r>
              <a:rPr lang="nl-NL" dirty="0" err="1" smtClean="0"/>
              <a:t>Bean</a:t>
            </a:r>
            <a:r>
              <a:rPr lang="nl-NL" dirty="0" smtClean="0"/>
              <a:t> onthoudt niks van de </a:t>
            </a:r>
            <a:r>
              <a:rPr lang="nl-NL" dirty="0" err="1" smtClean="0"/>
              <a:t>client</a:t>
            </a:r>
            <a:r>
              <a:rPr lang="nl-NL" dirty="0" smtClean="0"/>
              <a:t> tussen </a:t>
            </a:r>
            <a:r>
              <a:rPr lang="nl-NL" dirty="0" err="1" smtClean="0"/>
              <a:t>method</a:t>
            </a:r>
            <a:r>
              <a:rPr lang="nl-NL" dirty="0" smtClean="0"/>
              <a:t> </a:t>
            </a:r>
            <a:r>
              <a:rPr lang="nl-NL" dirty="0" err="1" smtClean="0"/>
              <a:t>calls</a:t>
            </a:r>
            <a:endParaRPr lang="nl-NL" dirty="0" smtClean="0"/>
          </a:p>
          <a:p>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22</a:t>
            </a:fld>
            <a:endParaRPr lang="nl-NL" noProof="0"/>
          </a:p>
        </p:txBody>
      </p:sp>
      <p:sp>
        <p:nvSpPr>
          <p:cNvPr id="5" name="Footer Placeholder 4"/>
          <p:cNvSpPr>
            <a:spLocks noGrp="1"/>
          </p:cNvSpPr>
          <p:nvPr>
            <p:ph type="ftr" sz="quarter" idx="11"/>
          </p:nvPr>
        </p:nvSpPr>
        <p:spPr/>
        <p:txBody>
          <a:bodyPr/>
          <a:lstStyle/>
          <a:p>
            <a:r>
              <a:rPr lang="nl-NL" noProof="0" smtClean="0"/>
              <a:t>Sogeti PowerPoint Referentie 2013</a:t>
            </a:r>
            <a:endParaRPr lang="nl-NL" noProof="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
            </a:r>
            <a:br>
              <a:rPr lang="nl-NL" dirty="0" smtClean="0"/>
            </a:br>
            <a:r>
              <a:rPr lang="nl-NL" dirty="0" smtClean="0"/>
              <a:t>EJB: Simpel voorbeeld</a:t>
            </a:r>
            <a:br>
              <a:rPr lang="nl-NL" dirty="0" smtClean="0"/>
            </a:br>
            <a:endParaRPr lang="nl-NL" dirty="0"/>
          </a:p>
        </p:txBody>
      </p:sp>
      <p:sp>
        <p:nvSpPr>
          <p:cNvPr id="3" name="Content Placeholder 2"/>
          <p:cNvSpPr>
            <a:spLocks noGrp="1"/>
          </p:cNvSpPr>
          <p:nvPr>
            <p:ph idx="1"/>
          </p:nvPr>
        </p:nvSpPr>
        <p:spPr/>
        <p:txBody>
          <a:bodyPr/>
          <a:lstStyle/>
          <a:p>
            <a:r>
              <a:rPr lang="en-US" dirty="0" smtClean="0">
                <a:solidFill>
                  <a:srgbClr val="00B0F0"/>
                </a:solidFill>
              </a:rPr>
              <a:t>@Stateless</a:t>
            </a:r>
            <a:r>
              <a:rPr lang="en-US" dirty="0" smtClean="0"/>
              <a:t/>
            </a:r>
            <a:br>
              <a:rPr lang="en-US" dirty="0" smtClean="0"/>
            </a:br>
            <a:r>
              <a:rPr lang="en-US" dirty="0" smtClean="0"/>
              <a:t>public class </a:t>
            </a:r>
            <a:r>
              <a:rPr lang="en-US" dirty="0" err="1" smtClean="0"/>
              <a:t>LightweightPojo</a:t>
            </a:r>
            <a:r>
              <a:rPr lang="en-US" dirty="0" smtClean="0"/>
              <a:t> {</a:t>
            </a:r>
            <a:br>
              <a:rPr lang="en-US" dirty="0" smtClean="0"/>
            </a:br>
            <a:r>
              <a:rPr lang="en-US" dirty="0" smtClean="0"/>
              <a:t>       public String hello(){</a:t>
            </a:r>
            <a:br>
              <a:rPr lang="en-US" dirty="0" smtClean="0"/>
            </a:br>
            <a:r>
              <a:rPr lang="en-US" dirty="0" smtClean="0"/>
              <a:t>              return “I’m very lightweight!”;</a:t>
            </a:r>
            <a:br>
              <a:rPr lang="en-US" dirty="0" smtClean="0"/>
            </a:br>
            <a:r>
              <a:rPr lang="en-US" dirty="0" smtClean="0"/>
              <a:t>        }</a:t>
            </a:r>
            <a:br>
              <a:rPr lang="en-US" dirty="0" smtClean="0"/>
            </a:br>
            <a:r>
              <a:rPr lang="en-US" dirty="0" smtClean="0"/>
              <a:t>}</a:t>
            </a:r>
            <a:endParaRPr lang="nl-NL" dirty="0" smtClean="0"/>
          </a:p>
          <a:p>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23</a:t>
            </a:fld>
            <a:endParaRPr lang="nl-NL" noProof="0"/>
          </a:p>
        </p:txBody>
      </p:sp>
      <p:sp>
        <p:nvSpPr>
          <p:cNvPr id="5" name="Footer Placeholder 4"/>
          <p:cNvSpPr>
            <a:spLocks noGrp="1"/>
          </p:cNvSpPr>
          <p:nvPr>
            <p:ph type="ftr" sz="quarter" idx="11"/>
          </p:nvPr>
        </p:nvSpPr>
        <p:spPr/>
        <p:txBody>
          <a:bodyPr/>
          <a:lstStyle/>
          <a:p>
            <a:r>
              <a:rPr lang="nl-NL" noProof="0" smtClean="0"/>
              <a:t>Sogeti PowerPoint Referentie 2013</a:t>
            </a:r>
            <a:endParaRPr lang="nl-NL" noProof="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pPr>
              <a:defRPr/>
            </a:pPr>
            <a:r>
              <a:rPr lang="nl-NL" sz="3200" dirty="0" smtClean="0"/>
              <a:t>EJB </a:t>
            </a:r>
            <a:r>
              <a:rPr lang="nl-NL" sz="3200" dirty="0" err="1" smtClean="0"/>
              <a:t>alternative</a:t>
            </a:r>
            <a:endParaRPr lang="nl-NL" sz="3200" dirty="0" smtClean="0"/>
          </a:p>
        </p:txBody>
      </p:sp>
      <p:sp>
        <p:nvSpPr>
          <p:cNvPr id="3" name="Tijdelijke aanduiding voor inhoud 2"/>
          <p:cNvSpPr>
            <a:spLocks noGrp="1"/>
          </p:cNvSpPr>
          <p:nvPr>
            <p:ph idx="1"/>
          </p:nvPr>
        </p:nvSpPr>
        <p:spPr/>
        <p:txBody>
          <a:bodyPr/>
          <a:lstStyle/>
          <a:p>
            <a:r>
              <a:rPr lang="nl-NL" dirty="0" smtClean="0"/>
              <a:t>Opdracht</a:t>
            </a:r>
          </a:p>
          <a:p>
            <a:r>
              <a:rPr lang="nl-NL" dirty="0" smtClean="0"/>
              <a:t>Uitleg</a:t>
            </a:r>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24</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smtClean="0"/>
              <a:t>EJB </a:t>
            </a:r>
            <a:r>
              <a:rPr lang="nl-NL" dirty="0" err="1" smtClean="0"/>
              <a:t>alternative</a:t>
            </a:r>
            <a:r>
              <a:rPr lang="nl-NL" dirty="0" smtClean="0"/>
              <a:t>: opdracht</a:t>
            </a:r>
            <a:endParaRPr lang="nl-NL" dirty="0"/>
          </a:p>
        </p:txBody>
      </p:sp>
      <p:sp>
        <p:nvSpPr>
          <p:cNvPr id="3" name="Tijdelijke aanduiding voor inhoud 2"/>
          <p:cNvSpPr>
            <a:spLocks noGrp="1"/>
          </p:cNvSpPr>
          <p:nvPr>
            <p:ph idx="1"/>
          </p:nvPr>
        </p:nvSpPr>
        <p:spPr/>
        <p:txBody>
          <a:bodyPr/>
          <a:lstStyle/>
          <a:p>
            <a:r>
              <a:rPr lang="nl-NL" dirty="0" err="1" smtClean="0"/>
              <a:t>Tax</a:t>
            </a:r>
            <a:r>
              <a:rPr lang="nl-NL" dirty="0" smtClean="0"/>
              <a:t> interface</a:t>
            </a:r>
          </a:p>
          <a:p>
            <a:r>
              <a:rPr lang="nl-NL" dirty="0" smtClean="0"/>
              <a:t>Twee verschillende implementaties voor </a:t>
            </a:r>
            <a:r>
              <a:rPr lang="nl-NL" dirty="0" err="1" smtClean="0"/>
              <a:t>Tax</a:t>
            </a:r>
            <a:r>
              <a:rPr lang="nl-NL" dirty="0" smtClean="0"/>
              <a:t> interface</a:t>
            </a:r>
          </a:p>
          <a:p>
            <a:endParaRPr lang="nl-NL" dirty="0" smtClean="0"/>
          </a:p>
          <a:p>
            <a:pPr>
              <a:buFont typeface="+mj-lt"/>
              <a:buAutoNum type="arabicPeriod"/>
            </a:pPr>
            <a:r>
              <a:rPr lang="nl-NL" dirty="0" smtClean="0"/>
              <a:t>Injecteer de </a:t>
            </a:r>
            <a:r>
              <a:rPr lang="nl-NL" dirty="0" err="1" smtClean="0"/>
              <a:t>Tax</a:t>
            </a:r>
            <a:r>
              <a:rPr lang="nl-NL" dirty="0" smtClean="0"/>
              <a:t> </a:t>
            </a:r>
            <a:r>
              <a:rPr lang="nl-NL" dirty="0" err="1" smtClean="0"/>
              <a:t>class</a:t>
            </a:r>
            <a:r>
              <a:rPr lang="nl-NL" dirty="0" smtClean="0"/>
              <a:t> </a:t>
            </a:r>
          </a:p>
          <a:p>
            <a:pPr>
              <a:buFont typeface="+mj-lt"/>
              <a:buAutoNum type="arabicPeriod"/>
            </a:pPr>
            <a:r>
              <a:rPr lang="nl-NL" dirty="0" err="1" smtClean="0"/>
              <a:t>Override</a:t>
            </a:r>
            <a:r>
              <a:rPr lang="nl-NL" dirty="0" smtClean="0"/>
              <a:t> de </a:t>
            </a:r>
            <a:r>
              <a:rPr lang="nl-NL" dirty="0" err="1" smtClean="0"/>
              <a:t>doGet</a:t>
            </a:r>
            <a:r>
              <a:rPr lang="nl-NL" dirty="0" smtClean="0"/>
              <a:t>()</a:t>
            </a:r>
          </a:p>
          <a:p>
            <a:pPr>
              <a:buFont typeface="+mj-lt"/>
              <a:buAutoNum type="arabicPeriod"/>
            </a:pPr>
            <a:r>
              <a:rPr lang="nl-NL" dirty="0" smtClean="0"/>
              <a:t>Zorg dat </a:t>
            </a:r>
            <a:r>
              <a:rPr lang="nl-NL" dirty="0" err="1" smtClean="0"/>
              <a:t>TaxImpl</a:t>
            </a:r>
            <a:r>
              <a:rPr lang="nl-NL" dirty="0" smtClean="0"/>
              <a:t>_1 word geïmplementeerd</a:t>
            </a:r>
          </a:p>
          <a:p>
            <a:pPr>
              <a:buFont typeface="+mj-lt"/>
              <a:buAutoNum type="arabicPeriod"/>
            </a:pPr>
            <a:r>
              <a:rPr lang="nl-NL" dirty="0" smtClean="0"/>
              <a:t>Maak een eigen </a:t>
            </a:r>
            <a:r>
              <a:rPr lang="nl-NL" dirty="0" err="1" smtClean="0"/>
              <a:t>alternative</a:t>
            </a:r>
            <a:r>
              <a:rPr lang="nl-NL" dirty="0" smtClean="0"/>
              <a:t> TaxImpl_2</a:t>
            </a:r>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25</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smtClean="0"/>
              <a:t>EJB </a:t>
            </a:r>
            <a:r>
              <a:rPr lang="nl-NL" dirty="0" err="1" smtClean="0"/>
              <a:t>alternative</a:t>
            </a:r>
            <a:r>
              <a:rPr lang="nl-NL" dirty="0" smtClean="0"/>
              <a:t>: Start applicatie</a:t>
            </a:r>
            <a:endParaRPr lang="nl-NL" dirty="0"/>
          </a:p>
        </p:txBody>
      </p:sp>
      <p:sp>
        <p:nvSpPr>
          <p:cNvPr id="3" name="Tijdelijke aanduiding voor inhoud 2"/>
          <p:cNvSpPr>
            <a:spLocks noGrp="1"/>
          </p:cNvSpPr>
          <p:nvPr>
            <p:ph idx="1"/>
          </p:nvPr>
        </p:nvSpPr>
        <p:spPr/>
        <p:txBody>
          <a:bodyPr/>
          <a:lstStyle/>
          <a:p>
            <a:pPr>
              <a:buFont typeface="+mj-lt"/>
              <a:buAutoNum type="arabicPeriod"/>
            </a:pPr>
            <a:r>
              <a:rPr lang="nl-NL" dirty="0" smtClean="0"/>
              <a:t>EAP7_HOME\bin\</a:t>
            </a:r>
            <a:r>
              <a:rPr lang="nl-NL" dirty="0" err="1" smtClean="0"/>
              <a:t>standalone.bat</a:t>
            </a:r>
            <a:endParaRPr lang="nl-NL" dirty="0" smtClean="0"/>
          </a:p>
          <a:p>
            <a:pPr>
              <a:buFont typeface="+mj-lt"/>
              <a:buAutoNum type="arabicPeriod"/>
            </a:pPr>
            <a:r>
              <a:rPr lang="nl-NL" dirty="0" err="1" smtClean="0"/>
              <a:t>mvn</a:t>
            </a:r>
            <a:r>
              <a:rPr lang="nl-NL" dirty="0" smtClean="0"/>
              <a:t> clean </a:t>
            </a:r>
            <a:r>
              <a:rPr lang="nl-NL" dirty="0" err="1" smtClean="0"/>
              <a:t>install</a:t>
            </a:r>
            <a:r>
              <a:rPr lang="nl-NL" dirty="0" smtClean="0"/>
              <a:t> </a:t>
            </a:r>
            <a:r>
              <a:rPr lang="nl-NL" dirty="0" err="1" smtClean="0"/>
              <a:t>wildfly</a:t>
            </a:r>
            <a:r>
              <a:rPr lang="nl-NL" dirty="0" smtClean="0"/>
              <a:t>:</a:t>
            </a:r>
            <a:r>
              <a:rPr lang="nl-NL" dirty="0" err="1" smtClean="0"/>
              <a:t>deploy</a:t>
            </a:r>
            <a:endParaRPr lang="nl-NL" dirty="0" smtClean="0"/>
          </a:p>
          <a:p>
            <a:pPr>
              <a:buFont typeface="+mj-lt"/>
              <a:buAutoNum type="arabicPeriod"/>
            </a:pPr>
            <a:r>
              <a:rPr lang="nl-NL" dirty="0" smtClean="0">
                <a:hlinkClick r:id="rId3"/>
              </a:rPr>
              <a:t>http://localhost:8080/jboss-cdi-alternative-7.0.0.GA/greet.jsf</a:t>
            </a:r>
            <a:endParaRPr lang="nl-NL" dirty="0" smtClean="0"/>
          </a:p>
          <a:p>
            <a:pPr>
              <a:buFont typeface="+mj-lt"/>
              <a:buAutoNum type="arabicPeriod"/>
            </a:pPr>
            <a:endParaRPr lang="nl-NL" dirty="0" smtClean="0"/>
          </a:p>
          <a:p>
            <a:pPr>
              <a:buFont typeface="+mj-lt"/>
              <a:buAutoNum type="arabicPeriod"/>
            </a:pPr>
            <a:r>
              <a:rPr lang="nl-NL" dirty="0" smtClean="0"/>
              <a:t>Afsluiten: </a:t>
            </a:r>
            <a:r>
              <a:rPr lang="nl-NL" dirty="0" err="1" smtClean="0"/>
              <a:t>mvn</a:t>
            </a:r>
            <a:r>
              <a:rPr lang="nl-NL" dirty="0" smtClean="0"/>
              <a:t> </a:t>
            </a:r>
            <a:r>
              <a:rPr lang="nl-NL" dirty="0" err="1" smtClean="0"/>
              <a:t>wildfly</a:t>
            </a:r>
            <a:r>
              <a:rPr lang="nl-NL" dirty="0" smtClean="0"/>
              <a:t>:</a:t>
            </a:r>
            <a:r>
              <a:rPr lang="nl-NL" dirty="0" err="1" smtClean="0"/>
              <a:t>undeploy</a:t>
            </a:r>
            <a:endParaRPr lang="nl-NL" dirty="0" smtClean="0"/>
          </a:p>
          <a:p>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26</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smtClean="0"/>
              <a:t>EJB </a:t>
            </a:r>
            <a:r>
              <a:rPr lang="nl-NL" dirty="0" err="1" smtClean="0"/>
              <a:t>alternative</a:t>
            </a:r>
            <a:r>
              <a:rPr lang="nl-NL" dirty="0" smtClean="0"/>
              <a:t>: Uitleg Applicatie</a:t>
            </a:r>
            <a:endParaRPr lang="nl-NL" dirty="0"/>
          </a:p>
        </p:txBody>
      </p:sp>
      <p:sp>
        <p:nvSpPr>
          <p:cNvPr id="3" name="Tijdelijke aanduiding voor inhoud 2"/>
          <p:cNvSpPr>
            <a:spLocks noGrp="1"/>
          </p:cNvSpPr>
          <p:nvPr>
            <p:ph idx="1"/>
          </p:nvPr>
        </p:nvSpPr>
        <p:spPr/>
        <p:txBody>
          <a:bodyPr/>
          <a:lstStyle/>
          <a:p>
            <a:r>
              <a:rPr lang="nl-NL" dirty="0" smtClean="0"/>
              <a:t>Structuur/opzet</a:t>
            </a:r>
          </a:p>
          <a:p>
            <a:r>
              <a:rPr lang="nl-NL" dirty="0" smtClean="0"/>
              <a:t>Annotaties</a:t>
            </a:r>
          </a:p>
          <a:p>
            <a:r>
              <a:rPr lang="nl-NL" dirty="0" smtClean="0"/>
              <a:t>Uitleg meerwaarde </a:t>
            </a:r>
            <a:r>
              <a:rPr lang="nl-NL" dirty="0" err="1" smtClean="0"/>
              <a:t>alternatives</a:t>
            </a:r>
            <a:endParaRPr lang="nl-NL" dirty="0" smtClean="0"/>
          </a:p>
          <a:p>
            <a:pPr lvl="1"/>
            <a:r>
              <a:rPr lang="nl-NL" dirty="0" smtClean="0"/>
              <a:t>Bepalen </a:t>
            </a:r>
            <a:r>
              <a:rPr lang="nl-NL" dirty="0" err="1" smtClean="0"/>
              <a:t>client-specific</a:t>
            </a:r>
            <a:r>
              <a:rPr lang="nl-NL" dirty="0" smtClean="0"/>
              <a:t> business </a:t>
            </a:r>
            <a:r>
              <a:rPr lang="nl-NL" dirty="0" err="1" smtClean="0"/>
              <a:t>logic</a:t>
            </a:r>
            <a:r>
              <a:rPr lang="nl-NL" dirty="0" smtClean="0"/>
              <a:t> met </a:t>
            </a:r>
            <a:r>
              <a:rPr lang="nl-NL" dirty="0" err="1" smtClean="0"/>
              <a:t>runtime</a:t>
            </a:r>
            <a:endParaRPr lang="nl-NL" dirty="0" smtClean="0"/>
          </a:p>
          <a:p>
            <a:pPr lvl="1"/>
            <a:r>
              <a:rPr lang="nl-NL" dirty="0" smtClean="0"/>
              <a:t>Specificeren </a:t>
            </a:r>
            <a:r>
              <a:rPr lang="nl-NL" dirty="0" err="1" smtClean="0"/>
              <a:t>beans</a:t>
            </a:r>
            <a:r>
              <a:rPr lang="nl-NL" dirty="0" smtClean="0"/>
              <a:t> die moeten gelden onder specifieke </a:t>
            </a:r>
            <a:r>
              <a:rPr lang="nl-NL" dirty="0" err="1" smtClean="0"/>
              <a:t>deployment</a:t>
            </a:r>
            <a:r>
              <a:rPr lang="nl-NL" dirty="0" smtClean="0"/>
              <a:t> </a:t>
            </a:r>
            <a:r>
              <a:rPr lang="nl-NL" dirty="0" err="1" smtClean="0"/>
              <a:t>scenerios</a:t>
            </a:r>
            <a:r>
              <a:rPr lang="nl-NL" dirty="0" smtClean="0"/>
              <a:t>. Bijvoorbeeld landgebonden belastingsregels</a:t>
            </a:r>
          </a:p>
          <a:p>
            <a:pPr lvl="1"/>
            <a:r>
              <a:rPr lang="nl-NL" dirty="0" smtClean="0"/>
              <a:t>Maken dummy/</a:t>
            </a:r>
            <a:r>
              <a:rPr lang="nl-NL" dirty="0" err="1" smtClean="0"/>
              <a:t>mock</a:t>
            </a:r>
            <a:r>
              <a:rPr lang="nl-NL" dirty="0" smtClean="0"/>
              <a:t> voor </a:t>
            </a:r>
            <a:r>
              <a:rPr lang="nl-NL" dirty="0" err="1" smtClean="0"/>
              <a:t>testing</a:t>
            </a:r>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27</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err="1" smtClean="0"/>
              <a:t>Greeter</a:t>
            </a:r>
            <a:endParaRPr lang="nl-NL" dirty="0"/>
          </a:p>
        </p:txBody>
      </p:sp>
      <p:sp>
        <p:nvSpPr>
          <p:cNvPr id="3" name="Tijdelijke aanduiding voor inhoud 2"/>
          <p:cNvSpPr>
            <a:spLocks noGrp="1"/>
          </p:cNvSpPr>
          <p:nvPr>
            <p:ph idx="1"/>
          </p:nvPr>
        </p:nvSpPr>
        <p:spPr/>
        <p:txBody>
          <a:bodyPr/>
          <a:lstStyle/>
          <a:p>
            <a:r>
              <a:rPr lang="nl-NL" dirty="0" smtClean="0"/>
              <a:t>Opdracht</a:t>
            </a:r>
          </a:p>
          <a:p>
            <a:r>
              <a:rPr lang="nl-NL" dirty="0" smtClean="0"/>
              <a:t>Uitleg</a:t>
            </a:r>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28</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err="1" smtClean="0"/>
              <a:t>Greeter</a:t>
            </a:r>
            <a:r>
              <a:rPr lang="nl-NL" dirty="0" smtClean="0"/>
              <a:t>: opdracht</a:t>
            </a:r>
            <a:endParaRPr lang="nl-NL" dirty="0"/>
          </a:p>
        </p:txBody>
      </p:sp>
      <p:sp>
        <p:nvSpPr>
          <p:cNvPr id="3" name="Tijdelijke aanduiding voor inhoud 2"/>
          <p:cNvSpPr>
            <a:spLocks noGrp="1"/>
          </p:cNvSpPr>
          <p:nvPr>
            <p:ph idx="1"/>
          </p:nvPr>
        </p:nvSpPr>
        <p:spPr/>
        <p:txBody>
          <a:bodyPr/>
          <a:lstStyle/>
          <a:p>
            <a:pPr>
              <a:buFont typeface="+mj-lt"/>
              <a:buAutoNum type="arabicPeriod"/>
            </a:pPr>
            <a:r>
              <a:rPr lang="nl-NL" dirty="0" smtClean="0"/>
              <a:t>Vul </a:t>
            </a:r>
            <a:r>
              <a:rPr lang="nl-NL" dirty="0" err="1" smtClean="0"/>
              <a:t>User.java</a:t>
            </a:r>
            <a:r>
              <a:rPr lang="nl-NL" dirty="0" smtClean="0"/>
              <a:t> verder aan</a:t>
            </a:r>
          </a:p>
          <a:p>
            <a:pPr>
              <a:buFont typeface="+mj-lt"/>
              <a:buAutoNum type="arabicPeriod"/>
            </a:pPr>
            <a:r>
              <a:rPr lang="nl-NL" dirty="0" smtClean="0"/>
              <a:t>Resources </a:t>
            </a:r>
          </a:p>
          <a:p>
            <a:pPr>
              <a:buFont typeface="+mj-lt"/>
              <a:buAutoNum type="arabicPeriod"/>
            </a:pPr>
            <a:r>
              <a:rPr lang="nl-NL" dirty="0" err="1" smtClean="0"/>
              <a:t>UserDao</a:t>
            </a:r>
            <a:r>
              <a:rPr lang="nl-NL" dirty="0" smtClean="0"/>
              <a:t> interface: bevat business </a:t>
            </a:r>
            <a:r>
              <a:rPr lang="nl-NL" dirty="0" err="1" smtClean="0"/>
              <a:t>methods</a:t>
            </a:r>
            <a:endParaRPr lang="nl-NL" dirty="0" smtClean="0"/>
          </a:p>
          <a:p>
            <a:pPr>
              <a:buFont typeface="+mj-lt"/>
              <a:buAutoNum type="arabicPeriod"/>
            </a:pPr>
            <a:r>
              <a:rPr lang="nl-NL" dirty="0" err="1" smtClean="0"/>
              <a:t>ManagedBeanUserDao</a:t>
            </a:r>
            <a:r>
              <a:rPr lang="nl-NL" dirty="0" smtClean="0"/>
              <a:t>: implementatie </a:t>
            </a:r>
            <a:r>
              <a:rPr lang="nl-NL" dirty="0" err="1" smtClean="0"/>
              <a:t>UserDao</a:t>
            </a:r>
            <a:endParaRPr lang="nl-NL" dirty="0" smtClean="0"/>
          </a:p>
          <a:p>
            <a:pPr lvl="1"/>
            <a:r>
              <a:rPr lang="nl-NL" dirty="0" smtClean="0"/>
              <a:t>Maak hier de </a:t>
            </a:r>
            <a:r>
              <a:rPr lang="nl-NL" dirty="0" err="1" smtClean="0"/>
              <a:t>createUser</a:t>
            </a:r>
            <a:r>
              <a:rPr lang="nl-NL" dirty="0" smtClean="0"/>
              <a:t> </a:t>
            </a:r>
            <a:r>
              <a:rPr lang="nl-NL" dirty="0" err="1" smtClean="0"/>
              <a:t>method</a:t>
            </a:r>
            <a:endParaRPr lang="nl-NL" dirty="0" smtClean="0"/>
          </a:p>
          <a:p>
            <a:pPr>
              <a:buNone/>
            </a:pPr>
            <a:endParaRPr lang="nl-NL" dirty="0" smtClean="0"/>
          </a:p>
          <a:p>
            <a:pPr>
              <a:buNone/>
            </a:pPr>
            <a:r>
              <a:rPr lang="nl-NL" dirty="0" smtClean="0"/>
              <a:t>5.	</a:t>
            </a:r>
            <a:r>
              <a:rPr lang="nl-NL" dirty="0" err="1" smtClean="0"/>
              <a:t>EJBUserDao</a:t>
            </a:r>
            <a:r>
              <a:rPr lang="nl-NL" dirty="0" smtClean="0"/>
              <a:t> is @</a:t>
            </a:r>
            <a:r>
              <a:rPr lang="nl-NL" dirty="0" err="1" smtClean="0"/>
              <a:t>Alternative</a:t>
            </a:r>
            <a:r>
              <a:rPr lang="nl-NL" dirty="0" smtClean="0"/>
              <a:t> schakel deze in</a:t>
            </a:r>
          </a:p>
          <a:p>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29</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Java SE (Standard </a:t>
            </a:r>
            <a:r>
              <a:rPr lang="nl-NL" dirty="0" err="1" smtClean="0"/>
              <a:t>Edition</a:t>
            </a:r>
            <a:r>
              <a:rPr lang="nl-NL" dirty="0" smtClean="0"/>
              <a:t>)</a:t>
            </a:r>
            <a:endParaRPr lang="nl-NL" dirty="0"/>
          </a:p>
        </p:txBody>
      </p:sp>
      <p:sp>
        <p:nvSpPr>
          <p:cNvPr id="3" name="Content Placeholder 2"/>
          <p:cNvSpPr>
            <a:spLocks noGrp="1"/>
          </p:cNvSpPr>
          <p:nvPr>
            <p:ph idx="1"/>
          </p:nvPr>
        </p:nvSpPr>
        <p:spPr/>
        <p:txBody>
          <a:bodyPr/>
          <a:lstStyle/>
          <a:p>
            <a:r>
              <a:rPr lang="nl-NL" dirty="0" smtClean="0"/>
              <a:t>Core API of Java</a:t>
            </a:r>
          </a:p>
          <a:p>
            <a:pPr lvl="1">
              <a:buFont typeface="Arial" pitchFamily="34" charset="0"/>
              <a:buChar char="•"/>
            </a:pPr>
            <a:r>
              <a:rPr lang="nl-NL" dirty="0" smtClean="0"/>
              <a:t>Basis types en objecten</a:t>
            </a:r>
          </a:p>
          <a:p>
            <a:pPr lvl="1">
              <a:buFont typeface="Arial" pitchFamily="34" charset="0"/>
              <a:buChar char="•"/>
            </a:pPr>
            <a:r>
              <a:rPr lang="nl-NL" dirty="0" err="1" smtClean="0"/>
              <a:t>High-level</a:t>
            </a:r>
            <a:r>
              <a:rPr lang="nl-NL" dirty="0" smtClean="0"/>
              <a:t> classes voor </a:t>
            </a:r>
            <a:r>
              <a:rPr lang="nl-NL" dirty="0" err="1" smtClean="0"/>
              <a:t>networking</a:t>
            </a:r>
            <a:r>
              <a:rPr lang="nl-NL" dirty="0" smtClean="0"/>
              <a:t>, </a:t>
            </a:r>
            <a:r>
              <a:rPr lang="nl-NL" dirty="0" err="1" smtClean="0"/>
              <a:t>security</a:t>
            </a:r>
            <a:r>
              <a:rPr lang="nl-NL" dirty="0" smtClean="0"/>
              <a:t>, database </a:t>
            </a:r>
            <a:r>
              <a:rPr lang="nl-NL" dirty="0" err="1" smtClean="0"/>
              <a:t>access</a:t>
            </a:r>
            <a:r>
              <a:rPr lang="nl-NL" dirty="0" smtClean="0"/>
              <a:t>, GUI en XML </a:t>
            </a:r>
            <a:r>
              <a:rPr lang="nl-NL" dirty="0" err="1" smtClean="0"/>
              <a:t>parsing</a:t>
            </a:r>
            <a:endParaRPr lang="nl-NL" dirty="0" smtClean="0"/>
          </a:p>
          <a:p>
            <a:pPr lvl="1"/>
            <a:endParaRPr lang="nl-NL" dirty="0" smtClean="0"/>
          </a:p>
          <a:p>
            <a:r>
              <a:rPr lang="nl-NL" dirty="0" smtClean="0"/>
              <a:t>Naast de core API:</a:t>
            </a:r>
          </a:p>
          <a:p>
            <a:pPr lvl="1">
              <a:buFont typeface="Arial" pitchFamily="34" charset="0"/>
              <a:buChar char="•"/>
            </a:pPr>
            <a:r>
              <a:rPr lang="nl-NL" dirty="0" err="1" smtClean="0"/>
              <a:t>Virtual</a:t>
            </a:r>
            <a:r>
              <a:rPr lang="nl-NL" dirty="0" smtClean="0"/>
              <a:t> machine</a:t>
            </a:r>
          </a:p>
          <a:p>
            <a:pPr lvl="1">
              <a:buFont typeface="Arial" pitchFamily="34" charset="0"/>
              <a:buChar char="•"/>
            </a:pPr>
            <a:r>
              <a:rPr lang="nl-NL" dirty="0" err="1" smtClean="0"/>
              <a:t>Development</a:t>
            </a:r>
            <a:r>
              <a:rPr lang="nl-NL" dirty="0" smtClean="0"/>
              <a:t> </a:t>
            </a:r>
            <a:r>
              <a:rPr lang="nl-NL" dirty="0" err="1" smtClean="0"/>
              <a:t>tools</a:t>
            </a:r>
            <a:endParaRPr lang="nl-NL" dirty="0" smtClean="0"/>
          </a:p>
          <a:p>
            <a:pPr lvl="1">
              <a:buFont typeface="Arial" pitchFamily="34" charset="0"/>
              <a:buChar char="•"/>
            </a:pPr>
            <a:r>
              <a:rPr lang="nl-NL" dirty="0" err="1" smtClean="0"/>
              <a:t>Deployment</a:t>
            </a:r>
            <a:r>
              <a:rPr lang="nl-NL" dirty="0" smtClean="0"/>
              <a:t>  </a:t>
            </a:r>
            <a:r>
              <a:rPr lang="nl-NL" dirty="0" err="1" smtClean="0"/>
              <a:t>technologies</a:t>
            </a:r>
            <a:endParaRPr lang="nl-NL" dirty="0" smtClean="0"/>
          </a:p>
          <a:p>
            <a:pPr lvl="1">
              <a:buFont typeface="Arial" pitchFamily="34" charset="0"/>
              <a:buChar char="•"/>
            </a:pPr>
            <a:r>
              <a:rPr lang="nl-NL" dirty="0" err="1" smtClean="0"/>
              <a:t>Other</a:t>
            </a:r>
            <a:r>
              <a:rPr lang="nl-NL" dirty="0" smtClean="0"/>
              <a:t> </a:t>
            </a:r>
            <a:r>
              <a:rPr lang="nl-NL" dirty="0" err="1" smtClean="0"/>
              <a:t>class</a:t>
            </a:r>
            <a:r>
              <a:rPr lang="nl-NL" dirty="0" smtClean="0"/>
              <a:t> </a:t>
            </a:r>
            <a:r>
              <a:rPr lang="nl-NL" dirty="0" err="1" smtClean="0"/>
              <a:t>libraries</a:t>
            </a:r>
            <a:r>
              <a:rPr lang="nl-NL" dirty="0" smtClean="0"/>
              <a:t> and </a:t>
            </a:r>
            <a:r>
              <a:rPr lang="nl-NL" dirty="0" err="1" smtClean="0"/>
              <a:t>toolkits</a:t>
            </a:r>
            <a:endParaRPr lang="nl-NL" dirty="0" smtClean="0"/>
          </a:p>
          <a:p>
            <a:pPr lvl="1"/>
            <a:endParaRPr lang="nl-NL" dirty="0" smtClean="0"/>
          </a:p>
          <a:p>
            <a:r>
              <a:rPr lang="nl-NL" dirty="0" smtClean="0"/>
              <a:t>Java SE </a:t>
            </a:r>
            <a:r>
              <a:rPr lang="nl-NL" dirty="0" err="1" smtClean="0"/>
              <a:t>standalone</a:t>
            </a:r>
            <a:r>
              <a:rPr lang="nl-NL" dirty="0" smtClean="0"/>
              <a:t> met JRE</a:t>
            </a:r>
          </a:p>
          <a:p>
            <a:endParaRPr lang="nl-NL" dirty="0" smtClean="0"/>
          </a:p>
          <a:p>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3</a:t>
            </a:fld>
            <a:endParaRPr lang="nl-NL" noProof="0"/>
          </a:p>
        </p:txBody>
      </p:sp>
      <p:sp>
        <p:nvSpPr>
          <p:cNvPr id="5" name="Footer Placeholder 4"/>
          <p:cNvSpPr>
            <a:spLocks noGrp="1"/>
          </p:cNvSpPr>
          <p:nvPr>
            <p:ph type="ftr" sz="quarter" idx="11"/>
          </p:nvPr>
        </p:nvSpPr>
        <p:spPr/>
        <p:txBody>
          <a:bodyPr/>
          <a:lstStyle/>
          <a:p>
            <a:r>
              <a:rPr lang="nl-NL" dirty="0"/>
              <a:t>EJB &amp; CDI Fundamentals</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err="1" smtClean="0"/>
              <a:t>Greeter</a:t>
            </a:r>
            <a:r>
              <a:rPr lang="nl-NL" dirty="0" smtClean="0"/>
              <a:t>: Start applicatie</a:t>
            </a:r>
            <a:endParaRPr lang="nl-NL" dirty="0"/>
          </a:p>
        </p:txBody>
      </p:sp>
      <p:sp>
        <p:nvSpPr>
          <p:cNvPr id="3" name="Tijdelijke aanduiding voor inhoud 2"/>
          <p:cNvSpPr>
            <a:spLocks noGrp="1"/>
          </p:cNvSpPr>
          <p:nvPr>
            <p:ph idx="1"/>
          </p:nvPr>
        </p:nvSpPr>
        <p:spPr/>
        <p:txBody>
          <a:bodyPr/>
          <a:lstStyle/>
          <a:p>
            <a:pPr>
              <a:buFont typeface="+mj-lt"/>
              <a:buAutoNum type="arabicPeriod"/>
            </a:pPr>
            <a:r>
              <a:rPr lang="nl-NL" dirty="0" smtClean="0"/>
              <a:t>EAP7_HOME\bin\</a:t>
            </a:r>
            <a:r>
              <a:rPr lang="nl-NL" dirty="0" err="1" smtClean="0"/>
              <a:t>standalone.bat</a:t>
            </a:r>
            <a:endParaRPr lang="nl-NL" dirty="0" smtClean="0"/>
          </a:p>
          <a:p>
            <a:pPr>
              <a:buFont typeface="+mj-lt"/>
              <a:buAutoNum type="arabicPeriod"/>
            </a:pPr>
            <a:r>
              <a:rPr lang="nl-NL" dirty="0" err="1" smtClean="0"/>
              <a:t>mvn</a:t>
            </a:r>
            <a:r>
              <a:rPr lang="nl-NL" dirty="0" smtClean="0"/>
              <a:t> clean </a:t>
            </a:r>
            <a:r>
              <a:rPr lang="nl-NL" dirty="0" err="1" smtClean="0"/>
              <a:t>install</a:t>
            </a:r>
            <a:r>
              <a:rPr lang="nl-NL" dirty="0" smtClean="0"/>
              <a:t> </a:t>
            </a:r>
            <a:r>
              <a:rPr lang="nl-NL" dirty="0" err="1" smtClean="0"/>
              <a:t>wildfly</a:t>
            </a:r>
            <a:r>
              <a:rPr lang="nl-NL" dirty="0" smtClean="0"/>
              <a:t>:</a:t>
            </a:r>
            <a:r>
              <a:rPr lang="nl-NL" dirty="0" err="1" smtClean="0"/>
              <a:t>deploy</a:t>
            </a:r>
            <a:endParaRPr lang="nl-NL" dirty="0" smtClean="0"/>
          </a:p>
          <a:p>
            <a:pPr>
              <a:buFont typeface="+mj-lt"/>
              <a:buAutoNum type="arabicPeriod"/>
            </a:pPr>
            <a:r>
              <a:rPr lang="nl-NL" dirty="0" smtClean="0">
                <a:hlinkClick r:id="rId3"/>
              </a:rPr>
              <a:t>http://localhost:8080/jboss-greeter-7.0.0.GA/greet.jsf</a:t>
            </a:r>
            <a:endParaRPr lang="nl-NL" dirty="0" smtClean="0"/>
          </a:p>
          <a:p>
            <a:pPr>
              <a:buFont typeface="+mj-lt"/>
              <a:buAutoNum type="arabicPeriod"/>
            </a:pPr>
            <a:endParaRPr lang="nl-NL" dirty="0" smtClean="0"/>
          </a:p>
          <a:p>
            <a:pPr>
              <a:buFont typeface="+mj-lt"/>
              <a:buAutoNum type="arabicPeriod"/>
            </a:pPr>
            <a:r>
              <a:rPr lang="nl-NL" dirty="0" smtClean="0"/>
              <a:t>Afsluiten: </a:t>
            </a:r>
            <a:r>
              <a:rPr lang="nl-NL" dirty="0" err="1" smtClean="0"/>
              <a:t>mvn</a:t>
            </a:r>
            <a:r>
              <a:rPr lang="nl-NL" dirty="0" smtClean="0"/>
              <a:t> </a:t>
            </a:r>
            <a:r>
              <a:rPr lang="nl-NL" dirty="0" err="1" smtClean="0"/>
              <a:t>wildfly</a:t>
            </a:r>
            <a:r>
              <a:rPr lang="nl-NL" dirty="0" smtClean="0"/>
              <a:t>:</a:t>
            </a:r>
            <a:r>
              <a:rPr lang="nl-NL" dirty="0" err="1" smtClean="0"/>
              <a:t>undeploy</a:t>
            </a:r>
            <a:endParaRPr lang="nl-NL" dirty="0" smtClean="0"/>
          </a:p>
          <a:p>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30</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err="1" smtClean="0"/>
              <a:t>Greeter</a:t>
            </a:r>
            <a:r>
              <a:rPr lang="nl-NL" dirty="0" smtClean="0"/>
              <a:t>: Uitleg Applicatie</a:t>
            </a:r>
            <a:endParaRPr lang="nl-NL" dirty="0"/>
          </a:p>
        </p:txBody>
      </p:sp>
      <p:sp>
        <p:nvSpPr>
          <p:cNvPr id="3" name="Tijdelijke aanduiding voor inhoud 2"/>
          <p:cNvSpPr>
            <a:spLocks noGrp="1"/>
          </p:cNvSpPr>
          <p:nvPr>
            <p:ph idx="1"/>
          </p:nvPr>
        </p:nvSpPr>
        <p:spPr/>
        <p:txBody>
          <a:bodyPr/>
          <a:lstStyle/>
          <a:p>
            <a:r>
              <a:rPr lang="nl-NL" dirty="0" smtClean="0"/>
              <a:t>Structuur/opzet</a:t>
            </a:r>
          </a:p>
          <a:p>
            <a:pPr lvl="1"/>
            <a:r>
              <a:rPr lang="nl-NL" dirty="0" smtClean="0"/>
              <a:t>Twee alternatieven </a:t>
            </a:r>
            <a:r>
              <a:rPr lang="nl-NL" dirty="0" err="1" smtClean="0"/>
              <a:t>ManagedBeanUserDAO</a:t>
            </a:r>
            <a:r>
              <a:rPr lang="nl-NL" dirty="0" smtClean="0"/>
              <a:t> en </a:t>
            </a:r>
            <a:r>
              <a:rPr lang="nl-NL" dirty="0" err="1" smtClean="0"/>
              <a:t>EJBUserDao</a:t>
            </a:r>
            <a:endParaRPr lang="nl-NL" dirty="0" smtClean="0"/>
          </a:p>
          <a:p>
            <a:pPr lvl="1"/>
            <a:endParaRPr lang="nl-NL" dirty="0" smtClean="0"/>
          </a:p>
          <a:p>
            <a:r>
              <a:rPr lang="nl-NL" dirty="0" smtClean="0"/>
              <a:t>Annotaties</a:t>
            </a:r>
          </a:p>
          <a:p>
            <a:pPr lvl="1"/>
            <a:r>
              <a:rPr lang="nl-NL" dirty="0" smtClean="0"/>
              <a:t>@</a:t>
            </a:r>
            <a:r>
              <a:rPr lang="nl-NL" dirty="0" err="1" smtClean="0"/>
              <a:t>Produces</a:t>
            </a:r>
            <a:endParaRPr lang="nl-NL" dirty="0" smtClean="0"/>
          </a:p>
          <a:p>
            <a:pPr lvl="1"/>
            <a:r>
              <a:rPr lang="nl-NL" dirty="0" smtClean="0"/>
              <a:t>@</a:t>
            </a:r>
            <a:r>
              <a:rPr lang="nl-NL" dirty="0" err="1" smtClean="0"/>
              <a:t>PersistenceContext</a:t>
            </a:r>
            <a:endParaRPr lang="nl-NL" dirty="0" smtClean="0"/>
          </a:p>
          <a:p>
            <a:pPr lvl="1"/>
            <a:endParaRPr lang="nl-NL" dirty="0" smtClean="0"/>
          </a:p>
          <a:p>
            <a:pPr lvl="1"/>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31</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pPr>
              <a:defRPr/>
            </a:pPr>
            <a:r>
              <a:rPr lang="nl-NL" sz="3200" dirty="0" smtClean="0"/>
              <a:t>EJB interceptor</a:t>
            </a:r>
          </a:p>
        </p:txBody>
      </p:sp>
      <p:sp>
        <p:nvSpPr>
          <p:cNvPr id="3" name="Tijdelijke aanduiding voor inhoud 2"/>
          <p:cNvSpPr>
            <a:spLocks noGrp="1"/>
          </p:cNvSpPr>
          <p:nvPr>
            <p:ph idx="1"/>
          </p:nvPr>
        </p:nvSpPr>
        <p:spPr/>
        <p:txBody>
          <a:bodyPr/>
          <a:lstStyle/>
          <a:p>
            <a:r>
              <a:rPr lang="nl-NL" dirty="0" smtClean="0"/>
              <a:t>Opdracht</a:t>
            </a:r>
          </a:p>
          <a:p>
            <a:r>
              <a:rPr lang="nl-NL" dirty="0" smtClean="0"/>
              <a:t>Uitleg</a:t>
            </a:r>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32</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smtClean="0"/>
              <a:t>EJB interceptor: opdracht</a:t>
            </a:r>
            <a:endParaRPr lang="nl-NL" dirty="0"/>
          </a:p>
        </p:txBody>
      </p:sp>
      <p:sp>
        <p:nvSpPr>
          <p:cNvPr id="3" name="Tijdelijke aanduiding voor inhoud 2"/>
          <p:cNvSpPr>
            <a:spLocks noGrp="1"/>
          </p:cNvSpPr>
          <p:nvPr>
            <p:ph idx="1"/>
          </p:nvPr>
        </p:nvSpPr>
        <p:spPr/>
        <p:txBody>
          <a:bodyPr/>
          <a:lstStyle/>
          <a:p>
            <a:r>
              <a:rPr lang="nl-NL" dirty="0" err="1" smtClean="0"/>
              <a:t>Audit</a:t>
            </a:r>
            <a:r>
              <a:rPr lang="nl-NL" dirty="0" smtClean="0"/>
              <a:t> &amp; </a:t>
            </a:r>
            <a:r>
              <a:rPr lang="nl-NL" dirty="0" err="1" smtClean="0"/>
              <a:t>AuditInterceptor</a:t>
            </a:r>
            <a:r>
              <a:rPr lang="nl-NL" dirty="0" smtClean="0"/>
              <a:t> uitleg</a:t>
            </a:r>
          </a:p>
          <a:p>
            <a:r>
              <a:rPr lang="nl-NL" dirty="0" smtClean="0"/>
              <a:t>Voeg de interceptors toe aan de </a:t>
            </a:r>
            <a:r>
              <a:rPr lang="nl-NL" dirty="0" err="1" smtClean="0"/>
              <a:t>beans.xml</a:t>
            </a:r>
            <a:endParaRPr lang="nl-NL" dirty="0" smtClean="0"/>
          </a:p>
          <a:p>
            <a:r>
              <a:rPr lang="nl-NL" dirty="0" err="1" smtClean="0"/>
              <a:t>LoggingInterceptor</a:t>
            </a:r>
            <a:r>
              <a:rPr lang="nl-NL" dirty="0" smtClean="0"/>
              <a:t> zelf aanvullen</a:t>
            </a:r>
          </a:p>
          <a:p>
            <a:r>
              <a:rPr lang="nl-NL" dirty="0" err="1" smtClean="0"/>
              <a:t>ItemBeanService</a:t>
            </a:r>
            <a:r>
              <a:rPr lang="nl-NL" dirty="0" smtClean="0"/>
              <a:t>: injecteer hier de </a:t>
            </a:r>
            <a:r>
              <a:rPr lang="nl-NL" dirty="0" err="1" smtClean="0"/>
              <a:t>EntityManager</a:t>
            </a:r>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33</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smtClean="0"/>
              <a:t>EJB interceptor: Start applicatie</a:t>
            </a:r>
            <a:endParaRPr lang="nl-NL" dirty="0"/>
          </a:p>
        </p:txBody>
      </p:sp>
      <p:sp>
        <p:nvSpPr>
          <p:cNvPr id="3" name="Tijdelijke aanduiding voor inhoud 2"/>
          <p:cNvSpPr>
            <a:spLocks noGrp="1"/>
          </p:cNvSpPr>
          <p:nvPr>
            <p:ph idx="1"/>
          </p:nvPr>
        </p:nvSpPr>
        <p:spPr/>
        <p:txBody>
          <a:bodyPr/>
          <a:lstStyle/>
          <a:p>
            <a:pPr>
              <a:buFont typeface="+mj-lt"/>
              <a:buAutoNum type="arabicPeriod"/>
            </a:pPr>
            <a:r>
              <a:rPr lang="nl-NL" dirty="0" smtClean="0"/>
              <a:t>EAP7_HOME\bin\</a:t>
            </a:r>
            <a:r>
              <a:rPr lang="nl-NL" dirty="0" err="1" smtClean="0"/>
              <a:t>standalone.bat</a:t>
            </a:r>
            <a:endParaRPr lang="nl-NL" dirty="0" smtClean="0"/>
          </a:p>
          <a:p>
            <a:pPr>
              <a:buFont typeface="+mj-lt"/>
              <a:buAutoNum type="arabicPeriod"/>
            </a:pPr>
            <a:r>
              <a:rPr lang="nl-NL" dirty="0" err="1" smtClean="0"/>
              <a:t>mvn</a:t>
            </a:r>
            <a:r>
              <a:rPr lang="nl-NL" dirty="0" smtClean="0"/>
              <a:t> clean </a:t>
            </a:r>
            <a:r>
              <a:rPr lang="nl-NL" dirty="0" err="1" smtClean="0"/>
              <a:t>install</a:t>
            </a:r>
            <a:r>
              <a:rPr lang="nl-NL" dirty="0" smtClean="0"/>
              <a:t> </a:t>
            </a:r>
            <a:r>
              <a:rPr lang="nl-NL" dirty="0" err="1" smtClean="0"/>
              <a:t>wildfly</a:t>
            </a:r>
            <a:r>
              <a:rPr lang="nl-NL" dirty="0" smtClean="0"/>
              <a:t>:</a:t>
            </a:r>
            <a:r>
              <a:rPr lang="nl-NL" dirty="0" err="1" smtClean="0"/>
              <a:t>deploy</a:t>
            </a:r>
            <a:endParaRPr lang="nl-NL" dirty="0" smtClean="0"/>
          </a:p>
          <a:p>
            <a:pPr>
              <a:buFont typeface="+mj-lt"/>
              <a:buAutoNum type="arabicPeriod"/>
            </a:pPr>
            <a:r>
              <a:rPr lang="nl-NL" dirty="0" smtClean="0">
                <a:hlinkClick r:id="rId3"/>
              </a:rPr>
              <a:t>http://localhost:8080/jboss-cdi-interceptors-7.0.0.GA/greet.jsf</a:t>
            </a:r>
            <a:endParaRPr lang="nl-NL" dirty="0" smtClean="0"/>
          </a:p>
          <a:p>
            <a:pPr>
              <a:buFont typeface="+mj-lt"/>
              <a:buAutoNum type="arabicPeriod"/>
            </a:pPr>
            <a:endParaRPr lang="nl-NL" dirty="0" smtClean="0"/>
          </a:p>
          <a:p>
            <a:pPr>
              <a:buFont typeface="+mj-lt"/>
              <a:buAutoNum type="arabicPeriod"/>
            </a:pPr>
            <a:r>
              <a:rPr lang="nl-NL" dirty="0" smtClean="0"/>
              <a:t>Afsluiten: </a:t>
            </a:r>
            <a:r>
              <a:rPr lang="nl-NL" dirty="0" err="1" smtClean="0"/>
              <a:t>mvn</a:t>
            </a:r>
            <a:r>
              <a:rPr lang="nl-NL" dirty="0" smtClean="0"/>
              <a:t> </a:t>
            </a:r>
            <a:r>
              <a:rPr lang="nl-NL" dirty="0" err="1" smtClean="0"/>
              <a:t>wildfly</a:t>
            </a:r>
            <a:r>
              <a:rPr lang="nl-NL" dirty="0" smtClean="0"/>
              <a:t>:</a:t>
            </a:r>
            <a:r>
              <a:rPr lang="nl-NL" dirty="0" err="1" smtClean="0"/>
              <a:t>undeploy</a:t>
            </a:r>
            <a:endParaRPr lang="nl-NL" dirty="0" smtClean="0"/>
          </a:p>
          <a:p>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34</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smtClean="0"/>
              <a:t>EJB interceptor: Uitleg Applicatie</a:t>
            </a:r>
            <a:endParaRPr lang="nl-NL" dirty="0"/>
          </a:p>
        </p:txBody>
      </p:sp>
      <p:sp>
        <p:nvSpPr>
          <p:cNvPr id="3" name="Tijdelijke aanduiding voor inhoud 2"/>
          <p:cNvSpPr>
            <a:spLocks noGrp="1"/>
          </p:cNvSpPr>
          <p:nvPr>
            <p:ph idx="1"/>
          </p:nvPr>
        </p:nvSpPr>
        <p:spPr/>
        <p:txBody>
          <a:bodyPr/>
          <a:lstStyle/>
          <a:p>
            <a:r>
              <a:rPr lang="nl-NL" dirty="0" smtClean="0"/>
              <a:t>Structuur/opzet</a:t>
            </a:r>
          </a:p>
          <a:p>
            <a:r>
              <a:rPr lang="nl-NL" dirty="0" err="1" smtClean="0"/>
              <a:t>Intercept</a:t>
            </a:r>
            <a:endParaRPr lang="nl-NL" dirty="0" smtClean="0"/>
          </a:p>
          <a:p>
            <a:pPr lvl="1"/>
            <a:r>
              <a:rPr lang="nl-NL" dirty="0" smtClean="0"/>
              <a:t>@</a:t>
            </a:r>
            <a:r>
              <a:rPr lang="nl-NL" dirty="0" err="1" smtClean="0"/>
              <a:t>AroundInvoke</a:t>
            </a:r>
            <a:endParaRPr lang="nl-NL" dirty="0" smtClean="0"/>
          </a:p>
          <a:p>
            <a:r>
              <a:rPr lang="nl-NL" dirty="0" smtClean="0"/>
              <a:t>Functionaliteit:</a:t>
            </a:r>
          </a:p>
          <a:p>
            <a:endParaRPr lang="nl-NL" dirty="0" smtClean="0"/>
          </a:p>
          <a:p>
            <a:pPr lvl="1">
              <a:lnSpc>
                <a:spcPct val="100000"/>
              </a:lnSpc>
              <a:buFont typeface="+mj-lt"/>
              <a:buAutoNum type="arabicPeriod"/>
            </a:pPr>
            <a:r>
              <a:rPr lang="en-US" sz="1800" dirty="0" err="1" smtClean="0"/>
              <a:t>Kijk</a:t>
            </a:r>
            <a:r>
              <a:rPr lang="en-US" sz="1800" dirty="0" smtClean="0"/>
              <a:t> </a:t>
            </a:r>
            <a:r>
              <a:rPr lang="en-US" sz="1800" dirty="0" err="1" smtClean="0"/>
              <a:t>naar</a:t>
            </a:r>
            <a:r>
              <a:rPr lang="en-US" sz="1800" dirty="0" smtClean="0"/>
              <a:t> de audit history in de browser</a:t>
            </a:r>
          </a:p>
          <a:p>
            <a:pPr lvl="1">
              <a:lnSpc>
                <a:spcPct val="100000"/>
              </a:lnSpc>
              <a:buFont typeface="+mj-lt"/>
              <a:buAutoNum type="arabicPeriod"/>
            </a:pPr>
            <a:r>
              <a:rPr lang="en-US" sz="1800" dirty="0" err="1" smtClean="0"/>
              <a:t>Kijk</a:t>
            </a:r>
            <a:r>
              <a:rPr lang="en-US" sz="1800" dirty="0" smtClean="0"/>
              <a:t> </a:t>
            </a:r>
            <a:r>
              <a:rPr lang="en-US" sz="1800" dirty="0" err="1" smtClean="0"/>
              <a:t>naar</a:t>
            </a:r>
            <a:r>
              <a:rPr lang="en-US" sz="1800" dirty="0" smtClean="0"/>
              <a:t> de log messages in de server log</a:t>
            </a:r>
          </a:p>
          <a:p>
            <a:pPr lvl="1">
              <a:lnSpc>
                <a:spcPct val="100000"/>
              </a:lnSpc>
              <a:buFont typeface="+mj-lt"/>
              <a:buAutoNum type="arabicPeriod"/>
            </a:pPr>
            <a:r>
              <a:rPr lang="en-US" sz="1800" dirty="0" err="1" smtClean="0"/>
              <a:t>Haal</a:t>
            </a:r>
            <a:r>
              <a:rPr lang="en-US" sz="1800" dirty="0" smtClean="0"/>
              <a:t> de interceptors </a:t>
            </a:r>
            <a:r>
              <a:rPr lang="en-US" sz="1800" dirty="0" err="1" smtClean="0"/>
              <a:t>weg</a:t>
            </a:r>
            <a:r>
              <a:rPr lang="en-US" sz="1800" dirty="0" smtClean="0"/>
              <a:t> </a:t>
            </a:r>
            <a:r>
              <a:rPr lang="en-US" sz="1800" dirty="0" err="1" smtClean="0"/>
              <a:t>uit</a:t>
            </a:r>
            <a:r>
              <a:rPr lang="en-US" sz="1800" dirty="0" smtClean="0"/>
              <a:t> de beans.xml en </a:t>
            </a:r>
            <a:r>
              <a:rPr lang="en-US" sz="1800" dirty="0" err="1" smtClean="0"/>
              <a:t>kijk</a:t>
            </a:r>
            <a:r>
              <a:rPr lang="en-US" sz="1800" dirty="0" smtClean="0"/>
              <a:t> </a:t>
            </a:r>
            <a:r>
              <a:rPr lang="en-US" sz="1800" dirty="0" err="1" smtClean="0"/>
              <a:t>wat</a:t>
            </a:r>
            <a:r>
              <a:rPr lang="en-US" sz="1800" dirty="0" smtClean="0"/>
              <a:t> </a:t>
            </a:r>
            <a:r>
              <a:rPr lang="en-US" sz="1800" dirty="0" err="1" smtClean="0"/>
              <a:t>er</a:t>
            </a:r>
            <a:r>
              <a:rPr lang="en-US" sz="1800" dirty="0" smtClean="0"/>
              <a:t> </a:t>
            </a:r>
            <a:r>
              <a:rPr lang="en-US" sz="1800" dirty="0" err="1" smtClean="0"/>
              <a:t>gebeurd</a:t>
            </a:r>
            <a:endParaRPr lang="nl-NL" sz="1200"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35</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Verschil EJB &amp; CDI</a:t>
            </a:r>
            <a:endParaRPr lang="nl-NL" dirty="0"/>
          </a:p>
        </p:txBody>
      </p:sp>
      <p:sp>
        <p:nvSpPr>
          <p:cNvPr id="3" name="Content Placeholder 2"/>
          <p:cNvSpPr>
            <a:spLocks noGrp="1"/>
          </p:cNvSpPr>
          <p:nvPr>
            <p:ph idx="1"/>
          </p:nvPr>
        </p:nvSpPr>
        <p:spPr/>
        <p:txBody>
          <a:bodyPr/>
          <a:lstStyle/>
          <a:p>
            <a:pPr>
              <a:buNone/>
            </a:pPr>
            <a:endParaRPr lang="nl-NL" dirty="0" smtClean="0"/>
          </a:p>
          <a:p>
            <a:r>
              <a:rPr lang="nl-NL" dirty="0" smtClean="0"/>
              <a:t>EJB &gt;= CDI </a:t>
            </a:r>
          </a:p>
          <a:p>
            <a:r>
              <a:rPr lang="nl-NL" dirty="0" smtClean="0"/>
              <a:t>CDI: container kijkt in een “scope”, a </a:t>
            </a:r>
            <a:r>
              <a:rPr lang="nl-NL" dirty="0" err="1" smtClean="0"/>
              <a:t>hashmap</a:t>
            </a:r>
            <a:r>
              <a:rPr lang="nl-NL" dirty="0" smtClean="0"/>
              <a:t> (bv @</a:t>
            </a:r>
            <a:r>
              <a:rPr lang="nl-NL" dirty="0" err="1" smtClean="0"/>
              <a:t>RequestScoped</a:t>
            </a:r>
            <a:r>
              <a:rPr lang="nl-NL" dirty="0" smtClean="0"/>
              <a:t>)</a:t>
            </a:r>
          </a:p>
          <a:p>
            <a:r>
              <a:rPr lang="nl-NL" dirty="0" smtClean="0"/>
              <a:t>EJB: </a:t>
            </a:r>
            <a:r>
              <a:rPr lang="nl-NL" dirty="0" err="1" smtClean="0"/>
              <a:t>stateful</a:t>
            </a:r>
            <a:r>
              <a:rPr lang="nl-NL" dirty="0" smtClean="0"/>
              <a:t> kijkt ook in een </a:t>
            </a:r>
            <a:r>
              <a:rPr lang="nl-NL" dirty="0" err="1" smtClean="0"/>
              <a:t>hashmap</a:t>
            </a:r>
            <a:endParaRPr lang="nl-NL" dirty="0" smtClean="0"/>
          </a:p>
          <a:p>
            <a:r>
              <a:rPr lang="nl-NL" dirty="0" smtClean="0"/>
              <a:t>EJB: </a:t>
            </a:r>
            <a:r>
              <a:rPr lang="nl-NL" dirty="0" err="1" smtClean="0"/>
              <a:t>stateless</a:t>
            </a:r>
            <a:r>
              <a:rPr lang="nl-NL" dirty="0" smtClean="0"/>
              <a:t>, een </a:t>
            </a:r>
            <a:r>
              <a:rPr lang="nl-NL" dirty="0" err="1" smtClean="0"/>
              <a:t>instance</a:t>
            </a:r>
            <a:r>
              <a:rPr lang="nl-NL" dirty="0" smtClean="0"/>
              <a:t> pool</a:t>
            </a:r>
          </a:p>
          <a:p>
            <a:endParaRPr lang="nl-NL" dirty="0" smtClean="0"/>
          </a:p>
          <a:p>
            <a:r>
              <a:rPr lang="nl-NL" dirty="0" smtClean="0"/>
              <a:t>EJB meer functionaliteit (transacties, </a:t>
            </a:r>
            <a:r>
              <a:rPr lang="nl-NL" dirty="0" err="1" smtClean="0"/>
              <a:t>security</a:t>
            </a:r>
            <a:r>
              <a:rPr lang="nl-NL" dirty="0" smtClean="0"/>
              <a:t>, </a:t>
            </a:r>
            <a:r>
              <a:rPr lang="nl-NL" dirty="0" err="1" smtClean="0"/>
              <a:t>remote</a:t>
            </a:r>
            <a:r>
              <a:rPr lang="nl-NL" dirty="0" smtClean="0"/>
              <a:t>, asynchroon </a:t>
            </a:r>
            <a:r>
              <a:rPr lang="nl-NL" dirty="0" err="1" smtClean="0"/>
              <a:t>etc</a:t>
            </a:r>
            <a:r>
              <a:rPr lang="nl-NL" dirty="0" smtClean="0"/>
              <a:t>)</a:t>
            </a:r>
          </a:p>
          <a:p>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36</a:t>
            </a:fld>
            <a:endParaRPr lang="nl-NL" noProof="0"/>
          </a:p>
        </p:txBody>
      </p:sp>
      <p:sp>
        <p:nvSpPr>
          <p:cNvPr id="5" name="Footer Placeholder 4"/>
          <p:cNvSpPr>
            <a:spLocks noGrp="1"/>
          </p:cNvSpPr>
          <p:nvPr>
            <p:ph type="ftr" sz="quarter" idx="11"/>
          </p:nvPr>
        </p:nvSpPr>
        <p:spPr/>
        <p:txBody>
          <a:bodyPr/>
          <a:lstStyle/>
          <a:p>
            <a:r>
              <a:rPr lang="nl-NL" dirty="0"/>
              <a:t>EJB &amp; CDI Fundamentals</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dirty="0"/>
              <a:t>Vragen?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Java EE (</a:t>
            </a:r>
            <a:r>
              <a:rPr lang="nl-NL" dirty="0" err="1" smtClean="0"/>
              <a:t>Enterprise</a:t>
            </a:r>
            <a:r>
              <a:rPr lang="nl-NL" dirty="0" smtClean="0"/>
              <a:t> </a:t>
            </a:r>
            <a:r>
              <a:rPr lang="nl-NL" dirty="0" err="1" smtClean="0"/>
              <a:t>Edition</a:t>
            </a:r>
            <a:r>
              <a:rPr lang="nl-NL" dirty="0" smtClean="0"/>
              <a:t>) </a:t>
            </a:r>
            <a:endParaRPr lang="nl-NL" dirty="0"/>
          </a:p>
        </p:txBody>
      </p:sp>
      <p:sp>
        <p:nvSpPr>
          <p:cNvPr id="3" name="Content Placeholder 2"/>
          <p:cNvSpPr>
            <a:spLocks noGrp="1"/>
          </p:cNvSpPr>
          <p:nvPr>
            <p:ph idx="1"/>
          </p:nvPr>
        </p:nvSpPr>
        <p:spPr/>
        <p:txBody>
          <a:bodyPr/>
          <a:lstStyle/>
          <a:p>
            <a:r>
              <a:rPr lang="nl-NL" dirty="0" smtClean="0"/>
              <a:t>Gemaakt “bovenop” de Java SE platform</a:t>
            </a:r>
          </a:p>
          <a:p>
            <a:r>
              <a:rPr lang="nl-NL" dirty="0" smtClean="0"/>
              <a:t>API en </a:t>
            </a:r>
            <a:r>
              <a:rPr lang="nl-NL" dirty="0" err="1" smtClean="0"/>
              <a:t>runtime</a:t>
            </a:r>
            <a:r>
              <a:rPr lang="nl-NL" dirty="0" smtClean="0"/>
              <a:t> environment voor grootschalige, schaalbare, betrouwbare en veilige netwerk applicaties</a:t>
            </a:r>
          </a:p>
          <a:p>
            <a:r>
              <a:rPr lang="nl-NL" dirty="0" smtClean="0"/>
              <a:t>Voorbeelden: websites, Java </a:t>
            </a:r>
            <a:r>
              <a:rPr lang="nl-NL" dirty="0" err="1" smtClean="0"/>
              <a:t>Beans</a:t>
            </a:r>
            <a:r>
              <a:rPr lang="nl-NL" dirty="0" smtClean="0"/>
              <a:t> en server applicaties</a:t>
            </a:r>
          </a:p>
          <a:p>
            <a:r>
              <a:rPr lang="nl-NL" dirty="0" smtClean="0"/>
              <a:t>Applicatie server noodzakelijk!</a:t>
            </a:r>
          </a:p>
          <a:p>
            <a:pPr lvl="1"/>
            <a:r>
              <a:rPr lang="nl-NL" dirty="0" smtClean="0"/>
              <a:t>Voordelen: Hoop taken/werk word overgenomen</a:t>
            </a:r>
          </a:p>
          <a:p>
            <a:pPr lvl="1"/>
            <a:r>
              <a:rPr lang="nl-NL" dirty="0" smtClean="0"/>
              <a:t>Vb. in Java SE:  </a:t>
            </a:r>
            <a:r>
              <a:rPr lang="nl-NL" dirty="0" err="1" smtClean="0"/>
              <a:t>new</a:t>
            </a:r>
            <a:r>
              <a:rPr lang="nl-NL" dirty="0" smtClean="0"/>
              <a:t> </a:t>
            </a:r>
            <a:r>
              <a:rPr lang="nl-NL" dirty="0" err="1" smtClean="0"/>
              <a:t>EntityManager</a:t>
            </a:r>
            <a:r>
              <a:rPr lang="nl-NL" dirty="0" smtClean="0"/>
              <a:t>() </a:t>
            </a:r>
          </a:p>
          <a:p>
            <a:pPr lvl="1"/>
            <a:r>
              <a:rPr lang="nl-NL" dirty="0" smtClean="0"/>
              <a:t>In Java EE: @</a:t>
            </a:r>
            <a:r>
              <a:rPr lang="nl-NL" dirty="0" err="1" smtClean="0"/>
              <a:t>Inject</a:t>
            </a:r>
            <a:r>
              <a:rPr lang="nl-NL" dirty="0" smtClean="0"/>
              <a:t> en gelijk klaar voor gebruik</a:t>
            </a:r>
          </a:p>
          <a:p>
            <a:endParaRPr lang="nl-NL" dirty="0" smtClean="0"/>
          </a:p>
          <a:p>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4</a:t>
            </a:fld>
            <a:endParaRPr lang="nl-NL" noProof="0"/>
          </a:p>
        </p:txBody>
      </p:sp>
      <p:sp>
        <p:nvSpPr>
          <p:cNvPr id="5" name="Footer Placeholder 4"/>
          <p:cNvSpPr>
            <a:spLocks noGrp="1"/>
          </p:cNvSpPr>
          <p:nvPr>
            <p:ph type="ftr" sz="quarter" idx="11"/>
          </p:nvPr>
        </p:nvSpPr>
        <p:spPr/>
        <p:txBody>
          <a:bodyPr/>
          <a:lstStyle/>
          <a:p>
            <a:r>
              <a:rPr lang="nl-NL" dirty="0"/>
              <a:t>EJB &amp; CDI Fundamentals</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(Context </a:t>
            </a:r>
            <a:r>
              <a:rPr lang="nl-NL" dirty="0" err="1" smtClean="0"/>
              <a:t>Dependency</a:t>
            </a:r>
            <a:r>
              <a:rPr lang="nl-NL" dirty="0" smtClean="0"/>
              <a:t> </a:t>
            </a:r>
            <a:r>
              <a:rPr lang="nl-NL" dirty="0" err="1" smtClean="0"/>
              <a:t>Injection</a:t>
            </a:r>
            <a:r>
              <a:rPr lang="nl-NL" dirty="0" smtClean="0"/>
              <a:t>)</a:t>
            </a:r>
            <a:endParaRPr lang="nl-NL" dirty="0"/>
          </a:p>
        </p:txBody>
      </p:sp>
      <p:sp>
        <p:nvSpPr>
          <p:cNvPr id="3" name="Tijdelijke aanduiding voor inhoud 2"/>
          <p:cNvSpPr>
            <a:spLocks noGrp="1"/>
          </p:cNvSpPr>
          <p:nvPr>
            <p:ph idx="1"/>
          </p:nvPr>
        </p:nvSpPr>
        <p:spPr/>
        <p:txBody>
          <a:bodyPr/>
          <a:lstStyle/>
          <a:p>
            <a:r>
              <a:rPr lang="nl-NL" dirty="0" err="1" smtClean="0"/>
              <a:t>Standalone</a:t>
            </a:r>
            <a:r>
              <a:rPr lang="nl-NL" dirty="0" smtClean="0"/>
              <a:t> </a:t>
            </a:r>
            <a:r>
              <a:rPr lang="nl-NL" dirty="0" err="1" smtClean="0"/>
              <a:t>library</a:t>
            </a:r>
            <a:endParaRPr lang="nl-NL" dirty="0" smtClean="0"/>
          </a:p>
          <a:p>
            <a:r>
              <a:rPr lang="nl-NL" dirty="0" smtClean="0"/>
              <a:t>Flexibel</a:t>
            </a:r>
          </a:p>
          <a:p>
            <a:r>
              <a:rPr lang="nl-NL" dirty="0" smtClean="0"/>
              <a:t>Strong type</a:t>
            </a:r>
            <a:r>
              <a:rPr lang="nl-NL" dirty="0"/>
              <a:t> </a:t>
            </a:r>
            <a:r>
              <a:rPr lang="nl-NL" dirty="0" smtClean="0"/>
              <a:t>en type safe</a:t>
            </a:r>
          </a:p>
          <a:p>
            <a:r>
              <a:rPr lang="nl-NL" dirty="0" smtClean="0"/>
              <a:t>@</a:t>
            </a:r>
            <a:r>
              <a:rPr lang="nl-NL" dirty="0" err="1" smtClean="0"/>
              <a:t>Inject</a:t>
            </a:r>
            <a:endParaRPr lang="nl-NL" dirty="0" smtClean="0"/>
          </a:p>
          <a:p>
            <a:r>
              <a:rPr lang="nl-NL" dirty="0" smtClean="0"/>
              <a:t>Managed </a:t>
            </a:r>
            <a:r>
              <a:rPr lang="nl-NL" dirty="0" err="1" smtClean="0"/>
              <a:t>Beans</a:t>
            </a:r>
            <a:endParaRPr lang="nl-NL" dirty="0" smtClean="0"/>
          </a:p>
          <a:p>
            <a:r>
              <a:rPr lang="nl-NL" dirty="0" err="1" smtClean="0"/>
              <a:t>Beans</a:t>
            </a:r>
            <a:r>
              <a:rPr lang="nl-NL" dirty="0" smtClean="0"/>
              <a:t> as </a:t>
            </a:r>
            <a:r>
              <a:rPr lang="nl-NL" dirty="0" err="1" smtClean="0"/>
              <a:t>injectable</a:t>
            </a:r>
            <a:r>
              <a:rPr lang="nl-NL" dirty="0" smtClean="0"/>
              <a:t> </a:t>
            </a:r>
            <a:r>
              <a:rPr lang="nl-NL" dirty="0" err="1" smtClean="0"/>
              <a:t>objects</a:t>
            </a:r>
            <a:endParaRPr lang="nl-NL" dirty="0" smtClean="0"/>
          </a:p>
          <a:p>
            <a:r>
              <a:rPr lang="nl-NL" dirty="0" err="1" smtClean="0"/>
              <a:t>Qualifiers</a:t>
            </a:r>
            <a:endParaRPr lang="nl-NL" dirty="0" smtClean="0"/>
          </a:p>
          <a:p>
            <a:r>
              <a:rPr lang="nl-NL" dirty="0" smtClean="0"/>
              <a:t>Opdracht: </a:t>
            </a:r>
            <a:r>
              <a:rPr lang="nl-NL" dirty="0" err="1" smtClean="0"/>
              <a:t>Annotations</a:t>
            </a:r>
            <a:endParaRPr lang="nl-NL" dirty="0" smtClean="0"/>
          </a:p>
          <a:p>
            <a:r>
              <a:rPr lang="nl-NL" dirty="0" smtClean="0"/>
              <a:t>Context management</a:t>
            </a:r>
          </a:p>
          <a:p>
            <a:r>
              <a:rPr lang="nl-NL" dirty="0" err="1" smtClean="0"/>
              <a:t>weld-se.jar</a:t>
            </a:r>
            <a:r>
              <a:rPr lang="nl-NL" dirty="0" smtClean="0"/>
              <a:t>: </a:t>
            </a:r>
            <a:r>
              <a:rPr lang="nl-NL" dirty="0" err="1" smtClean="0"/>
              <a:t>reference</a:t>
            </a:r>
            <a:r>
              <a:rPr lang="nl-NL" dirty="0" smtClean="0"/>
              <a:t> </a:t>
            </a:r>
            <a:r>
              <a:rPr lang="nl-NL" dirty="0" err="1" smtClean="0"/>
              <a:t>implementation</a:t>
            </a:r>
            <a:r>
              <a:rPr lang="nl-NL" dirty="0" smtClean="0"/>
              <a:t> CDI</a:t>
            </a:r>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5</a:t>
            </a:fld>
            <a:endParaRPr lang="nl-NL" noProof="0"/>
          </a:p>
        </p:txBody>
      </p:sp>
      <p:sp>
        <p:nvSpPr>
          <p:cNvPr id="5" name="Tijdelijke aanduiding voor voettekst 4"/>
          <p:cNvSpPr>
            <a:spLocks noGrp="1"/>
          </p:cNvSpPr>
          <p:nvPr>
            <p:ph type="ftr" sz="quarter" idx="11"/>
          </p:nvPr>
        </p:nvSpPr>
        <p:spPr/>
        <p:txBody>
          <a:bodyPr/>
          <a:lstStyle/>
          <a:p>
            <a:r>
              <a:rPr lang="nl-NL" noProof="0" dirty="0"/>
              <a:t>Apache Maven – Fundamentals</a:t>
            </a:r>
          </a:p>
        </p:txBody>
      </p:sp>
    </p:spTree>
    <p:extLst>
      <p:ext uri="{BB962C8B-B14F-4D97-AF65-F5344CB8AC3E}">
        <p14:creationId xmlns:p14="http://schemas.microsoft.com/office/powerpoint/2010/main" val="86941485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Simpel voorbeeld</a:t>
            </a:r>
            <a:endParaRPr lang="nl-NL" dirty="0"/>
          </a:p>
        </p:txBody>
      </p:sp>
      <p:sp>
        <p:nvSpPr>
          <p:cNvPr id="3" name="Tijdelijke aanduiding voor inhoud 2"/>
          <p:cNvSpPr>
            <a:spLocks noGrp="1"/>
          </p:cNvSpPr>
          <p:nvPr>
            <p:ph idx="1"/>
          </p:nvPr>
        </p:nvSpPr>
        <p:spPr>
          <a:xfrm>
            <a:off x="460375" y="1371599"/>
            <a:ext cx="8226000" cy="5012779"/>
          </a:xfrm>
        </p:spPr>
        <p:txBody>
          <a:bodyPr/>
          <a:lstStyle/>
          <a:p>
            <a:r>
              <a:rPr lang="en-US" sz="2400" dirty="0" smtClean="0">
                <a:solidFill>
                  <a:srgbClr val="00B0F0"/>
                </a:solidFill>
              </a:rPr>
              <a:t>@Named</a:t>
            </a:r>
            <a:br>
              <a:rPr lang="en-US" sz="2400" dirty="0" smtClean="0">
                <a:solidFill>
                  <a:srgbClr val="00B0F0"/>
                </a:solidFill>
              </a:rPr>
            </a:br>
            <a:r>
              <a:rPr lang="en-US" sz="2400" dirty="0" smtClean="0">
                <a:solidFill>
                  <a:srgbClr val="00B0F0"/>
                </a:solidFill>
              </a:rPr>
              <a:t>@Stateless</a:t>
            </a:r>
            <a:r>
              <a:rPr lang="en-US" sz="2400" dirty="0" smtClean="0"/>
              <a:t/>
            </a:r>
            <a:br>
              <a:rPr lang="en-US" sz="2400" dirty="0" smtClean="0"/>
            </a:br>
            <a:r>
              <a:rPr lang="en-US" sz="2400" dirty="0" smtClean="0"/>
              <a:t>public class Cart {</a:t>
            </a:r>
            <a:br>
              <a:rPr lang="en-US" sz="2400" dirty="0" smtClean="0"/>
            </a:br>
            <a:r>
              <a:rPr lang="en-US" sz="2400" dirty="0" smtClean="0"/>
              <a:t>     </a:t>
            </a:r>
            <a:r>
              <a:rPr lang="en-US" sz="2400" dirty="0" smtClean="0">
                <a:solidFill>
                  <a:srgbClr val="00B0F0"/>
                </a:solidFill>
              </a:rPr>
              <a:t>@Inject  </a:t>
            </a:r>
            <a:r>
              <a:rPr lang="en-US" sz="2400" dirty="0" smtClean="0"/>
              <a:t/>
            </a:r>
            <a:br>
              <a:rPr lang="en-US" sz="2400" dirty="0" smtClean="0"/>
            </a:br>
            <a:r>
              <a:rPr lang="en-US" sz="2400" dirty="0" smtClean="0"/>
              <a:t>     </a:t>
            </a:r>
            <a:r>
              <a:rPr lang="en-US" sz="2400" dirty="0" err="1" smtClean="0"/>
              <a:t>OrderSystem</a:t>
            </a:r>
            <a:r>
              <a:rPr lang="en-US" sz="2400" dirty="0" smtClean="0"/>
              <a:t> ordering;</a:t>
            </a:r>
            <a:br>
              <a:rPr lang="en-US" sz="2400" dirty="0" smtClean="0"/>
            </a:br>
            <a:r>
              <a:rPr lang="en-US" sz="2400" dirty="0" smtClean="0"/>
              <a:t/>
            </a:r>
            <a:br>
              <a:rPr lang="en-US" sz="2400" dirty="0" smtClean="0"/>
            </a:br>
            <a:r>
              <a:rPr lang="en-US" sz="2400" dirty="0" smtClean="0"/>
              <a:t>     </a:t>
            </a:r>
            <a:r>
              <a:rPr lang="en-US" sz="2400" dirty="0" smtClean="0">
                <a:solidFill>
                  <a:srgbClr val="00B0F0"/>
                </a:solidFill>
              </a:rPr>
              <a:t>@Inject</a:t>
            </a:r>
            <a:r>
              <a:rPr lang="en-US" sz="2400" dirty="0" smtClean="0"/>
              <a:t/>
            </a:r>
            <a:br>
              <a:rPr lang="en-US" sz="2400" dirty="0" smtClean="0"/>
            </a:br>
            <a:r>
              <a:rPr lang="en-US" sz="2400" dirty="0" smtClean="0"/>
              <a:t>      </a:t>
            </a:r>
            <a:r>
              <a:rPr lang="en-US" sz="2400" dirty="0" err="1" smtClean="0"/>
              <a:t>CustomerNotification</a:t>
            </a:r>
            <a:r>
              <a:rPr lang="en-US" sz="2400" dirty="0" smtClean="0"/>
              <a:t> </a:t>
            </a:r>
            <a:r>
              <a:rPr lang="en-US" sz="2400" dirty="0" err="1" smtClean="0"/>
              <a:t>notifier</a:t>
            </a:r>
            <a:r>
              <a:rPr lang="en-US" sz="2400" dirty="0" smtClean="0"/>
              <a:t>;</a:t>
            </a:r>
            <a:br>
              <a:rPr lang="en-US" sz="2400" dirty="0" smtClean="0"/>
            </a:br>
            <a:r>
              <a:rPr lang="en-US" sz="2400" dirty="0" smtClean="0"/>
              <a:t/>
            </a:r>
            <a:br>
              <a:rPr lang="en-US" sz="2400" dirty="0" smtClean="0"/>
            </a:br>
            <a:r>
              <a:rPr lang="en-US" sz="2400" dirty="0" smtClean="0"/>
              <a:t>     public void checkout(){</a:t>
            </a:r>
            <a:br>
              <a:rPr lang="en-US" sz="2400" dirty="0" smtClean="0"/>
            </a:br>
            <a:r>
              <a:rPr lang="en-US" sz="2400" dirty="0" smtClean="0"/>
              <a:t>               </a:t>
            </a:r>
            <a:r>
              <a:rPr lang="en-US" sz="2400" dirty="0" err="1" smtClean="0"/>
              <a:t>ordering.placeOrder</a:t>
            </a:r>
            <a:r>
              <a:rPr lang="en-US" sz="2400" dirty="0" smtClean="0"/>
              <a:t>();</a:t>
            </a:r>
            <a:br>
              <a:rPr lang="en-US" sz="2400" dirty="0" smtClean="0"/>
            </a:br>
            <a:r>
              <a:rPr lang="en-US" sz="2400" dirty="0" smtClean="0"/>
              <a:t>               </a:t>
            </a:r>
            <a:r>
              <a:rPr lang="en-US" sz="2400" dirty="0" err="1" smtClean="0"/>
              <a:t>notifier.sendNotification</a:t>
            </a:r>
            <a:r>
              <a:rPr lang="en-US" sz="2400" dirty="0" smtClean="0"/>
              <a:t>():</a:t>
            </a:r>
            <a:br>
              <a:rPr lang="en-US" sz="2400" dirty="0" smtClean="0"/>
            </a:br>
            <a:r>
              <a:rPr lang="en-US" sz="2400" dirty="0" smtClean="0"/>
              <a:t>      }</a:t>
            </a:r>
            <a:br>
              <a:rPr lang="en-US" sz="2400" dirty="0" smtClean="0"/>
            </a:br>
            <a:r>
              <a:rPr lang="en-US" sz="2400" dirty="0" smtClean="0"/>
              <a:t>}</a:t>
            </a:r>
            <a:endParaRPr lang="nl-NL" sz="2400" dirty="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6</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Managed </a:t>
            </a:r>
            <a:r>
              <a:rPr lang="nl-NL" dirty="0" err="1" smtClean="0"/>
              <a:t>Beans</a:t>
            </a:r>
            <a:endParaRPr lang="nl-NL" dirty="0"/>
          </a:p>
        </p:txBody>
      </p:sp>
      <p:sp>
        <p:nvSpPr>
          <p:cNvPr id="3" name="Tijdelijke aanduiding voor inhoud 2"/>
          <p:cNvSpPr>
            <a:spLocks noGrp="1"/>
          </p:cNvSpPr>
          <p:nvPr>
            <p:ph idx="1"/>
          </p:nvPr>
        </p:nvSpPr>
        <p:spPr/>
        <p:txBody>
          <a:bodyPr/>
          <a:lstStyle/>
          <a:p>
            <a:r>
              <a:rPr lang="en-US" dirty="0" smtClean="0"/>
              <a:t>Het is </a:t>
            </a:r>
            <a:r>
              <a:rPr lang="en-US" dirty="0" err="1" smtClean="0"/>
              <a:t>niet</a:t>
            </a:r>
            <a:r>
              <a:rPr lang="en-US" dirty="0" smtClean="0"/>
              <a:t> </a:t>
            </a:r>
            <a:r>
              <a:rPr lang="en-US" dirty="0" err="1" smtClean="0"/>
              <a:t>een</a:t>
            </a:r>
            <a:r>
              <a:rPr lang="en-US" dirty="0" smtClean="0"/>
              <a:t> </a:t>
            </a:r>
            <a:r>
              <a:rPr lang="en-US" dirty="0" err="1" smtClean="0"/>
              <a:t>nonstatic</a:t>
            </a:r>
            <a:r>
              <a:rPr lang="en-US" dirty="0" smtClean="0"/>
              <a:t> inner class.</a:t>
            </a:r>
          </a:p>
          <a:p>
            <a:r>
              <a:rPr lang="en-US" dirty="0" smtClean="0"/>
              <a:t>Concrete class of is annotated met @Decorator.</a:t>
            </a:r>
          </a:p>
          <a:p>
            <a:r>
              <a:rPr lang="en-US" dirty="0" err="1" smtClean="0"/>
              <a:t>Heeft</a:t>
            </a:r>
            <a:r>
              <a:rPr lang="en-US" dirty="0" smtClean="0"/>
              <a:t> </a:t>
            </a:r>
            <a:r>
              <a:rPr lang="en-US" dirty="0" err="1" smtClean="0"/>
              <a:t>geen</a:t>
            </a:r>
            <a:r>
              <a:rPr lang="en-US" dirty="0" smtClean="0"/>
              <a:t> EJB component-defining annotation of is </a:t>
            </a:r>
            <a:r>
              <a:rPr lang="en-US" dirty="0" err="1" smtClean="0"/>
              <a:t>niet</a:t>
            </a:r>
            <a:r>
              <a:rPr lang="en-US" dirty="0" smtClean="0"/>
              <a:t> </a:t>
            </a:r>
            <a:r>
              <a:rPr lang="en-US" dirty="0" err="1" smtClean="0"/>
              <a:t>benoemd</a:t>
            </a:r>
            <a:r>
              <a:rPr lang="en-US" dirty="0" smtClean="0"/>
              <a:t> </a:t>
            </a:r>
            <a:r>
              <a:rPr lang="en-US" dirty="0" err="1" smtClean="0"/>
              <a:t>als</a:t>
            </a:r>
            <a:r>
              <a:rPr lang="en-US" dirty="0" smtClean="0"/>
              <a:t> </a:t>
            </a:r>
            <a:r>
              <a:rPr lang="en-US" dirty="0" err="1" smtClean="0"/>
              <a:t>een</a:t>
            </a:r>
            <a:r>
              <a:rPr lang="en-US" dirty="0" smtClean="0"/>
              <a:t> EJB bean class in ejb-jar.xml.</a:t>
            </a:r>
          </a:p>
          <a:p>
            <a:r>
              <a:rPr lang="en-US" dirty="0" smtClean="0"/>
              <a:t>Het </a:t>
            </a:r>
            <a:r>
              <a:rPr lang="en-US" dirty="0" err="1" smtClean="0"/>
              <a:t>heeft</a:t>
            </a:r>
            <a:r>
              <a:rPr lang="en-US" dirty="0" smtClean="0"/>
              <a:t> </a:t>
            </a:r>
            <a:r>
              <a:rPr lang="en-US" dirty="0" err="1" smtClean="0"/>
              <a:t>een</a:t>
            </a:r>
            <a:r>
              <a:rPr lang="en-US" dirty="0" smtClean="0"/>
              <a:t> </a:t>
            </a:r>
            <a:r>
              <a:rPr lang="en-US" dirty="0" err="1" smtClean="0"/>
              <a:t>gepaste</a:t>
            </a:r>
            <a:r>
              <a:rPr lang="en-US" dirty="0" smtClean="0"/>
              <a:t> constructor:</a:t>
            </a:r>
          </a:p>
          <a:p>
            <a:pPr lvl="1"/>
            <a:r>
              <a:rPr lang="en-US" dirty="0" smtClean="0"/>
              <a:t>Constructor met </a:t>
            </a:r>
            <a:r>
              <a:rPr lang="en-US" dirty="0" err="1" smtClean="0"/>
              <a:t>geen</a:t>
            </a:r>
            <a:r>
              <a:rPr lang="en-US" dirty="0" smtClean="0"/>
              <a:t> parameters.</a:t>
            </a:r>
          </a:p>
          <a:p>
            <a:pPr lvl="1"/>
            <a:r>
              <a:rPr lang="en-US" dirty="0" smtClean="0"/>
              <a:t>Constructor annotated met @Inject.</a:t>
            </a:r>
          </a:p>
          <a:p>
            <a:r>
              <a:rPr lang="en-US" dirty="0" err="1" smtClean="0"/>
              <a:t>Geen</a:t>
            </a:r>
            <a:r>
              <a:rPr lang="en-US" dirty="0" smtClean="0"/>
              <a:t> </a:t>
            </a:r>
            <a:r>
              <a:rPr lang="en-US" dirty="0" err="1" smtClean="0"/>
              <a:t>speciale</a:t>
            </a:r>
            <a:r>
              <a:rPr lang="en-US" dirty="0" smtClean="0"/>
              <a:t> declaration/annotation is </a:t>
            </a:r>
            <a:r>
              <a:rPr lang="en-US" dirty="0" err="1" smtClean="0"/>
              <a:t>noodzakelijk</a:t>
            </a:r>
            <a:r>
              <a:rPr lang="en-US" dirty="0" smtClean="0"/>
              <a:t> </a:t>
            </a:r>
            <a:r>
              <a:rPr lang="en-US" dirty="0" err="1" smtClean="0"/>
              <a:t>om</a:t>
            </a:r>
            <a:r>
              <a:rPr lang="en-US" dirty="0" smtClean="0"/>
              <a:t> </a:t>
            </a:r>
            <a:r>
              <a:rPr lang="en-US" dirty="0" err="1" smtClean="0"/>
              <a:t>een</a:t>
            </a:r>
            <a:r>
              <a:rPr lang="en-US" dirty="0" smtClean="0"/>
              <a:t> managed bean </a:t>
            </a:r>
            <a:r>
              <a:rPr lang="en-US" dirty="0" err="1" smtClean="0"/>
              <a:t>te</a:t>
            </a:r>
            <a:r>
              <a:rPr lang="en-US" dirty="0" smtClean="0"/>
              <a:t> </a:t>
            </a:r>
            <a:r>
              <a:rPr lang="en-US" dirty="0" err="1" smtClean="0"/>
              <a:t>definiëren</a:t>
            </a:r>
            <a:r>
              <a:rPr lang="en-US" dirty="0" smtClean="0"/>
              <a:t>.</a:t>
            </a:r>
            <a:endParaRPr lang="en-US" dirty="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7</a:t>
            </a:fld>
            <a:endParaRPr lang="nl-NL" noProof="0"/>
          </a:p>
        </p:txBody>
      </p:sp>
      <p:sp>
        <p:nvSpPr>
          <p:cNvPr id="5" name="Tijdelijke aanduiding voor voettekst 4"/>
          <p:cNvSpPr>
            <a:spLocks noGrp="1"/>
          </p:cNvSpPr>
          <p:nvPr>
            <p:ph type="ftr" sz="quarter" idx="11"/>
          </p:nvPr>
        </p:nvSpPr>
        <p:spPr/>
        <p:txBody>
          <a:bodyPr/>
          <a:lstStyle/>
          <a:p>
            <a:r>
              <a:rPr lang="nl-NL" noProof="0" dirty="0"/>
              <a:t>Apache Maven – Fundamentals</a:t>
            </a:r>
          </a:p>
        </p:txBody>
      </p:sp>
    </p:spTree>
    <p:extLst>
      <p:ext uri="{BB962C8B-B14F-4D97-AF65-F5344CB8AC3E}">
        <p14:creationId xmlns:p14="http://schemas.microsoft.com/office/powerpoint/2010/main" val="8694148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a:t>
            </a:r>
            <a:r>
              <a:rPr lang="nl-NL" dirty="0" err="1" smtClean="0"/>
              <a:t>Beans</a:t>
            </a:r>
            <a:r>
              <a:rPr lang="nl-NL" dirty="0" smtClean="0"/>
              <a:t> als </a:t>
            </a:r>
            <a:r>
              <a:rPr lang="nl-NL" dirty="0" err="1" smtClean="0"/>
              <a:t>Injectable</a:t>
            </a:r>
            <a:r>
              <a:rPr lang="nl-NL" dirty="0" smtClean="0"/>
              <a:t> Object</a:t>
            </a:r>
            <a:endParaRPr lang="nl-NL" dirty="0"/>
          </a:p>
        </p:txBody>
      </p:sp>
      <p:sp>
        <p:nvSpPr>
          <p:cNvPr id="3" name="Tijdelijke aanduiding voor inhoud 2"/>
          <p:cNvSpPr>
            <a:spLocks noGrp="1"/>
          </p:cNvSpPr>
          <p:nvPr>
            <p:ph idx="1"/>
          </p:nvPr>
        </p:nvSpPr>
        <p:spPr/>
        <p:txBody>
          <a:bodyPr/>
          <a:lstStyle/>
          <a:p>
            <a:r>
              <a:rPr lang="en-US" dirty="0" err="1" smtClean="0"/>
              <a:t>Mogelijk</a:t>
            </a:r>
            <a:r>
              <a:rPr lang="en-US" dirty="0" smtClean="0"/>
              <a:t> </a:t>
            </a:r>
            <a:r>
              <a:rPr lang="en-US" dirty="0" err="1" smtClean="0"/>
              <a:t>om</a:t>
            </a:r>
            <a:r>
              <a:rPr lang="en-US" dirty="0" smtClean="0"/>
              <a:t> resources en </a:t>
            </a:r>
            <a:r>
              <a:rPr lang="en-US" dirty="0" err="1" smtClean="0"/>
              <a:t>andere</a:t>
            </a:r>
            <a:r>
              <a:rPr lang="en-US" dirty="0" smtClean="0"/>
              <a:t> </a:t>
            </a:r>
            <a:r>
              <a:rPr lang="en-US" dirty="0" err="1" smtClean="0"/>
              <a:t>objecten</a:t>
            </a:r>
            <a:r>
              <a:rPr lang="en-US" dirty="0" smtClean="0"/>
              <a:t> </a:t>
            </a:r>
            <a:r>
              <a:rPr lang="en-US" dirty="0" err="1" smtClean="0"/>
              <a:t>te</a:t>
            </a:r>
            <a:r>
              <a:rPr lang="en-US" dirty="0" smtClean="0"/>
              <a:t> </a:t>
            </a:r>
            <a:r>
              <a:rPr lang="en-US" dirty="0" err="1" smtClean="0"/>
              <a:t>injecteren</a:t>
            </a:r>
            <a:r>
              <a:rPr lang="en-US" dirty="0" smtClean="0"/>
              <a:t> in managed Objects</a:t>
            </a:r>
          </a:p>
          <a:p>
            <a:r>
              <a:rPr lang="en-US" dirty="0" smtClean="0"/>
              <a:t>Door CDI </a:t>
            </a:r>
            <a:r>
              <a:rPr lang="en-US" dirty="0" err="1" smtClean="0"/>
              <a:t>mogelijk</a:t>
            </a:r>
            <a:r>
              <a:rPr lang="en-US" dirty="0" smtClean="0"/>
              <a:t> </a:t>
            </a:r>
            <a:r>
              <a:rPr lang="en-US" dirty="0" err="1" smtClean="0"/>
              <a:t>om</a:t>
            </a:r>
            <a:r>
              <a:rPr lang="en-US" dirty="0" smtClean="0"/>
              <a:t> </a:t>
            </a:r>
            <a:r>
              <a:rPr lang="en-US" dirty="0" err="1" smtClean="0"/>
              <a:t>meer</a:t>
            </a:r>
            <a:r>
              <a:rPr lang="en-US" dirty="0" smtClean="0"/>
              <a:t> </a:t>
            </a:r>
            <a:r>
              <a:rPr lang="en-US" dirty="0" err="1" smtClean="0"/>
              <a:t>soorten</a:t>
            </a:r>
            <a:r>
              <a:rPr lang="en-US" dirty="0" smtClean="0"/>
              <a:t> </a:t>
            </a:r>
            <a:r>
              <a:rPr lang="en-US" dirty="0" err="1" smtClean="0"/>
              <a:t>objecten</a:t>
            </a:r>
            <a:r>
              <a:rPr lang="en-US" dirty="0" smtClean="0"/>
              <a:t> </a:t>
            </a:r>
            <a:r>
              <a:rPr lang="en-US" dirty="0" err="1" smtClean="0"/>
              <a:t>te</a:t>
            </a:r>
            <a:r>
              <a:rPr lang="en-US" dirty="0" smtClean="0"/>
              <a:t> </a:t>
            </a:r>
            <a:r>
              <a:rPr lang="en-US" dirty="0" err="1" smtClean="0"/>
              <a:t>injecteren</a:t>
            </a:r>
            <a:r>
              <a:rPr lang="en-US" dirty="0" smtClean="0"/>
              <a:t> die </a:t>
            </a:r>
            <a:r>
              <a:rPr lang="en-US" dirty="0" err="1" smtClean="0"/>
              <a:t>niet</a:t>
            </a:r>
            <a:r>
              <a:rPr lang="en-US" dirty="0" smtClean="0"/>
              <a:t> container-managed </a:t>
            </a:r>
            <a:r>
              <a:rPr lang="en-US" dirty="0" err="1" smtClean="0"/>
              <a:t>zijn</a:t>
            </a:r>
            <a:endParaRPr lang="en-US" dirty="0" smtClean="0"/>
          </a:p>
          <a:p>
            <a:pPr lvl="1"/>
            <a:r>
              <a:rPr lang="en-US" dirty="0" smtClean="0"/>
              <a:t>Java class</a:t>
            </a:r>
          </a:p>
          <a:p>
            <a:pPr lvl="1"/>
            <a:r>
              <a:rPr lang="en-US" dirty="0" smtClean="0"/>
              <a:t>Session beans</a:t>
            </a:r>
          </a:p>
          <a:p>
            <a:pPr lvl="1"/>
            <a:r>
              <a:rPr lang="en-US" dirty="0" smtClean="0"/>
              <a:t>Java EE resources</a:t>
            </a:r>
          </a:p>
          <a:p>
            <a:pPr lvl="1"/>
            <a:r>
              <a:rPr lang="en-US" dirty="0" smtClean="0"/>
              <a:t>Persistence context</a:t>
            </a:r>
          </a:p>
          <a:p>
            <a:pPr lvl="1"/>
            <a:r>
              <a:rPr lang="en-US" dirty="0" smtClean="0"/>
              <a:t>Producer fields (objects return by this)</a:t>
            </a:r>
          </a:p>
          <a:p>
            <a:pPr lvl="1"/>
            <a:r>
              <a:rPr lang="en-US" dirty="0" smtClean="0"/>
              <a:t>Web service reference</a:t>
            </a:r>
          </a:p>
          <a:p>
            <a:pPr lvl="1"/>
            <a:r>
              <a:rPr lang="en-US" dirty="0" smtClean="0"/>
              <a:t>Remote enterprise bean reference</a:t>
            </a:r>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8</a:t>
            </a:fld>
            <a:endParaRPr lang="nl-NL" noProof="0"/>
          </a:p>
        </p:txBody>
      </p:sp>
      <p:sp>
        <p:nvSpPr>
          <p:cNvPr id="5" name="Tijdelijke aanduiding voor voettekst 4"/>
          <p:cNvSpPr>
            <a:spLocks noGrp="1"/>
          </p:cNvSpPr>
          <p:nvPr>
            <p:ph type="ftr" sz="quarter" idx="11"/>
          </p:nvPr>
        </p:nvSpPr>
        <p:spPr/>
        <p:txBody>
          <a:bodyPr/>
          <a:lstStyle/>
          <a:p>
            <a:r>
              <a:rPr lang="nl-NL" noProof="0" dirty="0"/>
              <a:t>Apache Maven – Fundamentals</a:t>
            </a:r>
          </a:p>
        </p:txBody>
      </p:sp>
    </p:spTree>
    <p:extLst>
      <p:ext uri="{BB962C8B-B14F-4D97-AF65-F5344CB8AC3E}">
        <p14:creationId xmlns:p14="http://schemas.microsoft.com/office/powerpoint/2010/main" val="86941485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smtClean="0"/>
              <a:t>Opzetten omgeving</a:t>
            </a:r>
            <a:endParaRPr lang="nl-NL" dirty="0"/>
          </a:p>
        </p:txBody>
      </p:sp>
      <p:sp>
        <p:nvSpPr>
          <p:cNvPr id="3" name="Tijdelijke aanduiding voor inhoud 2"/>
          <p:cNvSpPr>
            <a:spLocks noGrp="1"/>
          </p:cNvSpPr>
          <p:nvPr>
            <p:ph idx="1"/>
          </p:nvPr>
        </p:nvSpPr>
        <p:spPr/>
        <p:txBody>
          <a:bodyPr/>
          <a:lstStyle/>
          <a:p>
            <a:r>
              <a:rPr lang="nl-NL" dirty="0" err="1" smtClean="0"/>
              <a:t>Wildfly</a:t>
            </a:r>
            <a:endParaRPr lang="nl-NL" dirty="0" smtClean="0"/>
          </a:p>
          <a:p>
            <a:r>
              <a:rPr lang="nl-NL" dirty="0" smtClean="0"/>
              <a:t>Java 8 </a:t>
            </a:r>
          </a:p>
          <a:p>
            <a:r>
              <a:rPr lang="nl-NL" dirty="0" err="1" smtClean="0"/>
              <a:t>Maven</a:t>
            </a:r>
            <a:r>
              <a:rPr lang="nl-NL" dirty="0" smtClean="0"/>
              <a:t> </a:t>
            </a:r>
            <a:r>
              <a:rPr lang="nl-NL" dirty="0" err="1" smtClean="0"/>
              <a:t>repo</a:t>
            </a:r>
            <a:endParaRPr lang="nl-NL" dirty="0" smtClean="0"/>
          </a:p>
          <a:p>
            <a:r>
              <a:rPr lang="nl-NL" dirty="0" smtClean="0"/>
              <a:t>IDE</a:t>
            </a:r>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9</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ogeti_PP_Template_4x3">
  <a:themeElements>
    <a:clrScheme name="Sogeti 2013">
      <a:dk1>
        <a:srgbClr val="000000"/>
      </a:dk1>
      <a:lt1>
        <a:srgbClr val="FFFFFF"/>
      </a:lt1>
      <a:dk2>
        <a:srgbClr val="FFCFC5"/>
      </a:dk2>
      <a:lt2>
        <a:srgbClr val="D2D2D2"/>
      </a:lt2>
      <a:accent1>
        <a:srgbClr val="FF4019"/>
      </a:accent1>
      <a:accent2>
        <a:srgbClr val="474030"/>
      </a:accent2>
      <a:accent3>
        <a:srgbClr val="FF9F8C"/>
      </a:accent3>
      <a:accent4>
        <a:srgbClr val="A39F97"/>
      </a:accent4>
      <a:accent5>
        <a:srgbClr val="FF7053"/>
      </a:accent5>
      <a:accent6>
        <a:srgbClr val="757064"/>
      </a:accent6>
      <a:hlink>
        <a:srgbClr val="6A2C91"/>
      </a:hlink>
      <a:folHlink>
        <a:srgbClr val="850C7A"/>
      </a:folHlink>
    </a:clrScheme>
    <a:fontScheme name="Sogeti 201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noFill/>
      </a:spPr>
      <a:bodyPr wrap="none" lIns="36000" tIns="36000" rIns="36000" bIns="36000" rtlCol="0">
        <a:noAutofit/>
      </a:bodyPr>
      <a:lstStyle>
        <a:defPPr>
          <a:lnSpc>
            <a:spcPts val="2400"/>
          </a:lnSpc>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Sogeti_PP_Template_4x3</Template>
  <TotalTime>2725</TotalTime>
  <Words>1901</Words>
  <Application>Microsoft Macintosh PowerPoint</Application>
  <PresentationFormat>Diavoorstelling (4:3)</PresentationFormat>
  <Paragraphs>402</Paragraphs>
  <Slides>37</Slides>
  <Notes>30</Notes>
  <HiddenSlides>0</HiddenSlides>
  <MMClips>0</MMClips>
  <ScaleCrop>false</ScaleCrop>
  <HeadingPairs>
    <vt:vector size="4" baseType="variant">
      <vt:variant>
        <vt:lpstr>Thema</vt:lpstr>
      </vt:variant>
      <vt:variant>
        <vt:i4>1</vt:i4>
      </vt:variant>
      <vt:variant>
        <vt:lpstr>Diatitels</vt:lpstr>
      </vt:variant>
      <vt:variant>
        <vt:i4>37</vt:i4>
      </vt:variant>
    </vt:vector>
  </HeadingPairs>
  <TitlesOfParts>
    <vt:vector size="38" baseType="lpstr">
      <vt:lpstr>Sogeti_PP_Template_4x3</vt:lpstr>
      <vt:lpstr>   EJB &amp; CDI</vt:lpstr>
      <vt:lpstr>Inleiding</vt:lpstr>
      <vt:lpstr>Java SE (Standard Edition)</vt:lpstr>
      <vt:lpstr>Java EE (Enterprise Edition) </vt:lpstr>
      <vt:lpstr>CDI (Context Dependency Injection)</vt:lpstr>
      <vt:lpstr>CDI: Simpel voorbeeld</vt:lpstr>
      <vt:lpstr>CDI: Managed Beans</vt:lpstr>
      <vt:lpstr>CDI: Beans als Injectable Object</vt:lpstr>
      <vt:lpstr>Opzetten omgeving</vt:lpstr>
      <vt:lpstr>CDI: Opdracht @Inject</vt:lpstr>
      <vt:lpstr>CDI: Qualifiers</vt:lpstr>
      <vt:lpstr>CDI: Qualifier voorbeeld</vt:lpstr>
      <vt:lpstr>CDI: Qualifier opdracht</vt:lpstr>
      <vt:lpstr>CDI: Contexts</vt:lpstr>
      <vt:lpstr>CDI: Opdacht Context</vt:lpstr>
      <vt:lpstr>Annotaties</vt:lpstr>
      <vt:lpstr>EJB</vt:lpstr>
      <vt:lpstr>EJB</vt:lpstr>
      <vt:lpstr>EJB: Architectuur</vt:lpstr>
      <vt:lpstr>EJB services</vt:lpstr>
      <vt:lpstr> EJB: Type enterprise beans </vt:lpstr>
      <vt:lpstr> EJB: Session Bean </vt:lpstr>
      <vt:lpstr> EJB: Simpel voorbeeld </vt:lpstr>
      <vt:lpstr>EJB alternative</vt:lpstr>
      <vt:lpstr>EJB alternative: opdracht</vt:lpstr>
      <vt:lpstr>EJB alternative: Start applicatie</vt:lpstr>
      <vt:lpstr>EJB alternative: Uitleg Applicatie</vt:lpstr>
      <vt:lpstr>Greeter</vt:lpstr>
      <vt:lpstr>Greeter: opdracht</vt:lpstr>
      <vt:lpstr>Greeter: Start applicatie</vt:lpstr>
      <vt:lpstr>Greeter: Uitleg Applicatie</vt:lpstr>
      <vt:lpstr>EJB interceptor</vt:lpstr>
      <vt:lpstr>EJB interceptor: opdracht</vt:lpstr>
      <vt:lpstr>EJB interceptor: Start applicatie</vt:lpstr>
      <vt:lpstr>EJB interceptor: Uitleg Applicatie</vt:lpstr>
      <vt:lpstr>Verschil EJB &amp; CDI</vt:lpstr>
      <vt:lpstr>Vragen?</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EJB &amp; CDI</dc:title>
  <dc:creator>lrenes</dc:creator>
  <cp:lastModifiedBy>Erwin de Gier</cp:lastModifiedBy>
  <cp:revision>146</cp:revision>
  <dcterms:created xsi:type="dcterms:W3CDTF">2017-01-18T08:35:04Z</dcterms:created>
  <dcterms:modified xsi:type="dcterms:W3CDTF">2017-02-08T18:38:34Z</dcterms:modified>
</cp:coreProperties>
</file>