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56" r:id="rId2"/>
    <p:sldId id="258" r:id="rId3"/>
    <p:sldId id="309" r:id="rId4"/>
    <p:sldId id="292" r:id="rId5"/>
    <p:sldId id="293" r:id="rId6"/>
    <p:sldId id="295" r:id="rId7"/>
    <p:sldId id="296" r:id="rId8"/>
    <p:sldId id="297" r:id="rId9"/>
    <p:sldId id="298" r:id="rId10"/>
    <p:sldId id="263" r:id="rId11"/>
    <p:sldId id="303" r:id="rId12"/>
    <p:sldId id="299" r:id="rId13"/>
    <p:sldId id="300" r:id="rId14"/>
    <p:sldId id="306" r:id="rId15"/>
    <p:sldId id="301" r:id="rId16"/>
    <p:sldId id="305" r:id="rId17"/>
    <p:sldId id="302" r:id="rId18"/>
    <p:sldId id="261" r:id="rId19"/>
    <p:sldId id="307" r:id="rId20"/>
    <p:sldId id="272" r:id="rId21"/>
    <p:sldId id="268" r:id="rId22"/>
    <p:sldId id="269" r:id="rId23"/>
    <p:sldId id="270" r:id="rId24"/>
    <p:sldId id="271" r:id="rId25"/>
    <p:sldId id="267" r:id="rId26"/>
    <p:sldId id="287" r:id="rId27"/>
    <p:sldId id="288" r:id="rId28"/>
    <p:sldId id="289" r:id="rId29"/>
    <p:sldId id="264" r:id="rId30"/>
    <p:sldId id="278" r:id="rId31"/>
    <p:sldId id="282" r:id="rId32"/>
    <p:sldId id="283" r:id="rId33"/>
    <p:sldId id="266" r:id="rId34"/>
    <p:sldId id="284" r:id="rId35"/>
    <p:sldId id="285" r:id="rId36"/>
    <p:sldId id="286" r:id="rId37"/>
    <p:sldId id="308" r:id="rId38"/>
    <p:sldId id="290" r:id="rId39"/>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2C91"/>
    <a:srgbClr val="BFBCB7"/>
    <a:srgbClr val="FF7053"/>
    <a:srgbClr val="757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5" autoAdjust="0"/>
    <p:restoredTop sz="75036" autoAdjust="0"/>
  </p:normalViewPr>
  <p:slideViewPr>
    <p:cSldViewPr snapToGrid="0" snapToObjects="1">
      <p:cViewPr varScale="1">
        <p:scale>
          <a:sx n="90" d="100"/>
          <a:sy n="90" d="100"/>
        </p:scale>
        <p:origin x="-2248" y="-112"/>
      </p:cViewPr>
      <p:guideLst>
        <p:guide orient="horz" pos="4033"/>
        <p:guide orient="horz" pos="290"/>
        <p:guide orient="horz" pos="3631"/>
        <p:guide orient="horz" pos="1159"/>
        <p:guide pos="290"/>
        <p:guide pos="5474"/>
        <p:guide pos="2881"/>
      </p:guideLst>
    </p:cSldViewPr>
  </p:slideViewPr>
  <p:notesTextViewPr>
    <p:cViewPr>
      <p:scale>
        <a:sx n="100" d="100"/>
        <a:sy n="100" d="100"/>
      </p:scale>
      <p:origin x="0" y="0"/>
    </p:cViewPr>
  </p:notesTextViewPr>
  <p:sorterViewPr>
    <p:cViewPr>
      <p:scale>
        <a:sx n="70" d="100"/>
        <a:sy n="70" d="100"/>
      </p:scale>
      <p:origin x="0" y="876"/>
    </p:cViewPr>
  </p:sorterViewPr>
  <p:notesViewPr>
    <p:cSldViewPr snapToGrid="0" snapToObjects="1" showGuides="1">
      <p:cViewPr varScale="1">
        <p:scale>
          <a:sx n="63" d="100"/>
          <a:sy n="63" d="100"/>
        </p:scale>
        <p:origin x="-69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tags" Target="tags/tag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63177-940D-4B97-A051-92805C7C3152}" type="datetimeFigureOut">
              <a:rPr lang="en-US" smtClean="0"/>
              <a:pPr/>
              <a:t>09/02/17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AAA83-81CB-4FDD-B80E-7E3127469BCD}" type="slidenum">
              <a:rPr lang="en-US" smtClean="0"/>
              <a:pPr/>
              <a:t>‹nr.›</a:t>
            </a:fld>
            <a:endParaRPr lang="en-US"/>
          </a:p>
        </p:txBody>
      </p:sp>
    </p:spTree>
    <p:extLst>
      <p:ext uri="{BB962C8B-B14F-4D97-AF65-F5344CB8AC3E}">
        <p14:creationId xmlns:p14="http://schemas.microsoft.com/office/powerpoint/2010/main" val="407770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8B54E-4A02-452E-ADC8-FC4AE631CF37}" type="datetimeFigureOut">
              <a:rPr lang="en-US" smtClean="0"/>
              <a:pPr/>
              <a:t>09/02/17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42900" y="4343400"/>
            <a:ext cx="6172200" cy="41148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231E2-5917-44CD-8A06-5F2829B13D02}" type="slidenum">
              <a:rPr lang="en-US" smtClean="0"/>
              <a:pPr/>
              <a:t>‹nr.›</a:t>
            </a:fld>
            <a:endParaRPr lang="en-US"/>
          </a:p>
        </p:txBody>
      </p:sp>
    </p:spTree>
    <p:extLst>
      <p:ext uri="{BB962C8B-B14F-4D97-AF65-F5344CB8AC3E}">
        <p14:creationId xmlns:p14="http://schemas.microsoft.com/office/powerpoint/2010/main" val="177669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2563" indent="-182563" algn="l" defTabSz="914400" rtl="0" eaLnBrk="1" latinLnBrk="0" hangingPunct="1">
      <a:buFont typeface="Arial" pitchFamily="34" charset="0"/>
      <a:buChar char="•"/>
      <a:defRPr sz="1200" kern="1200">
        <a:solidFill>
          <a:schemeClr val="tx1"/>
        </a:solidFill>
        <a:latin typeface="+mn-lt"/>
        <a:ea typeface="+mn-ea"/>
        <a:cs typeface="+mn-cs"/>
      </a:defRPr>
    </a:lvl2pPr>
    <a:lvl3pPr marL="365125" indent="-182563" algn="l" defTabSz="914400" rtl="0" eaLnBrk="1" latinLnBrk="0" hangingPunct="1">
      <a:buFont typeface="Arial" pitchFamily="34" charset="0"/>
      <a:buChar char="•"/>
      <a:defRPr sz="1000" kern="1200">
        <a:solidFill>
          <a:schemeClr val="tx1"/>
        </a:solidFill>
        <a:latin typeface="+mn-lt"/>
        <a:ea typeface="+mn-ea"/>
        <a:cs typeface="+mn-cs"/>
      </a:defRPr>
    </a:lvl3pPr>
    <a:lvl4pPr marL="625475" indent="-182563" algn="l" defTabSz="914400" rtl="0" eaLnBrk="1" latinLnBrk="0" hangingPunct="1">
      <a:buFont typeface="Arial" pitchFamily="34" charset="0"/>
      <a:buChar char="•"/>
      <a:defRPr sz="1000" kern="1200">
        <a:solidFill>
          <a:schemeClr val="tx1"/>
        </a:solidFill>
        <a:latin typeface="+mn-lt"/>
        <a:ea typeface="+mn-ea"/>
        <a:cs typeface="+mn-cs"/>
      </a:defRPr>
    </a:lvl4pPr>
    <a:lvl5pPr marL="808038" indent="-18415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nl-NL" sz="1200" dirty="0" smtClean="0"/>
              <a:t>Uitleggen</a:t>
            </a:r>
            <a:r>
              <a:rPr lang="nl-NL" sz="1200" baseline="0" dirty="0" smtClean="0"/>
              <a:t> wat we gaan we doen.</a:t>
            </a:r>
          </a:p>
          <a:p>
            <a:pPr eaLnBrk="1" hangingPunct="1"/>
            <a:endParaRPr lang="nl-NL" sz="1200"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13</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14</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a:t>
            </a:r>
            <a:r>
              <a:rPr lang="nl-NL" sz="1200" baseline="0" dirty="0" err="1" smtClean="0"/>
              <a:t>Inject</a:t>
            </a:r>
            <a:r>
              <a:rPr lang="nl-NL" sz="1200" baseline="0" dirty="0" smtClean="0"/>
              <a:t>: geen controle over de scopes. Hiervoor zijn vanuit CDI meerdere annotaties beschikbaar</a:t>
            </a:r>
          </a:p>
          <a:p>
            <a:r>
              <a:rPr lang="nl-NL" sz="1200" baseline="0" dirty="0" smtClean="0"/>
              <a:t>@</a:t>
            </a:r>
            <a:r>
              <a:rPr lang="nl-NL" sz="1200" baseline="0" dirty="0" err="1" smtClean="0"/>
              <a:t>RequestScope</a:t>
            </a:r>
            <a:r>
              <a:rPr lang="nl-NL" sz="1200" baseline="0" dirty="0" smtClean="0"/>
              <a:t> </a:t>
            </a:r>
            <a:r>
              <a:rPr lang="nl-NL" sz="1200" baseline="0" dirty="0" err="1" smtClean="0"/>
              <a:t>instance</a:t>
            </a:r>
            <a:r>
              <a:rPr lang="nl-NL" sz="1200" baseline="0" dirty="0" smtClean="0"/>
              <a:t> </a:t>
            </a:r>
            <a:r>
              <a:rPr lang="nl-NL" sz="1200" baseline="0" dirty="0" err="1" smtClean="0"/>
              <a:t>variablel</a:t>
            </a:r>
            <a:r>
              <a:rPr lang="nl-NL" sz="1200" baseline="0" dirty="0" smtClean="0"/>
              <a:t> laten vullen (JSF)</a:t>
            </a:r>
          </a:p>
          <a:p>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Weglaten?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EJB is especially lightweight because all the runtime code already resides on the server. There is no need to deploy the container or any injection framework with your application, which makes the deployment and turnaround cycles really fast and the WAR file small.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true benefit of EJB is declarative cross-cutting aspects, such as the single-threaded execution model with declarative transactions.</a:t>
            </a:r>
            <a:endParaRPr lang="nl-NL" sz="1200" kern="1200" dirty="0" smtClean="0">
              <a:solidFill>
                <a:schemeClr val="tx1"/>
              </a:solidFill>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Belangrijkste</a:t>
            </a:r>
            <a:r>
              <a:rPr lang="nl-NL" baseline="0" dirty="0" smtClean="0"/>
              <a:t> uitleggen:</a:t>
            </a:r>
          </a:p>
          <a:p>
            <a:r>
              <a:rPr lang="nl-NL" baseline="0" dirty="0" smtClean="0"/>
              <a:t>Security</a:t>
            </a:r>
          </a:p>
          <a:p>
            <a:r>
              <a:rPr lang="nl-NL" baseline="0" dirty="0" smtClean="0"/>
              <a:t>Transaction management</a:t>
            </a:r>
          </a:p>
          <a:p>
            <a:r>
              <a:rPr lang="nl-NL" baseline="0" dirty="0" smtClean="0"/>
              <a:t>Messaging</a:t>
            </a:r>
          </a:p>
          <a:p>
            <a:r>
              <a:rPr lang="nl-NL" baseline="0" dirty="0" err="1" smtClean="0"/>
              <a:t>Persistence</a:t>
            </a:r>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21</a:t>
            </a:fld>
            <a:endParaRPr lang="en-US"/>
          </a:p>
        </p:txBody>
      </p:sp>
    </p:spTree>
    <p:extLst>
      <p:ext uri="{BB962C8B-B14F-4D97-AF65-F5344CB8AC3E}">
        <p14:creationId xmlns:p14="http://schemas.microsoft.com/office/powerpoint/2010/main" val="1083026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Stateful</a:t>
            </a:r>
            <a:r>
              <a:rPr lang="nl-NL" baseline="0" dirty="0" smtClean="0"/>
              <a:t> </a:t>
            </a:r>
            <a:r>
              <a:rPr lang="nl-NL" baseline="0" dirty="0" err="1" smtClean="0"/>
              <a:t>bean</a:t>
            </a:r>
            <a:r>
              <a:rPr lang="nl-NL" baseline="0" dirty="0" smtClean="0"/>
              <a:t> vermijden. </a:t>
            </a:r>
            <a:br>
              <a:rPr lang="nl-NL" baseline="0" dirty="0" smtClean="0"/>
            </a:br>
            <a:r>
              <a:rPr lang="nl-NL" dirty="0" smtClean="0"/>
              <a:t>Voorbeeld barman uitleggen:</a:t>
            </a:r>
            <a:r>
              <a:rPr lang="nl-NL" baseline="0" dirty="0" smtClean="0"/>
              <a:t> van nadeel </a:t>
            </a:r>
            <a:r>
              <a:rPr lang="nl-NL" baseline="0" dirty="0" err="1" smtClean="0"/>
              <a:t>stateful</a:t>
            </a:r>
            <a:r>
              <a:rPr lang="nl-NL" baseline="0" dirty="0" smtClean="0"/>
              <a:t>. </a:t>
            </a:r>
            <a:r>
              <a:rPr lang="nl-NL" baseline="0" dirty="0" err="1" smtClean="0"/>
              <a:t>Stateful</a:t>
            </a:r>
            <a:r>
              <a:rPr lang="nl-NL" baseline="0" dirty="0" smtClean="0"/>
              <a:t> is duur! Als je bij de barman wat besteld en je wilt je “standaard” drankje bestellen. Dan moet de barman onthouden wat jou “standaard” drankje is. Nadeel is als deze barman continue druk aan het flirten is met iemand anders kan jij hier niet jou “standaard” drankje bestellen.</a:t>
            </a:r>
            <a:endParaRPr lang="nl-NL" dirty="0" smtClean="0"/>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a:t>
            </a:fld>
            <a:endParaRPr lang="en-US"/>
          </a:p>
        </p:txBody>
      </p:sp>
    </p:spTree>
    <p:extLst>
      <p:ext uri="{BB962C8B-B14F-4D97-AF65-F5344CB8AC3E}">
        <p14:creationId xmlns:p14="http://schemas.microsoft.com/office/powerpoint/2010/main" val="2122792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br>
              <a:rPr lang="nl-NL" sz="1200" baseline="0" dirty="0" smtClean="0"/>
            </a:br>
            <a:endParaRPr lang="nl-NL" sz="1200" baseline="0" dirty="0" smtClean="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/jboss-eap-7.0.0.GA-quickstarts/alternative/README.html</a:t>
            </a:r>
            <a:br>
              <a:rPr lang="en-US" dirty="0" smtClean="0"/>
            </a:br>
            <a:r>
              <a:rPr lang="en-US" dirty="0" err="1" smtClean="0"/>
              <a:t>Kort</a:t>
            </a:r>
            <a:r>
              <a:rPr lang="en-US" dirty="0" smtClean="0"/>
              <a:t> </a:t>
            </a:r>
            <a:r>
              <a:rPr lang="en-US" dirty="0" err="1" smtClean="0"/>
              <a:t>alle</a:t>
            </a:r>
            <a:r>
              <a:rPr lang="en-US" dirty="0" smtClean="0"/>
              <a:t> code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28</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29</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30</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31</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32</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33</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err="1" smtClean="0"/>
              <a:t>Beans.xml</a:t>
            </a:r>
            <a:r>
              <a:rPr lang="nl-NL" sz="1200" baseline="0" dirty="0" smtClean="0"/>
              <a:t> verplicht anders werkt het niet, laat &lt;</a:t>
            </a:r>
            <a:r>
              <a:rPr lang="nl-NL" sz="1200" baseline="0" dirty="0" err="1" smtClean="0"/>
              <a:t>alternatives</a:t>
            </a:r>
            <a:r>
              <a:rPr lang="nl-NL" sz="1200" baseline="0" dirty="0" smtClean="0"/>
              <a:t>&gt;&lt;/</a:t>
            </a:r>
            <a:r>
              <a:rPr lang="nl-NL" sz="1200" baseline="0" dirty="0" err="1" smtClean="0"/>
              <a:t>alternatives</a:t>
            </a:r>
            <a:r>
              <a:rPr lang="nl-NL" sz="1200" baseline="0" dirty="0" smtClean="0"/>
              <a:t>&gt; zien, ideaal voor </a:t>
            </a:r>
            <a:r>
              <a:rPr lang="nl-NL" sz="1200" baseline="0" dirty="0" err="1" smtClean="0"/>
              <a:t>testing</a:t>
            </a:r>
            <a:r>
              <a:rPr lang="nl-NL" sz="1200" baseline="0" dirty="0" smtClean="0"/>
              <a:t/>
            </a:r>
            <a:br>
              <a:rPr lang="nl-NL" sz="1200" baseline="0" dirty="0" smtClean="0"/>
            </a:br>
            <a:r>
              <a:rPr lang="nl-NL" sz="1200" baseline="0" dirty="0" smtClean="0"/>
              <a:t>Gebruikt H2 in </a:t>
            </a:r>
            <a:r>
              <a:rPr lang="nl-NL" sz="1200" baseline="0" dirty="0" err="1" smtClean="0"/>
              <a:t>memory</a:t>
            </a:r>
            <a:r>
              <a:rPr lang="nl-NL" sz="1200" baseline="0" dirty="0" smtClean="0"/>
              <a:t> database, prima voor nu. Niet voor productie.</a:t>
            </a:r>
          </a:p>
          <a:p>
            <a:r>
              <a:rPr lang="nl-NL" sz="1200" baseline="0" dirty="0" err="1" smtClean="0"/>
              <a:t>Xhtml</a:t>
            </a:r>
            <a:r>
              <a:rPr lang="nl-NL" sz="1200" baseline="0" dirty="0" smtClean="0"/>
              <a:t> lijkt op </a:t>
            </a:r>
            <a:r>
              <a:rPr lang="nl-NL" sz="1200" baseline="0" dirty="0" err="1" smtClean="0"/>
              <a:t>html</a:t>
            </a:r>
            <a:r>
              <a:rPr lang="nl-NL" sz="1200" baseline="0" dirty="0" smtClean="0"/>
              <a:t> maar dan </a:t>
            </a:r>
            <a:r>
              <a:rPr lang="nl-NL" sz="1200" baseline="0" dirty="0" err="1" smtClean="0"/>
              <a:t>stricter</a:t>
            </a:r>
            <a:r>
              <a:rPr lang="nl-NL" sz="1200" baseline="0" dirty="0" smtClean="0"/>
              <a:t/>
            </a:r>
            <a:br>
              <a:rPr lang="nl-NL" sz="1200" baseline="0" dirty="0" smtClean="0"/>
            </a:br>
            <a:r>
              <a:rPr lang="nl-NL" sz="1200" baseline="0" dirty="0" smtClean="0"/>
              <a:t>-Leg na elke stap uit hoe het eruit moet zien</a:t>
            </a:r>
            <a:br>
              <a:rPr lang="nl-NL" sz="1200" baseline="0" dirty="0" smtClean="0"/>
            </a:br>
            <a:r>
              <a:rPr lang="nl-NL" sz="1200" baseline="0" dirty="0" smtClean="0"/>
              <a:t>-En op het einde het eindresultaat bekijken</a:t>
            </a:r>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34</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his will deploy target/jboss-greeter.war to the running instance of the server.</a:t>
            </a:r>
          </a:p>
          <a:p>
            <a:r>
              <a:rPr lang="nl-NL" sz="1200" baseline="0" dirty="0" smtClean="0"/>
              <a:t>boss/jboss-eap-7.0.0.GA-quickstarts/</a:t>
            </a:r>
            <a:r>
              <a:rPr lang="nl-NL" sz="1200" baseline="0" dirty="0" err="1" smtClean="0"/>
              <a:t>cdi-interceptors</a:t>
            </a:r>
            <a:r>
              <a:rPr lang="nl-NL" sz="1200" baseline="0" dirty="0" smtClean="0"/>
              <a:t>/</a:t>
            </a:r>
            <a:r>
              <a:rPr lang="nl-NL" sz="1200" baseline="0" dirty="0" err="1" smtClean="0"/>
              <a:t>README.html</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35</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u="sng" kern="1200" dirty="0" smtClean="0">
                <a:solidFill>
                  <a:schemeClr val="tx1"/>
                </a:solidFill>
                <a:latin typeface="+mn-lt"/>
                <a:ea typeface="+mn-ea"/>
                <a:cs typeface="+mn-cs"/>
              </a:rPr>
              <a:t>Wat is het?</a:t>
            </a:r>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Klassieke DI (</a:t>
            </a:r>
            <a:r>
              <a:rPr lang="nl-NL" sz="1200" kern="1200" dirty="0" err="1" smtClean="0">
                <a:solidFill>
                  <a:schemeClr val="tx1"/>
                </a:solidFill>
                <a:latin typeface="+mn-lt"/>
                <a:ea typeface="+mn-ea"/>
                <a:cs typeface="+mn-cs"/>
              </a:rPr>
              <a:t>Dependency</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Injection</a:t>
            </a:r>
            <a:r>
              <a:rPr lang="nl-NL" sz="1200" kern="1200" dirty="0" smtClean="0">
                <a:solidFill>
                  <a:schemeClr val="tx1"/>
                </a:solidFill>
                <a:latin typeface="+mn-lt"/>
                <a:ea typeface="+mn-ea"/>
                <a:cs typeface="+mn-cs"/>
              </a:rPr>
              <a:t> ook wel EBJ) was beperkt. En daarom is er vanaf Java EE 6, CDI toegevoegd. CDI is meer flexibel DI en er is niet per se een applicatie server nodig om het te laten werken.</a:t>
            </a:r>
            <a:br>
              <a:rPr lang="nl-NL" sz="1200" kern="1200" dirty="0" smtClean="0">
                <a:solidFill>
                  <a:schemeClr val="tx1"/>
                </a:solidFill>
                <a:latin typeface="+mn-lt"/>
                <a:ea typeface="+mn-ea"/>
                <a:cs typeface="+mn-cs"/>
              </a:rPr>
            </a:br>
            <a:r>
              <a:rPr lang="nl-NL" sz="1200" kern="1200" dirty="0" smtClean="0">
                <a:solidFill>
                  <a:schemeClr val="tx1"/>
                </a:solidFill>
                <a:latin typeface="+mn-lt"/>
                <a:ea typeface="+mn-ea"/>
                <a:cs typeface="+mn-cs"/>
              </a:rPr>
              <a:t>In </a:t>
            </a:r>
            <a:r>
              <a:rPr lang="nl-NL" sz="1200" kern="1200" dirty="0" err="1" smtClean="0">
                <a:solidFill>
                  <a:schemeClr val="tx1"/>
                </a:solidFill>
                <a:latin typeface="+mn-lt"/>
                <a:ea typeface="+mn-ea"/>
                <a:cs typeface="+mn-cs"/>
              </a:rPr>
              <a:t>lib</a:t>
            </a:r>
            <a:r>
              <a:rPr lang="nl-NL" sz="1200" kern="1200" dirty="0" smtClean="0">
                <a:solidFill>
                  <a:schemeClr val="tx1"/>
                </a:solidFill>
                <a:latin typeface="+mn-lt"/>
                <a:ea typeface="+mn-ea"/>
                <a:cs typeface="+mn-cs"/>
              </a:rPr>
              <a:t> folder moet je </a:t>
            </a:r>
            <a:r>
              <a:rPr lang="nl-NL" sz="1200" kern="1200" dirty="0" err="1" smtClean="0">
                <a:solidFill>
                  <a:schemeClr val="tx1"/>
                </a:solidFill>
                <a:latin typeface="+mn-lt"/>
                <a:ea typeface="+mn-ea"/>
                <a:cs typeface="+mn-cs"/>
              </a:rPr>
              <a:t>weld-se.jar</a:t>
            </a:r>
            <a:r>
              <a:rPr lang="nl-NL" sz="1200" kern="1200" dirty="0" smtClean="0">
                <a:solidFill>
                  <a:schemeClr val="tx1"/>
                </a:solidFill>
                <a:latin typeface="+mn-lt"/>
                <a:ea typeface="+mn-ea"/>
                <a:cs typeface="+mn-cs"/>
              </a:rPr>
              <a:t> opnemen, </a:t>
            </a:r>
            <a:r>
              <a:rPr lang="nl-NL" sz="1200" kern="1200" dirty="0" err="1" smtClean="0">
                <a:solidFill>
                  <a:schemeClr val="tx1"/>
                </a:solidFill>
                <a:latin typeface="+mn-lt"/>
                <a:ea typeface="+mn-ea"/>
                <a:cs typeface="+mn-cs"/>
              </a:rPr>
              <a:t>weld</a:t>
            </a:r>
            <a:r>
              <a:rPr lang="nl-NL" sz="1200" kern="1200" dirty="0" smtClean="0">
                <a:solidFill>
                  <a:schemeClr val="tx1"/>
                </a:solidFill>
                <a:latin typeface="+mn-lt"/>
                <a:ea typeface="+mn-ea"/>
                <a:cs typeface="+mn-cs"/>
              </a:rPr>
              <a:t> is een </a:t>
            </a:r>
            <a:r>
              <a:rPr lang="nl-NL" sz="1200" kern="1200" dirty="0" err="1" smtClean="0">
                <a:solidFill>
                  <a:schemeClr val="tx1"/>
                </a:solidFill>
                <a:latin typeface="+mn-lt"/>
                <a:ea typeface="+mn-ea"/>
                <a:cs typeface="+mn-cs"/>
              </a:rPr>
              <a:t>library</a:t>
            </a:r>
            <a:r>
              <a:rPr lang="nl-NL" sz="1200" kern="1200" dirty="0" smtClean="0">
                <a:solidFill>
                  <a:schemeClr val="tx1"/>
                </a:solidFill>
                <a:latin typeface="+mn-lt"/>
                <a:ea typeface="+mn-ea"/>
                <a:cs typeface="+mn-cs"/>
              </a:rPr>
              <a:t> die de </a:t>
            </a:r>
            <a:r>
              <a:rPr lang="nl-NL" sz="1200" kern="1200" dirty="0" err="1" smtClean="0">
                <a:solidFill>
                  <a:schemeClr val="tx1"/>
                </a:solidFill>
                <a:latin typeface="+mn-lt"/>
                <a:ea typeface="+mn-ea"/>
                <a:cs typeface="+mn-cs"/>
              </a:rPr>
              <a:t>reference</a:t>
            </a:r>
            <a:r>
              <a:rPr lang="nl-NL" sz="1200" kern="1200" dirty="0" smtClean="0">
                <a:solidFill>
                  <a:schemeClr val="tx1"/>
                </a:solidFill>
                <a:latin typeface="+mn-lt"/>
                <a:ea typeface="+mn-ea"/>
                <a:cs typeface="+mn-cs"/>
              </a:rPr>
              <a:t> </a:t>
            </a:r>
            <a:r>
              <a:rPr lang="nl-NL" sz="1200" kern="1200" dirty="0" err="1" smtClean="0">
                <a:solidFill>
                  <a:schemeClr val="tx1"/>
                </a:solidFill>
                <a:latin typeface="+mn-lt"/>
                <a:ea typeface="+mn-ea"/>
                <a:cs typeface="+mn-cs"/>
              </a:rPr>
              <a:t>implementation</a:t>
            </a:r>
            <a:r>
              <a:rPr lang="nl-NL" sz="1200" kern="1200" dirty="0" smtClean="0">
                <a:solidFill>
                  <a:schemeClr val="tx1"/>
                </a:solidFill>
                <a:latin typeface="+mn-lt"/>
                <a:ea typeface="+mn-ea"/>
                <a:cs typeface="+mn-cs"/>
              </a:rPr>
              <a:t> geeft voor CDI.</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a:t>
            </a:r>
            <a:r>
              <a:rPr lang="en-US" dirty="0" err="1" smtClean="0"/>
              <a:t>jboss</a:t>
            </a:r>
            <a:r>
              <a:rPr lang="en-US" dirty="0" smtClean="0"/>
              <a:t>/jboss-eap-7.0.0.GA-quickstarts/greeter/README.html</a:t>
            </a:r>
            <a:br>
              <a:rPr lang="en-US" dirty="0" smtClean="0"/>
            </a:br>
            <a:r>
              <a:rPr lang="en-US" dirty="0" err="1" smtClean="0"/>
              <a:t>Kort</a:t>
            </a:r>
            <a:r>
              <a:rPr lang="en-US" dirty="0" smtClean="0"/>
              <a:t> </a:t>
            </a:r>
            <a:r>
              <a:rPr lang="en-US" dirty="0" err="1" smtClean="0"/>
              <a:t>alle</a:t>
            </a:r>
            <a:r>
              <a:rPr lang="en-US" dirty="0" smtClean="0"/>
              <a:t> </a:t>
            </a:r>
            <a:r>
              <a:rPr lang="en-US" dirty="0" err="1" smtClean="0"/>
              <a:t>stappen</a:t>
            </a:r>
            <a:r>
              <a:rPr lang="en-US" dirty="0" smtClean="0"/>
              <a:t> </a:t>
            </a:r>
            <a:r>
              <a:rPr lang="en-US" dirty="0" err="1" smtClean="0"/>
              <a:t>doorlopen</a:t>
            </a:r>
            <a:r>
              <a:rPr lang="en-US" dirty="0" smtClean="0"/>
              <a:t> en de </a:t>
            </a:r>
            <a:r>
              <a:rPr lang="en-US" dirty="0" err="1" smtClean="0"/>
              <a:t>applicatie</a:t>
            </a:r>
            <a:r>
              <a:rPr lang="en-US" dirty="0" smtClean="0"/>
              <a:t> in </a:t>
            </a:r>
            <a:r>
              <a:rPr lang="en-US" dirty="0" err="1" smtClean="0"/>
              <a:t>actie</a:t>
            </a:r>
            <a:r>
              <a:rPr lang="en-US" dirty="0" smtClean="0"/>
              <a:t> </a:t>
            </a:r>
            <a:r>
              <a:rPr lang="en-US" dirty="0" err="1" smtClean="0"/>
              <a:t>zien</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36</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difference only comes in how the object to be invoked is resolved. By "resolved" we simply mean, where and how the container looks for the real instance to invoke.</a:t>
            </a:r>
          </a:p>
          <a:p>
            <a:r>
              <a:rPr lang="en-US" sz="1200" b="0" i="0" kern="1200" dirty="0" smtClean="0">
                <a:solidFill>
                  <a:schemeClr val="tx1"/>
                </a:solidFill>
                <a:latin typeface="+mn-lt"/>
                <a:ea typeface="+mn-ea"/>
                <a:cs typeface="+mn-cs"/>
              </a:rPr>
              <a:t>In CDI the container looks in a "scope", which will basically be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that lives for a specific period of time (per request @</a:t>
            </a:r>
            <a:r>
              <a:rPr lang="en-US" sz="1200" b="0" i="0" kern="1200" dirty="0" err="1" smtClean="0">
                <a:solidFill>
                  <a:schemeClr val="tx1"/>
                </a:solidFill>
                <a:latin typeface="+mn-lt"/>
                <a:ea typeface="+mn-ea"/>
                <a:cs typeface="+mn-cs"/>
              </a:rPr>
              <a:t>RequestScoped</a:t>
            </a:r>
            <a:r>
              <a:rPr lang="en-US" sz="1200" b="0" i="0" kern="1200" dirty="0" smtClean="0">
                <a:solidFill>
                  <a:schemeClr val="tx1"/>
                </a:solidFill>
                <a:latin typeface="+mn-lt"/>
                <a:ea typeface="+mn-ea"/>
                <a:cs typeface="+mn-cs"/>
              </a:rPr>
              <a:t>, per HTTP Session @</a:t>
            </a:r>
            <a:r>
              <a:rPr lang="en-US" sz="1200" b="0" i="0" kern="1200" dirty="0" err="1" smtClean="0">
                <a:solidFill>
                  <a:schemeClr val="tx1"/>
                </a:solidFill>
                <a:latin typeface="+mn-lt"/>
                <a:ea typeface="+mn-ea"/>
                <a:cs typeface="+mn-cs"/>
              </a:rPr>
              <a:t>SessionScoped</a:t>
            </a:r>
            <a:r>
              <a:rPr lang="en-US" sz="1200" b="0" i="0" kern="1200" dirty="0" smtClean="0">
                <a:solidFill>
                  <a:schemeClr val="tx1"/>
                </a:solidFill>
                <a:latin typeface="+mn-lt"/>
                <a:ea typeface="+mn-ea"/>
                <a:cs typeface="+mn-cs"/>
              </a:rPr>
              <a:t>, per application @</a:t>
            </a:r>
            <a:r>
              <a:rPr lang="en-US" sz="1200" b="0" i="0" kern="1200" dirty="0" err="1" smtClean="0">
                <a:solidFill>
                  <a:schemeClr val="tx1"/>
                </a:solidFill>
                <a:latin typeface="+mn-lt"/>
                <a:ea typeface="+mn-ea"/>
                <a:cs typeface="+mn-cs"/>
              </a:rPr>
              <a:t>ApplicationScoped</a:t>
            </a:r>
            <a:r>
              <a:rPr lang="en-US" sz="1200" b="0" i="0" kern="1200" dirty="0" smtClean="0">
                <a:solidFill>
                  <a:schemeClr val="tx1"/>
                </a:solidFill>
                <a:latin typeface="+mn-lt"/>
                <a:ea typeface="+mn-ea"/>
                <a:cs typeface="+mn-cs"/>
              </a:rPr>
              <a:t>, JSF Conversation @</a:t>
            </a:r>
            <a:r>
              <a:rPr lang="en-US" sz="1200" b="0" i="0" kern="1200" dirty="0" err="1" smtClean="0">
                <a:solidFill>
                  <a:schemeClr val="tx1"/>
                </a:solidFill>
                <a:latin typeface="+mn-lt"/>
                <a:ea typeface="+mn-ea"/>
                <a:cs typeface="+mn-cs"/>
              </a:rPr>
              <a:t>ConversationScoped</a:t>
            </a:r>
            <a:r>
              <a:rPr lang="en-US" sz="1200" b="0" i="0" kern="1200" dirty="0" smtClean="0">
                <a:solidFill>
                  <a:schemeClr val="tx1"/>
                </a:solidFill>
                <a:latin typeface="+mn-lt"/>
                <a:ea typeface="+mn-ea"/>
                <a:cs typeface="+mn-cs"/>
              </a:rPr>
              <a:t>, or per your custom scope implementation).</a:t>
            </a:r>
          </a:p>
          <a:p>
            <a:r>
              <a:rPr lang="en-US" sz="1200" b="0" i="0" kern="1200" dirty="0" smtClean="0">
                <a:solidFill>
                  <a:schemeClr val="tx1"/>
                </a:solidFill>
                <a:latin typeface="+mn-lt"/>
                <a:ea typeface="+mn-ea"/>
                <a:cs typeface="+mn-cs"/>
              </a:rPr>
              <a:t>In EJB the container looks also into a </a:t>
            </a:r>
            <a:r>
              <a:rPr lang="en-US" sz="1200" b="0" i="0" kern="1200" dirty="0" err="1" smtClean="0">
                <a:solidFill>
                  <a:schemeClr val="tx1"/>
                </a:solidFill>
                <a:latin typeface="+mn-lt"/>
                <a:ea typeface="+mn-ea"/>
                <a:cs typeface="+mn-cs"/>
              </a:rPr>
              <a:t>hashmap</a:t>
            </a:r>
            <a:r>
              <a:rPr lang="en-US" sz="1200" b="0" i="0" kern="1200" dirty="0" smtClean="0">
                <a:solidFill>
                  <a:schemeClr val="tx1"/>
                </a:solidFill>
                <a:latin typeface="+mn-lt"/>
                <a:ea typeface="+mn-ea"/>
                <a:cs typeface="+mn-cs"/>
              </a:rPr>
              <a:t> if the bean is of type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An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bean can also use any of the above scope annotations causing it to live and die with all the other beans in the scope. In EJB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is essentially the "any scoped" bean. The @Stateless is basically an instance pool -- you get an instance from the pool for the duration of one invocation. The @</a:t>
            </a:r>
            <a:r>
              <a:rPr lang="en-US" sz="1200" b="0" i="0" kern="1200" dirty="0" err="1" smtClean="0">
                <a:solidFill>
                  <a:schemeClr val="tx1"/>
                </a:solidFill>
                <a:latin typeface="+mn-lt"/>
                <a:ea typeface="+mn-ea"/>
                <a:cs typeface="+mn-cs"/>
              </a:rPr>
              <a:t>Singletonis</a:t>
            </a:r>
            <a:r>
              <a:rPr lang="en-US" sz="1200" b="0" i="0" kern="1200" dirty="0" smtClean="0">
                <a:solidFill>
                  <a:schemeClr val="tx1"/>
                </a:solidFill>
                <a:latin typeface="+mn-lt"/>
                <a:ea typeface="+mn-ea"/>
                <a:cs typeface="+mn-cs"/>
              </a:rPr>
              <a:t> essentially @</a:t>
            </a:r>
            <a:r>
              <a:rPr lang="en-US" sz="1200" b="0" i="0" kern="1200" dirty="0" err="1" smtClean="0">
                <a:solidFill>
                  <a:schemeClr val="tx1"/>
                </a:solidFill>
                <a:latin typeface="+mn-lt"/>
                <a:ea typeface="+mn-ea"/>
                <a:cs typeface="+mn-cs"/>
              </a:rPr>
              <a:t>ApplicationScoped</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 in a fundamental level, anything you can do with an "EJB" bean you should be able to do with a "CDI" bean. Under the covers it's awfully hard to tell them apart. All the plumbing is the same with the exception of how instances are resolved.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CDI: injection, events, interceptor, decorators, lifecycle</a:t>
            </a:r>
            <a:r>
              <a:rPr lang="en-US" sz="1200" b="0" i="0" kern="1200" baseline="0" dirty="0" smtClean="0">
                <a:solidFill>
                  <a:schemeClr val="tx1"/>
                </a:solidFill>
                <a:latin typeface="+mn-lt"/>
                <a:ea typeface="+mn-ea"/>
                <a:cs typeface="+mn-cs"/>
              </a:rPr>
              <a:t> tracking</a:t>
            </a:r>
            <a:br>
              <a:rPr lang="en-US" sz="1200" b="0" i="0" kern="1200" baseline="0" dirty="0" smtClean="0">
                <a:solidFill>
                  <a:schemeClr val="tx1"/>
                </a:solidFill>
                <a:latin typeface="+mn-lt"/>
                <a:ea typeface="+mn-ea"/>
                <a:cs typeface="+mn-cs"/>
              </a:rPr>
            </a:br>
            <a:r>
              <a:rPr lang="en-US" sz="1200" b="0" i="0" kern="1200" baseline="0" dirty="0" smtClean="0">
                <a:solidFill>
                  <a:schemeClr val="tx1"/>
                </a:solidFill>
                <a:latin typeface="+mn-lt"/>
                <a:ea typeface="+mn-ea"/>
                <a:cs typeface="+mn-cs"/>
              </a:rPr>
              <a:t>EJB: @</a:t>
            </a:r>
            <a:r>
              <a:rPr lang="en-US" sz="1200" b="0" i="0" kern="1200" baseline="0" dirty="0" err="1" smtClean="0">
                <a:solidFill>
                  <a:schemeClr val="tx1"/>
                </a:solidFill>
                <a:latin typeface="+mn-lt"/>
                <a:ea typeface="+mn-ea"/>
                <a:cs typeface="+mn-cs"/>
              </a:rPr>
              <a:t>WebService</a:t>
            </a:r>
            <a:r>
              <a:rPr lang="en-US" sz="1200" b="0" i="0" kern="1200" baseline="0" dirty="0" smtClean="0">
                <a:solidFill>
                  <a:schemeClr val="tx1"/>
                </a:solidFill>
                <a:latin typeface="+mn-lt"/>
                <a:ea typeface="+mn-ea"/>
                <a:cs typeface="+mn-cs"/>
              </a:rPr>
              <a:t>, @Path, @Startup, @Asynchronous, </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3A231E2-5917-44CD-8A06-5F2829B13D02}" type="slidenum">
              <a:rPr lang="en-US" smtClean="0"/>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38</a:t>
            </a:fld>
            <a:endParaRPr lang="en-US"/>
          </a:p>
        </p:txBody>
      </p:sp>
      <p:sp>
        <p:nvSpPr>
          <p:cNvPr id="5" name="Tijdelijke aanduiding voor voettekst 4"/>
          <p:cNvSpPr>
            <a:spLocks noGrp="1"/>
          </p:cNvSpPr>
          <p:nvPr>
            <p:ph type="ftr" sz="quarter" idx="11"/>
          </p:nvPr>
        </p:nvSpPr>
        <p:spPr/>
        <p:txBody>
          <a:bodyPr/>
          <a:lstStyle/>
          <a:p>
            <a:r>
              <a:rPr lang="en-US"/>
              <a:t>bla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7</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8</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9</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Op meerdere </a:t>
            </a:r>
            <a:r>
              <a:rPr lang="nl-NL" sz="1200" baseline="0" dirty="0" err="1" smtClean="0"/>
              <a:t>usb</a:t>
            </a:r>
            <a:r>
              <a:rPr lang="nl-NL" sz="1200" baseline="0" dirty="0" smtClean="0"/>
              <a:t> stick dit allemaal klaar hebben staan, zodat ze gelijk aan de slag kunnen met de voorbeeld. Plan is om de voorbeeld gedeeltelijk te strippen en ze zelf dit te laten oplossen. </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10</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baseline="0" dirty="0" smtClean="0"/>
              <a:t>Deze Annotatie @</a:t>
            </a:r>
            <a:r>
              <a:rPr lang="nl-NL" sz="1200" baseline="0" dirty="0" err="1" smtClean="0"/>
              <a:t>Inject</a:t>
            </a:r>
            <a:r>
              <a:rPr lang="nl-NL" sz="1200" baseline="0" dirty="0" smtClean="0"/>
              <a:t> kan op field, </a:t>
            </a:r>
            <a:r>
              <a:rPr lang="nl-NL" sz="1200" baseline="0" dirty="0" err="1" smtClean="0"/>
              <a:t>methods</a:t>
            </a:r>
            <a:r>
              <a:rPr lang="nl-NL" sz="1200" baseline="0" dirty="0" smtClean="0"/>
              <a:t> and </a:t>
            </a:r>
            <a:r>
              <a:rPr lang="nl-NL" sz="1200" baseline="0" dirty="0" err="1" smtClean="0"/>
              <a:t>constructors</a:t>
            </a:r>
            <a:r>
              <a:rPr lang="nl-NL" sz="1200" baseline="0" dirty="0" smtClean="0"/>
              <a:t/>
            </a:r>
            <a:br>
              <a:rPr lang="nl-NL" sz="1200" baseline="0" dirty="0" smtClean="0"/>
            </a:br>
            <a:r>
              <a:rPr lang="nl-NL" sz="1200" baseline="0" dirty="0" smtClean="0"/>
              <a:t/>
            </a:r>
            <a:br>
              <a:rPr lang="nl-NL" sz="1200" baseline="0" dirty="0" smtClean="0"/>
            </a:br>
            <a:r>
              <a:rPr lang="nl-NL" sz="1200" baseline="0" dirty="0" smtClean="0"/>
              <a:t>Hierbij de </a:t>
            </a:r>
            <a:r>
              <a:rPr lang="nl-NL" sz="1200" baseline="0" dirty="0" err="1" smtClean="0"/>
              <a:t>HelloService</a:t>
            </a:r>
            <a:r>
              <a:rPr lang="nl-NL" sz="1200" baseline="0" dirty="0" smtClean="0"/>
              <a:t> </a:t>
            </a:r>
            <a:r>
              <a:rPr lang="nl-NL" sz="1200" baseline="0" dirty="0" err="1" smtClean="0"/>
              <a:t>helloService</a:t>
            </a:r>
            <a:r>
              <a:rPr lang="nl-NL" sz="1200" baseline="0" dirty="0" smtClean="0"/>
              <a:t> = </a:t>
            </a:r>
            <a:r>
              <a:rPr lang="nl-NL" sz="1200" baseline="0" dirty="0" err="1" smtClean="0"/>
              <a:t>new</a:t>
            </a:r>
            <a:r>
              <a:rPr lang="nl-NL" sz="1200" baseline="0" dirty="0" smtClean="0"/>
              <a:t> </a:t>
            </a:r>
            <a:r>
              <a:rPr lang="nl-NL" sz="1200" baseline="0" dirty="0" err="1" smtClean="0"/>
              <a:t>HelloService</a:t>
            </a:r>
            <a:r>
              <a:rPr lang="nl-NL" sz="1200" baseline="0" dirty="0" smtClean="0"/>
              <a:t>, vervangen met @</a:t>
            </a:r>
            <a:r>
              <a:rPr lang="nl-NL" sz="1200" baseline="0" dirty="0" err="1" smtClean="0"/>
              <a:t>Inj</a:t>
            </a:r>
            <a:endParaRPr lang="nl-NL" sz="1200" baseline="0" dirty="0" smtClean="0"/>
          </a:p>
          <a:p>
            <a:r>
              <a:rPr lang="nl-NL" sz="1200" baseline="0" dirty="0" smtClean="0"/>
              <a:t>	</a:t>
            </a:r>
          </a:p>
          <a:p>
            <a:r>
              <a:rPr lang="nl-NL" sz="1200" baseline="0" dirty="0" smtClean="0"/>
              <a:t>Dit moet het worden:</a:t>
            </a:r>
          </a:p>
          <a:p>
            <a:r>
              <a:rPr lang="nl-NL" sz="1200" baseline="0" dirty="0" smtClean="0"/>
              <a:t>   @</a:t>
            </a:r>
            <a:r>
              <a:rPr lang="nl-NL" sz="1200" baseline="0" dirty="0" err="1" smtClean="0"/>
              <a:t>Inject</a:t>
            </a:r>
            <a:endParaRPr lang="nl-NL" sz="1200" baseline="0" dirty="0" smtClean="0"/>
          </a:p>
          <a:p>
            <a:r>
              <a:rPr lang="nl-NL" sz="1200" baseline="0" dirty="0" smtClean="0"/>
              <a:t>   </a:t>
            </a:r>
            <a:r>
              <a:rPr lang="nl-NL" sz="1200" baseline="0" dirty="0" err="1" smtClean="0"/>
              <a:t>HelloService</a:t>
            </a:r>
            <a:r>
              <a:rPr lang="nl-NL" sz="1200" baseline="0" dirty="0" smtClean="0"/>
              <a:t> </a:t>
            </a:r>
            <a:r>
              <a:rPr lang="nl-NL" sz="1200" baseline="0" dirty="0" err="1" smtClean="0"/>
              <a:t>helloService</a:t>
            </a:r>
            <a:r>
              <a:rPr lang="nl-NL" sz="1200" baseline="0" dirty="0" smtClean="0"/>
              <a:t>;</a:t>
            </a:r>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11</a:t>
            </a:fld>
            <a:endParaRPr lang="en-US"/>
          </a:p>
        </p:txBody>
      </p:sp>
    </p:spTree>
    <p:extLst>
      <p:ext uri="{BB962C8B-B14F-4D97-AF65-F5344CB8AC3E}">
        <p14:creationId xmlns:p14="http://schemas.microsoft.com/office/powerpoint/2010/main" val="16115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latin typeface="+mn-lt"/>
                <a:ea typeface="+mn-ea"/>
                <a:cs typeface="+mn-cs"/>
              </a:rPr>
              <a:t>The concept of injection has been part of Java technology for some time. Since the Java EE 5 platform was introduced, annotations have made it possible to inject resources and some other kinds of objects into container-managed objects. CDI makes it possible to inject more kinds of objects and to inject them into objects that are not container-managed.</a:t>
            </a:r>
          </a:p>
          <a:p>
            <a:r>
              <a:rPr lang="en-US" sz="1200" b="0" i="0" kern="1200" dirty="0" smtClean="0">
                <a:solidFill>
                  <a:schemeClr val="tx1"/>
                </a:solidFill>
                <a:latin typeface="+mn-lt"/>
                <a:ea typeface="+mn-ea"/>
                <a:cs typeface="+mn-cs"/>
              </a:rPr>
              <a:t>The following kinds of objects can be injected:</a:t>
            </a:r>
          </a:p>
          <a:p>
            <a:r>
              <a:rPr lang="en-US" sz="1200" b="0" i="0" kern="1200" dirty="0" smtClean="0">
                <a:solidFill>
                  <a:schemeClr val="tx1"/>
                </a:solidFill>
                <a:latin typeface="+mn-lt"/>
                <a:ea typeface="+mn-ea"/>
                <a:cs typeface="+mn-cs"/>
              </a:rPr>
              <a:t>(Almost) any Java class</a:t>
            </a:r>
          </a:p>
          <a:p>
            <a:r>
              <a:rPr lang="en-US" sz="1200" b="0" i="0" kern="1200" dirty="0" smtClean="0">
                <a:solidFill>
                  <a:schemeClr val="tx1"/>
                </a:solidFill>
                <a:latin typeface="+mn-lt"/>
                <a:ea typeface="+mn-ea"/>
                <a:cs typeface="+mn-cs"/>
              </a:rPr>
              <a:t>Session beans</a:t>
            </a:r>
          </a:p>
          <a:p>
            <a:r>
              <a:rPr lang="en-US" sz="1200" b="0" i="0" kern="1200" dirty="0" smtClean="0">
                <a:solidFill>
                  <a:schemeClr val="tx1"/>
                </a:solidFill>
                <a:latin typeface="+mn-lt"/>
                <a:ea typeface="+mn-ea"/>
                <a:cs typeface="+mn-cs"/>
              </a:rPr>
              <a:t>Java EE resources: data sources, Java Message Service topics, queues, connection factories, and the like</a:t>
            </a:r>
          </a:p>
          <a:p>
            <a:r>
              <a:rPr lang="en-US" sz="1200" b="0" i="0" kern="1200" dirty="0" smtClean="0">
                <a:solidFill>
                  <a:schemeClr val="tx1"/>
                </a:solidFill>
                <a:latin typeface="+mn-lt"/>
                <a:ea typeface="+mn-ea"/>
                <a:cs typeface="+mn-cs"/>
              </a:rPr>
              <a:t>Persistence contexts (JPA </a:t>
            </a:r>
            <a:r>
              <a:rPr lang="en-US" sz="1200" b="0" i="0" kern="1200" dirty="0" err="1" smtClean="0">
                <a:solidFill>
                  <a:schemeClr val="tx1"/>
                </a:solidFill>
                <a:latin typeface="+mn-lt"/>
                <a:ea typeface="+mn-ea"/>
                <a:cs typeface="+mn-cs"/>
              </a:rPr>
              <a:t>EntityManager</a:t>
            </a:r>
            <a:r>
              <a:rPr lang="en-US" sz="1200" b="0" i="0" kern="1200" dirty="0" smtClean="0">
                <a:solidFill>
                  <a:schemeClr val="tx1"/>
                </a:solidFill>
                <a:latin typeface="+mn-lt"/>
                <a:ea typeface="+mn-ea"/>
                <a:cs typeface="+mn-cs"/>
              </a:rPr>
              <a:t> objects)</a:t>
            </a:r>
          </a:p>
          <a:p>
            <a:r>
              <a:rPr lang="en-US" sz="1200" b="0" i="0" kern="1200" dirty="0" smtClean="0">
                <a:solidFill>
                  <a:schemeClr val="tx1"/>
                </a:solidFill>
                <a:latin typeface="+mn-lt"/>
                <a:ea typeface="+mn-ea"/>
                <a:cs typeface="+mn-cs"/>
              </a:rPr>
              <a:t>Producer fields</a:t>
            </a:r>
          </a:p>
          <a:p>
            <a:r>
              <a:rPr lang="en-US" sz="1200" b="0" i="0" kern="1200" dirty="0" smtClean="0">
                <a:solidFill>
                  <a:schemeClr val="tx1"/>
                </a:solidFill>
                <a:latin typeface="+mn-lt"/>
                <a:ea typeface="+mn-ea"/>
                <a:cs typeface="+mn-cs"/>
              </a:rPr>
              <a:t>Objects returned by producer methods</a:t>
            </a:r>
          </a:p>
          <a:p>
            <a:r>
              <a:rPr lang="en-US" sz="1200" b="0" i="0" kern="1200" dirty="0" smtClean="0">
                <a:solidFill>
                  <a:schemeClr val="tx1"/>
                </a:solidFill>
                <a:latin typeface="+mn-lt"/>
                <a:ea typeface="+mn-ea"/>
                <a:cs typeface="+mn-cs"/>
              </a:rPr>
              <a:t>Web service references</a:t>
            </a:r>
          </a:p>
          <a:p>
            <a:r>
              <a:rPr lang="en-US" sz="1200" b="0" i="0" kern="1200" dirty="0" smtClean="0">
                <a:solidFill>
                  <a:schemeClr val="tx1"/>
                </a:solidFill>
                <a:latin typeface="+mn-lt"/>
                <a:ea typeface="+mn-ea"/>
                <a:cs typeface="+mn-cs"/>
              </a:rPr>
              <a:t>Remote enterprise bean references</a:t>
            </a:r>
          </a:p>
          <a:p>
            <a:endParaRPr lang="nl-NL" sz="1200" baseline="0" dirty="0"/>
          </a:p>
        </p:txBody>
      </p:sp>
      <p:sp>
        <p:nvSpPr>
          <p:cNvPr id="4" name="Tijdelijke aanduiding voor dianummer 3"/>
          <p:cNvSpPr>
            <a:spLocks noGrp="1"/>
          </p:cNvSpPr>
          <p:nvPr>
            <p:ph type="sldNum" sz="quarter" idx="10"/>
          </p:nvPr>
        </p:nvSpPr>
        <p:spPr/>
        <p:txBody>
          <a:bodyPr/>
          <a:lstStyle/>
          <a:p>
            <a:fld id="{E3A231E2-5917-44CD-8A06-5F2829B13D02}" type="slidenum">
              <a:rPr lang="en-US" smtClean="0"/>
              <a:pPr/>
              <a:t>12</a:t>
            </a:fld>
            <a:endParaRPr lang="en-US"/>
          </a:p>
        </p:txBody>
      </p:sp>
    </p:spTree>
    <p:extLst>
      <p:ext uri="{BB962C8B-B14F-4D97-AF65-F5344CB8AC3E}">
        <p14:creationId xmlns:p14="http://schemas.microsoft.com/office/powerpoint/2010/main" val="16115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s 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11000"/>
              </a:lnSpc>
              <a:defRPr sz="10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10" name="Chart Placeholder 9"/>
          <p:cNvSpPr>
            <a:spLocks noGrp="1"/>
          </p:cNvSpPr>
          <p:nvPr>
            <p:ph type="chart" sz="quarter" idx="14"/>
          </p:nvPr>
        </p:nvSpPr>
        <p:spPr>
          <a:xfrm>
            <a:off x="460375" y="2117169"/>
            <a:ext cx="8226000" cy="3486771"/>
          </a:xfrm>
        </p:spPr>
        <p:txBody>
          <a:bodyPr/>
          <a:lstStyle>
            <a:lvl1pPr>
              <a:lnSpc>
                <a:spcPts val="2200"/>
              </a:lnSpc>
              <a:defRPr sz="1800"/>
            </a:lvl1pPr>
          </a:lstStyle>
          <a:p>
            <a:r>
              <a:rPr lang="en-US" noProof="0" smtClean="0"/>
              <a:t>Click icon to add chart</a:t>
            </a:r>
            <a:endParaRPr lang="nl-NL" noProof="0"/>
          </a:p>
        </p:txBody>
      </p:sp>
      <p:sp>
        <p:nvSpPr>
          <p:cNvPr id="11" name="Text Placeholder 60"/>
          <p:cNvSpPr>
            <a:spLocks noGrp="1"/>
          </p:cNvSpPr>
          <p:nvPr>
            <p:ph type="body" sz="quarter" idx="16" hasCustomPrompt="1"/>
          </p:nvPr>
        </p:nvSpPr>
        <p:spPr>
          <a:xfrm>
            <a:off x="457199" y="1713978"/>
            <a:ext cx="8232776" cy="355567"/>
          </a:xfrm>
          <a:noFill/>
        </p:spPr>
        <p:txBody>
          <a:bodyPr vert="horz" lIns="0" tIns="0" rIns="0" bIns="0" rtlCol="0" anchor="t" anchorCtr="0">
            <a:noAutofit/>
          </a:bodyPr>
          <a:lstStyle>
            <a:lvl1pPr marL="0" indent="0" algn="l" defTabSz="914400" rtl="0" eaLnBrk="1" latinLnBrk="0" hangingPunct="1">
              <a:lnSpc>
                <a:spcPts val="2700"/>
              </a:lnSpc>
              <a:spcBef>
                <a:spcPct val="0"/>
              </a:spcBef>
              <a:buNone/>
              <a:defRPr lang="en-US" sz="2300" b="1" kern="1200" dirty="0" smtClean="0">
                <a:solidFill>
                  <a:schemeClr val="tx1"/>
                </a:solidFill>
                <a:latin typeface="+mj-lt"/>
                <a:ea typeface="+mj-ea"/>
                <a:cs typeface="+mj-cs"/>
              </a:defRPr>
            </a:lvl1pPr>
          </a:lstStyle>
          <a:p>
            <a:pPr lvl="0"/>
            <a:r>
              <a:rPr lang="nl-NL" noProof="0" dirty="0" smtClean="0"/>
              <a:t>Klik hier om een grafiektitel te maken</a:t>
            </a:r>
          </a:p>
        </p:txBody>
      </p:sp>
      <p:sp>
        <p:nvSpPr>
          <p:cNvPr id="9" name="Slide Number Placeholder 8"/>
          <p:cNvSpPr>
            <a:spLocks noGrp="1"/>
          </p:cNvSpPr>
          <p:nvPr>
            <p:ph type="sldNum" sz="quarter" idx="17"/>
          </p:nvPr>
        </p:nvSpPr>
        <p:spPr/>
        <p:txBody>
          <a:bodyPr/>
          <a:lstStyle/>
          <a:p>
            <a:fld id="{4EACBA47-91FC-4F0F-98EF-AF8B449ABA17}" type="slidenum">
              <a:rPr lang="nl-NL" noProof="0" smtClean="0"/>
              <a:pPr/>
              <a:t>‹nr.›</a:t>
            </a:fld>
            <a:endParaRPr lang="nl-NL" noProof="0"/>
          </a:p>
        </p:txBody>
      </p:sp>
      <p:sp>
        <p:nvSpPr>
          <p:cNvPr id="12" name="Footer Placeholder 11"/>
          <p:cNvSpPr>
            <a:spLocks noGrp="1"/>
          </p:cNvSpPr>
          <p:nvPr>
            <p:ph type="ftr" sz="quarter" idx="18"/>
          </p:nvPr>
        </p:nvSpPr>
        <p:spPr/>
        <p:txBody>
          <a:bodyPr/>
          <a:lstStyle/>
          <a:p>
            <a:r>
              <a:rPr lang="nl-NL" noProof="0" smtClean="0"/>
              <a:t>Sogeti PowerPoint Referentie 2013</a:t>
            </a:r>
            <a:endParaRPr lang="nl-N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co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6" name="Footer Placeholder 5"/>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82296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0" name="Slide Number Placeholder 9"/>
          <p:cNvSpPr>
            <a:spLocks noGrp="1"/>
          </p:cNvSpPr>
          <p:nvPr>
            <p:ph type="sldNum" sz="quarter" idx="16"/>
          </p:nvPr>
        </p:nvSpPr>
        <p:spPr/>
        <p:txBody>
          <a:bodyPr/>
          <a:lstStyle/>
          <a:p>
            <a:fld id="{4EACBA47-91FC-4F0F-98EF-AF8B449ABA17}" type="slidenum">
              <a:rPr lang="nl-NL" noProof="0" smtClean="0"/>
              <a:pPr/>
              <a:t>‹nr.›</a:t>
            </a:fld>
            <a:endParaRPr lang="nl-NL" noProof="0"/>
          </a:p>
        </p:txBody>
      </p:sp>
      <p:sp>
        <p:nvSpPr>
          <p:cNvPr id="11" name="Footer Placeholder 10"/>
          <p:cNvSpPr>
            <a:spLocks noGrp="1"/>
          </p:cNvSpPr>
          <p:nvPr>
            <p:ph type="ftr" sz="quarter" idx="17"/>
          </p:nvPr>
        </p:nvSpPr>
        <p:spPr/>
        <p:txBody>
          <a:bodyPr/>
          <a:lstStyle/>
          <a:p>
            <a:r>
              <a:rPr lang="nl-NL" noProof="0" smtClean="0"/>
              <a:t>Sogeti PowerPoint Referentie 2013</a:t>
            </a:r>
            <a:endParaRPr lang="nl-NL" noProof="0"/>
          </a:p>
        </p:txBody>
      </p:sp>
      <p:sp>
        <p:nvSpPr>
          <p:cNvPr id="6" name="Text Placeholder 60"/>
          <p:cNvSpPr>
            <a:spLocks noGrp="1"/>
          </p:cNvSpPr>
          <p:nvPr>
            <p:ph type="body" sz="quarter" idx="14" hasCustomPrompt="1"/>
          </p:nvPr>
        </p:nvSpPr>
        <p:spPr>
          <a:xfrm>
            <a:off x="460375" y="5248374"/>
            <a:ext cx="822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7" name="Text Placeholder 60"/>
          <p:cNvSpPr>
            <a:spLocks noGrp="1"/>
          </p:cNvSpPr>
          <p:nvPr>
            <p:ph type="body" sz="quarter" idx="15" hasCustomPrompt="1"/>
          </p:nvPr>
        </p:nvSpPr>
        <p:spPr>
          <a:xfrm>
            <a:off x="460375" y="5622230"/>
            <a:ext cx="822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Foto's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60375"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53" name="Picture Placeholder 2"/>
          <p:cNvSpPr>
            <a:spLocks noGrp="1"/>
          </p:cNvSpPr>
          <p:nvPr>
            <p:ph type="pic" idx="13"/>
          </p:nvPr>
        </p:nvSpPr>
        <p:spPr>
          <a:xfrm>
            <a:off x="4686300" y="460373"/>
            <a:ext cx="3996000" cy="4788001"/>
          </a:xfrm>
        </p:spPr>
        <p:txBody>
          <a:bodyPr/>
          <a:lstStyle>
            <a:lvl1pPr marL="0" indent="0">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nl-NL" noProof="0"/>
          </a:p>
        </p:txBody>
      </p:sp>
      <p:sp>
        <p:nvSpPr>
          <p:cNvPr id="13" name="Slide Number Placeholder 12"/>
          <p:cNvSpPr>
            <a:spLocks noGrp="1"/>
          </p:cNvSpPr>
          <p:nvPr>
            <p:ph type="sldNum" sz="quarter" idx="18"/>
          </p:nvPr>
        </p:nvSpPr>
        <p:spPr/>
        <p:txBody>
          <a:bodyPr/>
          <a:lstStyle/>
          <a:p>
            <a:fld id="{4EACBA47-91FC-4F0F-98EF-AF8B449ABA17}" type="slidenum">
              <a:rPr lang="nl-NL" noProof="0" smtClean="0"/>
              <a:pPr/>
              <a:t>‹nr.›</a:t>
            </a:fld>
            <a:endParaRPr lang="nl-NL" noProof="0"/>
          </a:p>
        </p:txBody>
      </p:sp>
      <p:sp>
        <p:nvSpPr>
          <p:cNvPr id="14" name="Footer Placeholder 13"/>
          <p:cNvSpPr>
            <a:spLocks noGrp="1"/>
          </p:cNvSpPr>
          <p:nvPr>
            <p:ph type="ftr" sz="quarter" idx="19"/>
          </p:nvPr>
        </p:nvSpPr>
        <p:spPr/>
        <p:txBody>
          <a:bodyPr/>
          <a:lstStyle/>
          <a:p>
            <a:r>
              <a:rPr lang="nl-NL" noProof="0" smtClean="0"/>
              <a:t>Sogeti PowerPoint Referentie 2013</a:t>
            </a:r>
            <a:endParaRPr lang="nl-NL" noProof="0"/>
          </a:p>
        </p:txBody>
      </p:sp>
      <p:sp>
        <p:nvSpPr>
          <p:cNvPr id="8" name="Text Placeholder 60"/>
          <p:cNvSpPr>
            <a:spLocks noGrp="1"/>
          </p:cNvSpPr>
          <p:nvPr>
            <p:ph type="body" sz="quarter" idx="14" hasCustomPrompt="1"/>
          </p:nvPr>
        </p:nvSpPr>
        <p:spPr>
          <a:xfrm>
            <a:off x="460375"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9" name="Text Placeholder 60"/>
          <p:cNvSpPr>
            <a:spLocks noGrp="1"/>
          </p:cNvSpPr>
          <p:nvPr>
            <p:ph type="body" sz="quarter" idx="15" hasCustomPrompt="1"/>
          </p:nvPr>
        </p:nvSpPr>
        <p:spPr>
          <a:xfrm>
            <a:off x="460375"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
        <p:nvSpPr>
          <p:cNvPr id="10" name="Text Placeholder 60"/>
          <p:cNvSpPr>
            <a:spLocks noGrp="1"/>
          </p:cNvSpPr>
          <p:nvPr>
            <p:ph type="body" sz="quarter" idx="16" hasCustomPrompt="1"/>
          </p:nvPr>
        </p:nvSpPr>
        <p:spPr>
          <a:xfrm>
            <a:off x="4686300" y="5248374"/>
            <a:ext cx="3996000" cy="355567"/>
          </a:xfrm>
          <a:noFill/>
        </p:spPr>
        <p:txBody>
          <a:bodyPr vert="horz" lIns="0" tIns="0" rIns="0" bIns="0" rtlCol="0" anchor="b" anchorCtr="0">
            <a:noAutofit/>
          </a:bodyPr>
          <a:lstStyle>
            <a:lvl1pPr marL="0" indent="0" algn="l" defTabSz="914400" rtl="0" eaLnBrk="1" latinLnBrk="0" hangingPunct="1">
              <a:lnSpc>
                <a:spcPts val="1800"/>
              </a:lnSpc>
              <a:spcBef>
                <a:spcPct val="0"/>
              </a:spcBef>
              <a:buNone/>
              <a:defRPr lang="en-US" sz="1600" b="1" kern="1200" dirty="0" smtClean="0">
                <a:solidFill>
                  <a:schemeClr val="tx1"/>
                </a:solidFill>
                <a:latin typeface="+mj-lt"/>
                <a:ea typeface="+mj-ea"/>
                <a:cs typeface="+mj-cs"/>
              </a:defRPr>
            </a:lvl1pPr>
          </a:lstStyle>
          <a:p>
            <a:pPr lvl="0"/>
            <a:r>
              <a:rPr lang="nl-NL" noProof="0" dirty="0" smtClean="0"/>
              <a:t>Klik hier voor een onderschrift</a:t>
            </a:r>
          </a:p>
        </p:txBody>
      </p:sp>
      <p:sp>
        <p:nvSpPr>
          <p:cNvPr id="11" name="Text Placeholder 60"/>
          <p:cNvSpPr>
            <a:spLocks noGrp="1"/>
          </p:cNvSpPr>
          <p:nvPr>
            <p:ph type="body" sz="quarter" idx="17" hasCustomPrompt="1"/>
          </p:nvPr>
        </p:nvSpPr>
        <p:spPr>
          <a:xfrm>
            <a:off x="4686300" y="5622230"/>
            <a:ext cx="3996000" cy="180000"/>
          </a:xfrm>
        </p:spPr>
        <p:txBody>
          <a:bodyPr vert="horz" lIns="0" tIns="0" rIns="0" bIns="0" rtlCol="0" anchor="t" anchorCtr="0">
            <a:noAutofit/>
          </a:bodyPr>
          <a:lstStyle>
            <a:lvl1pPr marL="0" algn="l" defTabSz="914400" rtl="0" eaLnBrk="1" latinLnBrk="0" hangingPunct="1">
              <a:lnSpc>
                <a:spcPts val="1400"/>
              </a:lnSpc>
              <a:spcBef>
                <a:spcPct val="0"/>
              </a:spcBef>
              <a:buNone/>
              <a:defRPr lang="en-US" sz="1200" b="0" kern="1200" dirty="0" smtClean="0">
                <a:solidFill>
                  <a:schemeClr val="tx1"/>
                </a:solidFill>
                <a:latin typeface="+mn-lt"/>
                <a:ea typeface="+mn-ea"/>
                <a:cs typeface="+mn-cs"/>
              </a:defRPr>
            </a:lvl1pPr>
          </a:lstStyle>
          <a:p>
            <a:pPr lvl="0"/>
            <a:r>
              <a:rPr lang="nl-NL" noProof="0" dirty="0" smtClean="0"/>
              <a:t>Klik hier om een bronvermelding toe te voegen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owerslide">
    <p:spTree>
      <p:nvGrpSpPr>
        <p:cNvPr id="1" name=""/>
        <p:cNvGrpSpPr/>
        <p:nvPr/>
      </p:nvGrpSpPr>
      <p:grpSpPr>
        <a:xfrm>
          <a:off x="0" y="0"/>
          <a:ext cx="0" cy="0"/>
          <a:chOff x="0" y="0"/>
          <a:chExt cx="0" cy="0"/>
        </a:xfrm>
      </p:grpSpPr>
      <p:sp>
        <p:nvSpPr>
          <p:cNvPr id="6" name="Rectangle 5"/>
          <p:cNvSpPr/>
          <p:nvPr userDrawn="1"/>
        </p:nvSpPr>
        <p:spPr bwMode="gray">
          <a:xfrm>
            <a:off x="460374" y="457200"/>
            <a:ext cx="8226425" cy="52927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title"/>
          </p:nvPr>
        </p:nvSpPr>
        <p:spPr>
          <a:xfrm>
            <a:off x="863923" y="701199"/>
            <a:ext cx="7454701" cy="5063014"/>
          </a:xfrm>
          <a:noFill/>
        </p:spPr>
        <p:txBody>
          <a:bodyPr lIns="0" rIns="0" anchor="t" anchorCtr="0"/>
          <a:lstStyle>
            <a:lvl1pPr>
              <a:lnSpc>
                <a:spcPts val="4800"/>
              </a:lnSpc>
              <a:defRPr sz="4000"/>
            </a:lvl1pPr>
          </a:lstStyle>
          <a:p>
            <a:r>
              <a:rPr lang="en-US" noProof="0" smtClean="0"/>
              <a:t>Click to edit Master title style</a:t>
            </a:r>
            <a:endParaRPr lang="nl-NL" noProof="0"/>
          </a:p>
        </p:txBody>
      </p:sp>
      <p:grpSp>
        <p:nvGrpSpPr>
          <p:cNvPr id="16" name="Group 15"/>
          <p:cNvGrpSpPr/>
          <p:nvPr userDrawn="1"/>
        </p:nvGrpSpPr>
        <p:grpSpPr>
          <a:xfrm>
            <a:off x="457200" y="6078954"/>
            <a:ext cx="1479870" cy="321562"/>
            <a:chOff x="2749538" y="2279310"/>
            <a:chExt cx="1479870" cy="321562"/>
          </a:xfrm>
        </p:grpSpPr>
        <p:sp>
          <p:nvSpPr>
            <p:cNvPr id="17" name="Rectangle 16"/>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8" name="Rectangle 17"/>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15" name="Rectangle 14"/>
          <p:cNvSpPr/>
          <p:nvPr userDrawn="1"/>
        </p:nvSpPr>
        <p:spPr bwMode="gray">
          <a:xfrm>
            <a:off x="460374" y="457200"/>
            <a:ext cx="8226425" cy="529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 name="Title 1"/>
          <p:cNvSpPr>
            <a:spLocks noGrp="1"/>
          </p:cNvSpPr>
          <p:nvPr>
            <p:ph type="ctrTitle"/>
          </p:nvPr>
        </p:nvSpPr>
        <p:spPr>
          <a:xfrm>
            <a:off x="863923" y="698818"/>
            <a:ext cx="7454701" cy="2500684"/>
          </a:xfrm>
          <a:noFill/>
        </p:spPr>
        <p:txBody>
          <a:bodyPr lIns="0" rIns="0" anchor="t" anchorCtr="0"/>
          <a:lstStyle>
            <a:lvl1pPr>
              <a:lnSpc>
                <a:spcPts val="6500"/>
              </a:lnSpc>
              <a:defRPr sz="5500"/>
            </a:lvl1pPr>
          </a:lstStyle>
          <a:p>
            <a:r>
              <a:rPr lang="en-US" noProof="0" smtClean="0"/>
              <a:t>Click to edit Master title style</a:t>
            </a:r>
            <a:endParaRPr lang="nl-NL" noProof="0"/>
          </a:p>
        </p:txBody>
      </p:sp>
      <p:sp>
        <p:nvSpPr>
          <p:cNvPr id="3" name="Subtitle 2"/>
          <p:cNvSpPr>
            <a:spLocks noGrp="1"/>
          </p:cNvSpPr>
          <p:nvPr>
            <p:ph type="subTitle" idx="1"/>
          </p:nvPr>
        </p:nvSpPr>
        <p:spPr bwMode="white">
          <a:xfrm>
            <a:off x="863923" y="3831134"/>
            <a:ext cx="7455600" cy="718145"/>
          </a:xfrm>
        </p:spPr>
        <p:txBody>
          <a:bodyPr/>
          <a:lstStyle>
            <a:lvl1pPr marL="0" indent="0" algn="l">
              <a:lnSpc>
                <a:spcPts val="2800"/>
              </a:lnSpc>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nl-NL" noProof="0"/>
          </a:p>
        </p:txBody>
      </p:sp>
      <p:sp>
        <p:nvSpPr>
          <p:cNvPr id="13" name="Content Placeholder 12"/>
          <p:cNvSpPr>
            <a:spLocks noGrp="1"/>
          </p:cNvSpPr>
          <p:nvPr>
            <p:ph sz="quarter" idx="13" hasCustomPrompt="1"/>
          </p:nvPr>
        </p:nvSpPr>
        <p:spPr bwMode="white">
          <a:xfrm>
            <a:off x="863924" y="4843862"/>
            <a:ext cx="7454700" cy="230832"/>
          </a:xfrm>
        </p:spPr>
        <p:txBody>
          <a:bodyPr>
            <a:noAutofit/>
          </a:bodyPr>
          <a:lstStyle>
            <a:lvl1pPr marL="0" indent="0">
              <a:lnSpc>
                <a:spcPts val="1800"/>
              </a:lnSpc>
              <a:buNone/>
              <a:defRPr sz="1600" baseline="0">
                <a:solidFill>
                  <a:schemeClr val="bg1"/>
                </a:solidFill>
              </a:defRPr>
            </a:lvl1pPr>
          </a:lstStyle>
          <a:p>
            <a:pPr lvl="0"/>
            <a:r>
              <a:rPr lang="nl-NL" noProof="0" smtClean="0"/>
              <a:t>Type your Location and date</a:t>
            </a:r>
            <a:endParaRPr lang="nl-NL" noProof="0"/>
          </a:p>
        </p:txBody>
      </p:sp>
      <p:sp>
        <p:nvSpPr>
          <p:cNvPr id="9" name="Slide Number Placeholder 8"/>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a:xfrm>
            <a:off x="460375" y="1713979"/>
            <a:ext cx="8226000" cy="4050234"/>
          </a:xfrm>
        </p:spPr>
        <p:txBody>
          <a:bodyPr/>
          <a:lstStyle>
            <a:lvl1pPr marL="0" indent="0">
              <a:spcBef>
                <a:spcPts val="0"/>
              </a:spcBef>
              <a:buNone/>
              <a:defRPr/>
            </a:lvl1pPr>
            <a:lvl2pPr marL="0" indent="0">
              <a:spcBef>
                <a:spcPts val="0"/>
              </a:spcBef>
              <a:buNone/>
              <a:defRPr/>
            </a:lvl2pPr>
          </a:lstStyle>
          <a:p>
            <a:pPr lvl="0"/>
            <a:r>
              <a:rPr lang="en-US" noProof="0" smtClean="0"/>
              <a:t>Click to edit Master text styles</a:t>
            </a:r>
          </a:p>
          <a:p>
            <a:pPr lvl="1"/>
            <a:r>
              <a:rPr lang="en-US" noProof="0" smtClean="0"/>
              <a:t>Second level</a:t>
            </a:r>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kst met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kst met numm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3" name="Content Placeholder 2"/>
          <p:cNvSpPr>
            <a:spLocks noGrp="1"/>
          </p:cNvSpPr>
          <p:nvPr>
            <p:ph idx="1"/>
          </p:nvPr>
        </p:nvSpPr>
        <p:spPr/>
        <p:txBody>
          <a:bodyPr/>
          <a:lstStyle>
            <a:lvl1pPr>
              <a:buFont typeface="+mj-lt"/>
              <a:buAutoNum type="arabicPeriod"/>
              <a:defRPr/>
            </a:lvl1pPr>
            <a:lvl2pPr>
              <a:defRPr b="1"/>
            </a:lvl2pPr>
            <a:lvl3pPr>
              <a:defRPr b="1"/>
            </a:lvl3pPr>
            <a:lvl4pPr>
              <a:defRPr b="1"/>
            </a:lvl4pPr>
            <a:lvl5pPr>
              <a:defRPr b="1"/>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8" name="Footer Placeholder 7"/>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15" name="Content Placeholder 8"/>
          <p:cNvSpPr>
            <a:spLocks noGrp="1"/>
          </p:cNvSpPr>
          <p:nvPr>
            <p:ph sz="quarter" idx="14"/>
          </p:nvPr>
        </p:nvSpPr>
        <p:spPr>
          <a:xfrm>
            <a:off x="4687199" y="1713979"/>
            <a:ext cx="3996000" cy="405023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met nummers">
    <p:spTree>
      <p:nvGrpSpPr>
        <p:cNvPr id="1" name=""/>
        <p:cNvGrpSpPr/>
        <p:nvPr/>
      </p:nvGrpSpPr>
      <p:grpSpPr>
        <a:xfrm>
          <a:off x="0" y="0"/>
          <a:ext cx="0" cy="0"/>
          <a:chOff x="0" y="0"/>
          <a:chExt cx="0" cy="0"/>
        </a:xfrm>
      </p:grpSpPr>
      <p:sp>
        <p:nvSpPr>
          <p:cNvPr id="2" name="Title 1"/>
          <p:cNvSpPr>
            <a:spLocks noGrp="1"/>
          </p:cNvSpPr>
          <p:nvPr>
            <p:ph type="title"/>
          </p:nvPr>
        </p:nvSpPr>
        <p:spPr>
          <a:xfrm>
            <a:off x="457199" y="457200"/>
            <a:ext cx="8226000" cy="914400"/>
          </a:xfrm>
        </p:spPr>
        <p:txBody>
          <a:bodyPr/>
          <a:lstStyle/>
          <a:p>
            <a:r>
              <a:rPr lang="en-US" noProof="0" smtClean="0"/>
              <a:t>Click to edit Master title style</a:t>
            </a:r>
            <a:endParaRPr lang="nl-NL" noProof="0"/>
          </a:p>
        </p:txBody>
      </p:sp>
      <p:sp>
        <p:nvSpPr>
          <p:cNvPr id="9" name="Content Placeholder 8"/>
          <p:cNvSpPr>
            <a:spLocks noGrp="1"/>
          </p:cNvSpPr>
          <p:nvPr>
            <p:ph sz="quarter" idx="13"/>
          </p:nvPr>
        </p:nvSpPr>
        <p:spPr>
          <a:xfrm>
            <a:off x="460375"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15" name="Content Placeholder 8"/>
          <p:cNvSpPr>
            <a:spLocks noGrp="1"/>
          </p:cNvSpPr>
          <p:nvPr>
            <p:ph sz="quarter" idx="14"/>
          </p:nvPr>
        </p:nvSpPr>
        <p:spPr>
          <a:xfrm>
            <a:off x="4687199" y="1713979"/>
            <a:ext cx="3996000" cy="4050234"/>
          </a:xfrm>
        </p:spPr>
        <p:txBody>
          <a:bodyPr/>
          <a:lstStyle>
            <a:lvl1pPr>
              <a:buFont typeface="+mj-lt"/>
              <a:buAutoNum type="arabicPeriod"/>
              <a:defRPr/>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6"/>
          </p:nvPr>
        </p:nvSpPr>
        <p:spPr/>
        <p:txBody>
          <a:bodyPr/>
          <a:lstStyle/>
          <a:p>
            <a:r>
              <a:rPr lang="nl-NL" noProof="0" smtClean="0"/>
              <a:t>Sogeti PowerPoint Referentie 2013</a:t>
            </a:r>
            <a:endParaRPr lang="nl-N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Slide Number Placeholder 5"/>
          <p:cNvSpPr>
            <a:spLocks noGrp="1"/>
          </p:cNvSpPr>
          <p:nvPr>
            <p:ph type="sldNum" sz="quarter" idx="10"/>
          </p:nvPr>
        </p:nvSpPr>
        <p:spPr/>
        <p:txBody>
          <a:bodyPr/>
          <a:lstStyle/>
          <a:p>
            <a:fld id="{4EACBA47-91FC-4F0F-98EF-AF8B449ABA17}" type="slidenum">
              <a:rPr lang="nl-NL" noProof="0" smtClean="0"/>
              <a:pPr/>
              <a:t>‹nr.›</a:t>
            </a:fld>
            <a:endParaRPr lang="nl-NL" noProof="0"/>
          </a:p>
        </p:txBody>
      </p:sp>
      <p:sp>
        <p:nvSpPr>
          <p:cNvPr id="7" name="Footer Placeholder 6"/>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nl-NL" noProof="0"/>
          </a:p>
        </p:txBody>
      </p:sp>
      <p:sp>
        <p:nvSpPr>
          <p:cNvPr id="6" name="Text Placeholder 3"/>
          <p:cNvSpPr>
            <a:spLocks noGrp="1"/>
          </p:cNvSpPr>
          <p:nvPr>
            <p:ph type="body" sz="half" idx="2" hasCustomPrompt="1"/>
          </p:nvPr>
        </p:nvSpPr>
        <p:spPr>
          <a:xfrm>
            <a:off x="457199" y="5622229"/>
            <a:ext cx="8226000" cy="179536"/>
          </a:xfrm>
        </p:spPr>
        <p:txBody>
          <a:bodyPr anchor="t" anchorCtr="0">
            <a:noAutofit/>
          </a:bodyPr>
          <a:lstStyle>
            <a:lvl1pPr marL="0" indent="0">
              <a:lnSpc>
                <a:spcPts val="1400"/>
              </a:lnSpc>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noProof="0" dirty="0" smtClean="0"/>
              <a:t>Klik hier om een bronvermelding toe te voegen</a:t>
            </a:r>
          </a:p>
        </p:txBody>
      </p:sp>
      <p:sp>
        <p:nvSpPr>
          <p:cNvPr id="9" name="Table Placeholder 8"/>
          <p:cNvSpPr>
            <a:spLocks noGrp="1"/>
          </p:cNvSpPr>
          <p:nvPr>
            <p:ph type="tbl" sz="quarter" idx="13"/>
          </p:nvPr>
        </p:nvSpPr>
        <p:spPr>
          <a:xfrm>
            <a:off x="460375" y="1713979"/>
            <a:ext cx="8226000" cy="3889962"/>
          </a:xfrm>
        </p:spPr>
        <p:txBody>
          <a:bodyPr/>
          <a:lstStyle>
            <a:lvl1pPr>
              <a:lnSpc>
                <a:spcPts val="2200"/>
              </a:lnSpc>
              <a:defRPr sz="1800"/>
            </a:lvl1pPr>
          </a:lstStyle>
          <a:p>
            <a:r>
              <a:rPr lang="en-US" noProof="0" smtClean="0"/>
              <a:t>Click icon to add table</a:t>
            </a:r>
            <a:endParaRPr lang="nl-NL" noProof="0"/>
          </a:p>
        </p:txBody>
      </p:sp>
      <p:sp>
        <p:nvSpPr>
          <p:cNvPr id="8" name="Slide Number Placeholder 7"/>
          <p:cNvSpPr>
            <a:spLocks noGrp="1"/>
          </p:cNvSpPr>
          <p:nvPr>
            <p:ph type="sldNum" sz="quarter" idx="14"/>
          </p:nvPr>
        </p:nvSpPr>
        <p:spPr/>
        <p:txBody>
          <a:bodyPr/>
          <a:lstStyle/>
          <a:p>
            <a:fld id="{4EACBA47-91FC-4F0F-98EF-AF8B449ABA17}" type="slidenum">
              <a:rPr lang="nl-NL" noProof="0" smtClean="0"/>
              <a:pPr/>
              <a:t>‹nr.›</a:t>
            </a:fld>
            <a:endParaRPr lang="nl-NL" noProof="0"/>
          </a:p>
        </p:txBody>
      </p:sp>
      <p:sp>
        <p:nvSpPr>
          <p:cNvPr id="10" name="Footer Placeholder 9"/>
          <p:cNvSpPr>
            <a:spLocks noGrp="1"/>
          </p:cNvSpPr>
          <p:nvPr>
            <p:ph type="ftr" sz="quarter" idx="15"/>
          </p:nvPr>
        </p:nvSpPr>
        <p:spPr/>
        <p:txBody>
          <a:bodyPr/>
          <a:lstStyle/>
          <a:p>
            <a:r>
              <a:rPr lang="nl-NL" noProof="0" smtClean="0"/>
              <a:t>Sogeti PowerPoint Referentie 2013</a:t>
            </a:r>
            <a:endParaRPr lang="nl-NL" noProof="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199" y="457200"/>
            <a:ext cx="8226000" cy="914400"/>
          </a:xfrm>
          <a:prstGeom prst="rect">
            <a:avLst/>
          </a:prstGeom>
          <a:solidFill>
            <a:schemeClr val="accent2"/>
          </a:solidFill>
        </p:spPr>
        <p:txBody>
          <a:bodyPr vert="horz" lIns="230400" tIns="0" rIns="230400" bIns="0" rtlCol="0" anchor="ctr">
            <a:noAutofit/>
          </a:bodyPr>
          <a:lstStyle/>
          <a:p>
            <a:r>
              <a:rPr lang="en-US" noProof="0" smtClean="0"/>
              <a:t>Click to edit Master title style</a:t>
            </a:r>
            <a:endParaRPr lang="nl-NL" noProof="0"/>
          </a:p>
        </p:txBody>
      </p:sp>
      <p:sp>
        <p:nvSpPr>
          <p:cNvPr id="3" name="Text Placeholder 2"/>
          <p:cNvSpPr>
            <a:spLocks noGrp="1"/>
          </p:cNvSpPr>
          <p:nvPr>
            <p:ph type="body" idx="1"/>
          </p:nvPr>
        </p:nvSpPr>
        <p:spPr>
          <a:xfrm>
            <a:off x="460375" y="1713979"/>
            <a:ext cx="8226000" cy="4050234"/>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5" name="Footer Placeholder 4"/>
          <p:cNvSpPr>
            <a:spLocks noGrp="1"/>
          </p:cNvSpPr>
          <p:nvPr>
            <p:ph type="ftr" sz="quarter" idx="3"/>
          </p:nvPr>
        </p:nvSpPr>
        <p:spPr>
          <a:xfrm>
            <a:off x="2172493" y="6127899"/>
            <a:ext cx="6153882"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dirty="0" smtClean="0">
                <a:solidFill>
                  <a:schemeClr val="tx1"/>
                </a:solidFill>
                <a:latin typeface="+mn-lt"/>
                <a:ea typeface="+mn-ea"/>
                <a:cs typeface="+mn-cs"/>
              </a:defRPr>
            </a:lvl1pPr>
          </a:lstStyle>
          <a:p>
            <a:r>
              <a:rPr lang="nl-NL" noProof="0" smtClean="0"/>
              <a:t>Sogeti PowerPoint Referentie 2013</a:t>
            </a:r>
            <a:endParaRPr lang="nl-NL" noProof="0"/>
          </a:p>
        </p:txBody>
      </p:sp>
      <p:sp>
        <p:nvSpPr>
          <p:cNvPr id="6" name="Slide Number Placeholder 5"/>
          <p:cNvSpPr>
            <a:spLocks noGrp="1"/>
          </p:cNvSpPr>
          <p:nvPr>
            <p:ph type="sldNum" sz="quarter" idx="4"/>
          </p:nvPr>
        </p:nvSpPr>
        <p:spPr>
          <a:xfrm>
            <a:off x="8470375" y="6127899"/>
            <a:ext cx="216000" cy="256480"/>
          </a:xfrm>
          <a:prstGeom prst="rect">
            <a:avLst/>
          </a:prstGeom>
          <a:noFill/>
        </p:spPr>
        <p:txBody>
          <a:bodyPr wrap="square" lIns="0" tIns="0" rIns="0" bIns="0" rtlCol="0">
            <a:noAutofit/>
          </a:bodyPr>
          <a:lstStyle>
            <a:lvl1pPr marL="0" algn="r" defTabSz="914400" rtl="0" eaLnBrk="1" latinLnBrk="0" hangingPunct="1">
              <a:lnSpc>
                <a:spcPts val="2000"/>
              </a:lnSpc>
              <a:defRPr lang="en-US" sz="1200" kern="1200" smtClean="0">
                <a:solidFill>
                  <a:schemeClr val="accent1"/>
                </a:solidFill>
                <a:latin typeface="+mn-lt"/>
                <a:ea typeface="+mn-ea"/>
                <a:cs typeface="+mn-cs"/>
              </a:defRPr>
            </a:lvl1pPr>
          </a:lstStyle>
          <a:p>
            <a:fld id="{4EACBA47-91FC-4F0F-98EF-AF8B449ABA17}" type="slidenum">
              <a:rPr lang="nl-NL" noProof="0" smtClean="0"/>
              <a:pPr/>
              <a:t>‹nr.›</a:t>
            </a:fld>
            <a:endParaRPr lang="nl-NL" noProof="0"/>
          </a:p>
        </p:txBody>
      </p:sp>
      <p:sp>
        <p:nvSpPr>
          <p:cNvPr id="35" name="TextBox 34"/>
          <p:cNvSpPr txBox="1"/>
          <p:nvPr/>
        </p:nvSpPr>
        <p:spPr>
          <a:xfrm>
            <a:off x="8326375" y="6127899"/>
            <a:ext cx="180000" cy="256480"/>
          </a:xfrm>
          <a:prstGeom prst="rect">
            <a:avLst/>
          </a:prstGeom>
          <a:noFill/>
        </p:spPr>
        <p:txBody>
          <a:bodyPr wrap="square" lIns="0" tIns="0" rIns="0" bIns="0" rtlCol="0">
            <a:noAutofit/>
          </a:bodyPr>
          <a:lstStyle/>
          <a:p>
            <a:pPr algn="ctr">
              <a:lnSpc>
                <a:spcPts val="2000"/>
              </a:lnSpc>
            </a:pPr>
            <a:r>
              <a:rPr lang="nl-NL" sz="1200" noProof="0" smtClean="0"/>
              <a:t>|</a:t>
            </a:r>
            <a:endParaRPr lang="nl-NL" sz="1200" noProof="0"/>
          </a:p>
        </p:txBody>
      </p:sp>
      <p:grpSp>
        <p:nvGrpSpPr>
          <p:cNvPr id="19" name="Group 18"/>
          <p:cNvGrpSpPr/>
          <p:nvPr/>
        </p:nvGrpSpPr>
        <p:grpSpPr>
          <a:xfrm>
            <a:off x="457200" y="6078954"/>
            <a:ext cx="1479870" cy="321562"/>
            <a:chOff x="2749538" y="2279310"/>
            <a:chExt cx="1479870" cy="321562"/>
          </a:xfrm>
        </p:grpSpPr>
        <p:sp>
          <p:nvSpPr>
            <p:cNvPr id="20" name="Rectangle 19"/>
            <p:cNvSpPr/>
            <p:nvPr/>
          </p:nvSpPr>
          <p:spPr>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3" name="Rectangle 22"/>
            <p:cNvSpPr/>
            <p:nvPr/>
          </p:nvSpPr>
          <p:spPr>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grpSp>
          <p:nvGrpSpPr>
            <p:cNvPr id="34" name="Group 21"/>
            <p:cNvGrpSpPr/>
            <p:nvPr/>
          </p:nvGrpSpPr>
          <p:grpSpPr bwMode="gray">
            <a:xfrm>
              <a:off x="3373209" y="2357164"/>
              <a:ext cx="726277" cy="153325"/>
              <a:chOff x="-1490663" y="3248025"/>
              <a:chExt cx="2857501" cy="603250"/>
            </a:xfrm>
          </p:grpSpPr>
          <p:sp>
            <p:nvSpPr>
              <p:cNvPr id="37" name="Freeform 36"/>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8" name="Freeform 37"/>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39" name="Freeform 38"/>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0" name="Freeform 39"/>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1" name="Freeform 40"/>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sp>
            <p:nvSpPr>
              <p:cNvPr id="42" name="Freeform 41"/>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
          <p:nvSpPr>
            <p:cNvPr id="36"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noProof="0"/>
            </a:p>
          </p:txBody>
        </p:sp>
      </p:grpSp>
    </p:spTree>
  </p:cSld>
  <p:clrMap bg1="lt1" tx1="dk1" bg2="lt2" tx2="dk2" accent1="accent1" accent2="accent2" accent3="accent3" accent4="accent4" accent5="accent5" accent6="accent6" hlink="hlink" folHlink="folHlink"/>
  <p:sldLayoutIdLst>
    <p:sldLayoutId id="2147483669" r:id="rId1"/>
    <p:sldLayoutId id="2147483649" r:id="rId2"/>
    <p:sldLayoutId id="2147483661" r:id="rId3"/>
    <p:sldLayoutId id="2147483650" r:id="rId4"/>
    <p:sldLayoutId id="2147483670" r:id="rId5"/>
    <p:sldLayoutId id="2147483652" r:id="rId6"/>
    <p:sldLayoutId id="2147483671" r:id="rId7"/>
    <p:sldLayoutId id="2147483654" r:id="rId8"/>
    <p:sldLayoutId id="2147483666" r:id="rId9"/>
    <p:sldLayoutId id="2147483667" r:id="rId10"/>
    <p:sldLayoutId id="2147483655" r:id="rId11"/>
    <p:sldLayoutId id="2147483668" r:id="rId12"/>
    <p:sldLayoutId id="2147483664" r:id="rId13"/>
    <p:sldLayoutId id="2147483660" r:id="rId14"/>
  </p:sldLayoutIdLst>
  <p:hf hdr="0" dt="0"/>
  <p:txStyles>
    <p:titleStyle>
      <a:lvl1pPr algn="l" defTabSz="914400" rtl="0" eaLnBrk="1" latinLnBrk="0" hangingPunct="1">
        <a:lnSpc>
          <a:spcPts val="3400"/>
        </a:lnSpc>
        <a:spcBef>
          <a:spcPct val="0"/>
        </a:spcBef>
        <a:buNone/>
        <a:defRPr sz="3000" b="1" kern="1200">
          <a:solidFill>
            <a:schemeClr val="bg1"/>
          </a:solidFill>
          <a:latin typeface="+mj-lt"/>
          <a:ea typeface="+mj-ea"/>
          <a:cs typeface="+mj-cs"/>
        </a:defRPr>
      </a:lvl1pPr>
    </p:titleStyle>
    <p:bodyStyle>
      <a:lvl1pPr marL="468000" indent="-468000" algn="l" defTabSz="914400"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1pPr>
      <a:lvl2pPr marL="900000" indent="-466725" algn="l" defTabSz="987425" rtl="0" eaLnBrk="1" latinLnBrk="0" hangingPunct="1">
        <a:lnSpc>
          <a:spcPts val="2700"/>
        </a:lnSpc>
        <a:spcBef>
          <a:spcPts val="0"/>
        </a:spcBef>
        <a:buFont typeface="Wingdings 3" pitchFamily="18" charset="2"/>
        <a:buChar char=""/>
        <a:tabLst/>
        <a:defRPr sz="2300" b="1" kern="1200">
          <a:solidFill>
            <a:schemeClr val="tx1"/>
          </a:solidFill>
          <a:latin typeface="+mn-lt"/>
          <a:ea typeface="+mn-ea"/>
          <a:cs typeface="+mn-cs"/>
        </a:defRPr>
      </a:lvl2pPr>
      <a:lvl3pPr marL="1347788" indent="-466725" algn="l" defTabSz="987425" rtl="0" eaLnBrk="1" latinLnBrk="0" hangingPunct="1">
        <a:lnSpc>
          <a:spcPts val="2700"/>
        </a:lnSpc>
        <a:spcBef>
          <a:spcPts val="0"/>
        </a:spcBef>
        <a:buFont typeface="Century Gothic" pitchFamily="34" charset="0"/>
        <a:buChar char="•"/>
        <a:tabLst/>
        <a:defRPr sz="2300" b="1" kern="1200">
          <a:solidFill>
            <a:schemeClr val="tx1"/>
          </a:solidFill>
          <a:latin typeface="+mn-lt"/>
          <a:ea typeface="+mn-ea"/>
          <a:cs typeface="+mn-cs"/>
        </a:defRPr>
      </a:lvl3pPr>
      <a:lvl4pPr marL="1793875" indent="-466725" algn="l" defTabSz="914400"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4pPr>
      <a:lvl5pPr marL="2249488" indent="-466725" algn="l" defTabSz="668338" rtl="0" eaLnBrk="1" latinLnBrk="0" hangingPunct="1">
        <a:lnSpc>
          <a:spcPts val="2200"/>
        </a:lnSpc>
        <a:spcBef>
          <a:spcPts val="0"/>
        </a:spcBef>
        <a:buFont typeface="Century Gothic" pitchFamily="34" charset="0"/>
        <a:buChar char="•"/>
        <a:defRPr sz="18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localhost:8080/jboss-helloworld-7.0.0.GA/HelloWorl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0/jboss-" TargetMode="External"/><Relationship Id="rId4" Type="http://schemas.openxmlformats.org/officeDocument/2006/relationships/hyperlink" Target="http://localhost:8080/jboss-cdi-injection-7.0.0.GA/HelloWorld" TargetMode="External"/><Relationship Id="rId5" Type="http://schemas.openxmlformats.org/officeDocument/2006/relationships/hyperlink" Target="http://localhost:8080/jboss--7.0.0.GA/HelloWorld" TargetMode="External"/><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localhost:8080/jboss-cdi-alternative-7.0.0.GA/greet.js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localhost:8080/jboss-greeter-7.0.0.GA/greet.js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localhost:8080/jboss-cdi-interceptors-7.0.0.GA/greet.js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  EJB &amp; CDI</a:t>
            </a:r>
            <a:endParaRPr lang="nl-NL"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Opzetten omgeving</a:t>
            </a:r>
            <a:endParaRPr lang="nl-NL" dirty="0"/>
          </a:p>
        </p:txBody>
      </p:sp>
      <p:sp>
        <p:nvSpPr>
          <p:cNvPr id="3" name="Tijdelijke aanduiding voor inhoud 2"/>
          <p:cNvSpPr>
            <a:spLocks noGrp="1"/>
          </p:cNvSpPr>
          <p:nvPr>
            <p:ph idx="1"/>
          </p:nvPr>
        </p:nvSpPr>
        <p:spPr/>
        <p:txBody>
          <a:bodyPr/>
          <a:lstStyle/>
          <a:p>
            <a:r>
              <a:rPr lang="nl-NL" dirty="0" err="1" smtClean="0"/>
              <a:t>Wildfly</a:t>
            </a:r>
            <a:endParaRPr lang="nl-NL" dirty="0" smtClean="0"/>
          </a:p>
          <a:p>
            <a:r>
              <a:rPr lang="nl-NL" dirty="0" smtClean="0"/>
              <a:t>Java 8 </a:t>
            </a:r>
          </a:p>
          <a:p>
            <a:r>
              <a:rPr lang="nl-NL" dirty="0" err="1" smtClean="0"/>
              <a:t>Maven</a:t>
            </a:r>
            <a:r>
              <a:rPr lang="nl-NL" dirty="0" smtClean="0"/>
              <a:t> </a:t>
            </a:r>
            <a:r>
              <a:rPr lang="nl-NL" dirty="0" err="1" smtClean="0"/>
              <a:t>repo</a:t>
            </a:r>
            <a:endParaRPr lang="nl-NL" dirty="0" smtClean="0"/>
          </a:p>
          <a:p>
            <a:r>
              <a:rPr lang="nl-NL" dirty="0" smtClean="0"/>
              <a:t>IDE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10</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Opdracht @</a:t>
            </a:r>
            <a:r>
              <a:rPr lang="nl-NL" dirty="0" err="1" smtClean="0"/>
              <a:t>Inject</a:t>
            </a:r>
            <a:endParaRPr lang="nl-NL" dirty="0"/>
          </a:p>
        </p:txBody>
      </p:sp>
      <p:sp>
        <p:nvSpPr>
          <p:cNvPr id="3" name="Tijdelijke aanduiding voor inhoud 2"/>
          <p:cNvSpPr>
            <a:spLocks noGrp="1"/>
          </p:cNvSpPr>
          <p:nvPr>
            <p:ph idx="1"/>
          </p:nvPr>
        </p:nvSpPr>
        <p:spPr>
          <a:xfrm>
            <a:off x="460375" y="1713979"/>
            <a:ext cx="8226000" cy="4413920"/>
          </a:xfrm>
        </p:spPr>
        <p:txBody>
          <a:bodyPr/>
          <a:lstStyle/>
          <a:p>
            <a:r>
              <a:rPr lang="nl-NL" dirty="0" smtClean="0"/>
              <a:t>Field, </a:t>
            </a:r>
            <a:r>
              <a:rPr lang="nl-NL" dirty="0" err="1" smtClean="0"/>
              <a:t>methods</a:t>
            </a:r>
            <a:r>
              <a:rPr lang="nl-NL" dirty="0" smtClean="0"/>
              <a:t> en </a:t>
            </a:r>
            <a:r>
              <a:rPr lang="nl-NL" dirty="0" err="1" smtClean="0"/>
              <a:t>constructors</a:t>
            </a:r>
            <a:endParaRPr lang="nl-NL" dirty="0" smtClean="0"/>
          </a:p>
          <a:p>
            <a:r>
              <a:rPr lang="nl-NL" dirty="0" err="1" smtClean="0"/>
              <a:t>Hello</a:t>
            </a:r>
            <a:r>
              <a:rPr lang="nl-NL" dirty="0" smtClean="0"/>
              <a:t> World voorbeeld</a:t>
            </a:r>
          </a:p>
          <a:p>
            <a:r>
              <a:rPr lang="nl-NL" dirty="0" smtClean="0"/>
              <a:t>Pas hier de @</a:t>
            </a:r>
            <a:r>
              <a:rPr lang="nl-NL" dirty="0" err="1" smtClean="0"/>
              <a:t>Inject</a:t>
            </a:r>
            <a:r>
              <a:rPr lang="nl-NL" dirty="0" smtClean="0"/>
              <a:t> toe bij </a:t>
            </a:r>
            <a:r>
              <a:rPr lang="nl-NL" dirty="0" err="1" smtClean="0"/>
              <a:t>HelloService</a:t>
            </a:r>
            <a:endParaRPr lang="nl-NL" dirty="0" smtClean="0"/>
          </a:p>
          <a:p>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http://localhost:8080/jboss-helloworld-7.0.0.GA/HelloWorld</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11</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Qualifiers</a:t>
            </a:r>
            <a:endParaRPr lang="nl-NL" dirty="0"/>
          </a:p>
        </p:txBody>
      </p:sp>
      <p:sp>
        <p:nvSpPr>
          <p:cNvPr id="3" name="Tijdelijke aanduiding voor inhoud 2"/>
          <p:cNvSpPr>
            <a:spLocks noGrp="1"/>
          </p:cNvSpPr>
          <p:nvPr>
            <p:ph idx="1"/>
          </p:nvPr>
        </p:nvSpPr>
        <p:spPr/>
        <p:txBody>
          <a:bodyPr/>
          <a:lstStyle/>
          <a:p>
            <a:pPr>
              <a:buFont typeface="Wingdings" pitchFamily="2" charset="2"/>
              <a:buChar char="§"/>
            </a:pPr>
            <a:r>
              <a:rPr lang="en-US" dirty="0" smtClean="0"/>
              <a:t>Custom annotation</a:t>
            </a:r>
          </a:p>
          <a:p>
            <a:pPr>
              <a:buNone/>
            </a:pPr>
            <a:endParaRPr lang="en-US" dirty="0" smtClean="0"/>
          </a:p>
          <a:p>
            <a:pPr>
              <a:buNone/>
            </a:pPr>
            <a:r>
              <a:rPr lang="en-US" dirty="0" smtClean="0"/>
              <a:t>@Qualifier</a:t>
            </a:r>
          </a:p>
          <a:p>
            <a:pPr>
              <a:buNone/>
            </a:pPr>
            <a:r>
              <a:rPr lang="en-US" dirty="0" smtClean="0"/>
              <a:t>@Target(METHOD, FIELD, PARAMETER, TYPE)</a:t>
            </a:r>
          </a:p>
          <a:p>
            <a:pPr>
              <a:buNone/>
            </a:pPr>
            <a:r>
              <a:rPr lang="en-US" dirty="0" smtClean="0"/>
              <a:t>@Retention</a:t>
            </a:r>
          </a:p>
          <a:p>
            <a:pPr>
              <a:buNone/>
            </a:pPr>
            <a:endParaRPr lang="en-US"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12</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voorbeeld</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en-US" sz="1400" dirty="0" smtClean="0">
                <a:solidFill>
                  <a:srgbClr val="00B0F0"/>
                </a:solidFill>
              </a:rPr>
              <a:t>@Qualifier</a:t>
            </a:r>
            <a:r>
              <a:rPr lang="nl-NL" sz="1400" dirty="0" smtClean="0">
                <a:solidFill>
                  <a:srgbClr val="00B0F0"/>
                </a:solidFill>
              </a:rPr>
              <a:t> </a:t>
            </a:r>
            <a:r>
              <a:rPr lang="en-US" sz="1400" dirty="0" smtClean="0">
                <a:solidFill>
                  <a:srgbClr val="00B0F0"/>
                </a:solidFill>
              </a:rPr>
              <a:t>@Retention(RUNTIME)</a:t>
            </a:r>
            <a:endParaRPr lang="nl-NL" sz="1400" dirty="0" smtClean="0">
              <a:solidFill>
                <a:srgbClr val="00B0F0"/>
              </a:solidFill>
            </a:endParaRPr>
          </a:p>
          <a:p>
            <a:pPr>
              <a:buNone/>
            </a:pPr>
            <a:r>
              <a:rPr lang="en-US" sz="1400" dirty="0" smtClean="0">
                <a:solidFill>
                  <a:srgbClr val="00B0F0"/>
                </a:solidFill>
              </a:rPr>
              <a:t>	@Target({FIELD,TYPE})</a:t>
            </a:r>
            <a:endParaRPr lang="nl-NL" sz="1400" dirty="0" smtClean="0">
              <a:solidFill>
                <a:srgbClr val="00B0F0"/>
              </a:solidFill>
            </a:endParaRPr>
          </a:p>
          <a:p>
            <a:pPr>
              <a:buNone/>
            </a:pPr>
            <a:r>
              <a:rPr lang="en-US" sz="1400" dirty="0" smtClean="0"/>
              <a:t>	public </a:t>
            </a:r>
            <a:r>
              <a:rPr lang="en-US" sz="1400" dirty="0" smtClean="0">
                <a:solidFill>
                  <a:srgbClr val="00B0F0"/>
                </a:solidFill>
              </a:rPr>
              <a:t>@interface </a:t>
            </a:r>
            <a:r>
              <a:rPr lang="en-US" sz="1400" dirty="0" smtClean="0"/>
              <a:t>Notification {</a:t>
            </a:r>
            <a:endParaRPr lang="nl-NL" sz="1400" dirty="0" smtClean="0"/>
          </a:p>
          <a:p>
            <a:pPr>
              <a:buNone/>
            </a:pPr>
            <a:r>
              <a:rPr lang="nl-NL" sz="1400" dirty="0" smtClean="0"/>
              <a:t>		</a:t>
            </a:r>
            <a:r>
              <a:rPr lang="en-US" sz="1400" dirty="0" err="1" smtClean="0"/>
              <a:t>enum</a:t>
            </a:r>
            <a:r>
              <a:rPr lang="en-US" sz="1400" dirty="0" smtClean="0"/>
              <a:t> Delivery{</a:t>
            </a:r>
            <a:endParaRPr lang="nl-NL" sz="1400" dirty="0" smtClean="0"/>
          </a:p>
          <a:p>
            <a:pPr>
              <a:buNone/>
            </a:pPr>
            <a:r>
              <a:rPr lang="en-US" sz="1400" dirty="0" smtClean="0"/>
              <a:t>		LOCAL, REMOTE</a:t>
            </a:r>
            <a:endParaRPr lang="nl-NL" sz="1400" dirty="0" smtClean="0"/>
          </a:p>
          <a:p>
            <a:pPr>
              <a:buNone/>
            </a:pPr>
            <a:r>
              <a:rPr lang="en-US" sz="1400" dirty="0" smtClean="0"/>
              <a:t>		}</a:t>
            </a:r>
            <a:endParaRPr lang="nl-NL" sz="1400" dirty="0" smtClean="0"/>
          </a:p>
          <a:p>
            <a:pPr>
              <a:buNone/>
            </a:pPr>
            <a:r>
              <a:rPr lang="en-US" sz="1400" dirty="0" smtClean="0"/>
              <a:t>	     	Delivery value();</a:t>
            </a:r>
            <a:endParaRPr lang="nl-NL" sz="1400" dirty="0" smtClean="0"/>
          </a:p>
          <a:p>
            <a:pPr>
              <a:buNone/>
            </a:pPr>
            <a:r>
              <a:rPr lang="en-US" sz="1400" dirty="0" smtClean="0"/>
              <a:t>		}</a:t>
            </a:r>
            <a:br>
              <a:rPr lang="en-US" sz="1400" dirty="0" smtClean="0"/>
            </a:br>
            <a:r>
              <a:rPr lang="en-US" sz="1400" dirty="0" smtClean="0">
                <a:solidFill>
                  <a:srgbClr val="00B0F0"/>
                </a:solidFill>
              </a:rPr>
              <a:t>@Named</a:t>
            </a:r>
            <a:br>
              <a:rPr lang="en-US" sz="1400" dirty="0" smtClean="0">
                <a:solidFill>
                  <a:srgbClr val="00B0F0"/>
                </a:solidFill>
              </a:rPr>
            </a:br>
            <a:r>
              <a:rPr lang="en-US" sz="1400" dirty="0" smtClean="0">
                <a:solidFill>
                  <a:srgbClr val="00B0F0"/>
                </a:solidFill>
              </a:rPr>
              <a:t>@Stateless</a:t>
            </a:r>
            <a:r>
              <a:rPr lang="en-US" sz="1400" dirty="0" smtClean="0"/>
              <a:t/>
            </a:r>
            <a:br>
              <a:rPr lang="en-US" sz="1400" dirty="0" smtClean="0"/>
            </a:br>
            <a:r>
              <a:rPr lang="en-US" sz="1400" dirty="0" smtClean="0"/>
              <a:t>public class Cart {     </a:t>
            </a:r>
            <a:r>
              <a:rPr lang="en-US" sz="1400" dirty="0" smtClean="0">
                <a:solidFill>
                  <a:srgbClr val="00B0F0"/>
                </a:solidFill>
              </a:rPr>
              <a:t>@Inject @Notification</a:t>
            </a:r>
            <a:r>
              <a:rPr lang="en-US" sz="1400" dirty="0" smtClean="0"/>
              <a:t>(</a:t>
            </a:r>
            <a:r>
              <a:rPr lang="en-US" sz="1400" dirty="0" err="1" smtClean="0"/>
              <a:t>Notification.Delivery.LOCAL</a:t>
            </a:r>
            <a:r>
              <a:rPr lang="en-US" sz="1400" dirty="0" smtClean="0"/>
              <a:t>)    </a:t>
            </a:r>
            <a:r>
              <a:rPr lang="en-US" sz="1400" dirty="0" err="1" smtClean="0"/>
              <a:t>CustomerNotification</a:t>
            </a:r>
            <a:r>
              <a:rPr lang="en-US" sz="1400" dirty="0" smtClean="0"/>
              <a:t> </a:t>
            </a:r>
            <a:r>
              <a:rPr lang="en-US" sz="1400" dirty="0" err="1" smtClean="0"/>
              <a:t>notifier</a:t>
            </a:r>
            <a:r>
              <a:rPr lang="en-US" sz="1400" dirty="0" smtClean="0"/>
              <a:t>;</a:t>
            </a:r>
            <a:br>
              <a:rPr lang="en-US" sz="1400" dirty="0" smtClean="0"/>
            </a:br>
            <a:r>
              <a:rPr lang="en-US" sz="1400" dirty="0" smtClean="0"/>
              <a:t>}</a:t>
            </a:r>
            <a:endParaRPr lang="nl-NL" sz="14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13</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Qualifier</a:t>
            </a:r>
            <a:r>
              <a:rPr lang="nl-NL" dirty="0" smtClean="0"/>
              <a:t> opdracht</a:t>
            </a:r>
            <a:endParaRPr lang="nl-NL" dirty="0"/>
          </a:p>
        </p:txBody>
      </p:sp>
      <p:sp>
        <p:nvSpPr>
          <p:cNvPr id="3" name="Tijdelijke aanduiding voor inhoud 2"/>
          <p:cNvSpPr>
            <a:spLocks noGrp="1"/>
          </p:cNvSpPr>
          <p:nvPr>
            <p:ph idx="1"/>
          </p:nvPr>
        </p:nvSpPr>
        <p:spPr>
          <a:xfrm>
            <a:off x="460375" y="1550020"/>
            <a:ext cx="8226000" cy="4413920"/>
          </a:xfrm>
        </p:spPr>
        <p:txBody>
          <a:bodyPr/>
          <a:lstStyle/>
          <a:p>
            <a:r>
              <a:rPr lang="nl-NL" dirty="0" err="1" smtClean="0"/>
              <a:t>English.java</a:t>
            </a:r>
            <a:r>
              <a:rPr lang="nl-NL" dirty="0" smtClean="0"/>
              <a:t> @</a:t>
            </a:r>
            <a:r>
              <a:rPr lang="nl-NL" dirty="0" err="1" smtClean="0"/>
              <a:t>Qualifier</a:t>
            </a:r>
            <a:r>
              <a:rPr lang="nl-NL" dirty="0" smtClean="0"/>
              <a:t> al aanwezig</a:t>
            </a:r>
          </a:p>
          <a:p>
            <a:endParaRPr lang="nl-NL" dirty="0" smtClean="0"/>
          </a:p>
          <a:p>
            <a:pPr>
              <a:buFont typeface="+mj-lt"/>
              <a:buAutoNum type="arabicPeriod"/>
            </a:pPr>
            <a:r>
              <a:rPr lang="nl-NL" dirty="0" smtClean="0"/>
              <a:t>Maak een </a:t>
            </a:r>
            <a:r>
              <a:rPr lang="nl-NL" dirty="0" err="1" smtClean="0"/>
              <a:t>Spanish.java</a:t>
            </a:r>
            <a:r>
              <a:rPr lang="nl-NL" dirty="0" smtClean="0"/>
              <a:t> @</a:t>
            </a:r>
            <a:r>
              <a:rPr lang="nl-NL" dirty="0" err="1" smtClean="0"/>
              <a:t>Qualifier</a:t>
            </a:r>
            <a:endParaRPr lang="nl-NL" dirty="0" smtClean="0"/>
          </a:p>
          <a:p>
            <a:pPr>
              <a:buFont typeface="+mj-lt"/>
              <a:buAutoNum type="arabicPeriod"/>
            </a:pPr>
            <a:r>
              <a:rPr lang="nl-NL" dirty="0" smtClean="0"/>
              <a:t>En Injecteer @</a:t>
            </a:r>
            <a:r>
              <a:rPr lang="nl-NL" dirty="0" err="1" smtClean="0"/>
              <a:t>Spanish</a:t>
            </a:r>
            <a:r>
              <a:rPr lang="nl-NL" dirty="0" smtClean="0"/>
              <a:t> in </a:t>
            </a:r>
            <a:r>
              <a:rPr lang="nl-NL" dirty="0" err="1" smtClean="0"/>
              <a:t>TranslationBackingBean</a:t>
            </a:r>
            <a:endParaRPr lang="nl-NL" dirty="0" smtClean="0"/>
          </a:p>
          <a:p>
            <a:pPr>
              <a:buNone/>
            </a:pPr>
            <a:endParaRPr lang="nl-NL" dirty="0" smtClean="0"/>
          </a:p>
          <a:p>
            <a:pPr>
              <a:buNone/>
            </a:pPr>
            <a:r>
              <a:rPr lang="nl-NL" u="sng" dirty="0" smtClean="0"/>
              <a:t>Starten Applicatie</a:t>
            </a:r>
          </a:p>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r>
              <a:rPr lang="nl-NL" u="sng" dirty="0" smtClean="0">
                <a:hlinkClick r:id="rId3"/>
              </a:rPr>
              <a:t>http://localhost:8080/jboss-</a:t>
            </a:r>
            <a:r>
              <a:rPr lang="nl-NL" u="sng" dirty="0" smtClean="0">
                <a:hlinkClick r:id="rId4"/>
              </a:rPr>
              <a:t>cdi-injection</a:t>
            </a:r>
            <a:r>
              <a:rPr lang="nl-NL" u="sng" dirty="0" smtClean="0">
                <a:hlinkClick r:id="rId5"/>
              </a:rPr>
              <a:t>-7.0.0.GA/</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14</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Contexts</a:t>
            </a:r>
            <a:endParaRPr lang="nl-NL" dirty="0"/>
          </a:p>
        </p:txBody>
      </p:sp>
      <p:sp>
        <p:nvSpPr>
          <p:cNvPr id="3" name="Tijdelijke aanduiding voor inhoud 2"/>
          <p:cNvSpPr>
            <a:spLocks noGrp="1"/>
          </p:cNvSpPr>
          <p:nvPr>
            <p:ph idx="1"/>
          </p:nvPr>
        </p:nvSpPr>
        <p:spPr/>
        <p:txBody>
          <a:bodyPr/>
          <a:lstStyle/>
          <a:p>
            <a:r>
              <a:rPr lang="nl-NL" dirty="0" smtClean="0"/>
              <a:t>Managed de </a:t>
            </a:r>
            <a:r>
              <a:rPr lang="nl-NL" dirty="0" err="1" smtClean="0"/>
              <a:t>lifecycle</a:t>
            </a:r>
            <a:r>
              <a:rPr lang="nl-NL" dirty="0" smtClean="0"/>
              <a:t> van de </a:t>
            </a:r>
            <a:r>
              <a:rPr lang="nl-NL" dirty="0" err="1" smtClean="0"/>
              <a:t>Bean</a:t>
            </a:r>
            <a:endParaRPr lang="nl-NL" dirty="0" smtClean="0"/>
          </a:p>
          <a:p>
            <a:r>
              <a:rPr lang="nl-NL" dirty="0" smtClean="0"/>
              <a:t>Helpt te besluiten wanneer de </a:t>
            </a:r>
            <a:r>
              <a:rPr lang="nl-NL" dirty="0" err="1" smtClean="0"/>
              <a:t>Bean</a:t>
            </a:r>
            <a:r>
              <a:rPr lang="nl-NL" dirty="0" smtClean="0"/>
              <a:t> </a:t>
            </a:r>
            <a:r>
              <a:rPr lang="nl-NL" dirty="0" err="1" smtClean="0"/>
              <a:t>geïnstantieerd</a:t>
            </a:r>
            <a:r>
              <a:rPr lang="nl-NL" dirty="0" smtClean="0"/>
              <a:t> of vernietigd moet worden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15</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pic>
        <p:nvPicPr>
          <p:cNvPr id="6" name="Picture 5" descr="cdi.jpg"/>
          <p:cNvPicPr>
            <a:picLocks noChangeAspect="1"/>
          </p:cNvPicPr>
          <p:nvPr/>
        </p:nvPicPr>
        <p:blipFill>
          <a:blip r:embed="rId3"/>
          <a:stretch>
            <a:fillRect/>
          </a:stretch>
        </p:blipFill>
        <p:spPr>
          <a:xfrm>
            <a:off x="769293" y="2770325"/>
            <a:ext cx="7913905" cy="3172223"/>
          </a:xfrm>
          <a:prstGeom prst="rect">
            <a:avLst/>
          </a:prstGeom>
        </p:spPr>
      </p:pic>
    </p:spTree>
    <p:extLst>
      <p:ext uri="{BB962C8B-B14F-4D97-AF65-F5344CB8AC3E}">
        <p14:creationId xmlns:p14="http://schemas.microsoft.com/office/powerpoint/2010/main" val="869414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Opdacht Context</a:t>
            </a:r>
            <a:endParaRPr lang="nl-NL" dirty="0"/>
          </a:p>
        </p:txBody>
      </p:sp>
      <p:sp>
        <p:nvSpPr>
          <p:cNvPr id="3" name="Tijdelijke aanduiding voor inhoud 2"/>
          <p:cNvSpPr>
            <a:spLocks noGrp="1"/>
          </p:cNvSpPr>
          <p:nvPr>
            <p:ph idx="1"/>
          </p:nvPr>
        </p:nvSpPr>
        <p:spPr/>
        <p:txBody>
          <a:bodyPr/>
          <a:lstStyle/>
          <a:p>
            <a:pPr>
              <a:buNone/>
            </a:pPr>
            <a:endParaRPr lang="nl-NL" dirty="0" smtClean="0"/>
          </a:p>
          <a:p>
            <a:r>
              <a:rPr lang="nl-NL" dirty="0" smtClean="0"/>
              <a:t>De CDI container </a:t>
            </a:r>
            <a:r>
              <a:rPr lang="nl-NL" dirty="0" err="1" smtClean="0"/>
              <a:t>managed</a:t>
            </a:r>
            <a:r>
              <a:rPr lang="nl-NL" dirty="0" smtClean="0"/>
              <a:t> alle </a:t>
            </a:r>
            <a:r>
              <a:rPr lang="nl-NL" dirty="0" err="1" smtClean="0"/>
              <a:t>beans</a:t>
            </a:r>
            <a:r>
              <a:rPr lang="nl-NL" dirty="0" smtClean="0"/>
              <a:t> in de scope automatisch</a:t>
            </a:r>
          </a:p>
          <a:p>
            <a:r>
              <a:rPr lang="nl-NL" dirty="0" smtClean="0">
                <a:solidFill>
                  <a:schemeClr val="accent1"/>
                </a:solidFill>
              </a:rPr>
              <a:t>Voorbeeld </a:t>
            </a:r>
            <a:r>
              <a:rPr lang="nl-NL" dirty="0" err="1" smtClean="0">
                <a:solidFill>
                  <a:schemeClr val="accent1"/>
                </a:solidFill>
              </a:rPr>
              <a:t>Greeter</a:t>
            </a:r>
            <a:r>
              <a:rPr lang="nl-NL" dirty="0" smtClean="0">
                <a:solidFill>
                  <a:schemeClr val="accent1"/>
                </a:solidFill>
              </a:rPr>
              <a:t> (onderaan de presentatie bevat een @</a:t>
            </a:r>
            <a:r>
              <a:rPr lang="nl-NL" dirty="0" err="1" smtClean="0">
                <a:solidFill>
                  <a:schemeClr val="accent1"/>
                </a:solidFill>
              </a:rPr>
              <a:t>RequestScope</a:t>
            </a:r>
            <a:r>
              <a:rPr lang="nl-NL" dirty="0" smtClean="0">
                <a:solidFill>
                  <a:schemeClr val="accent1"/>
                </a:solidFill>
              </a:rPr>
              <a:t>). Wellicht een idee om deze opdracht naar hier te verplaatsen en een kleine subopdracht toe te voegen waarin @</a:t>
            </a:r>
            <a:r>
              <a:rPr lang="nl-NL" dirty="0" err="1" smtClean="0">
                <a:solidFill>
                  <a:schemeClr val="accent1"/>
                </a:solidFill>
              </a:rPr>
              <a:t>RequestScope</a:t>
            </a:r>
            <a:r>
              <a:rPr lang="nl-NL" dirty="0" smtClean="0">
                <a:solidFill>
                  <a:schemeClr val="accent1"/>
                </a:solidFill>
              </a:rPr>
              <a:t> duidelijk word</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16</a:t>
            </a:fld>
            <a:endParaRPr lang="nl-NL" noProof="0"/>
          </a:p>
        </p:txBody>
      </p:sp>
      <p:sp>
        <p:nvSpPr>
          <p:cNvPr id="5" name="Tijdelijke aanduiding voor voettekst 4"/>
          <p:cNvSpPr>
            <a:spLocks noGrp="1"/>
          </p:cNvSpPr>
          <p:nvPr>
            <p:ph type="ftr" sz="quarter" idx="11"/>
          </p:nvPr>
        </p:nvSpPr>
        <p:spPr/>
        <p:txBody>
          <a:bodyPr/>
          <a:lstStyle/>
          <a:p>
            <a:r>
              <a:rPr lang="nl-NL" noProof="0" dirty="0" smtClean="0"/>
              <a:t>EJB &amp; CDI Fundamentals</a:t>
            </a:r>
            <a:endParaRPr lang="nl-NL" noProof="0" dirty="0"/>
          </a:p>
        </p:txBody>
      </p:sp>
    </p:spTree>
    <p:extLst>
      <p:ext uri="{BB962C8B-B14F-4D97-AF65-F5344CB8AC3E}">
        <p14:creationId xmlns:p14="http://schemas.microsoft.com/office/powerpoint/2010/main" val="869414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Annotaties</a:t>
            </a:r>
            <a:endParaRPr lang="nl-NL" dirty="0"/>
          </a:p>
        </p:txBody>
      </p:sp>
      <p:sp>
        <p:nvSpPr>
          <p:cNvPr id="3" name="Tijdelijke aanduiding voor inhoud 2"/>
          <p:cNvSpPr>
            <a:spLocks noGrp="1"/>
          </p:cNvSpPr>
          <p:nvPr>
            <p:ph idx="1"/>
          </p:nvPr>
        </p:nvSpPr>
        <p:spPr/>
        <p:txBody>
          <a:bodyPr/>
          <a:lstStyle/>
          <a:p>
            <a:r>
              <a:rPr lang="nl-NL" dirty="0" smtClean="0"/>
              <a:t>@Resource: geen </a:t>
            </a:r>
            <a:r>
              <a:rPr lang="nl-NL" dirty="0" err="1" smtClean="0"/>
              <a:t>entitymanager</a:t>
            </a:r>
            <a:r>
              <a:rPr lang="nl-NL" dirty="0" smtClean="0"/>
              <a:t> nodig</a:t>
            </a:r>
          </a:p>
          <a:p>
            <a:r>
              <a:rPr lang="nl-NL" dirty="0" smtClean="0"/>
              <a:t>@</a:t>
            </a:r>
            <a:r>
              <a:rPr lang="nl-NL" dirty="0" err="1" smtClean="0"/>
              <a:t>Alternative</a:t>
            </a:r>
            <a:r>
              <a:rPr lang="nl-NL" dirty="0" smtClean="0"/>
              <a:t>: andere implementatie interface (</a:t>
            </a:r>
            <a:r>
              <a:rPr lang="nl-NL" dirty="0" err="1" smtClean="0"/>
              <a:t>testing</a:t>
            </a:r>
            <a:r>
              <a:rPr lang="nl-NL" dirty="0" smtClean="0"/>
              <a:t>)</a:t>
            </a:r>
          </a:p>
          <a:p>
            <a:r>
              <a:rPr lang="nl-NL" dirty="0" smtClean="0"/>
              <a:t>@</a:t>
            </a:r>
            <a:r>
              <a:rPr lang="nl-NL" dirty="0" err="1" smtClean="0"/>
              <a:t>Inject</a:t>
            </a:r>
            <a:r>
              <a:rPr lang="nl-NL" dirty="0" smtClean="0"/>
              <a:t>: </a:t>
            </a:r>
            <a:r>
              <a:rPr lang="nl-NL" dirty="0" err="1" smtClean="0"/>
              <a:t>Injection</a:t>
            </a:r>
            <a:r>
              <a:rPr lang="nl-NL" dirty="0" smtClean="0"/>
              <a:t> point voor de </a:t>
            </a:r>
            <a:r>
              <a:rPr lang="nl-NL" dirty="0" err="1" smtClean="0"/>
              <a:t>class</a:t>
            </a:r>
            <a:endParaRPr lang="nl-NL" dirty="0" smtClean="0"/>
          </a:p>
          <a:p>
            <a:pPr lvl="1">
              <a:buFont typeface="Arial" pitchFamily="34" charset="0"/>
              <a:buChar char="•"/>
            </a:pPr>
            <a:r>
              <a:rPr lang="nl-NL" dirty="0" smtClean="0"/>
              <a:t>Field</a:t>
            </a:r>
          </a:p>
          <a:p>
            <a:pPr lvl="1">
              <a:buFont typeface="Arial" pitchFamily="34" charset="0"/>
              <a:buChar char="•"/>
            </a:pPr>
            <a:r>
              <a:rPr lang="nl-NL" dirty="0" err="1" smtClean="0"/>
              <a:t>Constructor</a:t>
            </a:r>
            <a:endParaRPr lang="nl-NL" dirty="0" smtClean="0"/>
          </a:p>
          <a:p>
            <a:pPr lvl="1">
              <a:buFont typeface="Arial" pitchFamily="34" charset="0"/>
              <a:buChar char="•"/>
            </a:pPr>
            <a:r>
              <a:rPr lang="nl-NL" dirty="0" smtClean="0"/>
              <a:t>Argumenten </a:t>
            </a:r>
            <a:r>
              <a:rPr lang="nl-NL" dirty="0" err="1" smtClean="0"/>
              <a:t>setter-methode</a:t>
            </a:r>
            <a:endParaRPr lang="nl-NL" dirty="0"/>
          </a:p>
          <a:p>
            <a:endParaRPr lang="nl-NL" dirty="0" smtClean="0"/>
          </a:p>
          <a:p>
            <a:r>
              <a:rPr lang="nl-NL" dirty="0" smtClean="0"/>
              <a:t>@</a:t>
            </a:r>
            <a:r>
              <a:rPr lang="nl-NL" dirty="0" err="1" smtClean="0"/>
              <a:t>Observes</a:t>
            </a:r>
            <a:endParaRPr lang="nl-NL" dirty="0" smtClean="0"/>
          </a:p>
          <a:p>
            <a:r>
              <a:rPr lang="nl-NL" dirty="0" smtClean="0"/>
              <a:t>@</a:t>
            </a:r>
            <a:r>
              <a:rPr lang="nl-NL" dirty="0" err="1" smtClean="0"/>
              <a:t>Decorator</a:t>
            </a:r>
            <a:endParaRPr lang="nl-NL" dirty="0" smtClean="0"/>
          </a:p>
          <a:p>
            <a:r>
              <a:rPr lang="nl-NL" dirty="0" smtClean="0"/>
              <a:t>@</a:t>
            </a:r>
            <a:r>
              <a:rPr lang="nl-NL" dirty="0" err="1" smtClean="0"/>
              <a:t>InterceptorBinding</a:t>
            </a:r>
            <a:endParaRPr lang="nl-NL" dirty="0" smtClean="0"/>
          </a:p>
          <a:p>
            <a:r>
              <a:rPr lang="nl-NL" dirty="0" smtClean="0"/>
              <a:t>@</a:t>
            </a:r>
            <a:r>
              <a:rPr lang="nl-NL" dirty="0" err="1" smtClean="0"/>
              <a:t>Produces</a:t>
            </a:r>
            <a:endParaRPr lang="nl-NL" dirty="0" smtClean="0"/>
          </a:p>
          <a:p>
            <a:r>
              <a:rPr lang="nl-NL" dirty="0" smtClean="0"/>
              <a:t>@</a:t>
            </a:r>
            <a:r>
              <a:rPr lang="nl-NL" dirty="0" err="1" smtClean="0"/>
              <a:t>PersistenceContext</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17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err="1" smtClean="0"/>
              <a:t>Enterprise</a:t>
            </a:r>
            <a:r>
              <a:rPr lang="nl-NL" dirty="0" smtClean="0"/>
              <a:t> Java </a:t>
            </a:r>
            <a:r>
              <a:rPr lang="nl-NL" dirty="0" err="1" smtClean="0"/>
              <a:t>Beans</a:t>
            </a:r>
            <a:endParaRPr lang="nl-NL" dirty="0" smtClean="0"/>
          </a:p>
          <a:p>
            <a:r>
              <a:rPr lang="nl-NL" dirty="0" smtClean="0"/>
              <a:t>Java EE 6.0</a:t>
            </a:r>
          </a:p>
          <a:p>
            <a:r>
              <a:rPr lang="nl-NL" dirty="0" err="1" smtClean="0"/>
              <a:t>Architecture</a:t>
            </a:r>
            <a:endParaRPr lang="nl-NL" dirty="0" smtClean="0"/>
          </a:p>
          <a:p>
            <a:r>
              <a:rPr lang="nl-NL" dirty="0" smtClean="0"/>
              <a:t>Services</a:t>
            </a:r>
          </a:p>
          <a:p>
            <a:r>
              <a:rPr lang="nl-NL" dirty="0" smtClean="0"/>
              <a:t>Typen </a:t>
            </a:r>
            <a:r>
              <a:rPr lang="nl-NL" dirty="0" err="1" smtClean="0"/>
              <a:t>enterprise</a:t>
            </a:r>
            <a:r>
              <a:rPr lang="nl-NL" dirty="0" smtClean="0"/>
              <a:t> </a:t>
            </a:r>
            <a:r>
              <a:rPr lang="nl-NL" dirty="0" err="1" smtClean="0"/>
              <a:t>beans</a:t>
            </a:r>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18</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a:t>
            </a:r>
            <a:endParaRPr lang="nl-NL" dirty="0"/>
          </a:p>
        </p:txBody>
      </p:sp>
      <p:sp>
        <p:nvSpPr>
          <p:cNvPr id="3" name="Content Placeholder 2"/>
          <p:cNvSpPr>
            <a:spLocks noGrp="1"/>
          </p:cNvSpPr>
          <p:nvPr>
            <p:ph idx="1"/>
          </p:nvPr>
        </p:nvSpPr>
        <p:spPr/>
        <p:txBody>
          <a:bodyPr/>
          <a:lstStyle/>
          <a:p>
            <a:r>
              <a:rPr lang="nl-NL" dirty="0" smtClean="0"/>
              <a:t>EJB is niet </a:t>
            </a:r>
            <a:r>
              <a:rPr lang="nl-NL" dirty="0" err="1" smtClean="0"/>
              <a:t>contextual</a:t>
            </a:r>
            <a:r>
              <a:rPr lang="nl-NL" dirty="0" smtClean="0"/>
              <a:t> en CDI wel!</a:t>
            </a:r>
          </a:p>
          <a:p>
            <a:r>
              <a:rPr lang="nl-NL" dirty="0" smtClean="0"/>
              <a:t>@</a:t>
            </a:r>
            <a:r>
              <a:rPr lang="nl-NL" dirty="0" err="1" smtClean="0"/>
              <a:t>Stateless</a:t>
            </a:r>
            <a:r>
              <a:rPr lang="nl-NL" dirty="0" smtClean="0"/>
              <a:t> &amp; @</a:t>
            </a:r>
            <a:r>
              <a:rPr lang="nl-NL" dirty="0" err="1" smtClean="0"/>
              <a:t>Statefull</a:t>
            </a:r>
            <a:r>
              <a:rPr lang="nl-NL" dirty="0" smtClean="0"/>
              <a:t> geeft het gedrag aan van de </a:t>
            </a:r>
            <a:r>
              <a:rPr lang="nl-NL" dirty="0" err="1" smtClean="0"/>
              <a:t>bean</a:t>
            </a:r>
            <a:endParaRPr lang="nl-NL" dirty="0" smtClean="0"/>
          </a:p>
          <a:p>
            <a:r>
              <a:rPr lang="nl-NL" dirty="0" smtClean="0"/>
              <a:t>@</a:t>
            </a:r>
            <a:r>
              <a:rPr lang="nl-NL" dirty="0" err="1" smtClean="0"/>
              <a:t>Stateless</a:t>
            </a:r>
            <a:r>
              <a:rPr lang="nl-NL" dirty="0" smtClean="0"/>
              <a:t>: </a:t>
            </a:r>
            <a:r>
              <a:rPr lang="nl-NL" dirty="0" err="1" smtClean="0"/>
              <a:t>no</a:t>
            </a:r>
            <a:r>
              <a:rPr lang="nl-NL" dirty="0" smtClean="0"/>
              <a:t> </a:t>
            </a:r>
            <a:r>
              <a:rPr lang="nl-NL" dirty="0" err="1" smtClean="0"/>
              <a:t>control</a:t>
            </a:r>
            <a:r>
              <a:rPr lang="nl-NL" dirty="0" smtClean="0"/>
              <a:t> over </a:t>
            </a:r>
            <a:r>
              <a:rPr lang="nl-NL" dirty="0" err="1" smtClean="0"/>
              <a:t>bean</a:t>
            </a:r>
            <a:r>
              <a:rPr lang="nl-NL" dirty="0" smtClean="0"/>
              <a:t> </a:t>
            </a:r>
            <a:r>
              <a:rPr lang="nl-NL" dirty="0" err="1" smtClean="0"/>
              <a:t>lifecycle</a:t>
            </a:r>
            <a:endParaRPr lang="nl-NL" dirty="0" smtClean="0"/>
          </a:p>
          <a:p>
            <a:r>
              <a:rPr lang="nl-NL" dirty="0" smtClean="0"/>
              <a:t>@</a:t>
            </a:r>
            <a:r>
              <a:rPr lang="nl-NL" dirty="0" err="1" smtClean="0"/>
              <a:t>Stateful</a:t>
            </a:r>
            <a:r>
              <a:rPr lang="nl-NL" dirty="0" smtClean="0"/>
              <a:t>: </a:t>
            </a:r>
            <a:r>
              <a:rPr lang="nl-NL" dirty="0" err="1" smtClean="0"/>
              <a:t>client</a:t>
            </a:r>
            <a:r>
              <a:rPr lang="nl-NL" dirty="0" smtClean="0"/>
              <a:t> moet de gehele </a:t>
            </a:r>
            <a:r>
              <a:rPr lang="nl-NL" dirty="0" err="1" smtClean="0"/>
              <a:t>lyfecycle</a:t>
            </a:r>
            <a:r>
              <a:rPr lang="nl-NL" dirty="0" smtClean="0"/>
              <a:t> managen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19</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Inleiding</a:t>
            </a:r>
          </a:p>
        </p:txBody>
      </p:sp>
      <p:sp>
        <p:nvSpPr>
          <p:cNvPr id="3" name="Content Placeholder 2"/>
          <p:cNvSpPr>
            <a:spLocks noGrp="1"/>
          </p:cNvSpPr>
          <p:nvPr>
            <p:ph idx="1"/>
          </p:nvPr>
        </p:nvSpPr>
        <p:spPr/>
        <p:txBody>
          <a:bodyPr/>
          <a:lstStyle/>
          <a:p>
            <a:pPr>
              <a:defRPr/>
            </a:pPr>
            <a:r>
              <a:rPr lang="nl-NL" sz="2000" dirty="0" smtClean="0">
                <a:solidFill>
                  <a:srgbClr val="FF0000"/>
                </a:solidFill>
              </a:rPr>
              <a:t>Java SE &amp; Java EE</a:t>
            </a:r>
            <a:endParaRPr lang="nl-NL" sz="2000" dirty="0" smtClean="0"/>
          </a:p>
          <a:p>
            <a:pPr>
              <a:defRPr/>
            </a:pPr>
            <a:r>
              <a:rPr lang="nl-NL" sz="2000" dirty="0" smtClean="0"/>
              <a:t>CDI</a:t>
            </a:r>
          </a:p>
          <a:p>
            <a:pPr lvl="1">
              <a:defRPr/>
            </a:pPr>
            <a:r>
              <a:rPr lang="nl-NL" sz="2000" dirty="0" smtClean="0"/>
              <a:t>Opdracht: @</a:t>
            </a:r>
            <a:r>
              <a:rPr lang="nl-NL" sz="2000" dirty="0" err="1" smtClean="0"/>
              <a:t>Inject</a:t>
            </a:r>
            <a:endParaRPr lang="nl-NL" sz="2000" dirty="0" smtClean="0"/>
          </a:p>
          <a:p>
            <a:pPr lvl="1">
              <a:defRPr/>
            </a:pPr>
            <a:r>
              <a:rPr lang="nl-NL" sz="2000" dirty="0" smtClean="0"/>
              <a:t>Opdracht: </a:t>
            </a:r>
            <a:r>
              <a:rPr lang="nl-NL" sz="2000" dirty="0" err="1" smtClean="0"/>
              <a:t>Qualifier</a:t>
            </a:r>
            <a:endParaRPr lang="nl-NL" sz="2000" dirty="0" smtClean="0"/>
          </a:p>
          <a:p>
            <a:pPr lvl="1">
              <a:defRPr/>
            </a:pPr>
            <a:r>
              <a:rPr lang="nl-NL" sz="2000" dirty="0" smtClean="0"/>
              <a:t>Opdracht: Context</a:t>
            </a:r>
          </a:p>
          <a:p>
            <a:pPr>
              <a:defRPr/>
            </a:pPr>
            <a:r>
              <a:rPr lang="nl-NL" sz="2000" dirty="0" smtClean="0"/>
              <a:t>EJB</a:t>
            </a:r>
          </a:p>
          <a:p>
            <a:pPr>
              <a:defRPr/>
            </a:pPr>
            <a:r>
              <a:rPr lang="nl-NL" sz="2000" dirty="0" smtClean="0"/>
              <a:t>Opdracht </a:t>
            </a:r>
            <a:r>
              <a:rPr lang="nl-NL" sz="2000" dirty="0" err="1" smtClean="0"/>
              <a:t>Greeter</a:t>
            </a:r>
            <a:endParaRPr lang="nl-NL" sz="2000" dirty="0" smtClean="0"/>
          </a:p>
          <a:p>
            <a:pPr>
              <a:defRPr/>
            </a:pPr>
            <a:r>
              <a:rPr lang="nl-NL" sz="2000" dirty="0" smtClean="0"/>
              <a:t>Opdracht EJB interceptor</a:t>
            </a:r>
          </a:p>
          <a:p>
            <a:pPr>
              <a:defRPr/>
            </a:pPr>
            <a:r>
              <a:rPr lang="nl-NL" sz="2000" dirty="0" smtClean="0"/>
              <a:t>Opdracht CDI </a:t>
            </a:r>
            <a:r>
              <a:rPr lang="nl-NL" sz="2000" dirty="0" err="1" smtClean="0"/>
              <a:t>alternative</a:t>
            </a:r>
            <a:endParaRPr lang="nl-NL" sz="2000" dirty="0" smtClean="0"/>
          </a:p>
          <a:p>
            <a:pPr lvl="1">
              <a:buNone/>
              <a:defRPr/>
            </a:pPr>
            <a:endParaRPr lang="nl-NL" dirty="0" smtClean="0"/>
          </a:p>
        </p:txBody>
      </p:sp>
      <p:sp>
        <p:nvSpPr>
          <p:cNvPr id="10" name="Footer Placeholder 9"/>
          <p:cNvSpPr>
            <a:spLocks noGrp="1"/>
          </p:cNvSpPr>
          <p:nvPr>
            <p:ph type="ftr" sz="quarter" idx="11"/>
          </p:nvPr>
        </p:nvSpPr>
        <p:spPr>
          <a:xfrm>
            <a:off x="2172493" y="6127899"/>
            <a:ext cx="6153882" cy="256480"/>
          </a:xfrm>
        </p:spPr>
        <p:txBody>
          <a:bodyPr/>
          <a:lstStyle/>
          <a:p>
            <a:r>
              <a:rPr lang="nl-NL" dirty="0"/>
              <a:t>EJB &amp; CDI Fundamentals</a:t>
            </a:r>
          </a:p>
        </p:txBody>
      </p:sp>
      <p:sp>
        <p:nvSpPr>
          <p:cNvPr id="9" name="Slide Number Placeholder 8"/>
          <p:cNvSpPr>
            <a:spLocks noGrp="1"/>
          </p:cNvSpPr>
          <p:nvPr>
            <p:ph type="sldNum" sz="quarter" idx="10"/>
          </p:nvPr>
        </p:nvSpPr>
        <p:spPr>
          <a:xfrm>
            <a:off x="8470375" y="6127899"/>
            <a:ext cx="216000" cy="256480"/>
          </a:xfrm>
        </p:spPr>
        <p:txBody>
          <a:bodyPr/>
          <a:lstStyle/>
          <a:p>
            <a:fld id="{4EACBA47-91FC-4F0F-98EF-AF8B449ABA17}" type="slidenum">
              <a:rPr lang="nl-NL" smtClean="0"/>
              <a:pPr/>
              <a:t>2</a:t>
            </a:fld>
            <a:endParaRPr lang="nl-NL"/>
          </a:p>
        </p:txBody>
      </p:sp>
    </p:spTree>
    <p:extLst>
      <p:ext uri="{BB962C8B-B14F-4D97-AF65-F5344CB8AC3E}">
        <p14:creationId xmlns:p14="http://schemas.microsoft.com/office/powerpoint/2010/main" val="12985180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Architectuur</a:t>
            </a:r>
            <a:endParaRPr lang="nl-NL" dirty="0"/>
          </a:p>
        </p:txBody>
      </p:sp>
      <p:sp>
        <p:nvSpPr>
          <p:cNvPr id="3" name="Content Placeholder 2"/>
          <p:cNvSpPr>
            <a:spLocks noGrp="1"/>
          </p:cNvSpPr>
          <p:nvPr>
            <p:ph idx="1"/>
          </p:nvPr>
        </p:nvSpPr>
        <p:spPr/>
        <p:txBody>
          <a:bodyPr/>
          <a:lstStyle/>
          <a:p>
            <a:r>
              <a:rPr lang="nl-NL" dirty="0" err="1" smtClean="0"/>
              <a:t>Lightweight</a:t>
            </a:r>
            <a:endParaRPr lang="nl-NL" dirty="0" smtClean="0"/>
          </a:p>
          <a:p>
            <a:r>
              <a:rPr lang="nl-NL" dirty="0" smtClean="0"/>
              <a:t>Distributed</a:t>
            </a:r>
          </a:p>
          <a:p>
            <a:r>
              <a:rPr lang="nl-NL" dirty="0" smtClean="0"/>
              <a:t>Object-</a:t>
            </a:r>
            <a:r>
              <a:rPr lang="nl-NL" dirty="0" err="1" smtClean="0"/>
              <a:t>oriented</a:t>
            </a:r>
            <a:endParaRPr lang="nl-NL" dirty="0" smtClean="0"/>
          </a:p>
          <a:p>
            <a:r>
              <a:rPr lang="nl-NL" dirty="0" smtClean="0"/>
              <a:t>Component </a:t>
            </a:r>
            <a:r>
              <a:rPr lang="nl-NL" dirty="0" err="1" smtClean="0"/>
              <a:t>based</a:t>
            </a:r>
            <a:r>
              <a:rPr lang="nl-NL" dirty="0" smtClean="0"/>
              <a:t> </a:t>
            </a:r>
            <a:r>
              <a:rPr lang="nl-NL" dirty="0" err="1" smtClean="0"/>
              <a:t>development</a:t>
            </a:r>
            <a:endParaRPr lang="nl-NL" dirty="0" smtClean="0"/>
          </a:p>
          <a:p>
            <a:endParaRPr lang="nl-NL" dirty="0" smtClean="0"/>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20</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EJB services</a:t>
            </a:r>
            <a:endParaRPr lang="nl-NL" dirty="0"/>
          </a:p>
        </p:txBody>
      </p:sp>
      <p:sp>
        <p:nvSpPr>
          <p:cNvPr id="3" name="Content Placeholder 2"/>
          <p:cNvSpPr>
            <a:spLocks noGrp="1"/>
          </p:cNvSpPr>
          <p:nvPr>
            <p:ph idx="1"/>
          </p:nvPr>
        </p:nvSpPr>
        <p:spPr/>
        <p:txBody>
          <a:bodyPr/>
          <a:lstStyle/>
          <a:p>
            <a:r>
              <a:rPr lang="nl-NL" dirty="0" err="1" smtClean="0"/>
              <a:t>Transaction</a:t>
            </a:r>
            <a:r>
              <a:rPr lang="nl-NL" dirty="0" smtClean="0"/>
              <a:t> management</a:t>
            </a:r>
          </a:p>
          <a:p>
            <a:r>
              <a:rPr lang="nl-NL" dirty="0" err="1" smtClean="0"/>
              <a:t>Security</a:t>
            </a:r>
            <a:endParaRPr lang="nl-NL" dirty="0" smtClean="0"/>
          </a:p>
          <a:p>
            <a:r>
              <a:rPr lang="nl-NL" dirty="0" err="1" smtClean="0"/>
              <a:t>Concurrency</a:t>
            </a:r>
            <a:endParaRPr lang="nl-NL" dirty="0" smtClean="0"/>
          </a:p>
          <a:p>
            <a:r>
              <a:rPr lang="nl-NL" dirty="0" err="1" smtClean="0"/>
              <a:t>Networking</a:t>
            </a:r>
            <a:endParaRPr lang="nl-NL" dirty="0" smtClean="0"/>
          </a:p>
          <a:p>
            <a:r>
              <a:rPr lang="nl-NL" dirty="0" smtClean="0"/>
              <a:t>Resource management</a:t>
            </a:r>
          </a:p>
          <a:p>
            <a:r>
              <a:rPr lang="nl-NL" dirty="0" err="1" smtClean="0"/>
              <a:t>Persistence</a:t>
            </a:r>
            <a:endParaRPr lang="nl-NL" dirty="0" smtClean="0"/>
          </a:p>
          <a:p>
            <a:r>
              <a:rPr lang="nl-NL" dirty="0" err="1" smtClean="0"/>
              <a:t>Messaging</a:t>
            </a:r>
            <a:endParaRPr lang="nl-NL" dirty="0" smtClean="0"/>
          </a:p>
          <a:p>
            <a:r>
              <a:rPr lang="nl-NL" dirty="0" err="1" smtClean="0"/>
              <a:t>Deploy-time</a:t>
            </a:r>
            <a:r>
              <a:rPr lang="nl-NL" dirty="0" smtClean="0"/>
              <a:t> </a:t>
            </a:r>
            <a:r>
              <a:rPr lang="nl-NL" dirty="0" err="1" smtClean="0"/>
              <a:t>customization</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21</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Type </a:t>
            </a:r>
            <a:r>
              <a:rPr lang="nl-NL" dirty="0" err="1" smtClean="0"/>
              <a:t>enterprise</a:t>
            </a:r>
            <a:r>
              <a:rPr lang="nl-NL" dirty="0" smtClean="0"/>
              <a:t> </a:t>
            </a:r>
            <a:r>
              <a:rPr lang="nl-NL" dirty="0" err="1" smtClean="0"/>
              <a:t>beans</a:t>
            </a:r>
            <a:r>
              <a:rPr lang="nl-NL" dirty="0" smtClean="0"/>
              <a:t/>
            </a:r>
            <a:br>
              <a:rPr lang="nl-NL" dirty="0" smtClean="0"/>
            </a:br>
            <a:endParaRPr lang="nl-NL" dirty="0"/>
          </a:p>
        </p:txBody>
      </p:sp>
      <p:sp>
        <p:nvSpPr>
          <p:cNvPr id="3" name="Content Placeholder 2"/>
          <p:cNvSpPr>
            <a:spLocks noGrp="1"/>
          </p:cNvSpPr>
          <p:nvPr>
            <p:ph idx="1"/>
          </p:nvPr>
        </p:nvSpPr>
        <p:spPr/>
        <p:txBody>
          <a:bodyPr/>
          <a:lstStyle/>
          <a:p>
            <a:pPr marL="0" indent="0">
              <a:buNone/>
            </a:pPr>
            <a:endParaRPr lang="nl-NL" dirty="0" smtClean="0"/>
          </a:p>
          <a:p>
            <a:r>
              <a:rPr lang="nl-NL" dirty="0" err="1" smtClean="0"/>
              <a:t>Message-driven</a:t>
            </a:r>
            <a:r>
              <a:rPr lang="nl-NL" dirty="0" smtClean="0"/>
              <a:t> </a:t>
            </a:r>
            <a:r>
              <a:rPr lang="nl-NL" dirty="0" err="1" smtClean="0"/>
              <a:t>Bean</a:t>
            </a:r>
            <a:r>
              <a:rPr lang="nl-NL" dirty="0" smtClean="0"/>
              <a:t>: luistert naar berichten van een JMS </a:t>
            </a:r>
            <a:r>
              <a:rPr lang="nl-NL" dirty="0" err="1" smtClean="0"/>
              <a:t>messaging</a:t>
            </a:r>
            <a:r>
              <a:rPr lang="nl-NL" dirty="0" smtClean="0"/>
              <a:t> service</a:t>
            </a:r>
          </a:p>
          <a:p>
            <a:endParaRPr lang="nl-NL" dirty="0" smtClean="0"/>
          </a:p>
          <a:p>
            <a:r>
              <a:rPr lang="nl-NL" dirty="0" smtClean="0"/>
              <a:t>Singleton: slechts eenmaal </a:t>
            </a:r>
            <a:r>
              <a:rPr lang="nl-NL" dirty="0" err="1" smtClean="0"/>
              <a:t>geïnstantieerd</a:t>
            </a:r>
            <a:endParaRPr lang="nl-NL" dirty="0" smtClean="0"/>
          </a:p>
          <a:p>
            <a:endParaRPr lang="nl-NL" dirty="0" smtClean="0"/>
          </a:p>
          <a:p>
            <a:r>
              <a:rPr lang="nl-NL" dirty="0" err="1" smtClean="0"/>
              <a:t>Stateful</a:t>
            </a:r>
            <a:r>
              <a:rPr lang="nl-NL" dirty="0" smtClean="0"/>
              <a:t> </a:t>
            </a:r>
            <a:r>
              <a:rPr lang="nl-NL" dirty="0" err="1" smtClean="0"/>
              <a:t>Session</a:t>
            </a:r>
            <a:r>
              <a:rPr lang="nl-NL" dirty="0" smtClean="0"/>
              <a:t> </a:t>
            </a:r>
            <a:r>
              <a:rPr lang="nl-NL" dirty="0" err="1" smtClean="0"/>
              <a:t>Bean</a:t>
            </a:r>
            <a:r>
              <a:rPr lang="nl-NL" dirty="0" smtClean="0"/>
              <a:t>: gebruik voor al het andere, staat voor een proces. </a:t>
            </a:r>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22</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a:t>
            </a:r>
            <a:r>
              <a:rPr lang="nl-NL" dirty="0" err="1" smtClean="0"/>
              <a:t>Session</a:t>
            </a:r>
            <a:r>
              <a:rPr lang="nl-NL" dirty="0" smtClean="0"/>
              <a:t> </a:t>
            </a:r>
            <a:r>
              <a:rPr lang="nl-NL" dirty="0" err="1" smtClean="0"/>
              <a:t>Bean</a:t>
            </a:r>
            <a:r>
              <a:rPr lang="nl-NL" dirty="0" smtClean="0"/>
              <a:t/>
            </a:r>
            <a:br>
              <a:rPr lang="nl-NL" dirty="0" smtClean="0"/>
            </a:br>
            <a:endParaRPr lang="nl-NL" dirty="0"/>
          </a:p>
        </p:txBody>
      </p:sp>
      <p:sp>
        <p:nvSpPr>
          <p:cNvPr id="3" name="Content Placeholder 2"/>
          <p:cNvSpPr>
            <a:spLocks noGrp="1"/>
          </p:cNvSpPr>
          <p:nvPr>
            <p:ph idx="1"/>
          </p:nvPr>
        </p:nvSpPr>
        <p:spPr/>
        <p:txBody>
          <a:bodyPr/>
          <a:lstStyle/>
          <a:p>
            <a:r>
              <a:rPr lang="nl-NL" dirty="0" err="1" smtClean="0"/>
              <a:t>Marked</a:t>
            </a:r>
            <a:r>
              <a:rPr lang="nl-NL" dirty="0" smtClean="0"/>
              <a:t> </a:t>
            </a:r>
            <a:r>
              <a:rPr lang="nl-NL" dirty="0" err="1" smtClean="0"/>
              <a:t>Stateless</a:t>
            </a:r>
            <a:r>
              <a:rPr lang="nl-NL" dirty="0" smtClean="0"/>
              <a:t> </a:t>
            </a:r>
            <a:r>
              <a:rPr lang="nl-NL" dirty="0" err="1" smtClean="0"/>
              <a:t>or</a:t>
            </a:r>
            <a:r>
              <a:rPr lang="nl-NL" dirty="0" smtClean="0"/>
              <a:t> </a:t>
            </a:r>
            <a:r>
              <a:rPr lang="nl-NL" dirty="0" err="1" smtClean="0"/>
              <a:t>Stateful</a:t>
            </a:r>
            <a:endParaRPr lang="nl-NL" dirty="0" smtClean="0"/>
          </a:p>
          <a:p>
            <a:endParaRPr lang="nl-NL" dirty="0" smtClean="0"/>
          </a:p>
          <a:p>
            <a:r>
              <a:rPr lang="nl-NL" dirty="0" err="1" smtClean="0"/>
              <a:t>Stateful</a:t>
            </a:r>
            <a:r>
              <a:rPr lang="nl-NL" dirty="0" smtClean="0"/>
              <a:t> </a:t>
            </a:r>
            <a:r>
              <a:rPr lang="nl-NL" dirty="0" err="1" smtClean="0"/>
              <a:t>Bean</a:t>
            </a:r>
            <a:r>
              <a:rPr lang="nl-NL" dirty="0" smtClean="0"/>
              <a:t> kan de </a:t>
            </a:r>
            <a:r>
              <a:rPr lang="nl-NL" dirty="0" err="1" smtClean="0"/>
              <a:t>conversational</a:t>
            </a:r>
            <a:r>
              <a:rPr lang="nl-NL" dirty="0" smtClean="0"/>
              <a:t> state tussen </a:t>
            </a:r>
            <a:r>
              <a:rPr lang="nl-NL" dirty="0" err="1" smtClean="0"/>
              <a:t>method</a:t>
            </a:r>
            <a:r>
              <a:rPr lang="nl-NL" dirty="0" smtClean="0"/>
              <a:t> </a:t>
            </a:r>
            <a:r>
              <a:rPr lang="nl-NL" dirty="0" err="1" smtClean="0"/>
              <a:t>calls</a:t>
            </a:r>
            <a:r>
              <a:rPr lang="nl-NL" dirty="0" smtClean="0"/>
              <a:t> onthouden</a:t>
            </a:r>
          </a:p>
          <a:p>
            <a:endParaRPr lang="nl-NL" dirty="0" smtClean="0"/>
          </a:p>
          <a:p>
            <a:r>
              <a:rPr lang="nl-NL" dirty="0" err="1" smtClean="0"/>
              <a:t>Stateless</a:t>
            </a:r>
            <a:r>
              <a:rPr lang="nl-NL" dirty="0" smtClean="0"/>
              <a:t> </a:t>
            </a:r>
            <a:r>
              <a:rPr lang="nl-NL" dirty="0" err="1" smtClean="0"/>
              <a:t>Bean</a:t>
            </a:r>
            <a:r>
              <a:rPr lang="nl-NL" dirty="0" smtClean="0"/>
              <a:t> onthoudt niks van de </a:t>
            </a:r>
            <a:r>
              <a:rPr lang="nl-NL" dirty="0" err="1" smtClean="0"/>
              <a:t>client</a:t>
            </a:r>
            <a:r>
              <a:rPr lang="nl-NL" dirty="0" smtClean="0"/>
              <a:t> tussen </a:t>
            </a:r>
            <a:r>
              <a:rPr lang="nl-NL" dirty="0" err="1" smtClean="0"/>
              <a:t>method</a:t>
            </a:r>
            <a:r>
              <a:rPr lang="nl-NL" dirty="0" smtClean="0"/>
              <a:t> </a:t>
            </a:r>
            <a:r>
              <a:rPr lang="nl-NL" dirty="0" err="1" smtClean="0"/>
              <a:t>calls</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23</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a:r>
            <a:br>
              <a:rPr lang="nl-NL" dirty="0" smtClean="0"/>
            </a:br>
            <a:r>
              <a:rPr lang="nl-NL" dirty="0" smtClean="0"/>
              <a:t>EJB: Simpel voorbeeld</a:t>
            </a:r>
            <a:br>
              <a:rPr lang="nl-NL" dirty="0" smtClean="0"/>
            </a:br>
            <a:endParaRPr lang="nl-NL" dirty="0"/>
          </a:p>
        </p:txBody>
      </p:sp>
      <p:sp>
        <p:nvSpPr>
          <p:cNvPr id="3" name="Content Placeholder 2"/>
          <p:cNvSpPr>
            <a:spLocks noGrp="1"/>
          </p:cNvSpPr>
          <p:nvPr>
            <p:ph idx="1"/>
          </p:nvPr>
        </p:nvSpPr>
        <p:spPr/>
        <p:txBody>
          <a:bodyPr/>
          <a:lstStyle/>
          <a:p>
            <a:r>
              <a:rPr lang="en-US" dirty="0" smtClean="0">
                <a:solidFill>
                  <a:srgbClr val="00B0F0"/>
                </a:solidFill>
              </a:rPr>
              <a:t>@Stateless</a:t>
            </a:r>
            <a:r>
              <a:rPr lang="en-US" dirty="0" smtClean="0"/>
              <a:t/>
            </a:r>
            <a:br>
              <a:rPr lang="en-US" dirty="0" smtClean="0"/>
            </a:br>
            <a:r>
              <a:rPr lang="en-US" dirty="0" smtClean="0"/>
              <a:t>public class </a:t>
            </a:r>
            <a:r>
              <a:rPr lang="en-US" dirty="0" err="1" smtClean="0"/>
              <a:t>LightweightPojo</a:t>
            </a:r>
            <a:r>
              <a:rPr lang="en-US" dirty="0" smtClean="0"/>
              <a:t> {</a:t>
            </a:r>
            <a:br>
              <a:rPr lang="en-US" dirty="0" smtClean="0"/>
            </a:br>
            <a:r>
              <a:rPr lang="en-US" dirty="0" smtClean="0"/>
              <a:t>       public String hello(){</a:t>
            </a:r>
            <a:br>
              <a:rPr lang="en-US" dirty="0" smtClean="0"/>
            </a:br>
            <a:r>
              <a:rPr lang="en-US" dirty="0" smtClean="0"/>
              <a:t>              return “I’m very lightweight!”;</a:t>
            </a:r>
            <a:br>
              <a:rPr lang="en-US" dirty="0" smtClean="0"/>
            </a:br>
            <a:r>
              <a:rPr lang="en-US" dirty="0" smtClean="0"/>
              <a:t>        }</a:t>
            </a:r>
            <a:br>
              <a:rPr lang="en-US" dirty="0" smtClean="0"/>
            </a:br>
            <a:r>
              <a:rPr lang="en-US" dirty="0" smtClean="0"/>
              <a:t>}</a:t>
            </a:r>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24</a:t>
            </a:fld>
            <a:endParaRPr lang="nl-NL" noProof="0"/>
          </a:p>
        </p:txBody>
      </p:sp>
      <p:sp>
        <p:nvSpPr>
          <p:cNvPr id="5" name="Footer Placeholder 4"/>
          <p:cNvSpPr>
            <a:spLocks noGrp="1"/>
          </p:cNvSpPr>
          <p:nvPr>
            <p:ph type="ftr" sz="quarter" idx="11"/>
          </p:nvPr>
        </p:nvSpPr>
        <p:spPr/>
        <p:txBody>
          <a:bodyPr/>
          <a:lstStyle/>
          <a:p>
            <a:r>
              <a:rPr lang="nl-NL" noProof="0" smtClean="0"/>
              <a:t>Sogeti PowerPoint Referentie 2013</a:t>
            </a:r>
            <a:endParaRPr lang="nl-NL" noProof="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a:t>
            </a:r>
            <a:r>
              <a:rPr lang="nl-NL" sz="3200" dirty="0" err="1" smtClean="0"/>
              <a:t>alternative</a:t>
            </a:r>
            <a:endParaRPr lang="nl-NL" sz="3200" dirty="0" smtClean="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opdracht</a:t>
            </a:r>
            <a:endParaRPr lang="nl-NL" dirty="0"/>
          </a:p>
        </p:txBody>
      </p:sp>
      <p:sp>
        <p:nvSpPr>
          <p:cNvPr id="3" name="Tijdelijke aanduiding voor inhoud 2"/>
          <p:cNvSpPr>
            <a:spLocks noGrp="1"/>
          </p:cNvSpPr>
          <p:nvPr>
            <p:ph idx="1"/>
          </p:nvPr>
        </p:nvSpPr>
        <p:spPr/>
        <p:txBody>
          <a:bodyPr/>
          <a:lstStyle/>
          <a:p>
            <a:r>
              <a:rPr lang="nl-NL" dirty="0" err="1" smtClean="0"/>
              <a:t>Tax</a:t>
            </a:r>
            <a:r>
              <a:rPr lang="nl-NL" dirty="0" smtClean="0"/>
              <a:t> interface</a:t>
            </a:r>
          </a:p>
          <a:p>
            <a:r>
              <a:rPr lang="nl-NL" dirty="0" smtClean="0"/>
              <a:t>Twee verschillende implementaties voor </a:t>
            </a:r>
            <a:r>
              <a:rPr lang="nl-NL" dirty="0" err="1" smtClean="0"/>
              <a:t>Tax</a:t>
            </a:r>
            <a:r>
              <a:rPr lang="nl-NL" dirty="0" smtClean="0"/>
              <a:t> interface</a:t>
            </a:r>
          </a:p>
          <a:p>
            <a:endParaRPr lang="nl-NL" dirty="0" smtClean="0"/>
          </a:p>
          <a:p>
            <a:pPr>
              <a:buFont typeface="+mj-lt"/>
              <a:buAutoNum type="arabicPeriod"/>
            </a:pPr>
            <a:r>
              <a:rPr lang="nl-NL" dirty="0" smtClean="0"/>
              <a:t>Injecteer de </a:t>
            </a:r>
            <a:r>
              <a:rPr lang="nl-NL" dirty="0" err="1" smtClean="0"/>
              <a:t>Tax</a:t>
            </a:r>
            <a:r>
              <a:rPr lang="nl-NL" dirty="0" smtClean="0"/>
              <a:t> </a:t>
            </a:r>
            <a:r>
              <a:rPr lang="nl-NL" dirty="0" err="1" smtClean="0"/>
              <a:t>class</a:t>
            </a:r>
            <a:r>
              <a:rPr lang="nl-NL" dirty="0" smtClean="0"/>
              <a:t> </a:t>
            </a:r>
          </a:p>
          <a:p>
            <a:pPr>
              <a:buFont typeface="+mj-lt"/>
              <a:buAutoNum type="arabicPeriod"/>
            </a:pPr>
            <a:r>
              <a:rPr lang="nl-NL" dirty="0" err="1" smtClean="0"/>
              <a:t>Override</a:t>
            </a:r>
            <a:r>
              <a:rPr lang="nl-NL" dirty="0" smtClean="0"/>
              <a:t> de </a:t>
            </a:r>
            <a:r>
              <a:rPr lang="nl-NL" dirty="0" err="1" smtClean="0"/>
              <a:t>doGet</a:t>
            </a:r>
            <a:r>
              <a:rPr lang="nl-NL" dirty="0" smtClean="0"/>
              <a:t>()</a:t>
            </a:r>
          </a:p>
          <a:p>
            <a:pPr>
              <a:buFont typeface="+mj-lt"/>
              <a:buAutoNum type="arabicPeriod"/>
            </a:pPr>
            <a:r>
              <a:rPr lang="nl-NL" dirty="0" smtClean="0"/>
              <a:t>Zorg dat </a:t>
            </a:r>
            <a:r>
              <a:rPr lang="nl-NL" dirty="0" err="1" smtClean="0"/>
              <a:t>TaxImpl</a:t>
            </a:r>
            <a:r>
              <a:rPr lang="nl-NL" dirty="0" smtClean="0"/>
              <a:t>_1 word geïmplementeerd</a:t>
            </a:r>
          </a:p>
          <a:p>
            <a:pPr>
              <a:buFont typeface="+mj-lt"/>
              <a:buAutoNum type="arabicPeriod"/>
            </a:pPr>
            <a:r>
              <a:rPr lang="nl-NL" dirty="0" smtClean="0"/>
              <a:t>Maak een eigen </a:t>
            </a:r>
            <a:r>
              <a:rPr lang="nl-NL" dirty="0" err="1" smtClean="0"/>
              <a:t>alternative</a:t>
            </a:r>
            <a:r>
              <a:rPr lang="nl-NL" dirty="0" smtClean="0"/>
              <a:t> TaxImpl_2</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http://localhost:8080/jboss-cdi-alternative-7.0.0.GA/greet.jsf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a:t>
            </a:r>
            <a:r>
              <a:rPr lang="nl-NL" dirty="0" err="1" smtClean="0"/>
              <a:t>alternative</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smtClean="0"/>
              <a:t>Annotaties</a:t>
            </a:r>
          </a:p>
          <a:p>
            <a:r>
              <a:rPr lang="nl-NL" dirty="0" smtClean="0"/>
              <a:t>Uitleg meerwaarde </a:t>
            </a:r>
            <a:r>
              <a:rPr lang="nl-NL" dirty="0" err="1" smtClean="0"/>
              <a:t>alternatives</a:t>
            </a:r>
            <a:endParaRPr lang="nl-NL" dirty="0" smtClean="0"/>
          </a:p>
          <a:p>
            <a:pPr lvl="1"/>
            <a:r>
              <a:rPr lang="nl-NL" dirty="0" smtClean="0"/>
              <a:t>Bepalen </a:t>
            </a:r>
            <a:r>
              <a:rPr lang="nl-NL" dirty="0" err="1" smtClean="0"/>
              <a:t>client-specific</a:t>
            </a:r>
            <a:r>
              <a:rPr lang="nl-NL" dirty="0" smtClean="0"/>
              <a:t> business </a:t>
            </a:r>
            <a:r>
              <a:rPr lang="nl-NL" dirty="0" err="1" smtClean="0"/>
              <a:t>logic</a:t>
            </a:r>
            <a:r>
              <a:rPr lang="nl-NL" dirty="0" smtClean="0"/>
              <a:t> met </a:t>
            </a:r>
            <a:r>
              <a:rPr lang="nl-NL" dirty="0" err="1" smtClean="0"/>
              <a:t>runtime</a:t>
            </a:r>
            <a:endParaRPr lang="nl-NL" dirty="0" smtClean="0"/>
          </a:p>
          <a:p>
            <a:pPr lvl="1"/>
            <a:r>
              <a:rPr lang="nl-NL" dirty="0" smtClean="0"/>
              <a:t>Specificeren </a:t>
            </a:r>
            <a:r>
              <a:rPr lang="nl-NL" dirty="0" err="1" smtClean="0"/>
              <a:t>beans</a:t>
            </a:r>
            <a:r>
              <a:rPr lang="nl-NL" dirty="0" smtClean="0"/>
              <a:t> die moeten gelden onder specifieke </a:t>
            </a:r>
            <a:r>
              <a:rPr lang="nl-NL" dirty="0" err="1" smtClean="0"/>
              <a:t>deployment</a:t>
            </a:r>
            <a:r>
              <a:rPr lang="nl-NL" dirty="0" smtClean="0"/>
              <a:t> </a:t>
            </a:r>
            <a:r>
              <a:rPr lang="nl-NL" dirty="0" err="1" smtClean="0"/>
              <a:t>scenerios</a:t>
            </a:r>
            <a:r>
              <a:rPr lang="nl-NL" dirty="0" smtClean="0"/>
              <a:t>. Bijvoorbeeld landgebonden belastingsregels</a:t>
            </a:r>
          </a:p>
          <a:p>
            <a:pPr lvl="1"/>
            <a:r>
              <a:rPr lang="nl-NL" dirty="0" smtClean="0"/>
              <a:t>Maken dummy/</a:t>
            </a:r>
            <a:r>
              <a:rPr lang="nl-NL" dirty="0" err="1" smtClean="0"/>
              <a:t>mock</a:t>
            </a:r>
            <a:r>
              <a:rPr lang="nl-NL" dirty="0" smtClean="0"/>
              <a:t> voor </a:t>
            </a:r>
            <a:r>
              <a:rPr lang="nl-NL" dirty="0" err="1" smtClean="0"/>
              <a:t>testing</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28</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endParaRPr lang="nl-NL" dirty="0"/>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29</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Dependency</a:t>
            </a:r>
            <a:r>
              <a:rPr lang="nl-NL" dirty="0" smtClean="0"/>
              <a:t> </a:t>
            </a:r>
            <a:r>
              <a:rPr lang="nl-NL" dirty="0" err="1" smtClean="0"/>
              <a:t>Injection</a:t>
            </a:r>
            <a:endParaRPr lang="nl-NL"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a:t>
            </a:fld>
            <a:endParaRPr lang="nl-NL" noProof="0"/>
          </a:p>
        </p:txBody>
      </p:sp>
      <p:sp>
        <p:nvSpPr>
          <p:cNvPr id="5" name="Tijdelijke aanduiding voor voettekst 4"/>
          <p:cNvSpPr>
            <a:spLocks noGrp="1"/>
          </p:cNvSpPr>
          <p:nvPr>
            <p:ph type="ftr" sz="quarter" idx="11"/>
          </p:nvPr>
        </p:nvSpPr>
        <p:spPr/>
        <p:txBody>
          <a:bodyPr/>
          <a:lstStyle/>
          <a:p>
            <a:r>
              <a:rPr lang="nl-NL" noProof="0" smtClean="0"/>
              <a:t>Sogeti PowerPoint Referentie 2013</a:t>
            </a:r>
            <a:endParaRPr lang="nl-NL" noProof="0"/>
          </a:p>
        </p:txBody>
      </p:sp>
      <p:pic>
        <p:nvPicPr>
          <p:cNvPr id="6" name="Afbeelding 5" descr="IC2457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506" y="1477310"/>
            <a:ext cx="6275493" cy="4650589"/>
          </a:xfrm>
          <a:prstGeom prst="rect">
            <a:avLst/>
          </a:prstGeom>
        </p:spPr>
      </p:pic>
    </p:spTree>
    <p:extLst>
      <p:ext uri="{BB962C8B-B14F-4D97-AF65-F5344CB8AC3E}">
        <p14:creationId xmlns:p14="http://schemas.microsoft.com/office/powerpoint/2010/main" val="1816642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opdracht</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Vul </a:t>
            </a:r>
            <a:r>
              <a:rPr lang="nl-NL" dirty="0" err="1" smtClean="0"/>
              <a:t>User.java</a:t>
            </a:r>
            <a:r>
              <a:rPr lang="nl-NL" dirty="0" smtClean="0"/>
              <a:t> verder aan</a:t>
            </a:r>
          </a:p>
          <a:p>
            <a:pPr>
              <a:buFont typeface="+mj-lt"/>
              <a:buAutoNum type="arabicPeriod"/>
            </a:pPr>
            <a:r>
              <a:rPr lang="nl-NL" dirty="0" smtClean="0"/>
              <a:t>Resources </a:t>
            </a:r>
          </a:p>
          <a:p>
            <a:pPr>
              <a:buFont typeface="+mj-lt"/>
              <a:buAutoNum type="arabicPeriod"/>
            </a:pPr>
            <a:r>
              <a:rPr lang="nl-NL" dirty="0" err="1" smtClean="0"/>
              <a:t>UserDao</a:t>
            </a:r>
            <a:r>
              <a:rPr lang="nl-NL" dirty="0" smtClean="0"/>
              <a:t> interface: bevat business </a:t>
            </a:r>
            <a:r>
              <a:rPr lang="nl-NL" dirty="0" err="1" smtClean="0"/>
              <a:t>methods</a:t>
            </a:r>
            <a:endParaRPr lang="nl-NL" dirty="0" smtClean="0"/>
          </a:p>
          <a:p>
            <a:pPr>
              <a:buFont typeface="+mj-lt"/>
              <a:buAutoNum type="arabicPeriod"/>
            </a:pPr>
            <a:r>
              <a:rPr lang="nl-NL" dirty="0" err="1" smtClean="0"/>
              <a:t>ManagedBeanUserDao</a:t>
            </a:r>
            <a:r>
              <a:rPr lang="nl-NL" dirty="0" smtClean="0"/>
              <a:t>: implementatie </a:t>
            </a:r>
            <a:r>
              <a:rPr lang="nl-NL" dirty="0" err="1" smtClean="0"/>
              <a:t>UserDao</a:t>
            </a:r>
            <a:endParaRPr lang="nl-NL" dirty="0" smtClean="0"/>
          </a:p>
          <a:p>
            <a:pPr lvl="1"/>
            <a:r>
              <a:rPr lang="nl-NL" dirty="0" smtClean="0"/>
              <a:t>Maak hier de </a:t>
            </a:r>
            <a:r>
              <a:rPr lang="nl-NL" dirty="0" err="1" smtClean="0"/>
              <a:t>createUser</a:t>
            </a:r>
            <a:r>
              <a:rPr lang="nl-NL" dirty="0" smtClean="0"/>
              <a:t> </a:t>
            </a:r>
            <a:r>
              <a:rPr lang="nl-NL" dirty="0" err="1" smtClean="0"/>
              <a:t>method</a:t>
            </a:r>
            <a:endParaRPr lang="nl-NL" dirty="0" smtClean="0"/>
          </a:p>
          <a:p>
            <a:pPr>
              <a:buNone/>
            </a:pPr>
            <a:endParaRPr lang="nl-NL" dirty="0" smtClean="0"/>
          </a:p>
          <a:p>
            <a:pPr>
              <a:buNone/>
            </a:pPr>
            <a:r>
              <a:rPr lang="nl-NL" dirty="0" smtClean="0"/>
              <a:t>5.	</a:t>
            </a:r>
            <a:r>
              <a:rPr lang="nl-NL" dirty="0" err="1" smtClean="0"/>
              <a:t>EJBUserDao</a:t>
            </a:r>
            <a:r>
              <a:rPr lang="nl-NL" dirty="0" smtClean="0"/>
              <a:t> is @</a:t>
            </a:r>
            <a:r>
              <a:rPr lang="nl-NL" dirty="0" err="1" smtClean="0"/>
              <a:t>Alternative</a:t>
            </a:r>
            <a:r>
              <a:rPr lang="nl-NL" dirty="0" smtClean="0"/>
              <a:t> schakel deze in</a:t>
            </a:r>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30</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http://localhost:8080/jboss-greeter-7.0.0.GA/greet.jsf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31</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err="1" smtClean="0"/>
              <a:t>Greeter</a:t>
            </a:r>
            <a:r>
              <a:rPr lang="nl-NL" dirty="0" smtClean="0"/>
              <a:t>: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pPr lvl="1"/>
            <a:r>
              <a:rPr lang="nl-NL" dirty="0" smtClean="0"/>
              <a:t>Twee alternatieven </a:t>
            </a:r>
            <a:r>
              <a:rPr lang="nl-NL" dirty="0" err="1" smtClean="0"/>
              <a:t>ManagedBeanUserDAO</a:t>
            </a:r>
            <a:r>
              <a:rPr lang="nl-NL" dirty="0" smtClean="0"/>
              <a:t> en </a:t>
            </a:r>
            <a:r>
              <a:rPr lang="nl-NL" dirty="0" err="1" smtClean="0"/>
              <a:t>EJBUserDao</a:t>
            </a:r>
            <a:endParaRPr lang="nl-NL" dirty="0" smtClean="0"/>
          </a:p>
          <a:p>
            <a:pPr lvl="1"/>
            <a:endParaRPr lang="nl-NL" dirty="0" smtClean="0"/>
          </a:p>
          <a:p>
            <a:r>
              <a:rPr lang="nl-NL" dirty="0" smtClean="0"/>
              <a:t>Annotaties</a:t>
            </a:r>
          </a:p>
          <a:p>
            <a:pPr lvl="1"/>
            <a:r>
              <a:rPr lang="nl-NL" dirty="0" smtClean="0"/>
              <a:t>@</a:t>
            </a:r>
            <a:r>
              <a:rPr lang="nl-NL" dirty="0" err="1" smtClean="0"/>
              <a:t>Produces</a:t>
            </a:r>
            <a:endParaRPr lang="nl-NL" dirty="0" smtClean="0"/>
          </a:p>
          <a:p>
            <a:pPr lvl="1"/>
            <a:r>
              <a:rPr lang="nl-NL" dirty="0" smtClean="0"/>
              <a:t>@</a:t>
            </a:r>
            <a:r>
              <a:rPr lang="nl-NL" dirty="0" err="1" smtClean="0"/>
              <a:t>PersistenceContext</a:t>
            </a:r>
            <a:endParaRPr lang="nl-NL" dirty="0" smtClean="0"/>
          </a:p>
          <a:p>
            <a:pPr lvl="1"/>
            <a:endParaRPr lang="nl-NL" dirty="0" smtClean="0"/>
          </a:p>
          <a:p>
            <a:pPr lvl="1"/>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32</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pPr>
              <a:defRPr/>
            </a:pPr>
            <a:r>
              <a:rPr lang="nl-NL" sz="3200" dirty="0" smtClean="0"/>
              <a:t>EJB interceptor</a:t>
            </a:r>
          </a:p>
        </p:txBody>
      </p:sp>
      <p:sp>
        <p:nvSpPr>
          <p:cNvPr id="3" name="Tijdelijke aanduiding voor inhoud 2"/>
          <p:cNvSpPr>
            <a:spLocks noGrp="1"/>
          </p:cNvSpPr>
          <p:nvPr>
            <p:ph idx="1"/>
          </p:nvPr>
        </p:nvSpPr>
        <p:spPr/>
        <p:txBody>
          <a:bodyPr/>
          <a:lstStyle/>
          <a:p>
            <a:r>
              <a:rPr lang="nl-NL" dirty="0" smtClean="0"/>
              <a:t>Opdracht</a:t>
            </a:r>
          </a:p>
          <a:p>
            <a:r>
              <a:rPr lang="nl-NL" dirty="0" smtClean="0"/>
              <a:t>Uitleg</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33</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opdracht</a:t>
            </a:r>
            <a:endParaRPr lang="nl-NL" dirty="0"/>
          </a:p>
        </p:txBody>
      </p:sp>
      <p:sp>
        <p:nvSpPr>
          <p:cNvPr id="3" name="Tijdelijke aanduiding voor inhoud 2"/>
          <p:cNvSpPr>
            <a:spLocks noGrp="1"/>
          </p:cNvSpPr>
          <p:nvPr>
            <p:ph idx="1"/>
          </p:nvPr>
        </p:nvSpPr>
        <p:spPr/>
        <p:txBody>
          <a:bodyPr/>
          <a:lstStyle/>
          <a:p>
            <a:r>
              <a:rPr lang="nl-NL" dirty="0" err="1" smtClean="0"/>
              <a:t>Audit</a:t>
            </a:r>
            <a:r>
              <a:rPr lang="nl-NL" dirty="0" smtClean="0"/>
              <a:t> &amp; </a:t>
            </a:r>
            <a:r>
              <a:rPr lang="nl-NL" dirty="0" err="1" smtClean="0"/>
              <a:t>AuditInterceptor</a:t>
            </a:r>
            <a:r>
              <a:rPr lang="nl-NL" dirty="0" smtClean="0"/>
              <a:t> uitleg</a:t>
            </a:r>
          </a:p>
          <a:p>
            <a:r>
              <a:rPr lang="nl-NL" dirty="0" smtClean="0"/>
              <a:t>Voeg de interceptors toe aan de </a:t>
            </a:r>
            <a:r>
              <a:rPr lang="nl-NL" dirty="0" err="1" smtClean="0"/>
              <a:t>beans.xml</a:t>
            </a:r>
            <a:endParaRPr lang="nl-NL" dirty="0" smtClean="0"/>
          </a:p>
          <a:p>
            <a:r>
              <a:rPr lang="nl-NL" dirty="0" err="1" smtClean="0"/>
              <a:t>LoggingInterceptor</a:t>
            </a:r>
            <a:r>
              <a:rPr lang="nl-NL" dirty="0" smtClean="0"/>
              <a:t> zelf aanvullen</a:t>
            </a:r>
          </a:p>
          <a:p>
            <a:r>
              <a:rPr lang="nl-NL" dirty="0" err="1" smtClean="0"/>
              <a:t>ItemBeanService</a:t>
            </a:r>
            <a:r>
              <a:rPr lang="nl-NL" dirty="0" smtClean="0"/>
              <a:t>: injecteer hier de </a:t>
            </a:r>
            <a:r>
              <a:rPr lang="nl-NL" dirty="0" err="1" smtClean="0"/>
              <a:t>EntityManager</a:t>
            </a:r>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34</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Start applicatie</a:t>
            </a:r>
            <a:endParaRPr lang="nl-NL" dirty="0"/>
          </a:p>
        </p:txBody>
      </p:sp>
      <p:sp>
        <p:nvSpPr>
          <p:cNvPr id="3" name="Tijdelijke aanduiding voor inhoud 2"/>
          <p:cNvSpPr>
            <a:spLocks noGrp="1"/>
          </p:cNvSpPr>
          <p:nvPr>
            <p:ph idx="1"/>
          </p:nvPr>
        </p:nvSpPr>
        <p:spPr/>
        <p:txBody>
          <a:bodyPr/>
          <a:lstStyle/>
          <a:p>
            <a:pPr>
              <a:buFont typeface="+mj-lt"/>
              <a:buAutoNum type="arabicPeriod"/>
            </a:pPr>
            <a:r>
              <a:rPr lang="nl-NL" dirty="0" smtClean="0"/>
              <a:t>EAP7_HOME\bin\</a:t>
            </a:r>
            <a:r>
              <a:rPr lang="nl-NL" dirty="0" err="1" smtClean="0"/>
              <a:t>standalone.bat</a:t>
            </a:r>
            <a:endParaRPr lang="nl-NL" dirty="0" smtClean="0"/>
          </a:p>
          <a:p>
            <a:pPr>
              <a:buFont typeface="+mj-lt"/>
              <a:buAutoNum type="arabicPeriod"/>
            </a:pPr>
            <a:r>
              <a:rPr lang="nl-NL" dirty="0" err="1" smtClean="0"/>
              <a:t>mvn</a:t>
            </a:r>
            <a:r>
              <a:rPr lang="nl-NL" dirty="0" smtClean="0"/>
              <a:t> clean </a:t>
            </a:r>
            <a:r>
              <a:rPr lang="nl-NL" dirty="0" err="1" smtClean="0"/>
              <a:t>install</a:t>
            </a:r>
            <a:r>
              <a:rPr lang="nl-NL" dirty="0" smtClean="0"/>
              <a:t> </a:t>
            </a:r>
            <a:r>
              <a:rPr lang="nl-NL" dirty="0" err="1" smtClean="0"/>
              <a:t>wildfly</a:t>
            </a:r>
            <a:r>
              <a:rPr lang="nl-NL" dirty="0" smtClean="0"/>
              <a:t>:</a:t>
            </a:r>
            <a:r>
              <a:rPr lang="nl-NL" dirty="0" err="1" smtClean="0"/>
              <a:t>deploy</a:t>
            </a:r>
            <a:endParaRPr lang="nl-NL" dirty="0" smtClean="0"/>
          </a:p>
          <a:p>
            <a:pPr>
              <a:buFont typeface="+mj-lt"/>
              <a:buAutoNum type="arabicPeriod"/>
            </a:pPr>
            <a:r>
              <a:rPr lang="nl-NL" dirty="0" smtClean="0">
                <a:hlinkClick r:id="rId3"/>
              </a:rPr>
              <a:t>http://localhost:8080/jboss-cdi-interceptors-7.0.0.GA/greet.jsf</a:t>
            </a:r>
            <a:endParaRPr lang="nl-NL" dirty="0" smtClean="0"/>
          </a:p>
          <a:p>
            <a:pPr>
              <a:buFont typeface="+mj-lt"/>
              <a:buAutoNum type="arabicPeriod"/>
            </a:pPr>
            <a:endParaRPr lang="nl-NL" dirty="0" smtClean="0"/>
          </a:p>
          <a:p>
            <a:pPr>
              <a:buFont typeface="+mj-lt"/>
              <a:buAutoNum type="arabicPeriod"/>
            </a:pPr>
            <a:r>
              <a:rPr lang="nl-NL" dirty="0" smtClean="0"/>
              <a:t>Afsluiten: </a:t>
            </a:r>
            <a:r>
              <a:rPr lang="nl-NL" dirty="0" err="1" smtClean="0"/>
              <a:t>mvn</a:t>
            </a:r>
            <a:r>
              <a:rPr lang="nl-NL" dirty="0" smtClean="0"/>
              <a:t> </a:t>
            </a:r>
            <a:r>
              <a:rPr lang="nl-NL" dirty="0" err="1" smtClean="0"/>
              <a:t>wildfly</a:t>
            </a:r>
            <a:r>
              <a:rPr lang="nl-NL" dirty="0" smtClean="0"/>
              <a:t>:</a:t>
            </a:r>
            <a:r>
              <a:rPr lang="nl-NL" dirty="0" err="1" smtClean="0"/>
              <a:t>undeploy</a:t>
            </a:r>
            <a:endParaRPr lang="nl-NL" dirty="0" smtClean="0"/>
          </a:p>
          <a:p>
            <a:endParaRPr lang="nl-NL"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35</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0375" y="457200"/>
            <a:ext cx="8226000" cy="914400"/>
          </a:xfrm>
        </p:spPr>
        <p:txBody>
          <a:bodyPr/>
          <a:lstStyle/>
          <a:p>
            <a:r>
              <a:rPr lang="nl-NL" dirty="0" smtClean="0"/>
              <a:t>EJB interceptor: Uitleg Applicatie</a:t>
            </a:r>
            <a:endParaRPr lang="nl-NL" dirty="0"/>
          </a:p>
        </p:txBody>
      </p:sp>
      <p:sp>
        <p:nvSpPr>
          <p:cNvPr id="3" name="Tijdelijke aanduiding voor inhoud 2"/>
          <p:cNvSpPr>
            <a:spLocks noGrp="1"/>
          </p:cNvSpPr>
          <p:nvPr>
            <p:ph idx="1"/>
          </p:nvPr>
        </p:nvSpPr>
        <p:spPr/>
        <p:txBody>
          <a:bodyPr/>
          <a:lstStyle/>
          <a:p>
            <a:r>
              <a:rPr lang="nl-NL" dirty="0" smtClean="0"/>
              <a:t>Structuur/opzet</a:t>
            </a:r>
          </a:p>
          <a:p>
            <a:r>
              <a:rPr lang="nl-NL" dirty="0" err="1" smtClean="0"/>
              <a:t>Intercept</a:t>
            </a:r>
            <a:endParaRPr lang="nl-NL" dirty="0" smtClean="0"/>
          </a:p>
          <a:p>
            <a:pPr lvl="1"/>
            <a:r>
              <a:rPr lang="nl-NL" dirty="0" smtClean="0"/>
              <a:t>@</a:t>
            </a:r>
            <a:r>
              <a:rPr lang="nl-NL" dirty="0" err="1" smtClean="0"/>
              <a:t>AroundInvoke</a:t>
            </a:r>
            <a:endParaRPr lang="nl-NL" dirty="0" smtClean="0"/>
          </a:p>
          <a:p>
            <a:r>
              <a:rPr lang="nl-NL" dirty="0" smtClean="0"/>
              <a:t>Functionaliteit:</a:t>
            </a:r>
          </a:p>
          <a:p>
            <a:endParaRPr lang="nl-NL" dirty="0" smtClean="0"/>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audit history in de browser</a:t>
            </a:r>
          </a:p>
          <a:p>
            <a:pPr lvl="1">
              <a:lnSpc>
                <a:spcPct val="100000"/>
              </a:lnSpc>
              <a:buFont typeface="+mj-lt"/>
              <a:buAutoNum type="arabicPeriod"/>
            </a:pPr>
            <a:r>
              <a:rPr lang="en-US" sz="1800" dirty="0" err="1" smtClean="0"/>
              <a:t>Kijk</a:t>
            </a:r>
            <a:r>
              <a:rPr lang="en-US" sz="1800" dirty="0" smtClean="0"/>
              <a:t> </a:t>
            </a:r>
            <a:r>
              <a:rPr lang="en-US" sz="1800" dirty="0" err="1" smtClean="0"/>
              <a:t>naar</a:t>
            </a:r>
            <a:r>
              <a:rPr lang="en-US" sz="1800" dirty="0" smtClean="0"/>
              <a:t> de log messages in de server log</a:t>
            </a:r>
          </a:p>
          <a:p>
            <a:pPr lvl="1">
              <a:lnSpc>
                <a:spcPct val="100000"/>
              </a:lnSpc>
              <a:buFont typeface="+mj-lt"/>
              <a:buAutoNum type="arabicPeriod"/>
            </a:pPr>
            <a:r>
              <a:rPr lang="en-US" sz="1800" dirty="0" err="1" smtClean="0"/>
              <a:t>Haal</a:t>
            </a:r>
            <a:r>
              <a:rPr lang="en-US" sz="1800" dirty="0" smtClean="0"/>
              <a:t> de interceptors </a:t>
            </a:r>
            <a:r>
              <a:rPr lang="en-US" sz="1800" dirty="0" err="1" smtClean="0"/>
              <a:t>weg</a:t>
            </a:r>
            <a:r>
              <a:rPr lang="en-US" sz="1800" dirty="0" smtClean="0"/>
              <a:t> </a:t>
            </a:r>
            <a:r>
              <a:rPr lang="en-US" sz="1800" dirty="0" err="1" smtClean="0"/>
              <a:t>uit</a:t>
            </a:r>
            <a:r>
              <a:rPr lang="en-US" sz="1800" dirty="0" smtClean="0"/>
              <a:t> de beans.xml en </a:t>
            </a:r>
            <a:r>
              <a:rPr lang="en-US" sz="1800" dirty="0" err="1" smtClean="0"/>
              <a:t>kijk</a:t>
            </a:r>
            <a:r>
              <a:rPr lang="en-US" sz="1800" dirty="0" smtClean="0"/>
              <a:t> </a:t>
            </a:r>
            <a:r>
              <a:rPr lang="en-US" sz="1800" dirty="0" err="1" smtClean="0"/>
              <a:t>wat</a:t>
            </a:r>
            <a:r>
              <a:rPr lang="en-US" sz="1800" dirty="0" smtClean="0"/>
              <a:t> </a:t>
            </a:r>
            <a:r>
              <a:rPr lang="en-US" sz="1800" dirty="0" err="1" smtClean="0"/>
              <a:t>er</a:t>
            </a:r>
            <a:r>
              <a:rPr lang="en-US" sz="1800" dirty="0" smtClean="0"/>
              <a:t> </a:t>
            </a:r>
            <a:r>
              <a:rPr lang="en-US" sz="1800" dirty="0" err="1" smtClean="0"/>
              <a:t>gebeurd</a:t>
            </a:r>
            <a:endParaRPr lang="nl-NL" sz="1200" dirty="0" smtClean="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36</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Verschil EJB &amp; CDI</a:t>
            </a:r>
            <a:endParaRPr lang="nl-NL" dirty="0"/>
          </a:p>
        </p:txBody>
      </p:sp>
      <p:sp>
        <p:nvSpPr>
          <p:cNvPr id="3" name="Content Placeholder 2"/>
          <p:cNvSpPr>
            <a:spLocks noGrp="1"/>
          </p:cNvSpPr>
          <p:nvPr>
            <p:ph idx="1"/>
          </p:nvPr>
        </p:nvSpPr>
        <p:spPr/>
        <p:txBody>
          <a:bodyPr/>
          <a:lstStyle/>
          <a:p>
            <a:pPr>
              <a:buNone/>
            </a:pPr>
            <a:endParaRPr lang="nl-NL" dirty="0" smtClean="0"/>
          </a:p>
          <a:p>
            <a:r>
              <a:rPr lang="nl-NL" dirty="0" smtClean="0"/>
              <a:t>EJB &gt;= CDI </a:t>
            </a:r>
          </a:p>
          <a:p>
            <a:r>
              <a:rPr lang="nl-NL" dirty="0" smtClean="0"/>
              <a:t>CDI: container kijkt in een “scope”, a </a:t>
            </a:r>
            <a:r>
              <a:rPr lang="nl-NL" dirty="0" err="1" smtClean="0"/>
              <a:t>hashmap</a:t>
            </a:r>
            <a:r>
              <a:rPr lang="nl-NL" dirty="0" smtClean="0"/>
              <a:t> (bv @</a:t>
            </a:r>
            <a:r>
              <a:rPr lang="nl-NL" dirty="0" err="1" smtClean="0"/>
              <a:t>RequestScoped</a:t>
            </a:r>
            <a:r>
              <a:rPr lang="nl-NL" dirty="0" smtClean="0"/>
              <a:t>)</a:t>
            </a:r>
          </a:p>
          <a:p>
            <a:r>
              <a:rPr lang="nl-NL" dirty="0" smtClean="0"/>
              <a:t>EJB: </a:t>
            </a:r>
            <a:r>
              <a:rPr lang="nl-NL" dirty="0" err="1" smtClean="0"/>
              <a:t>stateful</a:t>
            </a:r>
            <a:r>
              <a:rPr lang="nl-NL" dirty="0" smtClean="0"/>
              <a:t> kijkt ook in een </a:t>
            </a:r>
            <a:r>
              <a:rPr lang="nl-NL" dirty="0" err="1" smtClean="0"/>
              <a:t>hashmap</a:t>
            </a:r>
            <a:endParaRPr lang="nl-NL" dirty="0" smtClean="0"/>
          </a:p>
          <a:p>
            <a:r>
              <a:rPr lang="nl-NL" dirty="0" smtClean="0"/>
              <a:t>EJB: </a:t>
            </a:r>
            <a:r>
              <a:rPr lang="nl-NL" dirty="0" err="1" smtClean="0"/>
              <a:t>stateless</a:t>
            </a:r>
            <a:r>
              <a:rPr lang="nl-NL" dirty="0" smtClean="0"/>
              <a:t>, een </a:t>
            </a:r>
            <a:r>
              <a:rPr lang="nl-NL" dirty="0" err="1" smtClean="0"/>
              <a:t>instance</a:t>
            </a:r>
            <a:r>
              <a:rPr lang="nl-NL" dirty="0" smtClean="0"/>
              <a:t> pool</a:t>
            </a:r>
          </a:p>
          <a:p>
            <a:endParaRPr lang="nl-NL" dirty="0" smtClean="0"/>
          </a:p>
          <a:p>
            <a:r>
              <a:rPr lang="nl-NL" dirty="0" smtClean="0"/>
              <a:t>EJB meer functionaliteit (transacties, </a:t>
            </a:r>
            <a:r>
              <a:rPr lang="nl-NL" dirty="0" err="1" smtClean="0"/>
              <a:t>security</a:t>
            </a:r>
            <a:r>
              <a:rPr lang="nl-NL" dirty="0" smtClean="0"/>
              <a:t>, </a:t>
            </a:r>
            <a:r>
              <a:rPr lang="nl-NL" dirty="0" err="1" smtClean="0"/>
              <a:t>remote</a:t>
            </a:r>
            <a:r>
              <a:rPr lang="nl-NL" dirty="0" smtClean="0"/>
              <a:t>, asynchroon </a:t>
            </a:r>
            <a:r>
              <a:rPr lang="nl-NL" dirty="0" err="1" smtClean="0"/>
              <a:t>etc</a:t>
            </a:r>
            <a:r>
              <a:rPr lang="nl-NL" dirty="0" smtClean="0"/>
              <a:t>)</a:t>
            </a:r>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37</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a:t>Vragen?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SE (Standard </a:t>
            </a:r>
            <a:r>
              <a:rPr lang="nl-NL" dirty="0" err="1" smtClean="0"/>
              <a:t>Edition</a:t>
            </a:r>
            <a:r>
              <a:rPr lang="nl-NL" dirty="0" smtClean="0"/>
              <a:t>)</a:t>
            </a:r>
            <a:endParaRPr lang="nl-NL" dirty="0"/>
          </a:p>
        </p:txBody>
      </p:sp>
      <p:sp>
        <p:nvSpPr>
          <p:cNvPr id="3" name="Content Placeholder 2"/>
          <p:cNvSpPr>
            <a:spLocks noGrp="1"/>
          </p:cNvSpPr>
          <p:nvPr>
            <p:ph idx="1"/>
          </p:nvPr>
        </p:nvSpPr>
        <p:spPr/>
        <p:txBody>
          <a:bodyPr/>
          <a:lstStyle/>
          <a:p>
            <a:r>
              <a:rPr lang="nl-NL" dirty="0" smtClean="0"/>
              <a:t>Core API of Java</a:t>
            </a:r>
          </a:p>
          <a:p>
            <a:pPr lvl="1">
              <a:buFont typeface="Arial" pitchFamily="34" charset="0"/>
              <a:buChar char="•"/>
            </a:pPr>
            <a:r>
              <a:rPr lang="nl-NL" dirty="0" smtClean="0"/>
              <a:t>Basis types en objecten</a:t>
            </a:r>
          </a:p>
          <a:p>
            <a:pPr lvl="1">
              <a:buFont typeface="Arial" pitchFamily="34" charset="0"/>
              <a:buChar char="•"/>
            </a:pPr>
            <a:r>
              <a:rPr lang="nl-NL" dirty="0" err="1" smtClean="0"/>
              <a:t>High-level</a:t>
            </a:r>
            <a:r>
              <a:rPr lang="nl-NL" dirty="0" smtClean="0"/>
              <a:t> classes voor </a:t>
            </a:r>
            <a:r>
              <a:rPr lang="nl-NL" dirty="0" err="1" smtClean="0"/>
              <a:t>networking</a:t>
            </a:r>
            <a:r>
              <a:rPr lang="nl-NL" dirty="0" smtClean="0"/>
              <a:t>, </a:t>
            </a:r>
            <a:r>
              <a:rPr lang="nl-NL" dirty="0" err="1" smtClean="0"/>
              <a:t>security</a:t>
            </a:r>
            <a:r>
              <a:rPr lang="nl-NL" dirty="0" smtClean="0"/>
              <a:t>, database </a:t>
            </a:r>
            <a:r>
              <a:rPr lang="nl-NL" dirty="0" err="1" smtClean="0"/>
              <a:t>access</a:t>
            </a:r>
            <a:r>
              <a:rPr lang="nl-NL" dirty="0" smtClean="0"/>
              <a:t>, GUI en XML </a:t>
            </a:r>
            <a:r>
              <a:rPr lang="nl-NL" dirty="0" err="1" smtClean="0"/>
              <a:t>parsing</a:t>
            </a:r>
            <a:endParaRPr lang="nl-NL" dirty="0" smtClean="0"/>
          </a:p>
          <a:p>
            <a:pPr lvl="1"/>
            <a:endParaRPr lang="nl-NL" dirty="0" smtClean="0"/>
          </a:p>
          <a:p>
            <a:r>
              <a:rPr lang="nl-NL" dirty="0" smtClean="0"/>
              <a:t>Naast de core API:</a:t>
            </a:r>
          </a:p>
          <a:p>
            <a:pPr lvl="1">
              <a:buFont typeface="Arial" pitchFamily="34" charset="0"/>
              <a:buChar char="•"/>
            </a:pPr>
            <a:r>
              <a:rPr lang="nl-NL" dirty="0" err="1" smtClean="0"/>
              <a:t>Virtual</a:t>
            </a:r>
            <a:r>
              <a:rPr lang="nl-NL" dirty="0" smtClean="0"/>
              <a:t> machine</a:t>
            </a:r>
          </a:p>
          <a:p>
            <a:pPr lvl="1">
              <a:buFont typeface="Arial" pitchFamily="34" charset="0"/>
              <a:buChar char="•"/>
            </a:pPr>
            <a:r>
              <a:rPr lang="nl-NL" dirty="0" err="1" smtClean="0"/>
              <a:t>Development</a:t>
            </a:r>
            <a:r>
              <a:rPr lang="nl-NL" dirty="0" smtClean="0"/>
              <a:t> </a:t>
            </a:r>
            <a:r>
              <a:rPr lang="nl-NL" dirty="0" err="1" smtClean="0"/>
              <a:t>tools</a:t>
            </a:r>
            <a:endParaRPr lang="nl-NL" dirty="0" smtClean="0"/>
          </a:p>
          <a:p>
            <a:pPr lvl="1">
              <a:buFont typeface="Arial" pitchFamily="34" charset="0"/>
              <a:buChar char="•"/>
            </a:pPr>
            <a:r>
              <a:rPr lang="nl-NL" dirty="0" err="1" smtClean="0"/>
              <a:t>Deployment</a:t>
            </a:r>
            <a:r>
              <a:rPr lang="nl-NL" dirty="0" smtClean="0"/>
              <a:t>  </a:t>
            </a:r>
            <a:r>
              <a:rPr lang="nl-NL" dirty="0" err="1" smtClean="0"/>
              <a:t>technologies</a:t>
            </a:r>
            <a:endParaRPr lang="nl-NL" dirty="0" smtClean="0"/>
          </a:p>
          <a:p>
            <a:pPr lvl="1">
              <a:buFont typeface="Arial" pitchFamily="34" charset="0"/>
              <a:buChar char="•"/>
            </a:pPr>
            <a:r>
              <a:rPr lang="nl-NL" dirty="0" err="1" smtClean="0"/>
              <a:t>Other</a:t>
            </a:r>
            <a:r>
              <a:rPr lang="nl-NL" dirty="0" smtClean="0"/>
              <a:t> </a:t>
            </a:r>
            <a:r>
              <a:rPr lang="nl-NL" dirty="0" err="1" smtClean="0"/>
              <a:t>class</a:t>
            </a:r>
            <a:r>
              <a:rPr lang="nl-NL" dirty="0" smtClean="0"/>
              <a:t> </a:t>
            </a:r>
            <a:r>
              <a:rPr lang="nl-NL" dirty="0" err="1" smtClean="0"/>
              <a:t>libraries</a:t>
            </a:r>
            <a:r>
              <a:rPr lang="nl-NL" dirty="0" smtClean="0"/>
              <a:t> and </a:t>
            </a:r>
            <a:r>
              <a:rPr lang="nl-NL" dirty="0" err="1" smtClean="0"/>
              <a:t>toolkits</a:t>
            </a:r>
            <a:endParaRPr lang="nl-NL" dirty="0" smtClean="0"/>
          </a:p>
          <a:p>
            <a:pPr lvl="1"/>
            <a:endParaRPr lang="nl-NL" dirty="0" smtClean="0"/>
          </a:p>
          <a:p>
            <a:r>
              <a:rPr lang="nl-NL" dirty="0" smtClean="0"/>
              <a:t>Java SE </a:t>
            </a:r>
            <a:r>
              <a:rPr lang="nl-NL" dirty="0" err="1" smtClean="0"/>
              <a:t>standalone</a:t>
            </a:r>
            <a:r>
              <a:rPr lang="nl-NL" dirty="0" smtClean="0"/>
              <a:t> met JRE</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4</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Java EE (</a:t>
            </a:r>
            <a:r>
              <a:rPr lang="nl-NL" dirty="0" err="1" smtClean="0"/>
              <a:t>Enterprise</a:t>
            </a:r>
            <a:r>
              <a:rPr lang="nl-NL" dirty="0" smtClean="0"/>
              <a:t> </a:t>
            </a:r>
            <a:r>
              <a:rPr lang="nl-NL" dirty="0" err="1" smtClean="0"/>
              <a:t>Edition</a:t>
            </a:r>
            <a:r>
              <a:rPr lang="nl-NL" dirty="0" smtClean="0"/>
              <a:t>) </a:t>
            </a:r>
            <a:endParaRPr lang="nl-NL" dirty="0"/>
          </a:p>
        </p:txBody>
      </p:sp>
      <p:sp>
        <p:nvSpPr>
          <p:cNvPr id="3" name="Content Placeholder 2"/>
          <p:cNvSpPr>
            <a:spLocks noGrp="1"/>
          </p:cNvSpPr>
          <p:nvPr>
            <p:ph idx="1"/>
          </p:nvPr>
        </p:nvSpPr>
        <p:spPr/>
        <p:txBody>
          <a:bodyPr/>
          <a:lstStyle/>
          <a:p>
            <a:r>
              <a:rPr lang="nl-NL" dirty="0" smtClean="0"/>
              <a:t>Gemaakt “bovenop” de Java SE platform</a:t>
            </a:r>
          </a:p>
          <a:p>
            <a:r>
              <a:rPr lang="nl-NL" dirty="0" smtClean="0"/>
              <a:t>API en </a:t>
            </a:r>
            <a:r>
              <a:rPr lang="nl-NL" dirty="0" err="1" smtClean="0"/>
              <a:t>runtime</a:t>
            </a:r>
            <a:r>
              <a:rPr lang="nl-NL" dirty="0" smtClean="0"/>
              <a:t> environment voor grootschalige, schaalbare, betrouwbare en veilige netwerk applicaties</a:t>
            </a:r>
          </a:p>
          <a:p>
            <a:r>
              <a:rPr lang="nl-NL" dirty="0" smtClean="0"/>
              <a:t>Voorbeelden: websites, Java </a:t>
            </a:r>
            <a:r>
              <a:rPr lang="nl-NL" dirty="0" err="1" smtClean="0"/>
              <a:t>Beans</a:t>
            </a:r>
            <a:r>
              <a:rPr lang="nl-NL" dirty="0" smtClean="0"/>
              <a:t> en server applicaties</a:t>
            </a:r>
          </a:p>
          <a:p>
            <a:r>
              <a:rPr lang="nl-NL" dirty="0" smtClean="0"/>
              <a:t>Applicatie server noodzakelijk!</a:t>
            </a:r>
          </a:p>
          <a:p>
            <a:pPr lvl="1"/>
            <a:r>
              <a:rPr lang="nl-NL" dirty="0" smtClean="0"/>
              <a:t>Voordelen: Hoop taken/werk word overgenomen</a:t>
            </a:r>
          </a:p>
          <a:p>
            <a:pPr lvl="1"/>
            <a:r>
              <a:rPr lang="nl-NL" dirty="0" smtClean="0"/>
              <a:t>Vb. in Java SE:  </a:t>
            </a:r>
            <a:r>
              <a:rPr lang="nl-NL" dirty="0" err="1" smtClean="0"/>
              <a:t>new</a:t>
            </a:r>
            <a:r>
              <a:rPr lang="nl-NL" dirty="0" smtClean="0"/>
              <a:t> </a:t>
            </a:r>
            <a:r>
              <a:rPr lang="nl-NL" dirty="0" err="1" smtClean="0"/>
              <a:t>EntityManager</a:t>
            </a:r>
            <a:r>
              <a:rPr lang="nl-NL" dirty="0" smtClean="0"/>
              <a:t>() </a:t>
            </a:r>
          </a:p>
          <a:p>
            <a:pPr lvl="1"/>
            <a:r>
              <a:rPr lang="nl-NL" dirty="0" smtClean="0"/>
              <a:t>In Java EE: @</a:t>
            </a:r>
            <a:r>
              <a:rPr lang="nl-NL" dirty="0" err="1" smtClean="0"/>
              <a:t>Inject</a:t>
            </a:r>
            <a:r>
              <a:rPr lang="nl-NL" dirty="0" smtClean="0"/>
              <a:t> en gelijk klaar voor gebruik</a:t>
            </a:r>
          </a:p>
          <a:p>
            <a:endParaRPr lang="nl-NL" dirty="0" smtClean="0"/>
          </a:p>
          <a:p>
            <a:endParaRPr lang="nl-NL" dirty="0"/>
          </a:p>
        </p:txBody>
      </p:sp>
      <p:sp>
        <p:nvSpPr>
          <p:cNvPr id="4" name="Slide Number Placeholder 3"/>
          <p:cNvSpPr>
            <a:spLocks noGrp="1"/>
          </p:cNvSpPr>
          <p:nvPr>
            <p:ph type="sldNum" sz="quarter" idx="10"/>
          </p:nvPr>
        </p:nvSpPr>
        <p:spPr/>
        <p:txBody>
          <a:bodyPr/>
          <a:lstStyle/>
          <a:p>
            <a:fld id="{4EACBA47-91FC-4F0F-98EF-AF8B449ABA17}" type="slidenum">
              <a:rPr lang="nl-NL" noProof="0" smtClean="0"/>
              <a:pPr/>
              <a:t>5</a:t>
            </a:fld>
            <a:endParaRPr lang="nl-NL" noProof="0"/>
          </a:p>
        </p:txBody>
      </p:sp>
      <p:sp>
        <p:nvSpPr>
          <p:cNvPr id="5" name="Footer Placeholder 4"/>
          <p:cNvSpPr>
            <a:spLocks noGrp="1"/>
          </p:cNvSpPr>
          <p:nvPr>
            <p:ph type="ftr" sz="quarter" idx="11"/>
          </p:nvPr>
        </p:nvSpPr>
        <p:spPr/>
        <p:txBody>
          <a:bodyPr/>
          <a:lstStyle/>
          <a:p>
            <a:r>
              <a:rPr lang="nl-NL" dirty="0"/>
              <a:t>EJB &amp; CDI Fundamentals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(Context </a:t>
            </a:r>
            <a:r>
              <a:rPr lang="nl-NL" dirty="0" err="1" smtClean="0"/>
              <a:t>Dependency</a:t>
            </a:r>
            <a:r>
              <a:rPr lang="nl-NL" dirty="0" smtClean="0"/>
              <a:t> </a:t>
            </a:r>
            <a:r>
              <a:rPr lang="nl-NL" dirty="0" err="1" smtClean="0"/>
              <a:t>Injection</a:t>
            </a:r>
            <a:r>
              <a:rPr lang="nl-NL" dirty="0" smtClean="0"/>
              <a:t>)</a:t>
            </a:r>
            <a:endParaRPr lang="nl-NL" dirty="0"/>
          </a:p>
        </p:txBody>
      </p:sp>
      <p:sp>
        <p:nvSpPr>
          <p:cNvPr id="3" name="Tijdelijke aanduiding voor inhoud 2"/>
          <p:cNvSpPr>
            <a:spLocks noGrp="1"/>
          </p:cNvSpPr>
          <p:nvPr>
            <p:ph idx="1"/>
          </p:nvPr>
        </p:nvSpPr>
        <p:spPr/>
        <p:txBody>
          <a:bodyPr/>
          <a:lstStyle/>
          <a:p>
            <a:r>
              <a:rPr lang="nl-NL" dirty="0" err="1" smtClean="0"/>
              <a:t>Standalone</a:t>
            </a:r>
            <a:r>
              <a:rPr lang="nl-NL" dirty="0" smtClean="0"/>
              <a:t> </a:t>
            </a:r>
            <a:r>
              <a:rPr lang="nl-NL" dirty="0" err="1" smtClean="0"/>
              <a:t>library</a:t>
            </a:r>
            <a:endParaRPr lang="nl-NL" dirty="0" smtClean="0"/>
          </a:p>
          <a:p>
            <a:r>
              <a:rPr lang="nl-NL" dirty="0" smtClean="0"/>
              <a:t>Flexibel</a:t>
            </a:r>
          </a:p>
          <a:p>
            <a:r>
              <a:rPr lang="nl-NL" dirty="0" smtClean="0"/>
              <a:t>Strong type</a:t>
            </a:r>
            <a:r>
              <a:rPr lang="nl-NL" dirty="0"/>
              <a:t> </a:t>
            </a:r>
            <a:r>
              <a:rPr lang="nl-NL" dirty="0" smtClean="0"/>
              <a:t>en type safe</a:t>
            </a:r>
          </a:p>
          <a:p>
            <a:r>
              <a:rPr lang="nl-NL" dirty="0" smtClean="0"/>
              <a:t>@</a:t>
            </a:r>
            <a:r>
              <a:rPr lang="nl-NL" dirty="0" err="1" smtClean="0"/>
              <a:t>Inject</a:t>
            </a:r>
            <a:endParaRPr lang="nl-NL" dirty="0" smtClean="0"/>
          </a:p>
          <a:p>
            <a:r>
              <a:rPr lang="nl-NL" dirty="0" smtClean="0"/>
              <a:t>Managed </a:t>
            </a:r>
            <a:r>
              <a:rPr lang="nl-NL" dirty="0" err="1" smtClean="0"/>
              <a:t>Beans</a:t>
            </a:r>
            <a:endParaRPr lang="nl-NL" dirty="0" smtClean="0"/>
          </a:p>
          <a:p>
            <a:r>
              <a:rPr lang="nl-NL" dirty="0" err="1" smtClean="0"/>
              <a:t>Beans</a:t>
            </a:r>
            <a:r>
              <a:rPr lang="nl-NL" dirty="0" smtClean="0"/>
              <a:t> as </a:t>
            </a:r>
            <a:r>
              <a:rPr lang="nl-NL" dirty="0" err="1" smtClean="0"/>
              <a:t>injectable</a:t>
            </a:r>
            <a:r>
              <a:rPr lang="nl-NL" dirty="0" smtClean="0"/>
              <a:t> </a:t>
            </a:r>
            <a:r>
              <a:rPr lang="nl-NL" dirty="0" err="1" smtClean="0"/>
              <a:t>objects</a:t>
            </a:r>
            <a:endParaRPr lang="nl-NL" dirty="0" smtClean="0"/>
          </a:p>
          <a:p>
            <a:r>
              <a:rPr lang="nl-NL" dirty="0" err="1" smtClean="0"/>
              <a:t>Qualifiers</a:t>
            </a:r>
            <a:endParaRPr lang="nl-NL" dirty="0" smtClean="0"/>
          </a:p>
          <a:p>
            <a:r>
              <a:rPr lang="nl-NL" dirty="0" smtClean="0"/>
              <a:t>Context management</a:t>
            </a:r>
          </a:p>
          <a:p>
            <a:r>
              <a:rPr lang="nl-NL" dirty="0" err="1" smtClean="0"/>
              <a:t>weld-se.jar</a:t>
            </a:r>
            <a:r>
              <a:rPr lang="nl-NL" dirty="0" smtClean="0"/>
              <a:t>: </a:t>
            </a:r>
            <a:r>
              <a:rPr lang="nl-NL" dirty="0" err="1" smtClean="0"/>
              <a:t>reference</a:t>
            </a:r>
            <a:r>
              <a:rPr lang="nl-NL" dirty="0" smtClean="0"/>
              <a:t> </a:t>
            </a:r>
            <a:r>
              <a:rPr lang="nl-NL" dirty="0" err="1" smtClean="0"/>
              <a:t>implementation</a:t>
            </a:r>
            <a:r>
              <a:rPr lang="nl-NL" dirty="0" smtClean="0"/>
              <a:t> CDI</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6</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Simpel voorbeeld</a:t>
            </a:r>
            <a:endParaRPr lang="nl-NL" dirty="0"/>
          </a:p>
        </p:txBody>
      </p:sp>
      <p:sp>
        <p:nvSpPr>
          <p:cNvPr id="3" name="Tijdelijke aanduiding voor inhoud 2"/>
          <p:cNvSpPr>
            <a:spLocks noGrp="1"/>
          </p:cNvSpPr>
          <p:nvPr>
            <p:ph idx="1"/>
          </p:nvPr>
        </p:nvSpPr>
        <p:spPr>
          <a:xfrm>
            <a:off x="460375" y="1371599"/>
            <a:ext cx="8226000" cy="5012779"/>
          </a:xfrm>
        </p:spPr>
        <p:txBody>
          <a:bodyPr/>
          <a:lstStyle/>
          <a:p>
            <a:r>
              <a:rPr lang="en-US" sz="2400" dirty="0" smtClean="0">
                <a:solidFill>
                  <a:srgbClr val="00B0F0"/>
                </a:solidFill>
              </a:rPr>
              <a:t>@Named</a:t>
            </a:r>
            <a:br>
              <a:rPr lang="en-US" sz="2400" dirty="0" smtClean="0">
                <a:solidFill>
                  <a:srgbClr val="00B0F0"/>
                </a:solidFill>
              </a:rPr>
            </a:br>
            <a:r>
              <a:rPr lang="en-US" sz="2400" dirty="0" smtClean="0">
                <a:solidFill>
                  <a:srgbClr val="00B0F0"/>
                </a:solidFill>
              </a:rPr>
              <a:t>@Stateless</a:t>
            </a:r>
            <a:r>
              <a:rPr lang="en-US" sz="2400" dirty="0" smtClean="0"/>
              <a:t/>
            </a:r>
            <a:br>
              <a:rPr lang="en-US" sz="2400" dirty="0" smtClean="0"/>
            </a:br>
            <a:r>
              <a:rPr lang="en-US" sz="2400" dirty="0" smtClean="0"/>
              <a:t>public class Cart {</a:t>
            </a:r>
            <a:br>
              <a:rPr lang="en-US" sz="2400" dirty="0" smtClean="0"/>
            </a:br>
            <a:r>
              <a:rPr lang="en-US" sz="2400" dirty="0" smtClean="0"/>
              <a:t>     </a:t>
            </a:r>
            <a:r>
              <a:rPr lang="en-US" sz="2400" dirty="0" smtClean="0">
                <a:solidFill>
                  <a:srgbClr val="00B0F0"/>
                </a:solidFill>
              </a:rPr>
              <a:t>@Inject  </a:t>
            </a:r>
            <a:r>
              <a:rPr lang="en-US" sz="2400" dirty="0" smtClean="0"/>
              <a:t/>
            </a:r>
            <a:br>
              <a:rPr lang="en-US" sz="2400" dirty="0" smtClean="0"/>
            </a:br>
            <a:r>
              <a:rPr lang="en-US" sz="2400" dirty="0" smtClean="0"/>
              <a:t>     </a:t>
            </a:r>
            <a:r>
              <a:rPr lang="en-US" sz="2400" dirty="0" err="1" smtClean="0"/>
              <a:t>OrderSystem</a:t>
            </a:r>
            <a:r>
              <a:rPr lang="en-US" sz="2400" dirty="0" smtClean="0"/>
              <a:t> ordering;</a:t>
            </a:r>
            <a:br>
              <a:rPr lang="en-US" sz="2400" dirty="0" smtClean="0"/>
            </a:br>
            <a:r>
              <a:rPr lang="en-US" sz="2400" dirty="0" smtClean="0"/>
              <a:t/>
            </a:r>
            <a:br>
              <a:rPr lang="en-US" sz="2400" dirty="0" smtClean="0"/>
            </a:br>
            <a:r>
              <a:rPr lang="en-US" sz="2400" dirty="0" smtClean="0"/>
              <a:t>     </a:t>
            </a:r>
            <a:r>
              <a:rPr lang="en-US" sz="2400" dirty="0" smtClean="0">
                <a:solidFill>
                  <a:srgbClr val="00B0F0"/>
                </a:solidFill>
              </a:rPr>
              <a:t>@Inject</a:t>
            </a:r>
            <a:r>
              <a:rPr lang="en-US" sz="2400" dirty="0" smtClean="0"/>
              <a:t/>
            </a:r>
            <a:br>
              <a:rPr lang="en-US" sz="2400" dirty="0" smtClean="0"/>
            </a:br>
            <a:r>
              <a:rPr lang="en-US" sz="2400" dirty="0" smtClean="0"/>
              <a:t>      </a:t>
            </a:r>
            <a:r>
              <a:rPr lang="en-US" sz="2400" dirty="0" err="1" smtClean="0"/>
              <a:t>CustomerNotification</a:t>
            </a:r>
            <a:r>
              <a:rPr lang="en-US" sz="2400" dirty="0" smtClean="0"/>
              <a:t> </a:t>
            </a:r>
            <a:r>
              <a:rPr lang="en-US" sz="2400" dirty="0" err="1" smtClean="0"/>
              <a:t>notifier</a:t>
            </a:r>
            <a:r>
              <a:rPr lang="en-US" sz="2400" dirty="0" smtClean="0"/>
              <a:t>;</a:t>
            </a:r>
            <a:br>
              <a:rPr lang="en-US" sz="2400" dirty="0" smtClean="0"/>
            </a:br>
            <a:r>
              <a:rPr lang="en-US" sz="2400" dirty="0" smtClean="0"/>
              <a:t/>
            </a:r>
            <a:br>
              <a:rPr lang="en-US" sz="2400" dirty="0" smtClean="0"/>
            </a:br>
            <a:r>
              <a:rPr lang="en-US" sz="2400" dirty="0" smtClean="0"/>
              <a:t>     public void checkout(){</a:t>
            </a:r>
            <a:br>
              <a:rPr lang="en-US" sz="2400" dirty="0" smtClean="0"/>
            </a:br>
            <a:r>
              <a:rPr lang="en-US" sz="2400" dirty="0" smtClean="0"/>
              <a:t>               </a:t>
            </a:r>
            <a:r>
              <a:rPr lang="en-US" sz="2400" dirty="0" err="1" smtClean="0"/>
              <a:t>ordering.placeOrder</a:t>
            </a:r>
            <a:r>
              <a:rPr lang="en-US" sz="2400" dirty="0" smtClean="0"/>
              <a:t>();</a:t>
            </a:r>
            <a:br>
              <a:rPr lang="en-US" sz="2400" dirty="0" smtClean="0"/>
            </a:br>
            <a:r>
              <a:rPr lang="en-US" sz="2400" dirty="0" smtClean="0"/>
              <a:t>               </a:t>
            </a:r>
            <a:r>
              <a:rPr lang="en-US" sz="2400" dirty="0" err="1" smtClean="0"/>
              <a:t>notifier.sendNotification</a:t>
            </a:r>
            <a:r>
              <a:rPr lang="en-US" sz="2400" dirty="0" smtClean="0"/>
              <a:t>():</a:t>
            </a:r>
            <a:br>
              <a:rPr lang="en-US" sz="2400" dirty="0" smtClean="0"/>
            </a:br>
            <a:r>
              <a:rPr lang="en-US" sz="2400" dirty="0" smtClean="0"/>
              <a:t>      }</a:t>
            </a:r>
            <a:br>
              <a:rPr lang="en-US" sz="2400" dirty="0" smtClean="0"/>
            </a:br>
            <a:r>
              <a:rPr lang="en-US" sz="2400" dirty="0" smtClean="0"/>
              <a:t>}</a:t>
            </a:r>
            <a:endParaRPr lang="nl-NL" sz="2400"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7</a:t>
            </a:fld>
            <a:endParaRPr lang="nl-NL" noProof="0"/>
          </a:p>
        </p:txBody>
      </p:sp>
      <p:sp>
        <p:nvSpPr>
          <p:cNvPr id="5" name="Tijdelijke aanduiding voor voettekst 4"/>
          <p:cNvSpPr>
            <a:spLocks noGrp="1"/>
          </p:cNvSpPr>
          <p:nvPr>
            <p:ph type="ftr" sz="quarter" idx="11"/>
          </p:nvPr>
        </p:nvSpPr>
        <p:spPr/>
        <p:txBody>
          <a:bodyPr/>
          <a:lstStyle/>
          <a:p>
            <a:r>
              <a:rPr lang="nl-NL" dirty="0"/>
              <a:t>EJB &amp; CDI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Managed </a:t>
            </a:r>
            <a:r>
              <a:rPr lang="nl-NL" dirty="0" err="1" smtClean="0"/>
              <a:t>Beans</a:t>
            </a:r>
            <a:endParaRPr lang="nl-NL" dirty="0"/>
          </a:p>
        </p:txBody>
      </p:sp>
      <p:sp>
        <p:nvSpPr>
          <p:cNvPr id="3" name="Tijdelijke aanduiding voor inhoud 2"/>
          <p:cNvSpPr>
            <a:spLocks noGrp="1"/>
          </p:cNvSpPr>
          <p:nvPr>
            <p:ph idx="1"/>
          </p:nvPr>
        </p:nvSpPr>
        <p:spPr/>
        <p:txBody>
          <a:bodyPr/>
          <a:lstStyle/>
          <a:p>
            <a:r>
              <a:rPr lang="en-US" dirty="0" smtClean="0"/>
              <a:t>Het is </a:t>
            </a:r>
            <a:r>
              <a:rPr lang="en-US" dirty="0" err="1" smtClean="0"/>
              <a:t>niet</a:t>
            </a:r>
            <a:r>
              <a:rPr lang="en-US" dirty="0" smtClean="0"/>
              <a:t> </a:t>
            </a:r>
            <a:r>
              <a:rPr lang="en-US" dirty="0" err="1" smtClean="0"/>
              <a:t>een</a:t>
            </a:r>
            <a:r>
              <a:rPr lang="en-US" dirty="0" smtClean="0"/>
              <a:t> </a:t>
            </a:r>
            <a:r>
              <a:rPr lang="en-US" dirty="0" err="1" smtClean="0"/>
              <a:t>nonstatic</a:t>
            </a:r>
            <a:r>
              <a:rPr lang="en-US" dirty="0" smtClean="0"/>
              <a:t> inner class.</a:t>
            </a:r>
          </a:p>
          <a:p>
            <a:r>
              <a:rPr lang="en-US" dirty="0" smtClean="0"/>
              <a:t>Concrete class of is annotated met @Decorator.</a:t>
            </a:r>
          </a:p>
          <a:p>
            <a:r>
              <a:rPr lang="en-US" dirty="0" err="1" smtClean="0"/>
              <a:t>Heeft</a:t>
            </a:r>
            <a:r>
              <a:rPr lang="en-US" dirty="0" smtClean="0"/>
              <a:t> </a:t>
            </a:r>
            <a:r>
              <a:rPr lang="en-US" dirty="0" err="1" smtClean="0"/>
              <a:t>geen</a:t>
            </a:r>
            <a:r>
              <a:rPr lang="en-US" dirty="0" smtClean="0"/>
              <a:t> EJB component-defining annotation of is </a:t>
            </a:r>
            <a:r>
              <a:rPr lang="en-US" dirty="0" err="1" smtClean="0"/>
              <a:t>niet</a:t>
            </a:r>
            <a:r>
              <a:rPr lang="en-US" dirty="0" smtClean="0"/>
              <a:t> </a:t>
            </a:r>
            <a:r>
              <a:rPr lang="en-US" dirty="0" err="1" smtClean="0"/>
              <a:t>benoemd</a:t>
            </a:r>
            <a:r>
              <a:rPr lang="en-US" dirty="0" smtClean="0"/>
              <a:t> </a:t>
            </a:r>
            <a:r>
              <a:rPr lang="en-US" dirty="0" err="1" smtClean="0"/>
              <a:t>als</a:t>
            </a:r>
            <a:r>
              <a:rPr lang="en-US" dirty="0" smtClean="0"/>
              <a:t> </a:t>
            </a:r>
            <a:r>
              <a:rPr lang="en-US" dirty="0" err="1" smtClean="0"/>
              <a:t>een</a:t>
            </a:r>
            <a:r>
              <a:rPr lang="en-US" dirty="0" smtClean="0"/>
              <a:t> EJB bean class in ejb-jar.xml.</a:t>
            </a:r>
          </a:p>
          <a:p>
            <a:r>
              <a:rPr lang="en-US" dirty="0" smtClean="0"/>
              <a:t>Het </a:t>
            </a:r>
            <a:r>
              <a:rPr lang="en-US" dirty="0" err="1" smtClean="0"/>
              <a:t>heeft</a:t>
            </a:r>
            <a:r>
              <a:rPr lang="en-US" dirty="0" smtClean="0"/>
              <a:t> </a:t>
            </a:r>
            <a:r>
              <a:rPr lang="en-US" dirty="0" err="1" smtClean="0"/>
              <a:t>een</a:t>
            </a:r>
            <a:r>
              <a:rPr lang="en-US" dirty="0" smtClean="0"/>
              <a:t> </a:t>
            </a:r>
            <a:r>
              <a:rPr lang="en-US" dirty="0" err="1" smtClean="0"/>
              <a:t>gepaste</a:t>
            </a:r>
            <a:r>
              <a:rPr lang="en-US" dirty="0" smtClean="0"/>
              <a:t> constructor:</a:t>
            </a:r>
          </a:p>
          <a:p>
            <a:pPr lvl="1"/>
            <a:r>
              <a:rPr lang="en-US" dirty="0" smtClean="0"/>
              <a:t>Constructor met </a:t>
            </a:r>
            <a:r>
              <a:rPr lang="en-US" dirty="0" err="1" smtClean="0"/>
              <a:t>geen</a:t>
            </a:r>
            <a:r>
              <a:rPr lang="en-US" dirty="0" smtClean="0"/>
              <a:t> parameters.</a:t>
            </a:r>
          </a:p>
          <a:p>
            <a:pPr lvl="1"/>
            <a:r>
              <a:rPr lang="en-US" dirty="0" smtClean="0"/>
              <a:t>Constructor annotated met @Inject.</a:t>
            </a:r>
          </a:p>
          <a:p>
            <a:r>
              <a:rPr lang="en-US" dirty="0" err="1" smtClean="0"/>
              <a:t>Geen</a:t>
            </a:r>
            <a:r>
              <a:rPr lang="en-US" dirty="0" smtClean="0"/>
              <a:t> </a:t>
            </a:r>
            <a:r>
              <a:rPr lang="en-US" dirty="0" err="1" smtClean="0"/>
              <a:t>speciale</a:t>
            </a:r>
            <a:r>
              <a:rPr lang="en-US" dirty="0" smtClean="0"/>
              <a:t> declaration/annotation is </a:t>
            </a:r>
            <a:r>
              <a:rPr lang="en-US" dirty="0" err="1" smtClean="0"/>
              <a:t>noodzakelijk</a:t>
            </a:r>
            <a:r>
              <a:rPr lang="en-US" dirty="0" smtClean="0"/>
              <a:t> </a:t>
            </a:r>
            <a:r>
              <a:rPr lang="en-US" dirty="0" err="1" smtClean="0"/>
              <a:t>om</a:t>
            </a:r>
            <a:r>
              <a:rPr lang="en-US" dirty="0" smtClean="0"/>
              <a:t> </a:t>
            </a:r>
            <a:r>
              <a:rPr lang="en-US" dirty="0" err="1" smtClean="0"/>
              <a:t>een</a:t>
            </a:r>
            <a:r>
              <a:rPr lang="en-US" dirty="0" smtClean="0"/>
              <a:t> managed bean </a:t>
            </a:r>
            <a:r>
              <a:rPr lang="en-US" dirty="0" err="1" smtClean="0"/>
              <a:t>te</a:t>
            </a:r>
            <a:r>
              <a:rPr lang="en-US" dirty="0" smtClean="0"/>
              <a:t> </a:t>
            </a:r>
            <a:r>
              <a:rPr lang="en-US" dirty="0" err="1" smtClean="0"/>
              <a:t>definiëren</a:t>
            </a:r>
            <a:r>
              <a:rPr lang="en-US" dirty="0" smtClean="0"/>
              <a:t>.</a:t>
            </a:r>
            <a:endParaRPr lang="en-US" dirty="0"/>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8</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CDI: </a:t>
            </a:r>
            <a:r>
              <a:rPr lang="nl-NL" dirty="0" err="1" smtClean="0"/>
              <a:t>Beans</a:t>
            </a:r>
            <a:r>
              <a:rPr lang="nl-NL" dirty="0" smtClean="0"/>
              <a:t> als </a:t>
            </a:r>
            <a:r>
              <a:rPr lang="nl-NL" dirty="0" err="1" smtClean="0"/>
              <a:t>Injectable</a:t>
            </a:r>
            <a:r>
              <a:rPr lang="nl-NL" dirty="0" smtClean="0"/>
              <a:t> Object</a:t>
            </a:r>
            <a:endParaRPr lang="nl-NL" dirty="0"/>
          </a:p>
        </p:txBody>
      </p:sp>
      <p:sp>
        <p:nvSpPr>
          <p:cNvPr id="3" name="Tijdelijke aanduiding voor inhoud 2"/>
          <p:cNvSpPr>
            <a:spLocks noGrp="1"/>
          </p:cNvSpPr>
          <p:nvPr>
            <p:ph idx="1"/>
          </p:nvPr>
        </p:nvSpPr>
        <p:spPr/>
        <p:txBody>
          <a:bodyPr/>
          <a:lstStyle/>
          <a:p>
            <a:r>
              <a:rPr lang="en-US" dirty="0" err="1" smtClean="0"/>
              <a:t>Mogelijk</a:t>
            </a:r>
            <a:r>
              <a:rPr lang="en-US" dirty="0" smtClean="0"/>
              <a:t> </a:t>
            </a:r>
            <a:r>
              <a:rPr lang="en-US" dirty="0" err="1" smtClean="0"/>
              <a:t>om</a:t>
            </a:r>
            <a:r>
              <a:rPr lang="en-US" dirty="0" smtClean="0"/>
              <a:t> resources en </a:t>
            </a:r>
            <a:r>
              <a:rPr lang="en-US" dirty="0" err="1" smtClean="0"/>
              <a:t>andere</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in managed Objects</a:t>
            </a:r>
          </a:p>
          <a:p>
            <a:r>
              <a:rPr lang="en-US" dirty="0" smtClean="0"/>
              <a:t>Door CDI </a:t>
            </a:r>
            <a:r>
              <a:rPr lang="en-US" dirty="0" err="1" smtClean="0"/>
              <a:t>mogelijk</a:t>
            </a:r>
            <a:r>
              <a:rPr lang="en-US" dirty="0" smtClean="0"/>
              <a:t> </a:t>
            </a:r>
            <a:r>
              <a:rPr lang="en-US" dirty="0" err="1" smtClean="0"/>
              <a:t>om</a:t>
            </a:r>
            <a:r>
              <a:rPr lang="en-US" dirty="0" smtClean="0"/>
              <a:t> </a:t>
            </a:r>
            <a:r>
              <a:rPr lang="en-US" dirty="0" err="1" smtClean="0"/>
              <a:t>meer</a:t>
            </a:r>
            <a:r>
              <a:rPr lang="en-US" dirty="0" smtClean="0"/>
              <a:t> </a:t>
            </a:r>
            <a:r>
              <a:rPr lang="en-US" dirty="0" err="1" smtClean="0"/>
              <a:t>soorten</a:t>
            </a:r>
            <a:r>
              <a:rPr lang="en-US" dirty="0" smtClean="0"/>
              <a:t> </a:t>
            </a:r>
            <a:r>
              <a:rPr lang="en-US" dirty="0" err="1" smtClean="0"/>
              <a:t>objecten</a:t>
            </a:r>
            <a:r>
              <a:rPr lang="en-US" dirty="0" smtClean="0"/>
              <a:t> </a:t>
            </a:r>
            <a:r>
              <a:rPr lang="en-US" dirty="0" err="1" smtClean="0"/>
              <a:t>te</a:t>
            </a:r>
            <a:r>
              <a:rPr lang="en-US" dirty="0" smtClean="0"/>
              <a:t> </a:t>
            </a:r>
            <a:r>
              <a:rPr lang="en-US" dirty="0" err="1" smtClean="0"/>
              <a:t>injecteren</a:t>
            </a:r>
            <a:r>
              <a:rPr lang="en-US" dirty="0" smtClean="0"/>
              <a:t> die </a:t>
            </a:r>
            <a:r>
              <a:rPr lang="en-US" dirty="0" err="1" smtClean="0"/>
              <a:t>niet</a:t>
            </a:r>
            <a:r>
              <a:rPr lang="en-US" dirty="0" smtClean="0"/>
              <a:t> container-managed </a:t>
            </a:r>
            <a:r>
              <a:rPr lang="en-US" dirty="0" err="1" smtClean="0"/>
              <a:t>zijn</a:t>
            </a:r>
            <a:endParaRPr lang="en-US" dirty="0" smtClean="0"/>
          </a:p>
          <a:p>
            <a:pPr lvl="1"/>
            <a:r>
              <a:rPr lang="en-US" dirty="0" smtClean="0"/>
              <a:t>Java class</a:t>
            </a:r>
          </a:p>
          <a:p>
            <a:pPr lvl="1"/>
            <a:r>
              <a:rPr lang="en-US" dirty="0" smtClean="0"/>
              <a:t>Session beans</a:t>
            </a:r>
          </a:p>
          <a:p>
            <a:pPr lvl="1"/>
            <a:r>
              <a:rPr lang="en-US" dirty="0" smtClean="0"/>
              <a:t>Java EE resources</a:t>
            </a:r>
          </a:p>
          <a:p>
            <a:pPr lvl="1"/>
            <a:r>
              <a:rPr lang="en-US" dirty="0" smtClean="0"/>
              <a:t>Persistence context</a:t>
            </a:r>
          </a:p>
          <a:p>
            <a:pPr lvl="1"/>
            <a:r>
              <a:rPr lang="en-US" dirty="0" smtClean="0"/>
              <a:t>Producer fields (objects return by this)</a:t>
            </a:r>
          </a:p>
          <a:p>
            <a:pPr lvl="1"/>
            <a:r>
              <a:rPr lang="en-US" dirty="0" smtClean="0"/>
              <a:t>Web service reference</a:t>
            </a:r>
          </a:p>
          <a:p>
            <a:pPr lvl="1"/>
            <a:r>
              <a:rPr lang="en-US" dirty="0" smtClean="0"/>
              <a:t>Remote enterprise bean reference</a:t>
            </a:r>
          </a:p>
        </p:txBody>
      </p:sp>
      <p:sp>
        <p:nvSpPr>
          <p:cNvPr id="4" name="Tijdelijke aanduiding voor dianummer 3"/>
          <p:cNvSpPr>
            <a:spLocks noGrp="1"/>
          </p:cNvSpPr>
          <p:nvPr>
            <p:ph type="sldNum" sz="quarter" idx="10"/>
          </p:nvPr>
        </p:nvSpPr>
        <p:spPr/>
        <p:txBody>
          <a:bodyPr/>
          <a:lstStyle/>
          <a:p>
            <a:fld id="{4EACBA47-91FC-4F0F-98EF-AF8B449ABA17}" type="slidenum">
              <a:rPr lang="nl-NL" noProof="0" smtClean="0"/>
              <a:pPr/>
              <a:t>9</a:t>
            </a:fld>
            <a:endParaRPr lang="nl-NL" noProof="0"/>
          </a:p>
        </p:txBody>
      </p:sp>
      <p:sp>
        <p:nvSpPr>
          <p:cNvPr id="5" name="Tijdelijke aanduiding voor voettekst 4"/>
          <p:cNvSpPr>
            <a:spLocks noGrp="1"/>
          </p:cNvSpPr>
          <p:nvPr>
            <p:ph type="ftr" sz="quarter" idx="11"/>
          </p:nvPr>
        </p:nvSpPr>
        <p:spPr/>
        <p:txBody>
          <a:bodyPr/>
          <a:lstStyle/>
          <a:p>
            <a:r>
              <a:rPr lang="nl-NL" noProof="0" dirty="0"/>
              <a:t>Apache Maven – Fundamentals</a:t>
            </a:r>
          </a:p>
        </p:txBody>
      </p:sp>
    </p:spTree>
    <p:extLst>
      <p:ext uri="{BB962C8B-B14F-4D97-AF65-F5344CB8AC3E}">
        <p14:creationId xmlns:p14="http://schemas.microsoft.com/office/powerpoint/2010/main" val="86941485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ogeti_PP_Template_4x3">
  <a:themeElements>
    <a:clrScheme name="Sogeti 2013">
      <a:dk1>
        <a:srgbClr val="000000"/>
      </a:dk1>
      <a:lt1>
        <a:srgbClr val="FFFFFF"/>
      </a:lt1>
      <a:dk2>
        <a:srgbClr val="FFCFC5"/>
      </a:dk2>
      <a:lt2>
        <a:srgbClr val="D2D2D2"/>
      </a:lt2>
      <a:accent1>
        <a:srgbClr val="FF4019"/>
      </a:accent1>
      <a:accent2>
        <a:srgbClr val="474030"/>
      </a:accent2>
      <a:accent3>
        <a:srgbClr val="FF9F8C"/>
      </a:accent3>
      <a:accent4>
        <a:srgbClr val="A39F97"/>
      </a:accent4>
      <a:accent5>
        <a:srgbClr val="FF7053"/>
      </a:accent5>
      <a:accent6>
        <a:srgbClr val="757064"/>
      </a:accent6>
      <a:hlink>
        <a:srgbClr val="6A2C91"/>
      </a:hlink>
      <a:folHlink>
        <a:srgbClr val="850C7A"/>
      </a:folHlink>
    </a:clrScheme>
    <a:fontScheme name="Sogeti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none" lIns="36000" tIns="36000" rIns="36000" bIns="36000" rtlCol="0">
        <a:noAutofit/>
      </a:bodyPr>
      <a:lstStyle>
        <a:defPPr>
          <a:lnSpc>
            <a:spcPts val="2400"/>
          </a:lnSpc>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Sogeti_PP_Template_4x3</Template>
  <TotalTime>2735</TotalTime>
  <Words>1890</Words>
  <Application>Microsoft Macintosh PowerPoint</Application>
  <PresentationFormat>Diavoorstelling (4:3)</PresentationFormat>
  <Paragraphs>410</Paragraphs>
  <Slides>38</Slides>
  <Notes>32</Notes>
  <HiddenSlides>0</HiddenSlides>
  <MMClips>0</MMClips>
  <ScaleCrop>false</ScaleCrop>
  <HeadingPairs>
    <vt:vector size="4" baseType="variant">
      <vt:variant>
        <vt:lpstr>Thema</vt:lpstr>
      </vt:variant>
      <vt:variant>
        <vt:i4>1</vt:i4>
      </vt:variant>
      <vt:variant>
        <vt:lpstr>Diatitels</vt:lpstr>
      </vt:variant>
      <vt:variant>
        <vt:i4>38</vt:i4>
      </vt:variant>
    </vt:vector>
  </HeadingPairs>
  <TitlesOfParts>
    <vt:vector size="39" baseType="lpstr">
      <vt:lpstr>Sogeti_PP_Template_4x3</vt:lpstr>
      <vt:lpstr>   EJB &amp; CDI</vt:lpstr>
      <vt:lpstr>Inleiding</vt:lpstr>
      <vt:lpstr>Dependency Injection</vt:lpstr>
      <vt:lpstr>Java SE (Standard Edition)</vt:lpstr>
      <vt:lpstr>Java EE (Enterprise Edition) </vt:lpstr>
      <vt:lpstr>CDI (Context Dependency Injection)</vt:lpstr>
      <vt:lpstr>CDI: Simpel voorbeeld</vt:lpstr>
      <vt:lpstr>CDI: Managed Beans</vt:lpstr>
      <vt:lpstr>CDI: Beans als Injectable Object</vt:lpstr>
      <vt:lpstr>Opzetten omgeving</vt:lpstr>
      <vt:lpstr>CDI: Opdracht @Inject</vt:lpstr>
      <vt:lpstr>CDI: Qualifiers</vt:lpstr>
      <vt:lpstr>CDI: Qualifier voorbeeld</vt:lpstr>
      <vt:lpstr>CDI: Qualifier opdracht</vt:lpstr>
      <vt:lpstr>CDI: Contexts</vt:lpstr>
      <vt:lpstr>CDI: Opdacht Context</vt:lpstr>
      <vt:lpstr>Annotaties</vt:lpstr>
      <vt:lpstr>EJB</vt:lpstr>
      <vt:lpstr>EJB</vt:lpstr>
      <vt:lpstr>EJB: Architectuur</vt:lpstr>
      <vt:lpstr>EJB services</vt:lpstr>
      <vt:lpstr> EJB: Type enterprise beans </vt:lpstr>
      <vt:lpstr> EJB: Session Bean </vt:lpstr>
      <vt:lpstr> EJB: Simpel voorbeeld </vt:lpstr>
      <vt:lpstr>EJB alternative</vt:lpstr>
      <vt:lpstr>EJB alternative: opdracht</vt:lpstr>
      <vt:lpstr>EJB alternative: Start applicatie</vt:lpstr>
      <vt:lpstr>EJB alternative: Uitleg Applicatie</vt:lpstr>
      <vt:lpstr>Greeter</vt:lpstr>
      <vt:lpstr>Greeter: opdracht</vt:lpstr>
      <vt:lpstr>Greeter: Start applicatie</vt:lpstr>
      <vt:lpstr>Greeter: Uitleg Applicatie</vt:lpstr>
      <vt:lpstr>EJB interceptor</vt:lpstr>
      <vt:lpstr>EJB interceptor: opdracht</vt:lpstr>
      <vt:lpstr>EJB interceptor: Start applicatie</vt:lpstr>
      <vt:lpstr>EJB interceptor: Uitleg Applicatie</vt:lpstr>
      <vt:lpstr>Verschil EJB &amp; CDI</vt:lpstr>
      <vt:lpstr>Vragen?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EJB &amp; CDI</dc:title>
  <dc:creator>lrenes</dc:creator>
  <cp:lastModifiedBy>Erwin de Gier</cp:lastModifiedBy>
  <cp:revision>148</cp:revision>
  <dcterms:created xsi:type="dcterms:W3CDTF">2017-01-18T08:35:04Z</dcterms:created>
  <dcterms:modified xsi:type="dcterms:W3CDTF">2017-02-09T16:32:58Z</dcterms:modified>
</cp:coreProperties>
</file>