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673C577-2491-4604-A0AB-A052D7365A0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05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12B04-C9B4-47D8-9C24-BDB0FC23AF27}"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356960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89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6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204291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57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72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97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90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118266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12B04-C9B4-47D8-9C24-BDB0FC23AF27}"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3C577-2491-4604-A0AB-A052D7365A0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39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512B04-C9B4-47D8-9C24-BDB0FC23AF27}"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338151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512B04-C9B4-47D8-9C24-BDB0FC23AF27}"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3C577-2491-4604-A0AB-A052D7365A0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90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512B04-C9B4-47D8-9C24-BDB0FC23AF27}"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3C577-2491-4604-A0AB-A052D7365A0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47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2B04-C9B4-47D8-9C24-BDB0FC23AF27}"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10205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12B04-C9B4-47D8-9C24-BDB0FC23AF27}"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3C577-2491-4604-A0AB-A052D7365A0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5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12B04-C9B4-47D8-9C24-BDB0FC23AF27}"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3C577-2491-4604-A0AB-A052D7365A0D}" type="slidenum">
              <a:rPr lang="en-US" smtClean="0"/>
              <a:t>‹#›</a:t>
            </a:fld>
            <a:endParaRPr lang="en-US"/>
          </a:p>
        </p:txBody>
      </p:sp>
    </p:spTree>
    <p:extLst>
      <p:ext uri="{BB962C8B-B14F-4D97-AF65-F5344CB8AC3E}">
        <p14:creationId xmlns:p14="http://schemas.microsoft.com/office/powerpoint/2010/main" val="208332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512B04-C9B4-47D8-9C24-BDB0FC23AF27}" type="datetimeFigureOut">
              <a:rPr lang="en-US" smtClean="0"/>
              <a:t>12/26/2022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73C577-2491-4604-A0AB-A052D7365A0D}" type="slidenum">
              <a:rPr lang="en-US" smtClean="0"/>
              <a:t>‹#›</a:t>
            </a:fld>
            <a:endParaRPr lang="en-US"/>
          </a:p>
        </p:txBody>
      </p:sp>
    </p:spTree>
    <p:extLst>
      <p:ext uri="{BB962C8B-B14F-4D97-AF65-F5344CB8AC3E}">
        <p14:creationId xmlns:p14="http://schemas.microsoft.com/office/powerpoint/2010/main" val="2534757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9694" y="3276851"/>
            <a:ext cx="6815669" cy="1515533"/>
          </a:xfrm>
        </p:spPr>
        <p:txBody>
          <a:bodyPr/>
          <a:lstStyle/>
          <a:p>
            <a:r>
              <a:rPr lang="en-ID" dirty="0" err="1" smtClean="0">
                <a:latin typeface="Bahnschrift SemiBold Condensed" panose="020B0502040204020203" pitchFamily="34" charset="0"/>
              </a:rPr>
              <a:t>Analisa</a:t>
            </a:r>
            <a:r>
              <a:rPr lang="en-ID" dirty="0" smtClean="0">
                <a:latin typeface="Bahnschrift SemiBold Condensed" panose="020B0502040204020203" pitchFamily="34" charset="0"/>
              </a:rPr>
              <a:t> </a:t>
            </a:r>
            <a:r>
              <a:rPr lang="en-ID" dirty="0" err="1" smtClean="0">
                <a:latin typeface="Bahnschrift SemiBold Condensed" panose="020B0502040204020203" pitchFamily="34" charset="0"/>
              </a:rPr>
              <a:t>Spech</a:t>
            </a:r>
            <a:r>
              <a:rPr lang="en-ID" dirty="0" smtClean="0">
                <a:latin typeface="Bahnschrift SemiBold Condensed" panose="020B0502040204020203" pitchFamily="34" charset="0"/>
              </a:rPr>
              <a:t> </a:t>
            </a:r>
            <a:r>
              <a:rPr lang="en-ID" dirty="0" err="1" smtClean="0">
                <a:latin typeface="Bahnschrift SemiBold Condensed" panose="020B0502040204020203" pitchFamily="34" charset="0"/>
              </a:rPr>
              <a:t>Sentimen</a:t>
            </a:r>
            <a:r>
              <a:rPr lang="en-ID" dirty="0" smtClean="0">
                <a:latin typeface="Bahnschrift SemiBold Condensed" panose="020B0502040204020203" pitchFamily="34" charset="0"/>
              </a:rPr>
              <a:t> </a:t>
            </a:r>
            <a:r>
              <a:rPr lang="en-ID" dirty="0" err="1" smtClean="0">
                <a:latin typeface="Bahnschrift SemiBold Condensed" panose="020B0502040204020203" pitchFamily="34" charset="0"/>
              </a:rPr>
              <a:t>Berdasarkan</a:t>
            </a:r>
            <a:r>
              <a:rPr lang="en-ID" dirty="0" smtClean="0">
                <a:latin typeface="Bahnschrift SemiBold Condensed" panose="020B0502040204020203" pitchFamily="34" charset="0"/>
              </a:rPr>
              <a:t> Tweet di Twitter</a:t>
            </a:r>
            <a:endParaRPr lang="en-US" dirty="0">
              <a:latin typeface="Bahnschrift SemiBold Condensed" panose="020B0502040204020203" pitchFamily="34" charset="0"/>
            </a:endParaRPr>
          </a:p>
        </p:txBody>
      </p:sp>
      <p:sp>
        <p:nvSpPr>
          <p:cNvPr id="4" name="TextBox 3"/>
          <p:cNvSpPr txBox="1"/>
          <p:nvPr/>
        </p:nvSpPr>
        <p:spPr>
          <a:xfrm>
            <a:off x="109180" y="6434076"/>
            <a:ext cx="4804014" cy="369332"/>
          </a:xfrm>
          <a:prstGeom prst="rect">
            <a:avLst/>
          </a:prstGeom>
          <a:noFill/>
        </p:spPr>
        <p:txBody>
          <a:bodyPr wrap="square" rtlCol="0">
            <a:spAutoFit/>
          </a:bodyPr>
          <a:lstStyle/>
          <a:p>
            <a:r>
              <a:rPr lang="en-ID" dirty="0" smtClean="0"/>
              <a:t>Erwin Ericson </a:t>
            </a:r>
            <a:r>
              <a:rPr lang="en-ID" dirty="0" err="1" smtClean="0"/>
              <a:t>Siahaan</a:t>
            </a:r>
            <a:r>
              <a:rPr lang="en-ID" dirty="0" smtClean="0"/>
              <a:t>, DSC4 </a:t>
            </a:r>
            <a:r>
              <a:rPr lang="en-ID" dirty="0" err="1" smtClean="0"/>
              <a:t>Binar</a:t>
            </a:r>
            <a:r>
              <a:rPr lang="en-ID" dirty="0" smtClean="0"/>
              <a:t> Academy</a:t>
            </a:r>
            <a:endParaRPr lang="en-US" dirty="0"/>
          </a:p>
        </p:txBody>
      </p:sp>
    </p:spTree>
    <p:extLst>
      <p:ext uri="{BB962C8B-B14F-4D97-AF65-F5344CB8AC3E}">
        <p14:creationId xmlns:p14="http://schemas.microsoft.com/office/powerpoint/2010/main" val="6080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9694" y="3276851"/>
            <a:ext cx="6815669" cy="1515533"/>
          </a:xfrm>
        </p:spPr>
        <p:txBody>
          <a:bodyPr/>
          <a:lstStyle/>
          <a:p>
            <a:pPr algn="just"/>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Ungkapan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dari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seseorang</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tidak</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hanya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diutarakan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melalui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percakapan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atau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pembicaraan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dengan</a:t>
            </a:r>
            <a:r>
              <a:rPr lang="en-ID" sz="1800" dirty="0" smtClean="0">
                <a:latin typeface="Bahnschrift SemiBold Condensed" panose="020B0502040204020203" pitchFamily="34" charset="0"/>
              </a:rPr>
              <a:t> orang lain. </a:t>
            </a:r>
            <a:r>
              <a:rPr lang="en-ID" sz="1800" dirty="0" err="1" smtClean="0">
                <a:latin typeface="Bahnschrift SemiBold Condensed" panose="020B0502040204020203" pitchFamily="34" charset="0"/>
              </a:rPr>
              <a:t>Saat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ini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sedang</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ramai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sebuah</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aplikasi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atau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ruang</a:t>
            </a:r>
            <a:r>
              <a:rPr lang="en-ID" sz="1800" dirty="0" smtClean="0">
                <a:latin typeface="Bahnschrift SemiBold Condensed" panose="020B0502040204020203" pitchFamily="34" charset="0"/>
              </a:rPr>
              <a:t> yang </a:t>
            </a:r>
            <a:r>
              <a:rPr lang="en-ID" sz="1800" dirty="0" err="1" smtClean="0">
                <a:latin typeface="Bahnschrift SemiBold Condensed" panose="020B0502040204020203" pitchFamily="34" charset="0"/>
              </a:rPr>
              <a:t>dapat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digunakan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untuk</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mengungkapkan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sebuah</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perasaan</a:t>
            </a:r>
            <a:r>
              <a:rPr lang="en-ID" sz="1800" dirty="0" smtClean="0">
                <a:latin typeface="Bahnschrift SemiBold Condensed" panose="020B0502040204020203" pitchFamily="34" charset="0"/>
              </a:rPr>
              <a:t>. Twitter </a:t>
            </a:r>
            <a:r>
              <a:rPr lang="en-ID" sz="1800" dirty="0" err="1" smtClean="0">
                <a:latin typeface="Bahnschrift SemiBold Condensed" panose="020B0502040204020203" pitchFamily="34" charset="0"/>
              </a:rPr>
              <a:t>merupakan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aplikasi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atau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ruang</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tersebut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Disana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semua</a:t>
            </a:r>
            <a:r>
              <a:rPr lang="en-ID" sz="1800" dirty="0" smtClean="0">
                <a:latin typeface="Bahnschrift SemiBold Condensed" panose="020B0502040204020203" pitchFamily="34" charset="0"/>
              </a:rPr>
              <a:t> orang </a:t>
            </a:r>
            <a:r>
              <a:rPr lang="en-ID" sz="1800" dirty="0" err="1" smtClean="0">
                <a:latin typeface="Bahnschrift SemiBold Condensed" panose="020B0502040204020203" pitchFamily="34" charset="0"/>
              </a:rPr>
              <a:t>dapat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membagikan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apa</a:t>
            </a:r>
            <a:r>
              <a:rPr lang="en-ID" sz="1800" dirty="0" smtClean="0">
                <a:latin typeface="Bahnschrift SemiBold Condensed" panose="020B0502040204020203" pitchFamily="34" charset="0"/>
              </a:rPr>
              <a:t> yang </a:t>
            </a:r>
            <a:r>
              <a:rPr lang="en-ID" sz="1800" dirty="0" err="1" smtClean="0">
                <a:latin typeface="Bahnschrift SemiBold Condensed" panose="020B0502040204020203" pitchFamily="34" charset="0"/>
              </a:rPr>
              <a:t>ingin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diungkapkan</a:t>
            </a:r>
            <a:r>
              <a:rPr lang="en-ID" sz="1800" dirty="0">
                <a:latin typeface="Bahnschrift SemiBold Condensed" panose="020B0502040204020203" pitchFamily="34" charset="0"/>
              </a:rPr>
              <a:t> </a:t>
            </a:r>
            <a:r>
              <a:rPr lang="en-ID" sz="1800" dirty="0" err="1" smtClean="0">
                <a:latin typeface="Bahnschrift SemiBold Condensed" panose="020B0502040204020203" pitchFamily="34" charset="0"/>
              </a:rPr>
              <a:t>kepada</a:t>
            </a:r>
            <a:r>
              <a:rPr lang="en-ID" sz="1800" dirty="0" smtClean="0">
                <a:latin typeface="Bahnschrift SemiBold Condensed" panose="020B0502040204020203" pitchFamily="34" charset="0"/>
              </a:rPr>
              <a:t> orang </a:t>
            </a:r>
            <a:r>
              <a:rPr lang="en-ID" sz="1800" dirty="0" err="1" smtClean="0">
                <a:latin typeface="Bahnschrift SemiBold Condensed" panose="020B0502040204020203" pitchFamily="34" charset="0"/>
              </a:rPr>
              <a:t>banyak</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melalu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jaringan</a:t>
            </a:r>
            <a:r>
              <a:rPr lang="en-ID" sz="1800" dirty="0" smtClean="0">
                <a:latin typeface="Bahnschrift SemiBold Condensed" panose="020B0502040204020203" pitchFamily="34" charset="0"/>
              </a:rPr>
              <a:t> social.</a:t>
            </a:r>
            <a:br>
              <a:rPr lang="en-ID" sz="1800" dirty="0" smtClean="0">
                <a:latin typeface="Bahnschrift SemiBold Condensed" panose="020B0502040204020203" pitchFamily="34" charset="0"/>
              </a:rPr>
            </a:br>
            <a:r>
              <a:rPr lang="en-ID" sz="1800" dirty="0">
                <a:latin typeface="Bahnschrift SemiBold Condensed" panose="020B0502040204020203" pitchFamily="34" charset="0"/>
              </a:rPr>
              <a:t>	</a:t>
            </a:r>
            <a:r>
              <a:rPr lang="en-ID" sz="1800" dirty="0" err="1" smtClean="0">
                <a:latin typeface="Bahnschrift SemiBold Condensed" panose="020B0502040204020203" pitchFamily="34" charset="0"/>
              </a:rPr>
              <a:t>Setiap</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ungkapan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memiliki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arti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sendiri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baik</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itu</a:t>
            </a:r>
            <a:r>
              <a:rPr lang="en-ID" sz="1800" dirty="0" smtClean="0">
                <a:latin typeface="Bahnschrift SemiBold Condensed" panose="020B0502040204020203" pitchFamily="34" charset="0"/>
              </a:rPr>
              <a:t> rasa </a:t>
            </a:r>
            <a:r>
              <a:rPr lang="en-ID" sz="1800" dirty="0" err="1" smtClean="0">
                <a:latin typeface="Bahnschrift SemiBold Condensed" panose="020B0502040204020203" pitchFamily="34" charset="0"/>
              </a:rPr>
              <a:t>bahagia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sedih</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kesal</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lainnya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Pada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kasus</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ini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lah</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kita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dapat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memilah</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atau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mengkategorikan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setiap</a:t>
            </a:r>
            <a:r>
              <a:rPr lang="en-ID" sz="1800" dirty="0" smtClean="0">
                <a:latin typeface="Bahnschrift SemiBold Condensed" panose="020B0502040204020203" pitchFamily="34" charset="0"/>
              </a:rPr>
              <a:t> tweet </a:t>
            </a:r>
            <a:r>
              <a:rPr lang="en-ID" sz="1800" dirty="0" err="1" smtClean="0">
                <a:latin typeface="Bahnschrift SemiBold Condensed" panose="020B0502040204020203" pitchFamily="34" charset="0"/>
              </a:rPr>
              <a:t>dengan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arti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ungkapan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tersebut</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Dengan</a:t>
            </a:r>
            <a:r>
              <a:rPr lang="en-ID" sz="1800" dirty="0" smtClean="0">
                <a:latin typeface="Bahnschrift SemiBold Condensed" panose="020B0502040204020203" pitchFamily="34" charset="0"/>
              </a:rPr>
              <a:t> data yang </a:t>
            </a:r>
            <a:r>
              <a:rPr lang="en-ID" sz="1800" dirty="0" err="1" smtClean="0">
                <a:latin typeface="Bahnschrift SemiBold Condensed" panose="020B0502040204020203" pitchFamily="34" charset="0"/>
              </a:rPr>
              <a:t>digunakan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adalah</a:t>
            </a:r>
            <a:r>
              <a:rPr lang="en-ID" sz="1800" dirty="0" smtClean="0">
                <a:latin typeface="Bahnschrift SemiBold Condensed" panose="020B0502040204020203" pitchFamily="34" charset="0"/>
              </a:rPr>
              <a:t> tweet random </a:t>
            </a:r>
            <a:r>
              <a:rPr lang="en-ID" sz="1800" dirty="0" err="1" smtClean="0">
                <a:latin typeface="Bahnschrift SemiBold Condensed" panose="020B0502040204020203" pitchFamily="34" charset="0"/>
              </a:rPr>
              <a:t>dari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beberapa</a:t>
            </a:r>
            <a:r>
              <a:rPr lang="en-ID" sz="1800" dirty="0" smtClean="0">
                <a:latin typeface="Bahnschrift SemiBold Condensed" panose="020B0502040204020203" pitchFamily="34" charset="0"/>
              </a:rPr>
              <a:t> orang </a:t>
            </a:r>
            <a:r>
              <a:rPr lang="en-ID" sz="1800" dirty="0" err="1" smtClean="0">
                <a:latin typeface="Bahnschrift SemiBold Condensed" panose="020B0502040204020203" pitchFamily="34" charset="0"/>
              </a:rPr>
              <a:t>melalui</a:t>
            </a:r>
            <a:r>
              <a:rPr lang="en-ID" sz="1800" dirty="0" smtClean="0">
                <a:latin typeface="Bahnschrift SemiBold Condensed" panose="020B0502040204020203" pitchFamily="34" charset="0"/>
              </a:rPr>
              <a:t> media social Twitter, </a:t>
            </a:r>
            <a:r>
              <a:rPr lang="en-ID" sz="1800" dirty="0" err="1" smtClean="0">
                <a:latin typeface="Bahnschrift SemiBold Condensed" panose="020B0502040204020203" pitchFamily="34" charset="0"/>
              </a:rPr>
              <a:t>sehingga</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kita</a:t>
            </a:r>
            <a:r>
              <a:rPr lang="en-ID" sz="1800" dirty="0" smtClean="0">
                <a:latin typeface="Bahnschrift SemiBold Condensed" panose="020B0502040204020203" pitchFamily="34" charset="0"/>
              </a:rPr>
              <a:t> bias </a:t>
            </a:r>
            <a:r>
              <a:rPr lang="en-ID" sz="1800" dirty="0" err="1" smtClean="0">
                <a:latin typeface="Bahnschrift SemiBold Condensed" panose="020B0502040204020203" pitchFamily="34" charset="0"/>
              </a:rPr>
              <a:t>tahu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mayoritas</a:t>
            </a:r>
            <a:r>
              <a:rPr lang="en-ID" sz="1800" dirty="0" smtClean="0">
                <a:latin typeface="Bahnschrift SemiBold Condensed" panose="020B0502040204020203" pitchFamily="34" charset="0"/>
              </a:rPr>
              <a:t> orang </a:t>
            </a:r>
            <a:r>
              <a:rPr lang="en-ID" sz="1800" dirty="0" err="1" smtClean="0">
                <a:latin typeface="Bahnschrift SemiBold Condensed" panose="020B0502040204020203" pitchFamily="34" charset="0"/>
              </a:rPr>
              <a:t>mengungkapkan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sesuatu</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dengan</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arti</a:t>
            </a:r>
            <a:r>
              <a:rPr lang="en-ID" sz="1800" dirty="0" smtClean="0">
                <a:latin typeface="Bahnschrift SemiBold Condensed" panose="020B0502040204020203" pitchFamily="34" charset="0"/>
              </a:rPr>
              <a:t> kata yang </a:t>
            </a:r>
            <a:r>
              <a:rPr lang="en-ID" sz="1800" dirty="0" err="1" smtClean="0">
                <a:latin typeface="Bahnschrift SemiBold Condensed" panose="020B0502040204020203" pitchFamily="34" charset="0"/>
              </a:rPr>
              <a:t>seperti</a:t>
            </a:r>
            <a:r>
              <a:rPr lang="en-ID" sz="1800" dirty="0" smtClean="0">
                <a:latin typeface="Bahnschrift SemiBold Condensed" panose="020B0502040204020203" pitchFamily="34" charset="0"/>
              </a:rPr>
              <a:t> </a:t>
            </a:r>
            <a:r>
              <a:rPr lang="en-ID" sz="1800" dirty="0" err="1" smtClean="0">
                <a:latin typeface="Bahnschrift SemiBold Condensed" panose="020B0502040204020203" pitchFamily="34" charset="0"/>
              </a:rPr>
              <a:t>apa</a:t>
            </a:r>
            <a:r>
              <a:rPr lang="en-ID" sz="1800" dirty="0" smtClean="0">
                <a:latin typeface="Bahnschrift SemiBold Condensed" panose="020B0502040204020203" pitchFamily="34" charset="0"/>
              </a:rPr>
              <a:t>. </a:t>
            </a:r>
            <a:endParaRPr lang="en-US" sz="1800" dirty="0">
              <a:latin typeface="Bahnschrift SemiBold Condensed" panose="020B0502040204020203" pitchFamily="34" charset="0"/>
            </a:endParaRPr>
          </a:p>
        </p:txBody>
      </p:sp>
      <p:sp>
        <p:nvSpPr>
          <p:cNvPr id="4" name="TextBox 3"/>
          <p:cNvSpPr txBox="1"/>
          <p:nvPr/>
        </p:nvSpPr>
        <p:spPr>
          <a:xfrm>
            <a:off x="2060810" y="824845"/>
            <a:ext cx="4913195" cy="523220"/>
          </a:xfrm>
          <a:prstGeom prst="rect">
            <a:avLst/>
          </a:prstGeom>
          <a:noFill/>
        </p:spPr>
        <p:txBody>
          <a:bodyPr wrap="square" rtlCol="0">
            <a:spAutoFit/>
          </a:bodyPr>
          <a:lstStyle/>
          <a:p>
            <a:r>
              <a:rPr lang="en-ID" sz="2800" b="1" dirty="0" smtClean="0"/>
              <a:t>PROBLEM DEFINITION</a:t>
            </a:r>
            <a:endParaRPr lang="en-US" sz="2800" b="1" dirty="0"/>
          </a:p>
        </p:txBody>
      </p:sp>
    </p:spTree>
    <p:extLst>
      <p:ext uri="{BB962C8B-B14F-4D97-AF65-F5344CB8AC3E}">
        <p14:creationId xmlns:p14="http://schemas.microsoft.com/office/powerpoint/2010/main" val="37240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3" y="3026740"/>
            <a:ext cx="6815669" cy="1515533"/>
          </a:xfrm>
        </p:spPr>
        <p:txBody>
          <a:bodyPr/>
          <a:lstStyle/>
          <a:p>
            <a:pPr algn="l"/>
            <a:r>
              <a:rPr lang="en-ID" sz="1800" dirty="0" smtClean="0">
                <a:latin typeface="+mn-lt"/>
              </a:rPr>
              <a:t>1. </a:t>
            </a:r>
            <a:r>
              <a:rPr lang="en-ID" sz="1800" dirty="0" err="1" smtClean="0">
                <a:latin typeface="+mn-lt"/>
              </a:rPr>
              <a:t>Membuat</a:t>
            </a:r>
            <a:r>
              <a:rPr lang="en-ID" sz="1800" dirty="0" smtClean="0">
                <a:latin typeface="+mn-lt"/>
              </a:rPr>
              <a:t> API </a:t>
            </a:r>
            <a:r>
              <a:rPr lang="en-ID" sz="1800" dirty="0" err="1" smtClean="0">
                <a:latin typeface="+mn-lt"/>
              </a:rPr>
              <a:t>untuk</a:t>
            </a:r>
            <a:r>
              <a:rPr lang="en-ID" sz="1800" dirty="0" smtClean="0">
                <a:latin typeface="+mn-lt"/>
              </a:rPr>
              <a:t> </a:t>
            </a:r>
            <a:r>
              <a:rPr lang="en-ID" sz="1800" dirty="0" err="1" smtClean="0">
                <a:latin typeface="+mn-lt"/>
              </a:rPr>
              <a:t>melakukan</a:t>
            </a:r>
            <a:r>
              <a:rPr lang="en-ID" sz="1800" dirty="0" smtClean="0">
                <a:latin typeface="+mn-lt"/>
              </a:rPr>
              <a:t> input </a:t>
            </a:r>
            <a:r>
              <a:rPr lang="en-ID" sz="1800" dirty="0" err="1" smtClean="0">
                <a:latin typeface="+mn-lt"/>
              </a:rPr>
              <a:t>berupa</a:t>
            </a:r>
            <a:r>
              <a:rPr lang="en-ID" sz="1800" dirty="0" smtClean="0">
                <a:latin typeface="+mn-lt"/>
              </a:rPr>
              <a:t> </a:t>
            </a:r>
            <a:r>
              <a:rPr lang="en-ID" sz="1800" dirty="0" err="1" smtClean="0">
                <a:latin typeface="+mn-lt"/>
              </a:rPr>
              <a:t>teks</a:t>
            </a:r>
            <a:r>
              <a:rPr lang="en-ID" sz="1800" dirty="0" smtClean="0">
                <a:latin typeface="+mn-lt"/>
              </a:rPr>
              <a:t> </a:t>
            </a:r>
            <a:r>
              <a:rPr lang="en-ID" sz="1800" dirty="0" err="1" smtClean="0">
                <a:latin typeface="+mn-lt"/>
              </a:rPr>
              <a:t>dan</a:t>
            </a:r>
            <a:r>
              <a:rPr lang="en-ID" sz="1800" dirty="0" smtClean="0">
                <a:latin typeface="+mn-lt"/>
              </a:rPr>
              <a:t> file</a:t>
            </a:r>
            <a:br>
              <a:rPr lang="en-ID" sz="1800" dirty="0" smtClean="0">
                <a:latin typeface="+mn-lt"/>
              </a:rPr>
            </a:br>
            <a:r>
              <a:rPr lang="en-ID" sz="1800" dirty="0" smtClean="0">
                <a:latin typeface="+mn-lt"/>
              </a:rPr>
              <a:t>2. </a:t>
            </a:r>
            <a:r>
              <a:rPr lang="en-ID" sz="1800" dirty="0" err="1" smtClean="0">
                <a:latin typeface="+mn-lt"/>
              </a:rPr>
              <a:t>Membuat</a:t>
            </a:r>
            <a:r>
              <a:rPr lang="en-ID" sz="1800" dirty="0">
                <a:latin typeface="+mn-lt"/>
              </a:rPr>
              <a:t> </a:t>
            </a:r>
            <a:r>
              <a:rPr lang="en-ID" sz="1800" i="1" dirty="0">
                <a:latin typeface="+mn-lt"/>
              </a:rPr>
              <a:t>c</a:t>
            </a:r>
            <a:r>
              <a:rPr lang="en-ID" sz="1800" i="1" dirty="0" smtClean="0">
                <a:latin typeface="+mn-lt"/>
              </a:rPr>
              <a:t>leansing</a:t>
            </a:r>
            <a:r>
              <a:rPr lang="en-ID" sz="1800" dirty="0" smtClean="0">
                <a:latin typeface="+mn-lt"/>
              </a:rPr>
              <a:t> data </a:t>
            </a:r>
            <a:r>
              <a:rPr lang="en-ID" sz="1800" dirty="0" err="1" smtClean="0">
                <a:latin typeface="+mn-lt"/>
              </a:rPr>
              <a:t>untuk</a:t>
            </a:r>
            <a:r>
              <a:rPr lang="en-ID" sz="1800" dirty="0" smtClean="0">
                <a:latin typeface="+mn-lt"/>
              </a:rPr>
              <a:t> </a:t>
            </a:r>
            <a:r>
              <a:rPr lang="en-ID" sz="1800" dirty="0" err="1" smtClean="0">
                <a:latin typeface="+mn-lt"/>
              </a:rPr>
              <a:t>mengkategorikan</a:t>
            </a:r>
            <a:r>
              <a:rPr lang="en-ID" sz="1800" dirty="0" smtClean="0">
                <a:latin typeface="+mn-lt"/>
              </a:rPr>
              <a:t> </a:t>
            </a:r>
            <a:r>
              <a:rPr lang="en-ID" sz="1800" dirty="0" err="1" smtClean="0">
                <a:latin typeface="+mn-lt"/>
              </a:rPr>
              <a:t>setiap</a:t>
            </a:r>
            <a:r>
              <a:rPr lang="en-ID" sz="1800" dirty="0" smtClean="0">
                <a:latin typeface="+mn-lt"/>
              </a:rPr>
              <a:t> tweet</a:t>
            </a:r>
            <a:br>
              <a:rPr lang="en-ID" sz="1800" dirty="0" smtClean="0">
                <a:latin typeface="+mn-lt"/>
              </a:rPr>
            </a:br>
            <a:r>
              <a:rPr lang="en-ID" sz="1800" dirty="0" smtClean="0">
                <a:latin typeface="+mn-lt"/>
              </a:rPr>
              <a:t>3. </a:t>
            </a:r>
            <a:r>
              <a:rPr lang="en-ID" sz="1800" dirty="0" err="1" smtClean="0">
                <a:latin typeface="+mn-lt"/>
              </a:rPr>
              <a:t>Membuat</a:t>
            </a:r>
            <a:r>
              <a:rPr lang="en-ID" sz="1800" dirty="0" smtClean="0">
                <a:latin typeface="+mn-lt"/>
              </a:rPr>
              <a:t> database </a:t>
            </a:r>
            <a:r>
              <a:rPr lang="en-ID" sz="1800" dirty="0" err="1" smtClean="0">
                <a:latin typeface="+mn-lt"/>
              </a:rPr>
              <a:t>dari</a:t>
            </a:r>
            <a:r>
              <a:rPr lang="en-ID" sz="1800" dirty="0" smtClean="0">
                <a:latin typeface="+mn-lt"/>
              </a:rPr>
              <a:t> </a:t>
            </a:r>
            <a:r>
              <a:rPr lang="en-ID" sz="1800" dirty="0" err="1" smtClean="0">
                <a:latin typeface="+mn-lt"/>
              </a:rPr>
              <a:t>hasil</a:t>
            </a:r>
            <a:r>
              <a:rPr lang="en-ID" sz="1800" dirty="0" smtClean="0">
                <a:latin typeface="+mn-lt"/>
              </a:rPr>
              <a:t> </a:t>
            </a:r>
            <a:r>
              <a:rPr lang="en-ID" sz="1800" i="1" dirty="0" smtClean="0">
                <a:latin typeface="+mn-lt"/>
              </a:rPr>
              <a:t>cleansing</a:t>
            </a:r>
            <a:r>
              <a:rPr lang="en-ID" sz="1800" dirty="0" smtClean="0">
                <a:latin typeface="+mn-lt"/>
              </a:rPr>
              <a:t> data</a:t>
            </a:r>
            <a:br>
              <a:rPr lang="en-ID" sz="1800" dirty="0" smtClean="0">
                <a:latin typeface="+mn-lt"/>
              </a:rPr>
            </a:br>
            <a:r>
              <a:rPr lang="en-ID" sz="1800" dirty="0" smtClean="0">
                <a:latin typeface="+mn-lt"/>
              </a:rPr>
              <a:t>4. </a:t>
            </a:r>
            <a:r>
              <a:rPr lang="en-ID" sz="1800" dirty="0" err="1" smtClean="0">
                <a:latin typeface="+mn-lt"/>
              </a:rPr>
              <a:t>Membuat</a:t>
            </a:r>
            <a:r>
              <a:rPr lang="en-ID" sz="1800" dirty="0" smtClean="0">
                <a:latin typeface="+mn-lt"/>
              </a:rPr>
              <a:t> </a:t>
            </a:r>
            <a:r>
              <a:rPr lang="en-ID" sz="1800" i="1" dirty="0" smtClean="0">
                <a:latin typeface="+mn-lt"/>
              </a:rPr>
              <a:t>report</a:t>
            </a:r>
            <a:r>
              <a:rPr lang="en-ID" sz="1800" dirty="0" smtClean="0">
                <a:latin typeface="+mn-lt"/>
              </a:rPr>
              <a:t> </a:t>
            </a:r>
            <a:r>
              <a:rPr lang="en-ID" sz="1800" dirty="0" err="1" smtClean="0">
                <a:latin typeface="+mn-lt"/>
              </a:rPr>
              <a:t>hasil</a:t>
            </a:r>
            <a:r>
              <a:rPr lang="en-ID" sz="1800" dirty="0" smtClean="0">
                <a:latin typeface="+mn-lt"/>
              </a:rPr>
              <a:t> </a:t>
            </a:r>
            <a:r>
              <a:rPr lang="en-ID" sz="1800" dirty="0" err="1" smtClean="0">
                <a:latin typeface="+mn-lt"/>
              </a:rPr>
              <a:t>analisa</a:t>
            </a:r>
            <a:r>
              <a:rPr lang="en-ID" sz="1800" dirty="0" smtClean="0">
                <a:latin typeface="+mn-lt"/>
              </a:rPr>
              <a:t/>
            </a:r>
            <a:br>
              <a:rPr lang="en-ID" sz="1800" dirty="0" smtClean="0">
                <a:latin typeface="+mn-lt"/>
              </a:rPr>
            </a:br>
            <a:r>
              <a:rPr lang="en-ID" sz="1800" dirty="0" smtClean="0">
                <a:latin typeface="+mn-lt"/>
              </a:rPr>
              <a:t>Tools :</a:t>
            </a:r>
            <a:br>
              <a:rPr lang="en-ID" sz="1800" dirty="0" smtClean="0">
                <a:latin typeface="+mn-lt"/>
              </a:rPr>
            </a:br>
            <a:r>
              <a:rPr lang="en-ID" sz="1800" dirty="0" smtClean="0">
                <a:latin typeface="+mn-lt"/>
              </a:rPr>
              <a:t>1. VS code </a:t>
            </a:r>
            <a:r>
              <a:rPr lang="en-ID" sz="1800" dirty="0" err="1" smtClean="0">
                <a:latin typeface="+mn-lt"/>
              </a:rPr>
              <a:t>untuk</a:t>
            </a:r>
            <a:r>
              <a:rPr lang="en-ID" sz="1800" dirty="0" smtClean="0">
                <a:latin typeface="+mn-lt"/>
              </a:rPr>
              <a:t> </a:t>
            </a:r>
            <a:r>
              <a:rPr lang="en-ID" sz="1800" dirty="0" err="1" smtClean="0">
                <a:latin typeface="+mn-lt"/>
              </a:rPr>
              <a:t>membuat</a:t>
            </a:r>
            <a:r>
              <a:rPr lang="en-ID" sz="1800" dirty="0" smtClean="0">
                <a:latin typeface="+mn-lt"/>
              </a:rPr>
              <a:t> API </a:t>
            </a:r>
            <a:r>
              <a:rPr lang="en-ID" sz="1800" dirty="0" err="1" smtClean="0">
                <a:latin typeface="+mn-lt"/>
              </a:rPr>
              <a:t>dan</a:t>
            </a:r>
            <a:r>
              <a:rPr lang="en-ID" sz="1800" dirty="0" smtClean="0">
                <a:latin typeface="+mn-lt"/>
              </a:rPr>
              <a:t> cleansing data </a:t>
            </a:r>
            <a:r>
              <a:rPr lang="en-ID" sz="1800" dirty="0" err="1" smtClean="0">
                <a:latin typeface="+mn-lt"/>
              </a:rPr>
              <a:t>menggunakan</a:t>
            </a:r>
            <a:r>
              <a:rPr lang="en-ID" sz="1800" dirty="0" smtClean="0">
                <a:latin typeface="+mn-lt"/>
              </a:rPr>
              <a:t> Flask, </a:t>
            </a:r>
            <a:r>
              <a:rPr lang="en-ID" sz="1800" dirty="0" err="1" smtClean="0">
                <a:latin typeface="+mn-lt"/>
              </a:rPr>
              <a:t>SwaggerUI</a:t>
            </a:r>
            <a:r>
              <a:rPr lang="en-ID" sz="1800" dirty="0" smtClean="0">
                <a:latin typeface="+mn-lt"/>
              </a:rPr>
              <a:t>, Regex, </a:t>
            </a:r>
            <a:r>
              <a:rPr lang="en-ID" sz="1800" dirty="0" err="1" smtClean="0">
                <a:latin typeface="+mn-lt"/>
              </a:rPr>
              <a:t>dan</a:t>
            </a:r>
            <a:r>
              <a:rPr lang="en-ID" sz="1800" dirty="0" smtClean="0">
                <a:latin typeface="+mn-lt"/>
              </a:rPr>
              <a:t> Sqlite3</a:t>
            </a:r>
            <a:br>
              <a:rPr lang="en-ID" sz="1800" dirty="0" smtClean="0">
                <a:latin typeface="+mn-lt"/>
              </a:rPr>
            </a:br>
            <a:r>
              <a:rPr lang="en-ID" sz="1800" dirty="0" smtClean="0">
                <a:latin typeface="+mn-lt"/>
              </a:rPr>
              <a:t>2. Data yang </a:t>
            </a:r>
            <a:r>
              <a:rPr lang="en-ID" sz="1800" dirty="0" err="1" smtClean="0">
                <a:latin typeface="+mn-lt"/>
              </a:rPr>
              <a:t>diambil</a:t>
            </a:r>
            <a:r>
              <a:rPr lang="en-ID" sz="1800" dirty="0" smtClean="0">
                <a:latin typeface="+mn-lt"/>
              </a:rPr>
              <a:t> </a:t>
            </a:r>
            <a:r>
              <a:rPr lang="en-ID" sz="1800" dirty="0" err="1" smtClean="0">
                <a:latin typeface="+mn-lt"/>
              </a:rPr>
              <a:t>dari</a:t>
            </a:r>
            <a:r>
              <a:rPr lang="en-ID" sz="1800" dirty="0" smtClean="0">
                <a:latin typeface="+mn-lt"/>
              </a:rPr>
              <a:t> Internet</a:t>
            </a:r>
            <a:endParaRPr lang="en-US" sz="1800" dirty="0">
              <a:latin typeface="+mn-lt"/>
            </a:endParaRPr>
          </a:p>
        </p:txBody>
      </p:sp>
      <p:sp>
        <p:nvSpPr>
          <p:cNvPr id="4" name="TextBox 3"/>
          <p:cNvSpPr txBox="1"/>
          <p:nvPr/>
        </p:nvSpPr>
        <p:spPr>
          <a:xfrm>
            <a:off x="2060810" y="824845"/>
            <a:ext cx="4913195" cy="523220"/>
          </a:xfrm>
          <a:prstGeom prst="rect">
            <a:avLst/>
          </a:prstGeom>
          <a:noFill/>
        </p:spPr>
        <p:txBody>
          <a:bodyPr wrap="square" rtlCol="0">
            <a:spAutoFit/>
          </a:bodyPr>
          <a:lstStyle/>
          <a:p>
            <a:r>
              <a:rPr lang="en-ID" sz="2800" b="1" dirty="0" smtClean="0"/>
              <a:t>METODOLOGI ANALISA</a:t>
            </a:r>
            <a:endParaRPr lang="en-US" sz="2800" b="1" dirty="0"/>
          </a:p>
        </p:txBody>
      </p:sp>
    </p:spTree>
    <p:extLst>
      <p:ext uri="{BB962C8B-B14F-4D97-AF65-F5344CB8AC3E}">
        <p14:creationId xmlns:p14="http://schemas.microsoft.com/office/powerpoint/2010/main" val="183768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3" y="2712842"/>
            <a:ext cx="6815669" cy="1515533"/>
          </a:xfrm>
        </p:spPr>
        <p:txBody>
          <a:bodyPr/>
          <a:lstStyle/>
          <a:p>
            <a:pPr algn="l"/>
            <a:r>
              <a:rPr lang="en-ID" sz="1800" dirty="0" smtClean="0">
                <a:latin typeface="+mn-lt"/>
              </a:rPr>
              <a:t>Dari </a:t>
            </a:r>
            <a:r>
              <a:rPr lang="en-ID" sz="1800" dirty="0" err="1" smtClean="0">
                <a:latin typeface="+mn-lt"/>
              </a:rPr>
              <a:t>hasil</a:t>
            </a:r>
            <a:r>
              <a:rPr lang="en-ID" sz="1800" dirty="0" smtClean="0">
                <a:latin typeface="+mn-lt"/>
              </a:rPr>
              <a:t> </a:t>
            </a:r>
            <a:r>
              <a:rPr lang="en-ID" sz="1800" dirty="0" err="1" smtClean="0">
                <a:latin typeface="+mn-lt"/>
              </a:rPr>
              <a:t>analisa</a:t>
            </a:r>
            <a:r>
              <a:rPr lang="en-ID" sz="1800" dirty="0" smtClean="0">
                <a:latin typeface="+mn-lt"/>
              </a:rPr>
              <a:t> </a:t>
            </a:r>
            <a:r>
              <a:rPr lang="en-ID" sz="1800" dirty="0" err="1" smtClean="0">
                <a:latin typeface="+mn-lt"/>
              </a:rPr>
              <a:t>kita</a:t>
            </a:r>
            <a:r>
              <a:rPr lang="en-ID" sz="1800" dirty="0" smtClean="0">
                <a:latin typeface="+mn-lt"/>
              </a:rPr>
              <a:t> </a:t>
            </a:r>
            <a:r>
              <a:rPr lang="en-ID" sz="1800" dirty="0" err="1" smtClean="0">
                <a:latin typeface="+mn-lt"/>
              </a:rPr>
              <a:t>dapat</a:t>
            </a:r>
            <a:r>
              <a:rPr lang="en-ID" sz="1800" dirty="0" smtClean="0">
                <a:latin typeface="+mn-lt"/>
              </a:rPr>
              <a:t> </a:t>
            </a:r>
            <a:r>
              <a:rPr lang="en-ID" sz="1800" dirty="0" err="1" smtClean="0">
                <a:latin typeface="+mn-lt"/>
              </a:rPr>
              <a:t>mengetahui</a:t>
            </a:r>
            <a:r>
              <a:rPr lang="en-ID" sz="1800" dirty="0" smtClean="0">
                <a:latin typeface="+mn-lt"/>
              </a:rPr>
              <a:t> </a:t>
            </a:r>
            <a:r>
              <a:rPr lang="en-ID" sz="1800" dirty="0" err="1" smtClean="0">
                <a:latin typeface="+mn-lt"/>
              </a:rPr>
              <a:t>pengkategorian</a:t>
            </a:r>
            <a:r>
              <a:rPr lang="en-ID" sz="1800" dirty="0" smtClean="0">
                <a:latin typeface="+mn-lt"/>
              </a:rPr>
              <a:t> </a:t>
            </a:r>
            <a:r>
              <a:rPr lang="en-ID" sz="1800" dirty="0" err="1" smtClean="0">
                <a:latin typeface="+mn-lt"/>
              </a:rPr>
              <a:t>dari</a:t>
            </a:r>
            <a:r>
              <a:rPr lang="en-ID" sz="1800" dirty="0" smtClean="0">
                <a:latin typeface="+mn-lt"/>
              </a:rPr>
              <a:t> </a:t>
            </a:r>
            <a:r>
              <a:rPr lang="en-ID" sz="1800" dirty="0" err="1" smtClean="0">
                <a:latin typeface="+mn-lt"/>
              </a:rPr>
              <a:t>setiap</a:t>
            </a:r>
            <a:r>
              <a:rPr lang="en-ID" sz="1800" dirty="0" smtClean="0">
                <a:latin typeface="+mn-lt"/>
              </a:rPr>
              <a:t> tweet. Tweet </a:t>
            </a:r>
            <a:r>
              <a:rPr lang="en-ID" sz="1800" dirty="0" err="1" smtClean="0">
                <a:latin typeface="+mn-lt"/>
              </a:rPr>
              <a:t>dapat</a:t>
            </a:r>
            <a:r>
              <a:rPr lang="en-ID" sz="1800" dirty="0" smtClean="0">
                <a:latin typeface="+mn-lt"/>
              </a:rPr>
              <a:t> </a:t>
            </a:r>
            <a:r>
              <a:rPr lang="en-ID" sz="1800" dirty="0" err="1" smtClean="0">
                <a:latin typeface="+mn-lt"/>
              </a:rPr>
              <a:t>dikategorikan</a:t>
            </a:r>
            <a:r>
              <a:rPr lang="en-ID" sz="1800" dirty="0" smtClean="0">
                <a:latin typeface="+mn-lt"/>
              </a:rPr>
              <a:t> </a:t>
            </a:r>
            <a:r>
              <a:rPr lang="en-ID" sz="1800" dirty="0" err="1" smtClean="0">
                <a:latin typeface="+mn-lt"/>
              </a:rPr>
              <a:t>sebagai</a:t>
            </a:r>
            <a:r>
              <a:rPr lang="en-ID" sz="1800" dirty="0" smtClean="0">
                <a:latin typeface="+mn-lt"/>
              </a:rPr>
              <a:t> tweet HS, Abusive, </a:t>
            </a:r>
            <a:r>
              <a:rPr lang="en-ID" sz="1800" dirty="0" err="1" smtClean="0">
                <a:latin typeface="+mn-lt"/>
              </a:rPr>
              <a:t>HS_Individual</a:t>
            </a:r>
            <a:r>
              <a:rPr lang="en-ID" sz="1800" dirty="0" smtClean="0">
                <a:latin typeface="+mn-lt"/>
              </a:rPr>
              <a:t>, </a:t>
            </a:r>
            <a:r>
              <a:rPr lang="en-ID" sz="1800" dirty="0" err="1" smtClean="0">
                <a:latin typeface="+mn-lt"/>
              </a:rPr>
              <a:t>HS_Group</a:t>
            </a:r>
            <a:r>
              <a:rPr lang="en-ID" sz="1800" dirty="0" smtClean="0">
                <a:latin typeface="+mn-lt"/>
              </a:rPr>
              <a:t>, </a:t>
            </a:r>
            <a:r>
              <a:rPr lang="en-ID" sz="1800" dirty="0" err="1" smtClean="0">
                <a:latin typeface="+mn-lt"/>
              </a:rPr>
              <a:t>HS_Religion</a:t>
            </a:r>
            <a:r>
              <a:rPr lang="en-ID" sz="1800" dirty="0" smtClean="0">
                <a:latin typeface="+mn-lt"/>
              </a:rPr>
              <a:t>, </a:t>
            </a:r>
            <a:r>
              <a:rPr lang="en-ID" sz="1800" dirty="0" err="1" smtClean="0">
                <a:latin typeface="+mn-lt"/>
              </a:rPr>
              <a:t>HS_Race</a:t>
            </a:r>
            <a:r>
              <a:rPr lang="en-ID" sz="1800" dirty="0" smtClean="0">
                <a:latin typeface="+mn-lt"/>
              </a:rPr>
              <a:t>, </a:t>
            </a:r>
            <a:r>
              <a:rPr lang="en-ID" sz="1800" dirty="0" err="1" smtClean="0">
                <a:latin typeface="+mn-lt"/>
              </a:rPr>
              <a:t>HS_Physical</a:t>
            </a:r>
            <a:r>
              <a:rPr lang="en-ID" sz="1800" dirty="0" smtClean="0">
                <a:latin typeface="+mn-lt"/>
              </a:rPr>
              <a:t>, </a:t>
            </a:r>
            <a:r>
              <a:rPr lang="en-ID" sz="1800" dirty="0" err="1" smtClean="0">
                <a:latin typeface="+mn-lt"/>
              </a:rPr>
              <a:t>HS_Gender</a:t>
            </a:r>
            <a:r>
              <a:rPr lang="en-ID" sz="1800" dirty="0" smtClean="0">
                <a:latin typeface="+mn-lt"/>
              </a:rPr>
              <a:t>, </a:t>
            </a:r>
            <a:r>
              <a:rPr lang="en-ID" sz="1800" dirty="0" err="1" smtClean="0">
                <a:latin typeface="+mn-lt"/>
              </a:rPr>
              <a:t>HS_Other</a:t>
            </a:r>
            <a:r>
              <a:rPr lang="en-ID" sz="1800" dirty="0" smtClean="0">
                <a:latin typeface="+mn-lt"/>
              </a:rPr>
              <a:t>, </a:t>
            </a:r>
            <a:r>
              <a:rPr lang="en-ID" sz="1800" dirty="0" err="1" smtClean="0">
                <a:latin typeface="+mn-lt"/>
              </a:rPr>
              <a:t>HS_Weak</a:t>
            </a:r>
            <a:r>
              <a:rPr lang="en-ID" sz="1800" dirty="0" smtClean="0">
                <a:latin typeface="+mn-lt"/>
              </a:rPr>
              <a:t>, </a:t>
            </a:r>
            <a:r>
              <a:rPr lang="en-ID" sz="1800" dirty="0" err="1" smtClean="0">
                <a:latin typeface="+mn-lt"/>
              </a:rPr>
              <a:t>HS_Moderate</a:t>
            </a:r>
            <a:r>
              <a:rPr lang="en-ID" sz="1800" dirty="0" smtClean="0">
                <a:latin typeface="+mn-lt"/>
              </a:rPr>
              <a:t>, </a:t>
            </a:r>
            <a:r>
              <a:rPr lang="en-ID" sz="1800" dirty="0" err="1" smtClean="0">
                <a:latin typeface="+mn-lt"/>
              </a:rPr>
              <a:t>HS_Strong</a:t>
            </a:r>
            <a:r>
              <a:rPr lang="en-ID" sz="1800" dirty="0" smtClean="0">
                <a:latin typeface="+mn-lt"/>
              </a:rPr>
              <a:t>. Dan </a:t>
            </a:r>
            <a:r>
              <a:rPr lang="en-ID" sz="1800" dirty="0" err="1" smtClean="0">
                <a:latin typeface="+mn-lt"/>
              </a:rPr>
              <a:t>dapat</a:t>
            </a:r>
            <a:r>
              <a:rPr lang="en-ID" sz="1800" dirty="0" smtClean="0">
                <a:latin typeface="+mn-lt"/>
              </a:rPr>
              <a:t> </a:t>
            </a:r>
            <a:r>
              <a:rPr lang="en-ID" sz="1800" dirty="0" err="1" smtClean="0">
                <a:latin typeface="+mn-lt"/>
              </a:rPr>
              <a:t>mengetahui</a:t>
            </a:r>
            <a:r>
              <a:rPr lang="en-ID" sz="1800" dirty="0" smtClean="0">
                <a:latin typeface="+mn-lt"/>
              </a:rPr>
              <a:t> </a:t>
            </a:r>
            <a:r>
              <a:rPr lang="en-ID" sz="1800" dirty="0" err="1" smtClean="0">
                <a:latin typeface="+mn-lt"/>
              </a:rPr>
              <a:t>mayoritas</a:t>
            </a:r>
            <a:r>
              <a:rPr lang="en-ID" sz="1800" dirty="0" smtClean="0">
                <a:latin typeface="+mn-lt"/>
              </a:rPr>
              <a:t> </a:t>
            </a:r>
            <a:r>
              <a:rPr lang="en-ID" sz="1800" dirty="0" err="1" smtClean="0">
                <a:latin typeface="+mn-lt"/>
              </a:rPr>
              <a:t>kategori</a:t>
            </a:r>
            <a:r>
              <a:rPr lang="en-ID" sz="1800" dirty="0" smtClean="0">
                <a:latin typeface="+mn-lt"/>
              </a:rPr>
              <a:t> </a:t>
            </a:r>
            <a:r>
              <a:rPr lang="en-ID" sz="1800" dirty="0" err="1" smtClean="0">
                <a:latin typeface="+mn-lt"/>
              </a:rPr>
              <a:t>dari</a:t>
            </a:r>
            <a:r>
              <a:rPr lang="en-ID" sz="1800" dirty="0" smtClean="0">
                <a:latin typeface="+mn-lt"/>
              </a:rPr>
              <a:t> tweet </a:t>
            </a:r>
            <a:r>
              <a:rPr lang="en-ID" sz="1800" dirty="0" err="1" smtClean="0">
                <a:latin typeface="+mn-lt"/>
              </a:rPr>
              <a:t>tersebut</a:t>
            </a:r>
            <a:r>
              <a:rPr lang="en-ID" sz="1800" dirty="0" smtClean="0">
                <a:latin typeface="+mn-lt"/>
              </a:rPr>
              <a:t>.</a:t>
            </a:r>
            <a:endParaRPr lang="en-US" sz="1800" dirty="0">
              <a:latin typeface="+mn-lt"/>
            </a:endParaRPr>
          </a:p>
        </p:txBody>
      </p:sp>
      <p:sp>
        <p:nvSpPr>
          <p:cNvPr id="4" name="TextBox 3"/>
          <p:cNvSpPr txBox="1"/>
          <p:nvPr/>
        </p:nvSpPr>
        <p:spPr>
          <a:xfrm>
            <a:off x="2060810" y="824845"/>
            <a:ext cx="4913195" cy="523220"/>
          </a:xfrm>
          <a:prstGeom prst="rect">
            <a:avLst/>
          </a:prstGeom>
          <a:noFill/>
        </p:spPr>
        <p:txBody>
          <a:bodyPr wrap="square" rtlCol="0">
            <a:spAutoFit/>
          </a:bodyPr>
          <a:lstStyle/>
          <a:p>
            <a:r>
              <a:rPr lang="en-ID" sz="2800" b="1" dirty="0" smtClean="0"/>
              <a:t>HASIL ANALISA</a:t>
            </a:r>
            <a:endParaRPr lang="en-US" sz="2800" b="1" dirty="0"/>
          </a:p>
        </p:txBody>
      </p:sp>
    </p:spTree>
    <p:extLst>
      <p:ext uri="{BB962C8B-B14F-4D97-AF65-F5344CB8AC3E}">
        <p14:creationId xmlns:p14="http://schemas.microsoft.com/office/powerpoint/2010/main" val="18821809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80</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Bahnschrift SemiBold Condensed</vt:lpstr>
      <vt:lpstr>Garamond</vt:lpstr>
      <vt:lpstr>Organic</vt:lpstr>
      <vt:lpstr>Analisa Spech Sentimen Berdasarkan Tweet di Twitter</vt:lpstr>
      <vt:lpstr> Ungkapan dari seseorang tidak hanya diutarakan melalui percakapan atau pembicaraan dengan orang lain. Saat ini sedang ramai sebuah aplikasi atau ruang yang dapat digunakan untuk mengungkapkan sebuah perasaan. Twitter merupakan aplikasi atau ruang tersebut. Disana semua orang dapat membagikan apa yang ingin diungkapkan kepada orang banyak melalu jaringan social.  Setiap ungkapan memiliki arti sendiri, baik itu rasa bahagia, sedih, kesal, dan lainnya. Pada kasus ini lah kita dapat memilah atau mengkategorikan setiap tweet dengan arti ungkapan tersebut. Dengan data yang digunakan adalah tweet random dari beberapa orang melalui media social Twitter, sehingga kita bias tahu mayoritas orang mengungkapkan sesuatu dengan arti kata yang seperti apa. </vt:lpstr>
      <vt:lpstr>1. Membuat API untuk melakukan input berupa teks dan file 2. Membuat cleansing data untuk mengkategorikan setiap tweet 3. Membuat database dari hasil cleansing data 4. Membuat report hasil analisa Tools : 1. VS code untuk membuat API dan cleansing data menggunakan Flask, SwaggerUI, Regex, dan Sqlite3 2. Data yang diambil dari Internet</vt:lpstr>
      <vt:lpstr>Dari hasil analisa kita dapat mengetahui pengkategorian dari setiap tweet. Tweet dapat dikategorikan sebagai tweet HS, Abusive, HS_Individual, HS_Group, HS_Religion, HS_Race, HS_Physical, HS_Gender, HS_Other, HS_Weak, HS_Moderate, HS_Strong. Dan dapat mengetahui mayoritas kategori dari tweet tersebut.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Spech Sentimen Berdasarkan Tweet di Twitter</dc:title>
  <dc:creator>LENOVO</dc:creator>
  <cp:lastModifiedBy>LENOVO</cp:lastModifiedBy>
  <cp:revision>3</cp:revision>
  <dcterms:created xsi:type="dcterms:W3CDTF">2022-12-26T13:58:59Z</dcterms:created>
  <dcterms:modified xsi:type="dcterms:W3CDTF">2022-12-26T14:24:11Z</dcterms:modified>
</cp:coreProperties>
</file>