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49360" y="2823840"/>
            <a:ext cx="804204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4936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028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68440" y="102528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987160" y="102528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49360" y="282384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68440" y="282384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5987160" y="282384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49360" y="80640"/>
            <a:ext cx="804204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4936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028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49360" y="2823840"/>
            <a:ext cx="804204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9360" y="2823840"/>
            <a:ext cx="804204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4936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028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68440" y="102528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987160" y="102528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49360" y="282384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68440" y="282384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5987160" y="2823840"/>
            <a:ext cx="258912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49360" y="80640"/>
            <a:ext cx="804204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4936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34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0280" y="282384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936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0280" y="1025280"/>
            <a:ext cx="392436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9360" y="2823840"/>
            <a:ext cx="8042040" cy="16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ILTECH_wht_horiz.png"/>
          <p:cNvPicPr/>
          <p:nvPr/>
        </p:nvPicPr>
        <p:blipFill>
          <a:blip r:embed="rId3"/>
          <a:stretch/>
        </p:blipFill>
        <p:spPr>
          <a:xfrm>
            <a:off x="7094520" y="4592520"/>
            <a:ext cx="1777680" cy="279000"/>
          </a:xfrm>
          <a:prstGeom prst="rect">
            <a:avLst/>
          </a:prstGeom>
          <a:ln w="0">
            <a:noFill/>
          </a:ln>
        </p:spPr>
      </p:pic>
      <p:sp>
        <p:nvSpPr>
          <p:cNvPr id="1" name="Rectangle 3"/>
          <p:cNvSpPr/>
          <p:nvPr/>
        </p:nvSpPr>
        <p:spPr>
          <a:xfrm>
            <a:off x="1328760" y="971640"/>
            <a:ext cx="6486120" cy="2364840"/>
          </a:xfrm>
          <a:prstGeom prst="rect">
            <a:avLst/>
          </a:prstGeom>
          <a:noFill/>
          <a:ln w="12700">
            <a:solidFill>
              <a:srgbClr val="c40724"/>
            </a:solidFill>
            <a:round/>
          </a:ln>
          <a:effectLst>
            <a:outerShdw algn="ctr" blurRad="63360" rotWithShape="0" sx="100500" sy="1005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23000" y="1143000"/>
            <a:ext cx="6497640" cy="1293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82880" rIns="1828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bd061c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ILTECH_wht_horiz.png"/>
          <p:cNvPicPr/>
          <p:nvPr/>
        </p:nvPicPr>
        <p:blipFill>
          <a:blip r:embed="rId3"/>
          <a:stretch/>
        </p:blipFill>
        <p:spPr>
          <a:xfrm>
            <a:off x="7094520" y="4592520"/>
            <a:ext cx="1777680" cy="2790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49360" y="102528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968400" indent="-282600">
              <a:lnSpc>
                <a:spcPct val="100000"/>
              </a:lnSpc>
              <a:spcBef>
                <a:spcPts val="601"/>
              </a:spcBef>
              <a:buClr>
                <a:srgbClr val="969696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63600" indent="-295200">
              <a:lnSpc>
                <a:spcPct val="100000"/>
              </a:lnSpc>
              <a:spcBef>
                <a:spcPts val="601"/>
              </a:spcBef>
              <a:buClr>
                <a:srgbClr val="f8bc65"/>
              </a:buClr>
              <a:buFont typeface="Wingdings 2" charset="2"/>
              <a:buChar char="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546200" indent="-282600">
              <a:lnSpc>
                <a:spcPct val="100000"/>
              </a:lnSpc>
              <a:spcBef>
                <a:spcPts val="601"/>
              </a:spcBef>
              <a:buClr>
                <a:srgbClr val="fbd299"/>
              </a:buClr>
              <a:buFont typeface="Wingdings 2" charset="2"/>
              <a:buChar char="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22280" y="1184400"/>
            <a:ext cx="6498720" cy="195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82880" rIns="1828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br>
              <a:rPr sz="1200"/>
            </a:br>
            <a:r>
              <a:rPr b="1" lang="en-US" sz="1800" spc="-1" strike="noStrike">
                <a:solidFill>
                  <a:srgbClr val="bd061c"/>
                </a:solidFill>
                <a:latin typeface="Arial"/>
              </a:rPr>
              <a:t>Module 1 What is Competitive Strategy</a:t>
            </a:r>
            <a:br>
              <a:rPr sz="2000"/>
            </a:br>
            <a:br>
              <a:rPr sz="1600"/>
            </a:br>
            <a:r>
              <a:rPr b="1" lang="en-US" sz="2400" spc="-1" strike="noStrike">
                <a:solidFill>
                  <a:srgbClr val="bd061c"/>
                </a:solidFill>
                <a:latin typeface="Arial"/>
              </a:rPr>
              <a:t>Lesson 3 Analysis of Industry Forces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000" p14:dur="2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9360" y="35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Threat of Substitutes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9360" y="1386720"/>
            <a:ext cx="8042040" cy="1633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attractive are substitute products/services (cars, buses, trains, ships, videoconferencing) in the US domestic airline industry?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Overall threat of substitutes in the US domestic airline travel industry is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moderate.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9360" y="35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Threat of Buyer Power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9360" y="1146600"/>
            <a:ext cx="8042040" cy="365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Powerful Buyers threaten profits of an industry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Force down prices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Bargain for higher quality or more services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Play competitors against each other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powerful are buyers (individual passengers, travel agencies, institutional buyers) in the US domestic airline industry?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3. Overall, buyer power in the US domestic airline travel industry is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moderate.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9360" y="35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Threat of Supplier Power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9360" y="1416600"/>
            <a:ext cx="8042040" cy="250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Suppliers can exert power by threatening to raise prices or reduce the quality of purchased goods and services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powerful are the suppliers (e.g., Boeing, Airbus, oil companies) to the US domestic airline industry?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Overall, supplier power in the US domestic airline travel industry is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strong.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9360" y="35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Threat of Rivalry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9360" y="831960"/>
            <a:ext cx="8042040" cy="393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Suppliers can exert power by threatening to raise prices or reduce the quality of purchased goods and services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intense is the rivalry (e.g., American, United, Delta, Southwest) to the US domestic airline industry?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Interacting factors lead to intense rivalry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Numerous or equally balanced competitors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Slow industry growth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High fixed 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Lack of differentiation or switching 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Overall, the threat of rivalry in the US domestic airline travel industry is strong.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0800" y="142560"/>
            <a:ext cx="8042040" cy="526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Analysis of US Domestic Airlines Industry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11" descr=""/>
          <p:cNvPicPr/>
          <p:nvPr/>
        </p:nvPicPr>
        <p:blipFill>
          <a:blip r:embed="rId1"/>
          <a:stretch/>
        </p:blipFill>
        <p:spPr>
          <a:xfrm>
            <a:off x="5403960" y="1643040"/>
            <a:ext cx="3350880" cy="1857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4" name="Table 13"/>
          <p:cNvGraphicFramePr/>
          <p:nvPr/>
        </p:nvGraphicFramePr>
        <p:xfrm>
          <a:off x="217440" y="1101600"/>
          <a:ext cx="4998960" cy="3312360"/>
        </p:xfrm>
        <a:graphic>
          <a:graphicData uri="http://schemas.openxmlformats.org/drawingml/2006/table">
            <a:tbl>
              <a:tblPr/>
              <a:tblGrid>
                <a:gridCol w="2423880"/>
                <a:gridCol w="2575080"/>
              </a:tblGrid>
              <a:tr h="45396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Industry Force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Threat Level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</a:tr>
              <a:tr h="45396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New Entrants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  <a:tr h="45396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Substitutes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</a:tr>
              <a:tr h="64980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Bargaining Power of Suppliers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Strong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  <a:tr h="64980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Bargaining Power of Buyers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</a:tr>
              <a:tr h="65088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Competitive Rivalry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Strong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9360" y="135000"/>
            <a:ext cx="8042040" cy="526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US Carbonated Soft Drinks Industry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254880" y="1094400"/>
          <a:ext cx="5246280" cy="2905200"/>
        </p:xfrm>
        <a:graphic>
          <a:graphicData uri="http://schemas.openxmlformats.org/drawingml/2006/table">
            <a:tbl>
              <a:tblPr/>
              <a:tblGrid>
                <a:gridCol w="2814480"/>
                <a:gridCol w="2431800"/>
              </a:tblGrid>
              <a:tr h="36288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Industry Force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Soft Drinks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</a:tr>
              <a:tr h="44820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New Entrants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Weak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  <a:tr h="44820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Substitutes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</a:tr>
              <a:tr h="64116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Bargaining Power of Suppliers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Weak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  <a:tr h="44820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Bargaining Power of Buyers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</a:tr>
              <a:tr h="64116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Competitive Rivalry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</a:tbl>
          </a:graphicData>
        </a:graphic>
      </p:graphicFrame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5800320" y="1297080"/>
            <a:ext cx="3215880" cy="257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Table 7"/>
          <p:cNvGraphicFramePr/>
          <p:nvPr/>
        </p:nvGraphicFramePr>
        <p:xfrm>
          <a:off x="906840" y="1144080"/>
          <a:ext cx="7314840" cy="3191040"/>
        </p:xfrm>
        <a:graphic>
          <a:graphicData uri="http://schemas.openxmlformats.org/drawingml/2006/table">
            <a:tbl>
              <a:tblPr/>
              <a:tblGrid>
                <a:gridCol w="3147840"/>
                <a:gridCol w="2106000"/>
                <a:gridCol w="2061000"/>
              </a:tblGrid>
              <a:tr h="36288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Industry Force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Soft Drinks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f8f8f8"/>
                          </a:solidFill>
                          <a:latin typeface="Arial"/>
                        </a:rPr>
                        <a:t>Airlines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bd061c"/>
                    </a:solidFill>
                  </a:tcPr>
                </a:tc>
              </a:tr>
              <a:tr h="50184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New Entrants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Weak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  <a:tr h="51336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Substitutes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</a:tr>
              <a:tr h="60408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Bargaining Power of Suppliers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Weak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Strong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  <a:tr h="60408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Bargaining Power of Buyers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Weak to 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f3e7e7"/>
                    </a:solidFill>
                  </a:tcPr>
                </a:tc>
              </a:tr>
              <a:tr h="604800"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Threat of Competitive Rivalry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Moderate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  <a:tc>
                  <a:txBody>
                    <a:bodyPr lIns="137160" rIns="13716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Strong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37160" marR="137160">
                    <a:lnL w="12240">
                      <a:solidFill>
                        <a:srgbClr val="c40724"/>
                      </a:solidFill>
                    </a:lnL>
                    <a:lnR w="12240">
                      <a:solidFill>
                        <a:srgbClr val="c40724"/>
                      </a:solidFill>
                    </a:lnR>
                    <a:lnT w="12240">
                      <a:solidFill>
                        <a:srgbClr val="c40724"/>
                      </a:solidFill>
                    </a:lnT>
                    <a:lnB w="12240">
                      <a:solidFill>
                        <a:srgbClr val="c40724"/>
                      </a:solidFill>
                    </a:lnB>
                    <a:solidFill>
                      <a:srgbClr val="e7cccc"/>
                    </a:solidFill>
                  </a:tcPr>
                </a:tc>
              </a:tr>
            </a:tbl>
          </a:graphicData>
        </a:graphic>
      </p:graphicFrame>
      <p:sp>
        <p:nvSpPr>
          <p:cNvPr id="109" name="TextBox 9"/>
          <p:cNvSpPr/>
          <p:nvPr/>
        </p:nvSpPr>
        <p:spPr>
          <a:xfrm>
            <a:off x="622080" y="132840"/>
            <a:ext cx="7794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Comparison of US Airline and Soft Drinks Industries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9360" y="0"/>
            <a:ext cx="8042040" cy="526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So, what do we conclude from the analysis?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Picture 29" descr=""/>
          <p:cNvPicPr/>
          <p:nvPr/>
        </p:nvPicPr>
        <p:blipFill>
          <a:blip r:embed="rId1"/>
          <a:stretch/>
        </p:blipFill>
        <p:spPr>
          <a:xfrm>
            <a:off x="5198760" y="1110600"/>
            <a:ext cx="3727800" cy="31705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35"/>
          <p:cNvSpPr/>
          <p:nvPr/>
        </p:nvSpPr>
        <p:spPr>
          <a:xfrm>
            <a:off x="112320" y="1222560"/>
            <a:ext cx="4571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98400" indent="-698400">
              <a:lnSpc>
                <a:spcPct val="100000"/>
              </a:lnSpc>
              <a:spcBef>
                <a:spcPts val="4000"/>
              </a:spcBef>
              <a:buClr>
                <a:srgbClr val="c00000"/>
              </a:buClr>
              <a:buFont typeface="Wingdings 2" charset="2"/>
              <a:buChar char="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Overall, the US domestic airline industry is not as profitable as the soft drinks industry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116280"/>
            <a:ext cx="9143640" cy="678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This Lesson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344880" y="884520"/>
            <a:ext cx="8416440" cy="41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22280" y="1288440"/>
            <a:ext cx="6498720" cy="1037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82880" rIns="18288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bd061c"/>
                </a:solidFill>
                <a:latin typeface="Arial"/>
              </a:rPr>
              <a:t>M. Krishna Erramilli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9360" y="81000"/>
            <a:ext cx="8042040" cy="77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This Lesson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419760" y="855720"/>
            <a:ext cx="8328240" cy="40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What is an industry?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49360" y="137016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Industry is a group of firms producing products or services that meet the same customer needs.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Examples of some industries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10000"/>
              </a:lnSpc>
              <a:spcBef>
                <a:spcPts val="601"/>
              </a:spcBef>
              <a:buClr>
                <a:srgbClr val="8080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Smartphone (e.g., Apple, Samsung)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10000"/>
              </a:lnSpc>
              <a:spcBef>
                <a:spcPts val="601"/>
              </a:spcBef>
              <a:buClr>
                <a:srgbClr val="8080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Soft drinks (e.g., Coca Cola, Pepsi)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36600">
              <a:lnSpc>
                <a:spcPct val="110000"/>
              </a:lnSpc>
              <a:spcBef>
                <a:spcPts val="601"/>
              </a:spcBef>
              <a:buClr>
                <a:srgbClr val="8080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 Domestic Airlines (e.g., United, Delta, American, Southwest)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9360" y="80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Why study industries?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49360" y="137016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Statistical analysis suggests that 10% to 20% of the variation in a company’s profitability is explained by membership in its industry.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Industry analysis helps explain why some industries are more profitable than others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936720" y="1353960"/>
            <a:ext cx="7089840" cy="2922120"/>
          </a:xfrm>
          <a:prstGeom prst="rect">
            <a:avLst/>
          </a:prstGeom>
          <a:ln w="0">
            <a:noFill/>
          </a:ln>
        </p:spPr>
      </p:pic>
      <p:sp>
        <p:nvSpPr>
          <p:cNvPr id="88" name="TextBox 6"/>
          <p:cNvSpPr/>
          <p:nvPr/>
        </p:nvSpPr>
        <p:spPr>
          <a:xfrm>
            <a:off x="1191600" y="215280"/>
            <a:ext cx="685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Five Forces That Affect Industry Profits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3"/>
          <p:cNvSpPr/>
          <p:nvPr/>
        </p:nvSpPr>
        <p:spPr>
          <a:xfrm>
            <a:off x="764640" y="1926360"/>
            <a:ext cx="7652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What are the forces affecting the profitability of the US Domestic Airlines industry?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9360" y="35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Five Forces in US Domestic Airlines Industry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9360" y="1370160"/>
            <a:ext cx="8042040" cy="344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Threat of New Entrants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(Any Company Attempting To Enter The Industry By Launching A New Airline)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Threat of Substitutes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(e.g., Private Cars, Buses, Trains, Ships)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Threat of Supplier Power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(e.g., Aircraft Manufacturers Like Boeing And Airbus, Aviation Fuel Suppliers)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Threat of Buyer Power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(e.g., Passengers, Travel Agencies)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Threat of Rivalry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(e.g., competitors like American, United, Delta, Southwest)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9360" y="35640"/>
            <a:ext cx="8042040" cy="77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bd061c"/>
                </a:solidFill>
                <a:latin typeface="Arial"/>
                <a:ea typeface="ＭＳ Ｐゴシック"/>
              </a:rPr>
              <a:t>Threat of New Entrants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9360" y="1019160"/>
            <a:ext cx="8042040" cy="37944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Lower the barriers to entry, higher the threat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high are the barriers to entry in the US domestic airline industry?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Some barriers to entering an industry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431360" indent="-514440">
              <a:lnSpc>
                <a:spcPct val="100000"/>
              </a:lnSpc>
              <a:spcBef>
                <a:spcPts val="320"/>
              </a:spcBef>
              <a:buClr>
                <a:srgbClr val="e98d0a"/>
              </a:buClr>
              <a:buSzPct val="11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Economies of scale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431360" indent="-514440">
              <a:lnSpc>
                <a:spcPct val="100000"/>
              </a:lnSpc>
              <a:spcBef>
                <a:spcPts val="320"/>
              </a:spcBef>
              <a:buClr>
                <a:srgbClr val="e98d0a"/>
              </a:buClr>
              <a:buSzPct val="11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Capital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431360" indent="-514440">
              <a:lnSpc>
                <a:spcPct val="100000"/>
              </a:lnSpc>
              <a:spcBef>
                <a:spcPts val="320"/>
              </a:spcBef>
              <a:buClr>
                <a:srgbClr val="e98d0a"/>
              </a:buClr>
              <a:buSzPct val="11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Differentiation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431360" indent="-514440">
              <a:lnSpc>
                <a:spcPct val="100000"/>
              </a:lnSpc>
              <a:spcBef>
                <a:spcPts val="320"/>
              </a:spcBef>
              <a:buClr>
                <a:srgbClr val="e98d0a"/>
              </a:buClr>
              <a:buSzPct val="11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Switching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431360" indent="-514440">
              <a:lnSpc>
                <a:spcPct val="100000"/>
              </a:lnSpc>
              <a:spcBef>
                <a:spcPts val="320"/>
              </a:spcBef>
              <a:buClr>
                <a:srgbClr val="e98d0a"/>
              </a:buClr>
              <a:buSzPct val="11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Government regulations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349200">
              <a:lnSpc>
                <a:spcPct val="100000"/>
              </a:lnSpc>
              <a:spcBef>
                <a:spcPts val="2001"/>
              </a:spcBef>
              <a:buClr>
                <a:srgbClr val="e98d0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Threat of new entrants in US domestic airline industry is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moderate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LibreOffice/7.3.7.2$Linux_X86_64 LibreOffice_project/30$Build-2</Application>
  <AppVersion>15.0000</AppVersion>
  <Words>687</Words>
  <Paragraphs>104</Paragraphs>
  <Company>Illinois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2019-02-13T16:04:21Z</dcterms:created>
  <dc:creator>Sandra Laporte</dc:creator>
  <dc:description/>
  <dc:language>en-US</dc:language>
  <cp:lastModifiedBy>Jovanka Nikolovski</cp:lastModifiedBy>
  <dcterms:modified xsi:type="dcterms:W3CDTF">2023-06-21T19:29:30Z</dcterms:modified>
  <cp:revision>86</cp:revision>
  <dc:subject/>
  <dc:title>Illinois Tech President's 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865ED52E-BB68-45FB-8924-C202B7EFCBB3</vt:lpwstr>
  </property>
  <property fmtid="{D5CDD505-2E9C-101B-9397-08002B2CF9AE}" pid="3" name="ArticulatePath">
    <vt:lpwstr>ILTECH_Template_2019 Jovanka</vt:lpwstr>
  </property>
  <property fmtid="{D5CDD505-2E9C-101B-9397-08002B2CF9AE}" pid="4" name="PresentationFormat">
    <vt:lpwstr>On-screen Show (16:9)</vt:lpwstr>
  </property>
  <property fmtid="{D5CDD505-2E9C-101B-9397-08002B2CF9AE}" pid="5" name="Slides">
    <vt:i4>18</vt:i4>
  </property>
</Properties>
</file>