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sldIdLst>
    <p:sldId id="259" r:id="rId2"/>
    <p:sldId id="262" r:id="rId3"/>
    <p:sldId id="260" r:id="rId4"/>
    <p:sldId id="264" r:id="rId5"/>
    <p:sldId id="265" r:id="rId6"/>
    <p:sldId id="261" r:id="rId7"/>
    <p:sldId id="267" r:id="rId8"/>
    <p:sldId id="266" r:id="rId9"/>
  </p:sldIdLst>
  <p:sldSz cx="9144000" cy="5143500" type="screen16x9"/>
  <p:notesSz cx="6858000" cy="9144000"/>
  <p:custDataLst>
    <p:tags r:id="rId1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3764"/>
  </p:normalViewPr>
  <p:slideViewPr>
    <p:cSldViewPr snapToGrid="0" snapToObjects="1">
      <p:cViewPr varScale="1">
        <p:scale>
          <a:sx n="132" d="100"/>
          <a:sy n="132" d="100"/>
        </p:scale>
        <p:origin x="936" y="114"/>
      </p:cViewPr>
      <p:guideLst>
        <p:guide orient="horz" pos="6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AA911F-3D8E-46C3-BA38-424E2BBE568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DBB85A-1604-4330-B001-FAE7826C2A16}">
      <dgm:prSet phldrT="[Text]" phldr="0"/>
      <dgm:spPr/>
      <dgm:t>
        <a:bodyPr/>
        <a:lstStyle/>
        <a:p>
          <a:pPr rtl="0"/>
          <a:r>
            <a:rPr lang="en-US" dirty="0">
              <a:solidFill>
                <a:schemeClr val="bg2"/>
              </a:solidFill>
              <a:latin typeface="Arial"/>
            </a:rPr>
            <a:t>Module 1: What is Competitive Strategy</a:t>
          </a:r>
          <a:endParaRPr lang="en-US" dirty="0">
            <a:solidFill>
              <a:schemeClr val="bg2"/>
            </a:solidFill>
          </a:endParaRPr>
        </a:p>
      </dgm:t>
    </dgm:pt>
    <dgm:pt modelId="{9AAFAB33-6F81-487A-BEC2-32BEC25BBBEE}" type="parTrans" cxnId="{4D348D5C-D349-45FE-94ED-C3AFE7B9A50A}">
      <dgm:prSet/>
      <dgm:spPr/>
      <dgm:t>
        <a:bodyPr/>
        <a:lstStyle/>
        <a:p>
          <a:endParaRPr lang="en-US"/>
        </a:p>
      </dgm:t>
    </dgm:pt>
    <dgm:pt modelId="{39589CD8-4B69-4220-9976-E7235941FE41}" type="sibTrans" cxnId="{4D348D5C-D349-45FE-94ED-C3AFE7B9A50A}">
      <dgm:prSet/>
      <dgm:spPr/>
      <dgm:t>
        <a:bodyPr/>
        <a:lstStyle/>
        <a:p>
          <a:endParaRPr lang="en-US"/>
        </a:p>
      </dgm:t>
    </dgm:pt>
    <dgm:pt modelId="{F587B038-CE2B-403E-856F-00FEC7302374}">
      <dgm:prSet phldrT="[Text]" phldr="0"/>
      <dgm:spPr>
        <a:solidFill>
          <a:schemeClr val="bg2">
            <a:alpha val="90000"/>
          </a:schemeClr>
        </a:solidFill>
      </dgm:spPr>
      <dgm:t>
        <a:bodyPr/>
        <a:lstStyle/>
        <a:p>
          <a:pPr rtl="0"/>
          <a:r>
            <a:rPr lang="en-US" dirty="0">
              <a:solidFill>
                <a:schemeClr val="tx1"/>
              </a:solidFill>
              <a:latin typeface="Arial"/>
            </a:rPr>
            <a:t>Lesson 1: What is Competitive Strategy</a:t>
          </a:r>
          <a:endParaRPr lang="en-US" dirty="0">
            <a:solidFill>
              <a:schemeClr val="tx1"/>
            </a:solidFill>
          </a:endParaRPr>
        </a:p>
      </dgm:t>
    </dgm:pt>
    <dgm:pt modelId="{D554E597-C7E7-466D-9E66-51E15388AFE7}" type="parTrans" cxnId="{332D742A-7630-49EF-B579-432F2E9ADFC5}">
      <dgm:prSet/>
      <dgm:spPr/>
      <dgm:t>
        <a:bodyPr/>
        <a:lstStyle/>
        <a:p>
          <a:endParaRPr lang="en-US"/>
        </a:p>
      </dgm:t>
    </dgm:pt>
    <dgm:pt modelId="{67A2FA00-B412-4CB1-9E7F-91742905F628}" type="sibTrans" cxnId="{332D742A-7630-49EF-B579-432F2E9ADFC5}">
      <dgm:prSet/>
      <dgm:spPr/>
      <dgm:t>
        <a:bodyPr/>
        <a:lstStyle/>
        <a:p>
          <a:endParaRPr lang="en-US"/>
        </a:p>
      </dgm:t>
    </dgm:pt>
    <dgm:pt modelId="{B1014A50-70D9-481B-8913-CCFC17C0934D}">
      <dgm:prSet phldrT="[Text]" phldr="0"/>
      <dgm:spPr>
        <a:solidFill>
          <a:schemeClr val="bg2">
            <a:alpha val="90000"/>
          </a:schemeClr>
        </a:solidFill>
      </dgm:spPr>
      <dgm:t>
        <a:bodyPr/>
        <a:lstStyle/>
        <a:p>
          <a:pPr rtl="0"/>
          <a:r>
            <a:rPr lang="en-US" dirty="0">
              <a:solidFill>
                <a:schemeClr val="tx1"/>
              </a:solidFill>
              <a:latin typeface="Arial"/>
            </a:rPr>
            <a:t>Lesson 2: Macro-Environmental Analysis</a:t>
          </a:r>
          <a:endParaRPr lang="en-US" dirty="0">
            <a:solidFill>
              <a:schemeClr val="tx1"/>
            </a:solidFill>
          </a:endParaRPr>
        </a:p>
      </dgm:t>
    </dgm:pt>
    <dgm:pt modelId="{3B40F485-5ECC-48FE-AD41-7726252BDFD3}" type="parTrans" cxnId="{0C9B4782-D178-4766-A1A9-E5728C25F3BE}">
      <dgm:prSet/>
      <dgm:spPr/>
      <dgm:t>
        <a:bodyPr/>
        <a:lstStyle/>
        <a:p>
          <a:endParaRPr lang="en-US"/>
        </a:p>
      </dgm:t>
    </dgm:pt>
    <dgm:pt modelId="{F8B40894-9E2A-497F-ACD3-0BDB60BC6483}" type="sibTrans" cxnId="{0C9B4782-D178-4766-A1A9-E5728C25F3BE}">
      <dgm:prSet/>
      <dgm:spPr/>
      <dgm:t>
        <a:bodyPr/>
        <a:lstStyle/>
        <a:p>
          <a:endParaRPr lang="en-US"/>
        </a:p>
      </dgm:t>
    </dgm:pt>
    <dgm:pt modelId="{31F10F5D-D8E7-4585-A1EA-415A3BB9EB07}">
      <dgm:prSet phldrT="[Text]" phldr="0"/>
      <dgm:spPr>
        <a:solidFill>
          <a:schemeClr val="bg2">
            <a:alpha val="90000"/>
          </a:schemeClr>
        </a:solidFill>
      </dgm:spPr>
      <dgm:t>
        <a:bodyPr/>
        <a:lstStyle/>
        <a:p>
          <a:pPr rtl="0"/>
          <a:r>
            <a:rPr lang="en-US" dirty="0">
              <a:solidFill>
                <a:schemeClr val="tx1"/>
              </a:solidFill>
              <a:latin typeface="Arial"/>
            </a:rPr>
            <a:t>Lesson 3: Industry Analysis</a:t>
          </a:r>
          <a:endParaRPr lang="en-US" dirty="0">
            <a:solidFill>
              <a:schemeClr val="tx1"/>
            </a:solidFill>
          </a:endParaRPr>
        </a:p>
      </dgm:t>
    </dgm:pt>
    <dgm:pt modelId="{D62FE346-6243-4E77-88C1-FEE1FDCAEDFA}" type="parTrans" cxnId="{CC2BEE72-FF4B-41D3-8687-90548AD0FE6C}">
      <dgm:prSet/>
      <dgm:spPr/>
      <dgm:t>
        <a:bodyPr/>
        <a:lstStyle/>
        <a:p>
          <a:endParaRPr lang="en-US"/>
        </a:p>
      </dgm:t>
    </dgm:pt>
    <dgm:pt modelId="{6BA3DAC1-1DA7-43C1-BA11-5068C2B56A9B}" type="sibTrans" cxnId="{CC2BEE72-FF4B-41D3-8687-90548AD0FE6C}">
      <dgm:prSet/>
      <dgm:spPr/>
      <dgm:t>
        <a:bodyPr/>
        <a:lstStyle/>
        <a:p>
          <a:endParaRPr lang="en-US"/>
        </a:p>
      </dgm:t>
    </dgm:pt>
    <dgm:pt modelId="{3B65FF25-A174-445F-BD60-0562FA891AFA}">
      <dgm:prSet phldrT="[Text]" phldr="0"/>
      <dgm:spPr/>
      <dgm:t>
        <a:bodyPr/>
        <a:lstStyle/>
        <a:p>
          <a:pPr rtl="0"/>
          <a:r>
            <a:rPr lang="en-US" dirty="0">
              <a:solidFill>
                <a:schemeClr val="bg2"/>
              </a:solidFill>
              <a:latin typeface="Arial"/>
            </a:rPr>
            <a:t>Module 2: Competitive Advantage</a:t>
          </a:r>
          <a:endParaRPr lang="en-US" dirty="0">
            <a:solidFill>
              <a:schemeClr val="bg2"/>
            </a:solidFill>
          </a:endParaRPr>
        </a:p>
      </dgm:t>
    </dgm:pt>
    <dgm:pt modelId="{2F8C23E8-2CB4-45A9-8915-85691A8D94D5}" type="parTrans" cxnId="{DF9D8372-CE47-4A47-9595-E6279F22B6D4}">
      <dgm:prSet/>
      <dgm:spPr/>
      <dgm:t>
        <a:bodyPr/>
        <a:lstStyle/>
        <a:p>
          <a:endParaRPr lang="en-US"/>
        </a:p>
      </dgm:t>
    </dgm:pt>
    <dgm:pt modelId="{49968132-8F6C-479E-83C7-B72CB22C1637}" type="sibTrans" cxnId="{DF9D8372-CE47-4A47-9595-E6279F22B6D4}">
      <dgm:prSet/>
      <dgm:spPr/>
      <dgm:t>
        <a:bodyPr/>
        <a:lstStyle/>
        <a:p>
          <a:endParaRPr lang="en-US"/>
        </a:p>
      </dgm:t>
    </dgm:pt>
    <dgm:pt modelId="{6F498FC4-B2DD-4D13-AEBE-9715994175D9}">
      <dgm:prSet phldrT="[Text]" phldr="0"/>
      <dgm:spPr>
        <a:solidFill>
          <a:schemeClr val="bg2">
            <a:alpha val="90000"/>
          </a:schemeClr>
        </a:solidFill>
      </dgm:spPr>
      <dgm:t>
        <a:bodyPr/>
        <a:lstStyle/>
        <a:p>
          <a:pPr rtl="0"/>
          <a:r>
            <a:rPr lang="en-US" dirty="0">
              <a:solidFill>
                <a:schemeClr val="tx1"/>
              </a:solidFill>
              <a:latin typeface="Arial"/>
            </a:rPr>
            <a:t>Lesson 1: What is Competitive Advantage?</a:t>
          </a:r>
          <a:endParaRPr lang="en-US" dirty="0">
            <a:solidFill>
              <a:schemeClr val="tx1"/>
            </a:solidFill>
          </a:endParaRPr>
        </a:p>
      </dgm:t>
    </dgm:pt>
    <dgm:pt modelId="{F4DE6EC3-6754-49C8-8DC5-9C65BC5A65D4}" type="parTrans" cxnId="{0AAE1DA7-5059-4B59-B4BB-376C2476E8E2}">
      <dgm:prSet/>
      <dgm:spPr/>
      <dgm:t>
        <a:bodyPr/>
        <a:lstStyle/>
        <a:p>
          <a:endParaRPr lang="en-US"/>
        </a:p>
      </dgm:t>
    </dgm:pt>
    <dgm:pt modelId="{763E02BF-A297-4578-BFE8-F21D9348E066}" type="sibTrans" cxnId="{0AAE1DA7-5059-4B59-B4BB-376C2476E8E2}">
      <dgm:prSet/>
      <dgm:spPr/>
      <dgm:t>
        <a:bodyPr/>
        <a:lstStyle/>
        <a:p>
          <a:endParaRPr lang="en-US"/>
        </a:p>
      </dgm:t>
    </dgm:pt>
    <dgm:pt modelId="{73142BFA-4F33-4AC1-B8AD-B338DE3B3C53}">
      <dgm:prSet phldr="0"/>
      <dgm:spPr>
        <a:solidFill>
          <a:schemeClr val="bg2">
            <a:alpha val="90000"/>
          </a:schemeClr>
        </a:solidFill>
      </dgm:spPr>
      <dgm:t>
        <a:bodyPr/>
        <a:lstStyle/>
        <a:p>
          <a:pPr rtl="0"/>
          <a:r>
            <a:rPr lang="en-US" dirty="0">
              <a:latin typeface="Arial"/>
            </a:rPr>
            <a:t>Lesson 2: Sustainable Competitive Advantage</a:t>
          </a:r>
        </a:p>
      </dgm:t>
    </dgm:pt>
    <dgm:pt modelId="{451FAB2E-21EF-4BCE-8253-C7018551A40B}" type="parTrans" cxnId="{FF1CE764-5E82-4EE6-BD40-A7CBD0BD2375}">
      <dgm:prSet/>
      <dgm:spPr/>
      <dgm:t>
        <a:bodyPr/>
        <a:lstStyle/>
        <a:p>
          <a:endParaRPr lang="en-US"/>
        </a:p>
      </dgm:t>
    </dgm:pt>
    <dgm:pt modelId="{DBEA36DC-161A-4DCB-B8FC-932724BC463D}" type="sibTrans" cxnId="{FF1CE764-5E82-4EE6-BD40-A7CBD0BD2375}">
      <dgm:prSet/>
      <dgm:spPr/>
      <dgm:t>
        <a:bodyPr/>
        <a:lstStyle/>
        <a:p>
          <a:endParaRPr lang="en-US"/>
        </a:p>
      </dgm:t>
    </dgm:pt>
    <dgm:pt modelId="{BCE120AF-071E-46FC-8D74-6610C5A08BD9}">
      <dgm:prSet phldr="0"/>
      <dgm:spPr>
        <a:solidFill>
          <a:schemeClr val="bg2">
            <a:alpha val="90000"/>
          </a:schemeClr>
        </a:solidFill>
      </dgm:spPr>
      <dgm:t>
        <a:bodyPr/>
        <a:lstStyle/>
        <a:p>
          <a:pPr rtl="0"/>
          <a:r>
            <a:rPr lang="en-US" dirty="0">
              <a:solidFill>
                <a:srgbClr val="C00000"/>
              </a:solidFill>
              <a:latin typeface="Arial"/>
            </a:rPr>
            <a:t>Lesson 3: Value Chain Analysis</a:t>
          </a:r>
        </a:p>
      </dgm:t>
    </dgm:pt>
    <dgm:pt modelId="{5DA5A7FC-B297-405D-8D15-925E40282DBC}" type="parTrans" cxnId="{A1C019F4-4BCC-470A-876A-57C6594E28DE}">
      <dgm:prSet/>
      <dgm:spPr/>
      <dgm:t>
        <a:bodyPr/>
        <a:lstStyle/>
        <a:p>
          <a:endParaRPr lang="en-US"/>
        </a:p>
      </dgm:t>
    </dgm:pt>
    <dgm:pt modelId="{2450B1DB-9329-4274-85D0-D315F296AFEA}" type="sibTrans" cxnId="{A1C019F4-4BCC-470A-876A-57C6594E28DE}">
      <dgm:prSet/>
      <dgm:spPr/>
      <dgm:t>
        <a:bodyPr/>
        <a:lstStyle/>
        <a:p>
          <a:endParaRPr lang="en-US"/>
        </a:p>
      </dgm:t>
    </dgm:pt>
    <dgm:pt modelId="{64DB1923-123A-4D17-B6B5-BAC019C8451E}">
      <dgm:prSet phldr="0"/>
      <dgm:spPr/>
      <dgm:t>
        <a:bodyPr/>
        <a:lstStyle/>
        <a:p>
          <a:pPr rtl="0"/>
          <a:r>
            <a:rPr lang="en-US" dirty="0">
              <a:solidFill>
                <a:schemeClr val="bg2"/>
              </a:solidFill>
              <a:latin typeface="Arial"/>
            </a:rPr>
            <a:t>Module 3: Choosing a Competitive Strategy </a:t>
          </a:r>
        </a:p>
      </dgm:t>
    </dgm:pt>
    <dgm:pt modelId="{EC7042BF-D708-447D-9DA9-7878F50A9488}" type="parTrans" cxnId="{B1AD894E-9B43-4E9B-AA66-5C1A6520F476}">
      <dgm:prSet/>
      <dgm:spPr/>
      <dgm:t>
        <a:bodyPr/>
        <a:lstStyle/>
        <a:p>
          <a:endParaRPr lang="en-US"/>
        </a:p>
      </dgm:t>
    </dgm:pt>
    <dgm:pt modelId="{E4305DB7-C194-49EE-956E-8411AE6501AF}" type="sibTrans" cxnId="{B1AD894E-9B43-4E9B-AA66-5C1A6520F476}">
      <dgm:prSet/>
      <dgm:spPr/>
      <dgm:t>
        <a:bodyPr/>
        <a:lstStyle/>
        <a:p>
          <a:endParaRPr lang="en-US"/>
        </a:p>
      </dgm:t>
    </dgm:pt>
    <dgm:pt modelId="{5015AC19-197E-4616-B32F-5B3516A08550}">
      <dgm:prSet phldr="0"/>
      <dgm:spPr>
        <a:solidFill>
          <a:schemeClr val="bg2">
            <a:alpha val="90000"/>
          </a:schemeClr>
        </a:solidFill>
      </dgm:spPr>
      <dgm:t>
        <a:bodyPr/>
        <a:lstStyle/>
        <a:p>
          <a:pPr rtl="0"/>
          <a:r>
            <a:rPr lang="en-US" dirty="0">
              <a:solidFill>
                <a:srgbClr val="444444"/>
              </a:solidFill>
              <a:latin typeface="Calibri"/>
              <a:cs typeface="Calibri"/>
            </a:rPr>
            <a:t>Lesson 3:</a:t>
          </a:r>
          <a:r>
            <a:rPr lang="en-US" dirty="0">
              <a:latin typeface="Calibri"/>
              <a:cs typeface="Calibri"/>
            </a:rPr>
            <a:t> Best-Cost Strategy</a:t>
          </a:r>
          <a:endParaRPr lang="en-US" dirty="0"/>
        </a:p>
      </dgm:t>
    </dgm:pt>
    <dgm:pt modelId="{71973635-DAD7-4AB5-A884-2622511B3F12}" type="parTrans" cxnId="{AD9B3323-DE8A-4FD6-AECB-9B885266EF03}">
      <dgm:prSet/>
      <dgm:spPr/>
      <dgm:t>
        <a:bodyPr/>
        <a:lstStyle/>
        <a:p>
          <a:endParaRPr lang="en-US"/>
        </a:p>
      </dgm:t>
    </dgm:pt>
    <dgm:pt modelId="{D5380B1B-6866-495B-B7FA-A64CA2AC724D}" type="sibTrans" cxnId="{AD9B3323-DE8A-4FD6-AECB-9B885266EF03}">
      <dgm:prSet/>
      <dgm:spPr/>
      <dgm:t>
        <a:bodyPr/>
        <a:lstStyle/>
        <a:p>
          <a:endParaRPr lang="en-US"/>
        </a:p>
      </dgm:t>
    </dgm:pt>
    <dgm:pt modelId="{CBA2AD13-BAFA-4FE9-82CD-31C160591FA6}">
      <dgm:prSet phldr="0"/>
      <dgm:spPr>
        <a:solidFill>
          <a:schemeClr val="bg2">
            <a:alpha val="90000"/>
          </a:schemeClr>
        </a:solidFill>
      </dgm:spPr>
      <dgm:t>
        <a:bodyPr/>
        <a:lstStyle/>
        <a:p>
          <a:pPr rtl="0"/>
          <a:r>
            <a:rPr lang="en-US" dirty="0">
              <a:solidFill>
                <a:srgbClr val="444444"/>
              </a:solidFill>
              <a:latin typeface="Calibri"/>
              <a:cs typeface="Calibri"/>
            </a:rPr>
            <a:t>Lesson 1: Cost Leadership Strategy</a:t>
          </a:r>
        </a:p>
      </dgm:t>
    </dgm:pt>
    <dgm:pt modelId="{D8840363-4BC4-497B-87BF-A25C909E60C2}" type="parTrans" cxnId="{92A9D5E5-08DA-4065-BB8C-0018426477C7}">
      <dgm:prSet/>
      <dgm:spPr/>
      <dgm:t>
        <a:bodyPr/>
        <a:lstStyle/>
        <a:p>
          <a:endParaRPr lang="en-US"/>
        </a:p>
      </dgm:t>
    </dgm:pt>
    <dgm:pt modelId="{05FEE63E-5B86-4C1E-A728-1DECC7D144DD}" type="sibTrans" cxnId="{92A9D5E5-08DA-4065-BB8C-0018426477C7}">
      <dgm:prSet/>
      <dgm:spPr/>
      <dgm:t>
        <a:bodyPr/>
        <a:lstStyle/>
        <a:p>
          <a:endParaRPr lang="en-US"/>
        </a:p>
      </dgm:t>
    </dgm:pt>
    <dgm:pt modelId="{B635F32B-294A-48C5-8878-E4CC5A1757D7}">
      <dgm:prSet phldr="0"/>
      <dgm:spPr>
        <a:solidFill>
          <a:schemeClr val="bg2">
            <a:alpha val="90000"/>
          </a:schemeClr>
        </a:solidFill>
      </dgm:spPr>
      <dgm:t>
        <a:bodyPr/>
        <a:lstStyle/>
        <a:p>
          <a:pPr rtl="0"/>
          <a:r>
            <a:rPr lang="en-US" dirty="0">
              <a:solidFill>
                <a:srgbClr val="444444"/>
              </a:solidFill>
              <a:latin typeface="Calibri"/>
              <a:cs typeface="Calibri"/>
            </a:rPr>
            <a:t>Lesson 2: Differentiation Strategy</a:t>
          </a:r>
        </a:p>
      </dgm:t>
    </dgm:pt>
    <dgm:pt modelId="{5D3CD34B-F3F3-44C2-9BF7-9F8F8A3AC33C}" type="parTrans" cxnId="{0C7E2AD7-D1DE-42B5-946B-AF698CDE4239}">
      <dgm:prSet/>
      <dgm:spPr/>
      <dgm:t>
        <a:bodyPr/>
        <a:lstStyle/>
        <a:p>
          <a:endParaRPr lang="en-US"/>
        </a:p>
      </dgm:t>
    </dgm:pt>
    <dgm:pt modelId="{D9855FD3-601B-4800-9956-F3C10C521538}" type="sibTrans" cxnId="{0C7E2AD7-D1DE-42B5-946B-AF698CDE4239}">
      <dgm:prSet/>
      <dgm:spPr/>
      <dgm:t>
        <a:bodyPr/>
        <a:lstStyle/>
        <a:p>
          <a:endParaRPr lang="en-US"/>
        </a:p>
      </dgm:t>
    </dgm:pt>
    <dgm:pt modelId="{A96C69DC-AB1A-4549-A8A6-4F733E426036}" type="pres">
      <dgm:prSet presAssocID="{92AA911F-3D8E-46C3-BA38-424E2BBE5688}" presName="linearFlow" presStyleCnt="0">
        <dgm:presLayoutVars>
          <dgm:dir/>
          <dgm:animLvl val="lvl"/>
          <dgm:resizeHandles val="exact"/>
        </dgm:presLayoutVars>
      </dgm:prSet>
      <dgm:spPr/>
    </dgm:pt>
    <dgm:pt modelId="{B868880F-88A6-457D-811D-E29497E671D8}" type="pres">
      <dgm:prSet presAssocID="{A6DBB85A-1604-4330-B001-FAE7826C2A16}" presName="composite" presStyleCnt="0"/>
      <dgm:spPr/>
    </dgm:pt>
    <dgm:pt modelId="{2ED904AE-78B9-4D18-9A47-5148455DAA66}" type="pres">
      <dgm:prSet presAssocID="{A6DBB85A-1604-4330-B001-FAE7826C2A16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B1F9D26-2A90-4353-B1AE-F3B66979147E}" type="pres">
      <dgm:prSet presAssocID="{A6DBB85A-1604-4330-B001-FAE7826C2A16}" presName="parSh" presStyleLbl="node1" presStyleIdx="0" presStyleCnt="3"/>
      <dgm:spPr/>
    </dgm:pt>
    <dgm:pt modelId="{C79BE5FA-F208-4304-AD6F-30507C895690}" type="pres">
      <dgm:prSet presAssocID="{A6DBB85A-1604-4330-B001-FAE7826C2A16}" presName="desTx" presStyleLbl="fgAcc1" presStyleIdx="0" presStyleCnt="3">
        <dgm:presLayoutVars>
          <dgm:bulletEnabled val="1"/>
        </dgm:presLayoutVars>
      </dgm:prSet>
      <dgm:spPr/>
    </dgm:pt>
    <dgm:pt modelId="{2C0C31F8-FF4F-4B88-8128-26D051B2F65E}" type="pres">
      <dgm:prSet presAssocID="{39589CD8-4B69-4220-9976-E7235941FE41}" presName="sibTrans" presStyleLbl="sibTrans2D1" presStyleIdx="0" presStyleCnt="2"/>
      <dgm:spPr/>
    </dgm:pt>
    <dgm:pt modelId="{8CE327ED-483D-4CB6-97D6-6DE1DC411700}" type="pres">
      <dgm:prSet presAssocID="{39589CD8-4B69-4220-9976-E7235941FE41}" presName="connTx" presStyleLbl="sibTrans2D1" presStyleIdx="0" presStyleCnt="2"/>
      <dgm:spPr/>
    </dgm:pt>
    <dgm:pt modelId="{C3E67E22-0D5B-499E-A308-EBFC5AE6C069}" type="pres">
      <dgm:prSet presAssocID="{3B65FF25-A174-445F-BD60-0562FA891AFA}" presName="composite" presStyleCnt="0"/>
      <dgm:spPr/>
    </dgm:pt>
    <dgm:pt modelId="{B8EEC744-9AB4-474C-A3DC-8FDA86FE811A}" type="pres">
      <dgm:prSet presAssocID="{3B65FF25-A174-445F-BD60-0562FA891AF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9FFBCA9-783B-4720-BBF1-FD7D06645313}" type="pres">
      <dgm:prSet presAssocID="{3B65FF25-A174-445F-BD60-0562FA891AFA}" presName="parSh" presStyleLbl="node1" presStyleIdx="1" presStyleCnt="3"/>
      <dgm:spPr/>
    </dgm:pt>
    <dgm:pt modelId="{4E71C8FE-368D-4A5C-9F65-7D2A0A086E90}" type="pres">
      <dgm:prSet presAssocID="{3B65FF25-A174-445F-BD60-0562FA891AFA}" presName="desTx" presStyleLbl="fgAcc1" presStyleIdx="1" presStyleCnt="3">
        <dgm:presLayoutVars>
          <dgm:bulletEnabled val="1"/>
        </dgm:presLayoutVars>
      </dgm:prSet>
      <dgm:spPr/>
    </dgm:pt>
    <dgm:pt modelId="{CCB17CDB-2451-4AD5-8934-6822DBDA1F44}" type="pres">
      <dgm:prSet presAssocID="{49968132-8F6C-479E-83C7-B72CB22C1637}" presName="sibTrans" presStyleLbl="sibTrans2D1" presStyleIdx="1" presStyleCnt="2"/>
      <dgm:spPr/>
    </dgm:pt>
    <dgm:pt modelId="{BB99C35B-C634-498B-BFA8-3A680B8AF18F}" type="pres">
      <dgm:prSet presAssocID="{49968132-8F6C-479E-83C7-B72CB22C1637}" presName="connTx" presStyleLbl="sibTrans2D1" presStyleIdx="1" presStyleCnt="2"/>
      <dgm:spPr/>
    </dgm:pt>
    <dgm:pt modelId="{45AA42AC-FF2E-46E8-9B2A-646D73AE2CD1}" type="pres">
      <dgm:prSet presAssocID="{64DB1923-123A-4D17-B6B5-BAC019C8451E}" presName="composite" presStyleCnt="0"/>
      <dgm:spPr/>
    </dgm:pt>
    <dgm:pt modelId="{FEB9BD7A-3DB7-4556-AE27-239D4C84B33F}" type="pres">
      <dgm:prSet presAssocID="{64DB1923-123A-4D17-B6B5-BAC019C8451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7D6384E-CA7C-4FE7-8AEE-555075430080}" type="pres">
      <dgm:prSet presAssocID="{64DB1923-123A-4D17-B6B5-BAC019C8451E}" presName="parSh" presStyleLbl="node1" presStyleIdx="2" presStyleCnt="3"/>
      <dgm:spPr/>
    </dgm:pt>
    <dgm:pt modelId="{359FD805-D0A5-419D-9A15-5EB6FEF339C1}" type="pres">
      <dgm:prSet presAssocID="{64DB1923-123A-4D17-B6B5-BAC019C8451E}" presName="desTx" presStyleLbl="fgAcc1" presStyleIdx="2" presStyleCnt="3">
        <dgm:presLayoutVars>
          <dgm:bulletEnabled val="1"/>
        </dgm:presLayoutVars>
      </dgm:prSet>
      <dgm:spPr/>
    </dgm:pt>
  </dgm:ptLst>
  <dgm:cxnLst>
    <dgm:cxn modelId="{BA9BA814-F338-4E0E-80FB-0C71F5949CCE}" type="presOf" srcId="{B1014A50-70D9-481B-8913-CCFC17C0934D}" destId="{C79BE5FA-F208-4304-AD6F-30507C895690}" srcOrd="0" destOrd="1" presId="urn:microsoft.com/office/officeart/2005/8/layout/process3"/>
    <dgm:cxn modelId="{6E83CB1D-AFDA-4FF7-94AB-5B4E5D460B27}" type="presOf" srcId="{B635F32B-294A-48C5-8878-E4CC5A1757D7}" destId="{359FD805-D0A5-419D-9A15-5EB6FEF339C1}" srcOrd="0" destOrd="1" presId="urn:microsoft.com/office/officeart/2005/8/layout/process3"/>
    <dgm:cxn modelId="{AD9B3323-DE8A-4FD6-AECB-9B885266EF03}" srcId="{64DB1923-123A-4D17-B6B5-BAC019C8451E}" destId="{5015AC19-197E-4616-B32F-5B3516A08550}" srcOrd="2" destOrd="0" parTransId="{71973635-DAD7-4AB5-A884-2622511B3F12}" sibTransId="{D5380B1B-6866-495B-B7FA-A64CA2AC724D}"/>
    <dgm:cxn modelId="{64F7D628-1567-41E6-8956-07227EBAFA7D}" type="presOf" srcId="{64DB1923-123A-4D17-B6B5-BAC019C8451E}" destId="{FEB9BD7A-3DB7-4556-AE27-239D4C84B33F}" srcOrd="0" destOrd="0" presId="urn:microsoft.com/office/officeart/2005/8/layout/process3"/>
    <dgm:cxn modelId="{332D742A-7630-49EF-B579-432F2E9ADFC5}" srcId="{A6DBB85A-1604-4330-B001-FAE7826C2A16}" destId="{F587B038-CE2B-403E-856F-00FEC7302374}" srcOrd="0" destOrd="0" parTransId="{D554E597-C7E7-466D-9E66-51E15388AFE7}" sibTransId="{67A2FA00-B412-4CB1-9E7F-91742905F628}"/>
    <dgm:cxn modelId="{4170822E-26CA-4860-A9A8-8F1F424510F5}" type="presOf" srcId="{F587B038-CE2B-403E-856F-00FEC7302374}" destId="{C79BE5FA-F208-4304-AD6F-30507C895690}" srcOrd="0" destOrd="0" presId="urn:microsoft.com/office/officeart/2005/8/layout/process3"/>
    <dgm:cxn modelId="{07BB2139-256B-4232-880F-391E412BFED4}" type="presOf" srcId="{39589CD8-4B69-4220-9976-E7235941FE41}" destId="{2C0C31F8-FF4F-4B88-8128-26D051B2F65E}" srcOrd="0" destOrd="0" presId="urn:microsoft.com/office/officeart/2005/8/layout/process3"/>
    <dgm:cxn modelId="{B288403D-7F9F-4ADC-9AB0-8DF7E5C1752B}" type="presOf" srcId="{49968132-8F6C-479E-83C7-B72CB22C1637}" destId="{BB99C35B-C634-498B-BFA8-3A680B8AF18F}" srcOrd="1" destOrd="0" presId="urn:microsoft.com/office/officeart/2005/8/layout/process3"/>
    <dgm:cxn modelId="{4D348D5C-D349-45FE-94ED-C3AFE7B9A50A}" srcId="{92AA911F-3D8E-46C3-BA38-424E2BBE5688}" destId="{A6DBB85A-1604-4330-B001-FAE7826C2A16}" srcOrd="0" destOrd="0" parTransId="{9AAFAB33-6F81-487A-BEC2-32BEC25BBBEE}" sibTransId="{39589CD8-4B69-4220-9976-E7235941FE41}"/>
    <dgm:cxn modelId="{DFAB685D-FCC1-4DD6-9117-7779302BEC8D}" type="presOf" srcId="{49968132-8F6C-479E-83C7-B72CB22C1637}" destId="{CCB17CDB-2451-4AD5-8934-6822DBDA1F44}" srcOrd="0" destOrd="0" presId="urn:microsoft.com/office/officeart/2005/8/layout/process3"/>
    <dgm:cxn modelId="{FF1CE764-5E82-4EE6-BD40-A7CBD0BD2375}" srcId="{3B65FF25-A174-445F-BD60-0562FA891AFA}" destId="{73142BFA-4F33-4AC1-B8AD-B338DE3B3C53}" srcOrd="1" destOrd="0" parTransId="{451FAB2E-21EF-4BCE-8253-C7018551A40B}" sibTransId="{DBEA36DC-161A-4DCB-B8FC-932724BC463D}"/>
    <dgm:cxn modelId="{C0CC7D46-219E-48FE-9A7B-B02853F871A7}" type="presOf" srcId="{3B65FF25-A174-445F-BD60-0562FA891AFA}" destId="{B8EEC744-9AB4-474C-A3DC-8FDA86FE811A}" srcOrd="0" destOrd="0" presId="urn:microsoft.com/office/officeart/2005/8/layout/process3"/>
    <dgm:cxn modelId="{B1AD894E-9B43-4E9B-AA66-5C1A6520F476}" srcId="{92AA911F-3D8E-46C3-BA38-424E2BBE5688}" destId="{64DB1923-123A-4D17-B6B5-BAC019C8451E}" srcOrd="2" destOrd="0" parTransId="{EC7042BF-D708-447D-9DA9-7878F50A9488}" sibTransId="{E4305DB7-C194-49EE-956E-8411AE6501AF}"/>
    <dgm:cxn modelId="{6309F96F-C57B-443E-B6BF-96289F3878DF}" type="presOf" srcId="{3B65FF25-A174-445F-BD60-0562FA891AFA}" destId="{59FFBCA9-783B-4720-BBF1-FD7D06645313}" srcOrd="1" destOrd="0" presId="urn:microsoft.com/office/officeart/2005/8/layout/process3"/>
    <dgm:cxn modelId="{DF9D8372-CE47-4A47-9595-E6279F22B6D4}" srcId="{92AA911F-3D8E-46C3-BA38-424E2BBE5688}" destId="{3B65FF25-A174-445F-BD60-0562FA891AFA}" srcOrd="1" destOrd="0" parTransId="{2F8C23E8-2CB4-45A9-8915-85691A8D94D5}" sibTransId="{49968132-8F6C-479E-83C7-B72CB22C1637}"/>
    <dgm:cxn modelId="{CC2BEE72-FF4B-41D3-8687-90548AD0FE6C}" srcId="{A6DBB85A-1604-4330-B001-FAE7826C2A16}" destId="{31F10F5D-D8E7-4585-A1EA-415A3BB9EB07}" srcOrd="2" destOrd="0" parTransId="{D62FE346-6243-4E77-88C1-FEE1FDCAEDFA}" sibTransId="{6BA3DAC1-1DA7-43C1-BA11-5068C2B56A9B}"/>
    <dgm:cxn modelId="{B85D5C7A-FFF3-4626-BA81-E13C812ED655}" type="presOf" srcId="{BCE120AF-071E-46FC-8D74-6610C5A08BD9}" destId="{4E71C8FE-368D-4A5C-9F65-7D2A0A086E90}" srcOrd="0" destOrd="2" presId="urn:microsoft.com/office/officeart/2005/8/layout/process3"/>
    <dgm:cxn modelId="{0C9B4782-D178-4766-A1A9-E5728C25F3BE}" srcId="{A6DBB85A-1604-4330-B001-FAE7826C2A16}" destId="{B1014A50-70D9-481B-8913-CCFC17C0934D}" srcOrd="1" destOrd="0" parTransId="{3B40F485-5ECC-48FE-AD41-7726252BDFD3}" sibTransId="{F8B40894-9E2A-497F-ACD3-0BDB60BC6483}"/>
    <dgm:cxn modelId="{8E83B28D-C480-42CF-8605-CAD22FC06C6C}" type="presOf" srcId="{31F10F5D-D8E7-4585-A1EA-415A3BB9EB07}" destId="{C79BE5FA-F208-4304-AD6F-30507C895690}" srcOrd="0" destOrd="2" presId="urn:microsoft.com/office/officeart/2005/8/layout/process3"/>
    <dgm:cxn modelId="{D4610D9C-E917-43E7-840C-B6180B0B8BD8}" type="presOf" srcId="{64DB1923-123A-4D17-B6B5-BAC019C8451E}" destId="{D7D6384E-CA7C-4FE7-8AEE-555075430080}" srcOrd="1" destOrd="0" presId="urn:microsoft.com/office/officeart/2005/8/layout/process3"/>
    <dgm:cxn modelId="{0858BCA0-A1F9-4B6E-8491-30AD871B9845}" type="presOf" srcId="{39589CD8-4B69-4220-9976-E7235941FE41}" destId="{8CE327ED-483D-4CB6-97D6-6DE1DC411700}" srcOrd="1" destOrd="0" presId="urn:microsoft.com/office/officeart/2005/8/layout/process3"/>
    <dgm:cxn modelId="{0AAE1DA7-5059-4B59-B4BB-376C2476E8E2}" srcId="{3B65FF25-A174-445F-BD60-0562FA891AFA}" destId="{6F498FC4-B2DD-4D13-AEBE-9715994175D9}" srcOrd="0" destOrd="0" parTransId="{F4DE6EC3-6754-49C8-8DC5-9C65BC5A65D4}" sibTransId="{763E02BF-A297-4578-BFE8-F21D9348E066}"/>
    <dgm:cxn modelId="{9199CFA7-B950-4F38-8317-DFC735DD019C}" type="presOf" srcId="{CBA2AD13-BAFA-4FE9-82CD-31C160591FA6}" destId="{359FD805-D0A5-419D-9A15-5EB6FEF339C1}" srcOrd="0" destOrd="0" presId="urn:microsoft.com/office/officeart/2005/8/layout/process3"/>
    <dgm:cxn modelId="{9D013EA8-F685-4A5E-A90D-7EDD591C2D2A}" type="presOf" srcId="{A6DBB85A-1604-4330-B001-FAE7826C2A16}" destId="{2ED904AE-78B9-4D18-9A47-5148455DAA66}" srcOrd="0" destOrd="0" presId="urn:microsoft.com/office/officeart/2005/8/layout/process3"/>
    <dgm:cxn modelId="{B894EAAB-8B0D-4179-91DD-BFA0259CE2C3}" type="presOf" srcId="{5015AC19-197E-4616-B32F-5B3516A08550}" destId="{359FD805-D0A5-419D-9A15-5EB6FEF339C1}" srcOrd="0" destOrd="2" presId="urn:microsoft.com/office/officeart/2005/8/layout/process3"/>
    <dgm:cxn modelId="{E7B7EAAC-882D-480C-AD6F-1272DBA99A09}" type="presOf" srcId="{73142BFA-4F33-4AC1-B8AD-B338DE3B3C53}" destId="{4E71C8FE-368D-4A5C-9F65-7D2A0A086E90}" srcOrd="0" destOrd="1" presId="urn:microsoft.com/office/officeart/2005/8/layout/process3"/>
    <dgm:cxn modelId="{C0D345C1-0A29-4A12-ABAF-97208C15848E}" type="presOf" srcId="{A6DBB85A-1604-4330-B001-FAE7826C2A16}" destId="{EB1F9D26-2A90-4353-B1AE-F3B66979147E}" srcOrd="1" destOrd="0" presId="urn:microsoft.com/office/officeart/2005/8/layout/process3"/>
    <dgm:cxn modelId="{95A8A6D4-225C-44CA-A55F-B709ABAED321}" type="presOf" srcId="{92AA911F-3D8E-46C3-BA38-424E2BBE5688}" destId="{A96C69DC-AB1A-4549-A8A6-4F733E426036}" srcOrd="0" destOrd="0" presId="urn:microsoft.com/office/officeart/2005/8/layout/process3"/>
    <dgm:cxn modelId="{0C7E2AD7-D1DE-42B5-946B-AF698CDE4239}" srcId="{64DB1923-123A-4D17-B6B5-BAC019C8451E}" destId="{B635F32B-294A-48C5-8878-E4CC5A1757D7}" srcOrd="1" destOrd="0" parTransId="{5D3CD34B-F3F3-44C2-9BF7-9F8F8A3AC33C}" sibTransId="{D9855FD3-601B-4800-9956-F3C10C521538}"/>
    <dgm:cxn modelId="{92A9D5E5-08DA-4065-BB8C-0018426477C7}" srcId="{64DB1923-123A-4D17-B6B5-BAC019C8451E}" destId="{CBA2AD13-BAFA-4FE9-82CD-31C160591FA6}" srcOrd="0" destOrd="0" parTransId="{D8840363-4BC4-497B-87BF-A25C909E60C2}" sibTransId="{05FEE63E-5B86-4C1E-A728-1DECC7D144DD}"/>
    <dgm:cxn modelId="{A1C019F4-4BCC-470A-876A-57C6594E28DE}" srcId="{3B65FF25-A174-445F-BD60-0562FA891AFA}" destId="{BCE120AF-071E-46FC-8D74-6610C5A08BD9}" srcOrd="2" destOrd="0" parTransId="{5DA5A7FC-B297-405D-8D15-925E40282DBC}" sibTransId="{2450B1DB-9329-4274-85D0-D315F296AFEA}"/>
    <dgm:cxn modelId="{428108F6-B897-4B0B-B988-E3069951DB2C}" type="presOf" srcId="{6F498FC4-B2DD-4D13-AEBE-9715994175D9}" destId="{4E71C8FE-368D-4A5C-9F65-7D2A0A086E90}" srcOrd="0" destOrd="0" presId="urn:microsoft.com/office/officeart/2005/8/layout/process3"/>
    <dgm:cxn modelId="{68507713-FC39-4799-9362-AEA9D03F6719}" type="presParOf" srcId="{A96C69DC-AB1A-4549-A8A6-4F733E426036}" destId="{B868880F-88A6-457D-811D-E29497E671D8}" srcOrd="0" destOrd="0" presId="urn:microsoft.com/office/officeart/2005/8/layout/process3"/>
    <dgm:cxn modelId="{3378317F-3536-43F5-BAF1-B81347627F43}" type="presParOf" srcId="{B868880F-88A6-457D-811D-E29497E671D8}" destId="{2ED904AE-78B9-4D18-9A47-5148455DAA66}" srcOrd="0" destOrd="0" presId="urn:microsoft.com/office/officeart/2005/8/layout/process3"/>
    <dgm:cxn modelId="{20807C2A-01F0-4D06-B384-C0B8FA734B9D}" type="presParOf" srcId="{B868880F-88A6-457D-811D-E29497E671D8}" destId="{EB1F9D26-2A90-4353-B1AE-F3B66979147E}" srcOrd="1" destOrd="0" presId="urn:microsoft.com/office/officeart/2005/8/layout/process3"/>
    <dgm:cxn modelId="{D6DEEC99-3230-47D0-9EAD-C5A74E607F7A}" type="presParOf" srcId="{B868880F-88A6-457D-811D-E29497E671D8}" destId="{C79BE5FA-F208-4304-AD6F-30507C895690}" srcOrd="2" destOrd="0" presId="urn:microsoft.com/office/officeart/2005/8/layout/process3"/>
    <dgm:cxn modelId="{04059AAA-6794-46D5-B6CB-E6D68B892BE1}" type="presParOf" srcId="{A96C69DC-AB1A-4549-A8A6-4F733E426036}" destId="{2C0C31F8-FF4F-4B88-8128-26D051B2F65E}" srcOrd="1" destOrd="0" presId="urn:microsoft.com/office/officeart/2005/8/layout/process3"/>
    <dgm:cxn modelId="{015E94A7-2539-4D67-9AF4-972332AA949C}" type="presParOf" srcId="{2C0C31F8-FF4F-4B88-8128-26D051B2F65E}" destId="{8CE327ED-483D-4CB6-97D6-6DE1DC411700}" srcOrd="0" destOrd="0" presId="urn:microsoft.com/office/officeart/2005/8/layout/process3"/>
    <dgm:cxn modelId="{72355C95-A5BF-4032-9E74-D932DF2B6F64}" type="presParOf" srcId="{A96C69DC-AB1A-4549-A8A6-4F733E426036}" destId="{C3E67E22-0D5B-499E-A308-EBFC5AE6C069}" srcOrd="2" destOrd="0" presId="urn:microsoft.com/office/officeart/2005/8/layout/process3"/>
    <dgm:cxn modelId="{C17B9111-D2BD-43FD-BDE0-D0525C91C0AF}" type="presParOf" srcId="{C3E67E22-0D5B-499E-A308-EBFC5AE6C069}" destId="{B8EEC744-9AB4-474C-A3DC-8FDA86FE811A}" srcOrd="0" destOrd="0" presId="urn:microsoft.com/office/officeart/2005/8/layout/process3"/>
    <dgm:cxn modelId="{20007655-06B9-4F99-932A-506F5C55B4CD}" type="presParOf" srcId="{C3E67E22-0D5B-499E-A308-EBFC5AE6C069}" destId="{59FFBCA9-783B-4720-BBF1-FD7D06645313}" srcOrd="1" destOrd="0" presId="urn:microsoft.com/office/officeart/2005/8/layout/process3"/>
    <dgm:cxn modelId="{5D536D25-7A0D-449A-AE7B-3C45EBFFF55B}" type="presParOf" srcId="{C3E67E22-0D5B-499E-A308-EBFC5AE6C069}" destId="{4E71C8FE-368D-4A5C-9F65-7D2A0A086E90}" srcOrd="2" destOrd="0" presId="urn:microsoft.com/office/officeart/2005/8/layout/process3"/>
    <dgm:cxn modelId="{CC72CFD5-E2EC-47F6-A599-588DEB527B50}" type="presParOf" srcId="{A96C69DC-AB1A-4549-A8A6-4F733E426036}" destId="{CCB17CDB-2451-4AD5-8934-6822DBDA1F44}" srcOrd="3" destOrd="0" presId="urn:microsoft.com/office/officeart/2005/8/layout/process3"/>
    <dgm:cxn modelId="{77E9EEB1-3CDB-426D-9DED-F4C4B25B6435}" type="presParOf" srcId="{CCB17CDB-2451-4AD5-8934-6822DBDA1F44}" destId="{BB99C35B-C634-498B-BFA8-3A680B8AF18F}" srcOrd="0" destOrd="0" presId="urn:microsoft.com/office/officeart/2005/8/layout/process3"/>
    <dgm:cxn modelId="{46B8966A-EF51-44A9-A162-6BE1B246BD5E}" type="presParOf" srcId="{A96C69DC-AB1A-4549-A8A6-4F733E426036}" destId="{45AA42AC-FF2E-46E8-9B2A-646D73AE2CD1}" srcOrd="4" destOrd="0" presId="urn:microsoft.com/office/officeart/2005/8/layout/process3"/>
    <dgm:cxn modelId="{470A9B2C-D50A-4D1D-8980-CED78FA4E0F2}" type="presParOf" srcId="{45AA42AC-FF2E-46E8-9B2A-646D73AE2CD1}" destId="{FEB9BD7A-3DB7-4556-AE27-239D4C84B33F}" srcOrd="0" destOrd="0" presId="urn:microsoft.com/office/officeart/2005/8/layout/process3"/>
    <dgm:cxn modelId="{B177EA41-33FB-44F4-A7B3-C38F22133850}" type="presParOf" srcId="{45AA42AC-FF2E-46E8-9B2A-646D73AE2CD1}" destId="{D7D6384E-CA7C-4FE7-8AEE-555075430080}" srcOrd="1" destOrd="0" presId="urn:microsoft.com/office/officeart/2005/8/layout/process3"/>
    <dgm:cxn modelId="{85EAB4AD-BB7E-49BA-9B46-9A5C6252A80E}" type="presParOf" srcId="{45AA42AC-FF2E-46E8-9B2A-646D73AE2CD1}" destId="{359FD805-D0A5-419D-9A15-5EB6FEF339C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AA911F-3D8E-46C3-BA38-424E2BBE568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DBB85A-1604-4330-B001-FAE7826C2A16}">
      <dgm:prSet phldrT="[Text]" phldr="0"/>
      <dgm:spPr>
        <a:xfrm>
          <a:off x="7822" y="944973"/>
          <a:ext cx="3556554" cy="2043226"/>
        </a:xfrm>
        <a:prstGeom prst="roundRect">
          <a:avLst>
            <a:gd name="adj" fmla="val 10000"/>
          </a:avLst>
        </a:prstGeom>
        <a:solidFill>
          <a:srgbClr val="C00000">
            <a:hueOff val="0"/>
            <a:satOff val="0"/>
            <a:lumOff val="0"/>
            <a:alphaOff val="0"/>
          </a:srgbClr>
        </a:solidFill>
        <a:ln w="25400" cap="flat" cmpd="dbl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>
            <a:buNone/>
          </a:pPr>
          <a:r>
            <a:rPr lang="en-US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Module 1: What is Competitive Strategy</a:t>
          </a:r>
        </a:p>
      </dgm:t>
    </dgm:pt>
    <dgm:pt modelId="{9AAFAB33-6F81-487A-BEC2-32BEC25BBBEE}" type="parTrans" cxnId="{4D348D5C-D349-45FE-94ED-C3AFE7B9A50A}">
      <dgm:prSet/>
      <dgm:spPr/>
      <dgm:t>
        <a:bodyPr/>
        <a:lstStyle/>
        <a:p>
          <a:endParaRPr lang="en-US"/>
        </a:p>
      </dgm:t>
    </dgm:pt>
    <dgm:pt modelId="{39589CD8-4B69-4220-9976-E7235941FE41}" type="sibTrans" cxnId="{4D348D5C-D349-45FE-94ED-C3AFE7B9A50A}">
      <dgm:prSet/>
      <dgm:spPr>
        <a:xfrm>
          <a:off x="4103537" y="1183309"/>
          <a:ext cx="1143020" cy="885479"/>
        </a:xfrm>
        <a:prstGeom prst="rightArrow">
          <a:avLst>
            <a:gd name="adj1" fmla="val 60000"/>
            <a:gd name="adj2" fmla="val 50000"/>
          </a:avLst>
        </a:prstGeom>
        <a:solidFill>
          <a:srgbClr val="C00000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en-US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F587B038-CE2B-403E-856F-00FEC7302374}">
      <dgm:prSet phldrT="[Text]" phldr="0"/>
      <dgm:spPr>
        <a:xfrm>
          <a:off x="736272" y="2307124"/>
          <a:ext cx="3556554" cy="3933562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>
            <a:buChar char="•"/>
          </a:pPr>
          <a:r>
            <a:rPr lang="en-US" dirty="0">
              <a:solidFill>
                <a:srgbClr val="000000"/>
              </a:solidFill>
              <a:latin typeface="Arial"/>
              <a:ea typeface="+mn-ea"/>
              <a:cs typeface="+mn-cs"/>
            </a:rPr>
            <a:t>Lesson 1: What is Competitive Strategy</a:t>
          </a:r>
        </a:p>
      </dgm:t>
    </dgm:pt>
    <dgm:pt modelId="{D554E597-C7E7-466D-9E66-51E15388AFE7}" type="parTrans" cxnId="{332D742A-7630-49EF-B579-432F2E9ADFC5}">
      <dgm:prSet/>
      <dgm:spPr/>
      <dgm:t>
        <a:bodyPr/>
        <a:lstStyle/>
        <a:p>
          <a:endParaRPr lang="en-US"/>
        </a:p>
      </dgm:t>
    </dgm:pt>
    <dgm:pt modelId="{67A2FA00-B412-4CB1-9E7F-91742905F628}" type="sibTrans" cxnId="{332D742A-7630-49EF-B579-432F2E9ADFC5}">
      <dgm:prSet/>
      <dgm:spPr/>
      <dgm:t>
        <a:bodyPr/>
        <a:lstStyle/>
        <a:p>
          <a:endParaRPr lang="en-US"/>
        </a:p>
      </dgm:t>
    </dgm:pt>
    <dgm:pt modelId="{B1014A50-70D9-481B-8913-CCFC17C0934D}">
      <dgm:prSet phldrT="[Text]" phldr="0"/>
      <dgm:spPr>
        <a:xfrm>
          <a:off x="736272" y="2307124"/>
          <a:ext cx="3556554" cy="3933562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>
            <a:buChar char="•"/>
          </a:pPr>
          <a:r>
            <a:rPr lang="en-US" dirty="0">
              <a:solidFill>
                <a:srgbClr val="000000"/>
              </a:solidFill>
              <a:latin typeface="Arial"/>
              <a:ea typeface="+mn-ea"/>
              <a:cs typeface="+mn-cs"/>
            </a:rPr>
            <a:t>Lesson 2: Macro-Environmental Analysis</a:t>
          </a:r>
        </a:p>
      </dgm:t>
    </dgm:pt>
    <dgm:pt modelId="{3B40F485-5ECC-48FE-AD41-7726252BDFD3}" type="parTrans" cxnId="{0C9B4782-D178-4766-A1A9-E5728C25F3BE}">
      <dgm:prSet/>
      <dgm:spPr/>
      <dgm:t>
        <a:bodyPr/>
        <a:lstStyle/>
        <a:p>
          <a:endParaRPr lang="en-US"/>
        </a:p>
      </dgm:t>
    </dgm:pt>
    <dgm:pt modelId="{F8B40894-9E2A-497F-ACD3-0BDB60BC6483}" type="sibTrans" cxnId="{0C9B4782-D178-4766-A1A9-E5728C25F3BE}">
      <dgm:prSet/>
      <dgm:spPr/>
      <dgm:t>
        <a:bodyPr/>
        <a:lstStyle/>
        <a:p>
          <a:endParaRPr lang="en-US"/>
        </a:p>
      </dgm:t>
    </dgm:pt>
    <dgm:pt modelId="{31F10F5D-D8E7-4585-A1EA-415A3BB9EB07}">
      <dgm:prSet phldrT="[Text]" phldr="0"/>
      <dgm:spPr>
        <a:xfrm>
          <a:off x="736272" y="2307124"/>
          <a:ext cx="3556554" cy="3933562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>
            <a:buChar char="•"/>
          </a:pPr>
          <a:r>
            <a:rPr lang="en-US" dirty="0">
              <a:solidFill>
                <a:srgbClr val="000000"/>
              </a:solidFill>
              <a:latin typeface="Arial"/>
              <a:ea typeface="+mn-ea"/>
              <a:cs typeface="+mn-cs"/>
            </a:rPr>
            <a:t>Lesson 3: Industry Analysis</a:t>
          </a:r>
        </a:p>
      </dgm:t>
    </dgm:pt>
    <dgm:pt modelId="{D62FE346-6243-4E77-88C1-FEE1FDCAEDFA}" type="parTrans" cxnId="{CC2BEE72-FF4B-41D3-8687-90548AD0FE6C}">
      <dgm:prSet/>
      <dgm:spPr/>
      <dgm:t>
        <a:bodyPr/>
        <a:lstStyle/>
        <a:p>
          <a:endParaRPr lang="en-US"/>
        </a:p>
      </dgm:t>
    </dgm:pt>
    <dgm:pt modelId="{6BA3DAC1-1DA7-43C1-BA11-5068C2B56A9B}" type="sibTrans" cxnId="{CC2BEE72-FF4B-41D3-8687-90548AD0FE6C}">
      <dgm:prSet/>
      <dgm:spPr/>
      <dgm:t>
        <a:bodyPr/>
        <a:lstStyle/>
        <a:p>
          <a:endParaRPr lang="en-US"/>
        </a:p>
      </dgm:t>
    </dgm:pt>
    <dgm:pt modelId="{3B65FF25-A174-445F-BD60-0562FA891AFA}">
      <dgm:prSet phldrT="[Text]" phldr="0"/>
      <dgm:spPr>
        <a:xfrm>
          <a:off x="5721019" y="944973"/>
          <a:ext cx="3556554" cy="2043226"/>
        </a:xfrm>
        <a:prstGeom prst="roundRect">
          <a:avLst>
            <a:gd name="adj" fmla="val 10000"/>
          </a:avLst>
        </a:prstGeom>
        <a:solidFill>
          <a:srgbClr val="C00000">
            <a:hueOff val="0"/>
            <a:satOff val="0"/>
            <a:lumOff val="0"/>
            <a:alphaOff val="0"/>
          </a:srgbClr>
        </a:solidFill>
        <a:ln w="25400" cap="flat" cmpd="dbl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>
            <a:buNone/>
          </a:pPr>
          <a:r>
            <a:rPr lang="en-US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Module 2: Competitive Advantage</a:t>
          </a:r>
        </a:p>
      </dgm:t>
    </dgm:pt>
    <dgm:pt modelId="{2F8C23E8-2CB4-45A9-8915-85691A8D94D5}" type="parTrans" cxnId="{DF9D8372-CE47-4A47-9595-E6279F22B6D4}">
      <dgm:prSet/>
      <dgm:spPr/>
      <dgm:t>
        <a:bodyPr/>
        <a:lstStyle/>
        <a:p>
          <a:endParaRPr lang="en-US"/>
        </a:p>
      </dgm:t>
    </dgm:pt>
    <dgm:pt modelId="{49968132-8F6C-479E-83C7-B72CB22C1637}" type="sibTrans" cxnId="{DF9D8372-CE47-4A47-9595-E6279F22B6D4}">
      <dgm:prSet/>
      <dgm:spPr>
        <a:xfrm>
          <a:off x="9816735" y="1183309"/>
          <a:ext cx="1143020" cy="885479"/>
        </a:xfrm>
        <a:prstGeom prst="rightArrow">
          <a:avLst>
            <a:gd name="adj1" fmla="val 60000"/>
            <a:gd name="adj2" fmla="val 50000"/>
          </a:avLst>
        </a:prstGeom>
        <a:solidFill>
          <a:srgbClr val="C00000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en-US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6F498FC4-B2DD-4D13-AEBE-9715994175D9}">
      <dgm:prSet phldrT="[Text]" phldr="0"/>
      <dgm:spPr>
        <a:xfrm>
          <a:off x="6449470" y="2307124"/>
          <a:ext cx="3556554" cy="3933562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>
            <a:buChar char="•"/>
          </a:pPr>
          <a:r>
            <a:rPr lang="en-US" dirty="0">
              <a:solidFill>
                <a:srgbClr val="000000"/>
              </a:solidFill>
              <a:latin typeface="Arial"/>
              <a:ea typeface="+mn-ea"/>
              <a:cs typeface="+mn-cs"/>
            </a:rPr>
            <a:t>Lesson 1: What is Competitive Advantage?</a:t>
          </a:r>
        </a:p>
      </dgm:t>
    </dgm:pt>
    <dgm:pt modelId="{F4DE6EC3-6754-49C8-8DC5-9C65BC5A65D4}" type="parTrans" cxnId="{0AAE1DA7-5059-4B59-B4BB-376C2476E8E2}">
      <dgm:prSet/>
      <dgm:spPr/>
      <dgm:t>
        <a:bodyPr/>
        <a:lstStyle/>
        <a:p>
          <a:endParaRPr lang="en-US"/>
        </a:p>
      </dgm:t>
    </dgm:pt>
    <dgm:pt modelId="{763E02BF-A297-4578-BFE8-F21D9348E066}" type="sibTrans" cxnId="{0AAE1DA7-5059-4B59-B4BB-376C2476E8E2}">
      <dgm:prSet/>
      <dgm:spPr/>
      <dgm:t>
        <a:bodyPr/>
        <a:lstStyle/>
        <a:p>
          <a:endParaRPr lang="en-US"/>
        </a:p>
      </dgm:t>
    </dgm:pt>
    <dgm:pt modelId="{73142BFA-4F33-4AC1-B8AD-B338DE3B3C53}">
      <dgm:prSet phldr="0"/>
      <dgm:spPr>
        <a:xfrm>
          <a:off x="6449470" y="2307124"/>
          <a:ext cx="3556554" cy="3933562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>
            <a:buChar char="•"/>
          </a:pPr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Lesson 2: Sustainable Competitive Advantage</a:t>
          </a:r>
        </a:p>
      </dgm:t>
    </dgm:pt>
    <dgm:pt modelId="{451FAB2E-21EF-4BCE-8253-C7018551A40B}" type="parTrans" cxnId="{FF1CE764-5E82-4EE6-BD40-A7CBD0BD2375}">
      <dgm:prSet/>
      <dgm:spPr/>
      <dgm:t>
        <a:bodyPr/>
        <a:lstStyle/>
        <a:p>
          <a:endParaRPr lang="en-US"/>
        </a:p>
      </dgm:t>
    </dgm:pt>
    <dgm:pt modelId="{DBEA36DC-161A-4DCB-B8FC-932724BC463D}" type="sibTrans" cxnId="{FF1CE764-5E82-4EE6-BD40-A7CBD0BD2375}">
      <dgm:prSet/>
      <dgm:spPr/>
      <dgm:t>
        <a:bodyPr/>
        <a:lstStyle/>
        <a:p>
          <a:endParaRPr lang="en-US"/>
        </a:p>
      </dgm:t>
    </dgm:pt>
    <dgm:pt modelId="{BCE120AF-071E-46FC-8D74-6610C5A08BD9}">
      <dgm:prSet phldr="0"/>
      <dgm:spPr>
        <a:xfrm>
          <a:off x="6449470" y="2307124"/>
          <a:ext cx="3556554" cy="3933562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>
            <a:buChar char="•"/>
          </a:pPr>
          <a:r>
            <a:rPr lang="en-US" dirty="0">
              <a:solidFill>
                <a:srgbClr val="000000"/>
              </a:solidFill>
              <a:latin typeface="Arial"/>
              <a:ea typeface="+mn-ea"/>
              <a:cs typeface="+mn-cs"/>
            </a:rPr>
            <a:t>Lesson 3: Value Chain Analysis</a:t>
          </a:r>
        </a:p>
      </dgm:t>
    </dgm:pt>
    <dgm:pt modelId="{5DA5A7FC-B297-405D-8D15-925E40282DBC}" type="parTrans" cxnId="{A1C019F4-4BCC-470A-876A-57C6594E28DE}">
      <dgm:prSet/>
      <dgm:spPr/>
      <dgm:t>
        <a:bodyPr/>
        <a:lstStyle/>
        <a:p>
          <a:endParaRPr lang="en-US"/>
        </a:p>
      </dgm:t>
    </dgm:pt>
    <dgm:pt modelId="{2450B1DB-9329-4274-85D0-D315F296AFEA}" type="sibTrans" cxnId="{A1C019F4-4BCC-470A-876A-57C6594E28DE}">
      <dgm:prSet/>
      <dgm:spPr/>
      <dgm:t>
        <a:bodyPr/>
        <a:lstStyle/>
        <a:p>
          <a:endParaRPr lang="en-US"/>
        </a:p>
      </dgm:t>
    </dgm:pt>
    <dgm:pt modelId="{64DB1923-123A-4D17-B6B5-BAC019C8451E}">
      <dgm:prSet phldr="0"/>
      <dgm:spPr>
        <a:xfrm>
          <a:off x="11434217" y="944973"/>
          <a:ext cx="3556554" cy="2043226"/>
        </a:xfrm>
        <a:prstGeom prst="roundRect">
          <a:avLst>
            <a:gd name="adj" fmla="val 10000"/>
          </a:avLst>
        </a:prstGeom>
        <a:solidFill>
          <a:srgbClr val="C00000">
            <a:hueOff val="0"/>
            <a:satOff val="0"/>
            <a:lumOff val="0"/>
            <a:alphaOff val="0"/>
          </a:srgbClr>
        </a:solidFill>
        <a:ln w="25400" cap="flat" cmpd="dbl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>
            <a:buNone/>
          </a:pPr>
          <a:r>
            <a:rPr lang="en-US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Module 3: Choosing a Competitive Strategy </a:t>
          </a:r>
        </a:p>
      </dgm:t>
    </dgm:pt>
    <dgm:pt modelId="{EC7042BF-D708-447D-9DA9-7878F50A9488}" type="parTrans" cxnId="{B1AD894E-9B43-4E9B-AA66-5C1A6520F476}">
      <dgm:prSet/>
      <dgm:spPr/>
      <dgm:t>
        <a:bodyPr/>
        <a:lstStyle/>
        <a:p>
          <a:endParaRPr lang="en-US"/>
        </a:p>
      </dgm:t>
    </dgm:pt>
    <dgm:pt modelId="{E4305DB7-C194-49EE-956E-8411AE6501AF}" type="sibTrans" cxnId="{B1AD894E-9B43-4E9B-AA66-5C1A6520F476}">
      <dgm:prSet/>
      <dgm:spPr/>
      <dgm:t>
        <a:bodyPr/>
        <a:lstStyle/>
        <a:p>
          <a:endParaRPr lang="en-US"/>
        </a:p>
      </dgm:t>
    </dgm:pt>
    <dgm:pt modelId="{5015AC19-197E-4616-B32F-5B3516A08550}">
      <dgm:prSet phldr="0"/>
      <dgm:spPr>
        <a:xfrm>
          <a:off x="12162668" y="2307124"/>
          <a:ext cx="3556554" cy="3933562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>
            <a:buChar char="•"/>
          </a:pPr>
          <a:r>
            <a:rPr lang="en-US" dirty="0">
              <a:solidFill>
                <a:srgbClr val="444444"/>
              </a:solidFill>
              <a:latin typeface="Calibri"/>
              <a:ea typeface="+mn-ea"/>
              <a:cs typeface="Calibri"/>
            </a:rPr>
            <a:t>Lesson 3:</a:t>
          </a:r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Calibri"/>
            </a:rPr>
            <a:t> Best-Cost Strategy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71973635-DAD7-4AB5-A884-2622511B3F12}" type="parTrans" cxnId="{AD9B3323-DE8A-4FD6-AECB-9B885266EF03}">
      <dgm:prSet/>
      <dgm:spPr/>
      <dgm:t>
        <a:bodyPr/>
        <a:lstStyle/>
        <a:p>
          <a:endParaRPr lang="en-US"/>
        </a:p>
      </dgm:t>
    </dgm:pt>
    <dgm:pt modelId="{D5380B1B-6866-495B-B7FA-A64CA2AC724D}" type="sibTrans" cxnId="{AD9B3323-DE8A-4FD6-AECB-9B885266EF03}">
      <dgm:prSet/>
      <dgm:spPr/>
      <dgm:t>
        <a:bodyPr/>
        <a:lstStyle/>
        <a:p>
          <a:endParaRPr lang="en-US"/>
        </a:p>
      </dgm:t>
    </dgm:pt>
    <dgm:pt modelId="{CBA2AD13-BAFA-4FE9-82CD-31C160591FA6}">
      <dgm:prSet phldr="0"/>
      <dgm:spPr>
        <a:xfrm>
          <a:off x="12162668" y="2307124"/>
          <a:ext cx="3556554" cy="3933562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>
            <a:buChar char="•"/>
          </a:pPr>
          <a:r>
            <a:rPr lang="en-US" dirty="0">
              <a:solidFill>
                <a:srgbClr val="444444"/>
              </a:solidFill>
              <a:latin typeface="Calibri"/>
              <a:ea typeface="+mn-ea"/>
              <a:cs typeface="Calibri"/>
            </a:rPr>
            <a:t>Lesson 1: Cost Leadership Strategy</a:t>
          </a:r>
        </a:p>
      </dgm:t>
    </dgm:pt>
    <dgm:pt modelId="{D8840363-4BC4-497B-87BF-A25C909E60C2}" type="parTrans" cxnId="{92A9D5E5-08DA-4065-BB8C-0018426477C7}">
      <dgm:prSet/>
      <dgm:spPr/>
      <dgm:t>
        <a:bodyPr/>
        <a:lstStyle/>
        <a:p>
          <a:endParaRPr lang="en-US"/>
        </a:p>
      </dgm:t>
    </dgm:pt>
    <dgm:pt modelId="{05FEE63E-5B86-4C1E-A728-1DECC7D144DD}" type="sibTrans" cxnId="{92A9D5E5-08DA-4065-BB8C-0018426477C7}">
      <dgm:prSet/>
      <dgm:spPr/>
      <dgm:t>
        <a:bodyPr/>
        <a:lstStyle/>
        <a:p>
          <a:endParaRPr lang="en-US"/>
        </a:p>
      </dgm:t>
    </dgm:pt>
    <dgm:pt modelId="{B635F32B-294A-48C5-8878-E4CC5A1757D7}">
      <dgm:prSet phldr="0"/>
      <dgm:spPr>
        <a:xfrm>
          <a:off x="12162668" y="2307124"/>
          <a:ext cx="3556554" cy="3933562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>
            <a:buChar char="•"/>
          </a:pPr>
          <a:r>
            <a:rPr lang="en-US" dirty="0">
              <a:solidFill>
                <a:srgbClr val="444444"/>
              </a:solidFill>
              <a:latin typeface="Calibri"/>
              <a:ea typeface="+mn-ea"/>
              <a:cs typeface="Calibri"/>
            </a:rPr>
            <a:t>Lesson 2: Differentiation Strategy</a:t>
          </a:r>
        </a:p>
      </dgm:t>
    </dgm:pt>
    <dgm:pt modelId="{5D3CD34B-F3F3-44C2-9BF7-9F8F8A3AC33C}" type="parTrans" cxnId="{0C7E2AD7-D1DE-42B5-946B-AF698CDE4239}">
      <dgm:prSet/>
      <dgm:spPr/>
      <dgm:t>
        <a:bodyPr/>
        <a:lstStyle/>
        <a:p>
          <a:endParaRPr lang="en-US"/>
        </a:p>
      </dgm:t>
    </dgm:pt>
    <dgm:pt modelId="{D9855FD3-601B-4800-9956-F3C10C521538}" type="sibTrans" cxnId="{0C7E2AD7-D1DE-42B5-946B-AF698CDE4239}">
      <dgm:prSet/>
      <dgm:spPr/>
      <dgm:t>
        <a:bodyPr/>
        <a:lstStyle/>
        <a:p>
          <a:endParaRPr lang="en-US"/>
        </a:p>
      </dgm:t>
    </dgm:pt>
    <dgm:pt modelId="{A96C69DC-AB1A-4549-A8A6-4F733E426036}" type="pres">
      <dgm:prSet presAssocID="{92AA911F-3D8E-46C3-BA38-424E2BBE5688}" presName="linearFlow" presStyleCnt="0">
        <dgm:presLayoutVars>
          <dgm:dir/>
          <dgm:animLvl val="lvl"/>
          <dgm:resizeHandles val="exact"/>
        </dgm:presLayoutVars>
      </dgm:prSet>
      <dgm:spPr/>
    </dgm:pt>
    <dgm:pt modelId="{B868880F-88A6-457D-811D-E29497E671D8}" type="pres">
      <dgm:prSet presAssocID="{A6DBB85A-1604-4330-B001-FAE7826C2A16}" presName="composite" presStyleCnt="0"/>
      <dgm:spPr/>
    </dgm:pt>
    <dgm:pt modelId="{2ED904AE-78B9-4D18-9A47-5148455DAA66}" type="pres">
      <dgm:prSet presAssocID="{A6DBB85A-1604-4330-B001-FAE7826C2A16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B1F9D26-2A90-4353-B1AE-F3B66979147E}" type="pres">
      <dgm:prSet presAssocID="{A6DBB85A-1604-4330-B001-FAE7826C2A16}" presName="parSh" presStyleLbl="node1" presStyleIdx="0" presStyleCnt="3"/>
      <dgm:spPr/>
    </dgm:pt>
    <dgm:pt modelId="{C79BE5FA-F208-4304-AD6F-30507C895690}" type="pres">
      <dgm:prSet presAssocID="{A6DBB85A-1604-4330-B001-FAE7826C2A16}" presName="desTx" presStyleLbl="fgAcc1" presStyleIdx="0" presStyleCnt="3">
        <dgm:presLayoutVars>
          <dgm:bulletEnabled val="1"/>
        </dgm:presLayoutVars>
      </dgm:prSet>
      <dgm:spPr/>
    </dgm:pt>
    <dgm:pt modelId="{2C0C31F8-FF4F-4B88-8128-26D051B2F65E}" type="pres">
      <dgm:prSet presAssocID="{39589CD8-4B69-4220-9976-E7235941FE41}" presName="sibTrans" presStyleLbl="sibTrans2D1" presStyleIdx="0" presStyleCnt="2"/>
      <dgm:spPr/>
    </dgm:pt>
    <dgm:pt modelId="{8CE327ED-483D-4CB6-97D6-6DE1DC411700}" type="pres">
      <dgm:prSet presAssocID="{39589CD8-4B69-4220-9976-E7235941FE41}" presName="connTx" presStyleLbl="sibTrans2D1" presStyleIdx="0" presStyleCnt="2"/>
      <dgm:spPr/>
    </dgm:pt>
    <dgm:pt modelId="{C3E67E22-0D5B-499E-A308-EBFC5AE6C069}" type="pres">
      <dgm:prSet presAssocID="{3B65FF25-A174-445F-BD60-0562FA891AFA}" presName="composite" presStyleCnt="0"/>
      <dgm:spPr/>
    </dgm:pt>
    <dgm:pt modelId="{B8EEC744-9AB4-474C-A3DC-8FDA86FE811A}" type="pres">
      <dgm:prSet presAssocID="{3B65FF25-A174-445F-BD60-0562FA891AF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9FFBCA9-783B-4720-BBF1-FD7D06645313}" type="pres">
      <dgm:prSet presAssocID="{3B65FF25-A174-445F-BD60-0562FA891AFA}" presName="parSh" presStyleLbl="node1" presStyleIdx="1" presStyleCnt="3"/>
      <dgm:spPr/>
    </dgm:pt>
    <dgm:pt modelId="{4E71C8FE-368D-4A5C-9F65-7D2A0A086E90}" type="pres">
      <dgm:prSet presAssocID="{3B65FF25-A174-445F-BD60-0562FA891AFA}" presName="desTx" presStyleLbl="fgAcc1" presStyleIdx="1" presStyleCnt="3">
        <dgm:presLayoutVars>
          <dgm:bulletEnabled val="1"/>
        </dgm:presLayoutVars>
      </dgm:prSet>
      <dgm:spPr/>
    </dgm:pt>
    <dgm:pt modelId="{CCB17CDB-2451-4AD5-8934-6822DBDA1F44}" type="pres">
      <dgm:prSet presAssocID="{49968132-8F6C-479E-83C7-B72CB22C1637}" presName="sibTrans" presStyleLbl="sibTrans2D1" presStyleIdx="1" presStyleCnt="2"/>
      <dgm:spPr/>
    </dgm:pt>
    <dgm:pt modelId="{BB99C35B-C634-498B-BFA8-3A680B8AF18F}" type="pres">
      <dgm:prSet presAssocID="{49968132-8F6C-479E-83C7-B72CB22C1637}" presName="connTx" presStyleLbl="sibTrans2D1" presStyleIdx="1" presStyleCnt="2"/>
      <dgm:spPr/>
    </dgm:pt>
    <dgm:pt modelId="{45AA42AC-FF2E-46E8-9B2A-646D73AE2CD1}" type="pres">
      <dgm:prSet presAssocID="{64DB1923-123A-4D17-B6B5-BAC019C8451E}" presName="composite" presStyleCnt="0"/>
      <dgm:spPr/>
    </dgm:pt>
    <dgm:pt modelId="{FEB9BD7A-3DB7-4556-AE27-239D4C84B33F}" type="pres">
      <dgm:prSet presAssocID="{64DB1923-123A-4D17-B6B5-BAC019C8451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7D6384E-CA7C-4FE7-8AEE-555075430080}" type="pres">
      <dgm:prSet presAssocID="{64DB1923-123A-4D17-B6B5-BAC019C8451E}" presName="parSh" presStyleLbl="node1" presStyleIdx="2" presStyleCnt="3"/>
      <dgm:spPr/>
    </dgm:pt>
    <dgm:pt modelId="{359FD805-D0A5-419D-9A15-5EB6FEF339C1}" type="pres">
      <dgm:prSet presAssocID="{64DB1923-123A-4D17-B6B5-BAC019C8451E}" presName="desTx" presStyleLbl="fgAcc1" presStyleIdx="2" presStyleCnt="3">
        <dgm:presLayoutVars>
          <dgm:bulletEnabled val="1"/>
        </dgm:presLayoutVars>
      </dgm:prSet>
      <dgm:spPr/>
    </dgm:pt>
  </dgm:ptLst>
  <dgm:cxnLst>
    <dgm:cxn modelId="{BA9BA814-F338-4E0E-80FB-0C71F5949CCE}" type="presOf" srcId="{B1014A50-70D9-481B-8913-CCFC17C0934D}" destId="{C79BE5FA-F208-4304-AD6F-30507C895690}" srcOrd="0" destOrd="1" presId="urn:microsoft.com/office/officeart/2005/8/layout/process3"/>
    <dgm:cxn modelId="{6E83CB1D-AFDA-4FF7-94AB-5B4E5D460B27}" type="presOf" srcId="{B635F32B-294A-48C5-8878-E4CC5A1757D7}" destId="{359FD805-D0A5-419D-9A15-5EB6FEF339C1}" srcOrd="0" destOrd="1" presId="urn:microsoft.com/office/officeart/2005/8/layout/process3"/>
    <dgm:cxn modelId="{AD9B3323-DE8A-4FD6-AECB-9B885266EF03}" srcId="{64DB1923-123A-4D17-B6B5-BAC019C8451E}" destId="{5015AC19-197E-4616-B32F-5B3516A08550}" srcOrd="2" destOrd="0" parTransId="{71973635-DAD7-4AB5-A884-2622511B3F12}" sibTransId="{D5380B1B-6866-495B-B7FA-A64CA2AC724D}"/>
    <dgm:cxn modelId="{64F7D628-1567-41E6-8956-07227EBAFA7D}" type="presOf" srcId="{64DB1923-123A-4D17-B6B5-BAC019C8451E}" destId="{FEB9BD7A-3DB7-4556-AE27-239D4C84B33F}" srcOrd="0" destOrd="0" presId="urn:microsoft.com/office/officeart/2005/8/layout/process3"/>
    <dgm:cxn modelId="{332D742A-7630-49EF-B579-432F2E9ADFC5}" srcId="{A6DBB85A-1604-4330-B001-FAE7826C2A16}" destId="{F587B038-CE2B-403E-856F-00FEC7302374}" srcOrd="0" destOrd="0" parTransId="{D554E597-C7E7-466D-9E66-51E15388AFE7}" sibTransId="{67A2FA00-B412-4CB1-9E7F-91742905F628}"/>
    <dgm:cxn modelId="{4170822E-26CA-4860-A9A8-8F1F424510F5}" type="presOf" srcId="{F587B038-CE2B-403E-856F-00FEC7302374}" destId="{C79BE5FA-F208-4304-AD6F-30507C895690}" srcOrd="0" destOrd="0" presId="urn:microsoft.com/office/officeart/2005/8/layout/process3"/>
    <dgm:cxn modelId="{07BB2139-256B-4232-880F-391E412BFED4}" type="presOf" srcId="{39589CD8-4B69-4220-9976-E7235941FE41}" destId="{2C0C31F8-FF4F-4B88-8128-26D051B2F65E}" srcOrd="0" destOrd="0" presId="urn:microsoft.com/office/officeart/2005/8/layout/process3"/>
    <dgm:cxn modelId="{B288403D-7F9F-4ADC-9AB0-8DF7E5C1752B}" type="presOf" srcId="{49968132-8F6C-479E-83C7-B72CB22C1637}" destId="{BB99C35B-C634-498B-BFA8-3A680B8AF18F}" srcOrd="1" destOrd="0" presId="urn:microsoft.com/office/officeart/2005/8/layout/process3"/>
    <dgm:cxn modelId="{4D348D5C-D349-45FE-94ED-C3AFE7B9A50A}" srcId="{92AA911F-3D8E-46C3-BA38-424E2BBE5688}" destId="{A6DBB85A-1604-4330-B001-FAE7826C2A16}" srcOrd="0" destOrd="0" parTransId="{9AAFAB33-6F81-487A-BEC2-32BEC25BBBEE}" sibTransId="{39589CD8-4B69-4220-9976-E7235941FE41}"/>
    <dgm:cxn modelId="{DFAB685D-FCC1-4DD6-9117-7779302BEC8D}" type="presOf" srcId="{49968132-8F6C-479E-83C7-B72CB22C1637}" destId="{CCB17CDB-2451-4AD5-8934-6822DBDA1F44}" srcOrd="0" destOrd="0" presId="urn:microsoft.com/office/officeart/2005/8/layout/process3"/>
    <dgm:cxn modelId="{FF1CE764-5E82-4EE6-BD40-A7CBD0BD2375}" srcId="{3B65FF25-A174-445F-BD60-0562FA891AFA}" destId="{73142BFA-4F33-4AC1-B8AD-B338DE3B3C53}" srcOrd="1" destOrd="0" parTransId="{451FAB2E-21EF-4BCE-8253-C7018551A40B}" sibTransId="{DBEA36DC-161A-4DCB-B8FC-932724BC463D}"/>
    <dgm:cxn modelId="{C0CC7D46-219E-48FE-9A7B-B02853F871A7}" type="presOf" srcId="{3B65FF25-A174-445F-BD60-0562FA891AFA}" destId="{B8EEC744-9AB4-474C-A3DC-8FDA86FE811A}" srcOrd="0" destOrd="0" presId="urn:microsoft.com/office/officeart/2005/8/layout/process3"/>
    <dgm:cxn modelId="{B1AD894E-9B43-4E9B-AA66-5C1A6520F476}" srcId="{92AA911F-3D8E-46C3-BA38-424E2BBE5688}" destId="{64DB1923-123A-4D17-B6B5-BAC019C8451E}" srcOrd="2" destOrd="0" parTransId="{EC7042BF-D708-447D-9DA9-7878F50A9488}" sibTransId="{E4305DB7-C194-49EE-956E-8411AE6501AF}"/>
    <dgm:cxn modelId="{6309F96F-C57B-443E-B6BF-96289F3878DF}" type="presOf" srcId="{3B65FF25-A174-445F-BD60-0562FA891AFA}" destId="{59FFBCA9-783B-4720-BBF1-FD7D06645313}" srcOrd="1" destOrd="0" presId="urn:microsoft.com/office/officeart/2005/8/layout/process3"/>
    <dgm:cxn modelId="{DF9D8372-CE47-4A47-9595-E6279F22B6D4}" srcId="{92AA911F-3D8E-46C3-BA38-424E2BBE5688}" destId="{3B65FF25-A174-445F-BD60-0562FA891AFA}" srcOrd="1" destOrd="0" parTransId="{2F8C23E8-2CB4-45A9-8915-85691A8D94D5}" sibTransId="{49968132-8F6C-479E-83C7-B72CB22C1637}"/>
    <dgm:cxn modelId="{CC2BEE72-FF4B-41D3-8687-90548AD0FE6C}" srcId="{A6DBB85A-1604-4330-B001-FAE7826C2A16}" destId="{31F10F5D-D8E7-4585-A1EA-415A3BB9EB07}" srcOrd="2" destOrd="0" parTransId="{D62FE346-6243-4E77-88C1-FEE1FDCAEDFA}" sibTransId="{6BA3DAC1-1DA7-43C1-BA11-5068C2B56A9B}"/>
    <dgm:cxn modelId="{B85D5C7A-FFF3-4626-BA81-E13C812ED655}" type="presOf" srcId="{BCE120AF-071E-46FC-8D74-6610C5A08BD9}" destId="{4E71C8FE-368D-4A5C-9F65-7D2A0A086E90}" srcOrd="0" destOrd="2" presId="urn:microsoft.com/office/officeart/2005/8/layout/process3"/>
    <dgm:cxn modelId="{0C9B4782-D178-4766-A1A9-E5728C25F3BE}" srcId="{A6DBB85A-1604-4330-B001-FAE7826C2A16}" destId="{B1014A50-70D9-481B-8913-CCFC17C0934D}" srcOrd="1" destOrd="0" parTransId="{3B40F485-5ECC-48FE-AD41-7726252BDFD3}" sibTransId="{F8B40894-9E2A-497F-ACD3-0BDB60BC6483}"/>
    <dgm:cxn modelId="{8E83B28D-C480-42CF-8605-CAD22FC06C6C}" type="presOf" srcId="{31F10F5D-D8E7-4585-A1EA-415A3BB9EB07}" destId="{C79BE5FA-F208-4304-AD6F-30507C895690}" srcOrd="0" destOrd="2" presId="urn:microsoft.com/office/officeart/2005/8/layout/process3"/>
    <dgm:cxn modelId="{D4610D9C-E917-43E7-840C-B6180B0B8BD8}" type="presOf" srcId="{64DB1923-123A-4D17-B6B5-BAC019C8451E}" destId="{D7D6384E-CA7C-4FE7-8AEE-555075430080}" srcOrd="1" destOrd="0" presId="urn:microsoft.com/office/officeart/2005/8/layout/process3"/>
    <dgm:cxn modelId="{0858BCA0-A1F9-4B6E-8491-30AD871B9845}" type="presOf" srcId="{39589CD8-4B69-4220-9976-E7235941FE41}" destId="{8CE327ED-483D-4CB6-97D6-6DE1DC411700}" srcOrd="1" destOrd="0" presId="urn:microsoft.com/office/officeart/2005/8/layout/process3"/>
    <dgm:cxn modelId="{0AAE1DA7-5059-4B59-B4BB-376C2476E8E2}" srcId="{3B65FF25-A174-445F-BD60-0562FA891AFA}" destId="{6F498FC4-B2DD-4D13-AEBE-9715994175D9}" srcOrd="0" destOrd="0" parTransId="{F4DE6EC3-6754-49C8-8DC5-9C65BC5A65D4}" sibTransId="{763E02BF-A297-4578-BFE8-F21D9348E066}"/>
    <dgm:cxn modelId="{9199CFA7-B950-4F38-8317-DFC735DD019C}" type="presOf" srcId="{CBA2AD13-BAFA-4FE9-82CD-31C160591FA6}" destId="{359FD805-D0A5-419D-9A15-5EB6FEF339C1}" srcOrd="0" destOrd="0" presId="urn:microsoft.com/office/officeart/2005/8/layout/process3"/>
    <dgm:cxn modelId="{9D013EA8-F685-4A5E-A90D-7EDD591C2D2A}" type="presOf" srcId="{A6DBB85A-1604-4330-B001-FAE7826C2A16}" destId="{2ED904AE-78B9-4D18-9A47-5148455DAA66}" srcOrd="0" destOrd="0" presId="urn:microsoft.com/office/officeart/2005/8/layout/process3"/>
    <dgm:cxn modelId="{B894EAAB-8B0D-4179-91DD-BFA0259CE2C3}" type="presOf" srcId="{5015AC19-197E-4616-B32F-5B3516A08550}" destId="{359FD805-D0A5-419D-9A15-5EB6FEF339C1}" srcOrd="0" destOrd="2" presId="urn:microsoft.com/office/officeart/2005/8/layout/process3"/>
    <dgm:cxn modelId="{E7B7EAAC-882D-480C-AD6F-1272DBA99A09}" type="presOf" srcId="{73142BFA-4F33-4AC1-B8AD-B338DE3B3C53}" destId="{4E71C8FE-368D-4A5C-9F65-7D2A0A086E90}" srcOrd="0" destOrd="1" presId="urn:microsoft.com/office/officeart/2005/8/layout/process3"/>
    <dgm:cxn modelId="{C0D345C1-0A29-4A12-ABAF-97208C15848E}" type="presOf" srcId="{A6DBB85A-1604-4330-B001-FAE7826C2A16}" destId="{EB1F9D26-2A90-4353-B1AE-F3B66979147E}" srcOrd="1" destOrd="0" presId="urn:microsoft.com/office/officeart/2005/8/layout/process3"/>
    <dgm:cxn modelId="{95A8A6D4-225C-44CA-A55F-B709ABAED321}" type="presOf" srcId="{92AA911F-3D8E-46C3-BA38-424E2BBE5688}" destId="{A96C69DC-AB1A-4549-A8A6-4F733E426036}" srcOrd="0" destOrd="0" presId="urn:microsoft.com/office/officeart/2005/8/layout/process3"/>
    <dgm:cxn modelId="{0C7E2AD7-D1DE-42B5-946B-AF698CDE4239}" srcId="{64DB1923-123A-4D17-B6B5-BAC019C8451E}" destId="{B635F32B-294A-48C5-8878-E4CC5A1757D7}" srcOrd="1" destOrd="0" parTransId="{5D3CD34B-F3F3-44C2-9BF7-9F8F8A3AC33C}" sibTransId="{D9855FD3-601B-4800-9956-F3C10C521538}"/>
    <dgm:cxn modelId="{92A9D5E5-08DA-4065-BB8C-0018426477C7}" srcId="{64DB1923-123A-4D17-B6B5-BAC019C8451E}" destId="{CBA2AD13-BAFA-4FE9-82CD-31C160591FA6}" srcOrd="0" destOrd="0" parTransId="{D8840363-4BC4-497B-87BF-A25C909E60C2}" sibTransId="{05FEE63E-5B86-4C1E-A728-1DECC7D144DD}"/>
    <dgm:cxn modelId="{A1C019F4-4BCC-470A-876A-57C6594E28DE}" srcId="{3B65FF25-A174-445F-BD60-0562FA891AFA}" destId="{BCE120AF-071E-46FC-8D74-6610C5A08BD9}" srcOrd="2" destOrd="0" parTransId="{5DA5A7FC-B297-405D-8D15-925E40282DBC}" sibTransId="{2450B1DB-9329-4274-85D0-D315F296AFEA}"/>
    <dgm:cxn modelId="{428108F6-B897-4B0B-B988-E3069951DB2C}" type="presOf" srcId="{6F498FC4-B2DD-4D13-AEBE-9715994175D9}" destId="{4E71C8FE-368D-4A5C-9F65-7D2A0A086E90}" srcOrd="0" destOrd="0" presId="urn:microsoft.com/office/officeart/2005/8/layout/process3"/>
    <dgm:cxn modelId="{68507713-FC39-4799-9362-AEA9D03F6719}" type="presParOf" srcId="{A96C69DC-AB1A-4549-A8A6-4F733E426036}" destId="{B868880F-88A6-457D-811D-E29497E671D8}" srcOrd="0" destOrd="0" presId="urn:microsoft.com/office/officeart/2005/8/layout/process3"/>
    <dgm:cxn modelId="{3378317F-3536-43F5-BAF1-B81347627F43}" type="presParOf" srcId="{B868880F-88A6-457D-811D-E29497E671D8}" destId="{2ED904AE-78B9-4D18-9A47-5148455DAA66}" srcOrd="0" destOrd="0" presId="urn:microsoft.com/office/officeart/2005/8/layout/process3"/>
    <dgm:cxn modelId="{20807C2A-01F0-4D06-B384-C0B8FA734B9D}" type="presParOf" srcId="{B868880F-88A6-457D-811D-E29497E671D8}" destId="{EB1F9D26-2A90-4353-B1AE-F3B66979147E}" srcOrd="1" destOrd="0" presId="urn:microsoft.com/office/officeart/2005/8/layout/process3"/>
    <dgm:cxn modelId="{D6DEEC99-3230-47D0-9EAD-C5A74E607F7A}" type="presParOf" srcId="{B868880F-88A6-457D-811D-E29497E671D8}" destId="{C79BE5FA-F208-4304-AD6F-30507C895690}" srcOrd="2" destOrd="0" presId="urn:microsoft.com/office/officeart/2005/8/layout/process3"/>
    <dgm:cxn modelId="{04059AAA-6794-46D5-B6CB-E6D68B892BE1}" type="presParOf" srcId="{A96C69DC-AB1A-4549-A8A6-4F733E426036}" destId="{2C0C31F8-FF4F-4B88-8128-26D051B2F65E}" srcOrd="1" destOrd="0" presId="urn:microsoft.com/office/officeart/2005/8/layout/process3"/>
    <dgm:cxn modelId="{015E94A7-2539-4D67-9AF4-972332AA949C}" type="presParOf" srcId="{2C0C31F8-FF4F-4B88-8128-26D051B2F65E}" destId="{8CE327ED-483D-4CB6-97D6-6DE1DC411700}" srcOrd="0" destOrd="0" presId="urn:microsoft.com/office/officeart/2005/8/layout/process3"/>
    <dgm:cxn modelId="{72355C95-A5BF-4032-9E74-D932DF2B6F64}" type="presParOf" srcId="{A96C69DC-AB1A-4549-A8A6-4F733E426036}" destId="{C3E67E22-0D5B-499E-A308-EBFC5AE6C069}" srcOrd="2" destOrd="0" presId="urn:microsoft.com/office/officeart/2005/8/layout/process3"/>
    <dgm:cxn modelId="{C17B9111-D2BD-43FD-BDE0-D0525C91C0AF}" type="presParOf" srcId="{C3E67E22-0D5B-499E-A308-EBFC5AE6C069}" destId="{B8EEC744-9AB4-474C-A3DC-8FDA86FE811A}" srcOrd="0" destOrd="0" presId="urn:microsoft.com/office/officeart/2005/8/layout/process3"/>
    <dgm:cxn modelId="{20007655-06B9-4F99-932A-506F5C55B4CD}" type="presParOf" srcId="{C3E67E22-0D5B-499E-A308-EBFC5AE6C069}" destId="{59FFBCA9-783B-4720-BBF1-FD7D06645313}" srcOrd="1" destOrd="0" presId="urn:microsoft.com/office/officeart/2005/8/layout/process3"/>
    <dgm:cxn modelId="{5D536D25-7A0D-449A-AE7B-3C45EBFFF55B}" type="presParOf" srcId="{C3E67E22-0D5B-499E-A308-EBFC5AE6C069}" destId="{4E71C8FE-368D-4A5C-9F65-7D2A0A086E90}" srcOrd="2" destOrd="0" presId="urn:microsoft.com/office/officeart/2005/8/layout/process3"/>
    <dgm:cxn modelId="{CC72CFD5-E2EC-47F6-A599-588DEB527B50}" type="presParOf" srcId="{A96C69DC-AB1A-4549-A8A6-4F733E426036}" destId="{CCB17CDB-2451-4AD5-8934-6822DBDA1F44}" srcOrd="3" destOrd="0" presId="urn:microsoft.com/office/officeart/2005/8/layout/process3"/>
    <dgm:cxn modelId="{77E9EEB1-3CDB-426D-9DED-F4C4B25B6435}" type="presParOf" srcId="{CCB17CDB-2451-4AD5-8934-6822DBDA1F44}" destId="{BB99C35B-C634-498B-BFA8-3A680B8AF18F}" srcOrd="0" destOrd="0" presId="urn:microsoft.com/office/officeart/2005/8/layout/process3"/>
    <dgm:cxn modelId="{46B8966A-EF51-44A9-A162-6BE1B246BD5E}" type="presParOf" srcId="{A96C69DC-AB1A-4549-A8A6-4F733E426036}" destId="{45AA42AC-FF2E-46E8-9B2A-646D73AE2CD1}" srcOrd="4" destOrd="0" presId="urn:microsoft.com/office/officeart/2005/8/layout/process3"/>
    <dgm:cxn modelId="{470A9B2C-D50A-4D1D-8980-CED78FA4E0F2}" type="presParOf" srcId="{45AA42AC-FF2E-46E8-9B2A-646D73AE2CD1}" destId="{FEB9BD7A-3DB7-4556-AE27-239D4C84B33F}" srcOrd="0" destOrd="0" presId="urn:microsoft.com/office/officeart/2005/8/layout/process3"/>
    <dgm:cxn modelId="{B177EA41-33FB-44F4-A7B3-C38F22133850}" type="presParOf" srcId="{45AA42AC-FF2E-46E8-9B2A-646D73AE2CD1}" destId="{D7D6384E-CA7C-4FE7-8AEE-555075430080}" srcOrd="1" destOrd="0" presId="urn:microsoft.com/office/officeart/2005/8/layout/process3"/>
    <dgm:cxn modelId="{85EAB4AD-BB7E-49BA-9B46-9A5C6252A80E}" type="presParOf" srcId="{45AA42AC-FF2E-46E8-9B2A-646D73AE2CD1}" destId="{359FD805-D0A5-419D-9A15-5EB6FEF339C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F9D26-2A90-4353-B1AE-F3B66979147E}">
      <dsp:nvSpPr>
        <dsp:cNvPr id="0" name=""/>
        <dsp:cNvSpPr/>
      </dsp:nvSpPr>
      <dsp:spPr>
        <a:xfrm>
          <a:off x="4034" y="348781"/>
          <a:ext cx="1834193" cy="1069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2"/>
              </a:solidFill>
              <a:latin typeface="Arial"/>
            </a:rPr>
            <a:t>Module 1: What is Competitive Strategy</a:t>
          </a:r>
          <a:endParaRPr lang="en-US" sz="1400" kern="1200" dirty="0">
            <a:solidFill>
              <a:schemeClr val="bg2"/>
            </a:solidFill>
          </a:endParaRPr>
        </a:p>
      </dsp:txBody>
      <dsp:txXfrm>
        <a:off x="4034" y="348781"/>
        <a:ext cx="1834193" cy="713022"/>
      </dsp:txXfrm>
    </dsp:sp>
    <dsp:sp modelId="{C79BE5FA-F208-4304-AD6F-30507C895690}">
      <dsp:nvSpPr>
        <dsp:cNvPr id="0" name=""/>
        <dsp:cNvSpPr/>
      </dsp:nvSpPr>
      <dsp:spPr>
        <a:xfrm>
          <a:off x="379712" y="1061804"/>
          <a:ext cx="1834193" cy="2039624"/>
        </a:xfrm>
        <a:prstGeom prst="roundRect">
          <a:avLst>
            <a:gd name="adj" fmla="val 10000"/>
          </a:avLst>
        </a:prstGeom>
        <a:solidFill>
          <a:schemeClr val="bg2">
            <a:alpha val="90000"/>
          </a:schemeClr>
        </a:solidFill>
        <a:ln w="25400" cap="flat" cmpd="dbl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  <a:latin typeface="Arial"/>
            </a:rPr>
            <a:t>Lesson 1: What is Competitive Strategy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  <a:latin typeface="Arial"/>
            </a:rPr>
            <a:t>Lesson 2: Macro-Environmental Analysis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  <a:latin typeface="Arial"/>
            </a:rPr>
            <a:t>Lesson 3: Industry Analysis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433434" y="1115526"/>
        <a:ext cx="1726749" cy="1932180"/>
      </dsp:txXfrm>
    </dsp:sp>
    <dsp:sp modelId="{2C0C31F8-FF4F-4B88-8128-26D051B2F65E}">
      <dsp:nvSpPr>
        <dsp:cNvPr id="0" name=""/>
        <dsp:cNvSpPr/>
      </dsp:nvSpPr>
      <dsp:spPr>
        <a:xfrm>
          <a:off x="2116284" y="476962"/>
          <a:ext cx="589480" cy="4566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116284" y="568294"/>
        <a:ext cx="452482" cy="273997"/>
      </dsp:txXfrm>
    </dsp:sp>
    <dsp:sp modelId="{59FFBCA9-783B-4720-BBF1-FD7D06645313}">
      <dsp:nvSpPr>
        <dsp:cNvPr id="0" name=""/>
        <dsp:cNvSpPr/>
      </dsp:nvSpPr>
      <dsp:spPr>
        <a:xfrm>
          <a:off x="2950455" y="348781"/>
          <a:ext cx="1834193" cy="1069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2"/>
              </a:solidFill>
              <a:latin typeface="Arial"/>
            </a:rPr>
            <a:t>Module 2: Competitive Advantage</a:t>
          </a:r>
          <a:endParaRPr lang="en-US" sz="1400" kern="1200" dirty="0">
            <a:solidFill>
              <a:schemeClr val="bg2"/>
            </a:solidFill>
          </a:endParaRPr>
        </a:p>
      </dsp:txBody>
      <dsp:txXfrm>
        <a:off x="2950455" y="348781"/>
        <a:ext cx="1834193" cy="713022"/>
      </dsp:txXfrm>
    </dsp:sp>
    <dsp:sp modelId="{4E71C8FE-368D-4A5C-9F65-7D2A0A086E90}">
      <dsp:nvSpPr>
        <dsp:cNvPr id="0" name=""/>
        <dsp:cNvSpPr/>
      </dsp:nvSpPr>
      <dsp:spPr>
        <a:xfrm>
          <a:off x="3326133" y="1061804"/>
          <a:ext cx="1834193" cy="2039624"/>
        </a:xfrm>
        <a:prstGeom prst="roundRect">
          <a:avLst>
            <a:gd name="adj" fmla="val 10000"/>
          </a:avLst>
        </a:prstGeom>
        <a:solidFill>
          <a:schemeClr val="bg2">
            <a:alpha val="90000"/>
          </a:schemeClr>
        </a:solidFill>
        <a:ln w="25400" cap="flat" cmpd="dbl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  <a:latin typeface="Arial"/>
            </a:rPr>
            <a:t>Lesson 1: What is Competitive Advantage?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"/>
            </a:rPr>
            <a:t>Lesson 2: Sustainable Competitive Advantage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rgbClr val="C00000"/>
              </a:solidFill>
              <a:latin typeface="Arial"/>
            </a:rPr>
            <a:t>Lesson 3: Value Chain Analysis</a:t>
          </a:r>
        </a:p>
      </dsp:txBody>
      <dsp:txXfrm>
        <a:off x="3379855" y="1115526"/>
        <a:ext cx="1726749" cy="1932180"/>
      </dsp:txXfrm>
    </dsp:sp>
    <dsp:sp modelId="{CCB17CDB-2451-4AD5-8934-6822DBDA1F44}">
      <dsp:nvSpPr>
        <dsp:cNvPr id="0" name=""/>
        <dsp:cNvSpPr/>
      </dsp:nvSpPr>
      <dsp:spPr>
        <a:xfrm>
          <a:off x="5062705" y="476962"/>
          <a:ext cx="589480" cy="4566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062705" y="568294"/>
        <a:ext cx="452482" cy="273997"/>
      </dsp:txXfrm>
    </dsp:sp>
    <dsp:sp modelId="{D7D6384E-CA7C-4FE7-8AEE-555075430080}">
      <dsp:nvSpPr>
        <dsp:cNvPr id="0" name=""/>
        <dsp:cNvSpPr/>
      </dsp:nvSpPr>
      <dsp:spPr>
        <a:xfrm>
          <a:off x="5896876" y="348781"/>
          <a:ext cx="1834193" cy="1069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2"/>
              </a:solidFill>
              <a:latin typeface="Arial"/>
            </a:rPr>
            <a:t>Module 3: Choosing a Competitive Strategy </a:t>
          </a:r>
        </a:p>
      </dsp:txBody>
      <dsp:txXfrm>
        <a:off x="5896876" y="348781"/>
        <a:ext cx="1834193" cy="713022"/>
      </dsp:txXfrm>
    </dsp:sp>
    <dsp:sp modelId="{359FD805-D0A5-419D-9A15-5EB6FEF339C1}">
      <dsp:nvSpPr>
        <dsp:cNvPr id="0" name=""/>
        <dsp:cNvSpPr/>
      </dsp:nvSpPr>
      <dsp:spPr>
        <a:xfrm>
          <a:off x="6272554" y="1061804"/>
          <a:ext cx="1834193" cy="2039624"/>
        </a:xfrm>
        <a:prstGeom prst="roundRect">
          <a:avLst>
            <a:gd name="adj" fmla="val 10000"/>
          </a:avLst>
        </a:prstGeom>
        <a:solidFill>
          <a:schemeClr val="bg2">
            <a:alpha val="90000"/>
          </a:schemeClr>
        </a:solidFill>
        <a:ln w="25400" cap="flat" cmpd="dbl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rgbClr val="444444"/>
              </a:solidFill>
              <a:latin typeface="Calibri"/>
              <a:cs typeface="Calibri"/>
            </a:rPr>
            <a:t>Lesson 1: Cost Leadership Strategy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rgbClr val="444444"/>
              </a:solidFill>
              <a:latin typeface="Calibri"/>
              <a:cs typeface="Calibri"/>
            </a:rPr>
            <a:t>Lesson 2: Differentiation Strategy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rgbClr val="444444"/>
              </a:solidFill>
              <a:latin typeface="Calibri"/>
              <a:cs typeface="Calibri"/>
            </a:rPr>
            <a:t>Lesson 3:</a:t>
          </a:r>
          <a:r>
            <a:rPr lang="en-US" sz="1400" kern="1200" dirty="0">
              <a:latin typeface="Calibri"/>
              <a:cs typeface="Calibri"/>
            </a:rPr>
            <a:t> Best-Cost Strategy</a:t>
          </a:r>
          <a:endParaRPr lang="en-US" sz="1400" kern="1200" dirty="0"/>
        </a:p>
      </dsp:txBody>
      <dsp:txXfrm>
        <a:off x="6326276" y="1115526"/>
        <a:ext cx="1726749" cy="19321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F9D26-2A90-4353-B1AE-F3B66979147E}">
      <dsp:nvSpPr>
        <dsp:cNvPr id="0" name=""/>
        <dsp:cNvSpPr/>
      </dsp:nvSpPr>
      <dsp:spPr>
        <a:xfrm>
          <a:off x="3999" y="417687"/>
          <a:ext cx="1818700" cy="1051912"/>
        </a:xfrm>
        <a:prstGeom prst="roundRect">
          <a:avLst>
            <a:gd name="adj" fmla="val 10000"/>
          </a:avLst>
        </a:prstGeom>
        <a:solidFill>
          <a:srgbClr val="C00000">
            <a:hueOff val="0"/>
            <a:satOff val="0"/>
            <a:lumOff val="0"/>
            <a:alphaOff val="0"/>
          </a:srgbClr>
        </a:solidFill>
        <a:ln w="25400" cap="flat" cmpd="dbl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Module 1: What is Competitive Strategy</a:t>
          </a:r>
        </a:p>
      </dsp:txBody>
      <dsp:txXfrm>
        <a:off x="24539" y="438227"/>
        <a:ext cx="1777620" cy="660195"/>
      </dsp:txXfrm>
    </dsp:sp>
    <dsp:sp modelId="{C79BE5FA-F208-4304-AD6F-30507C895690}">
      <dsp:nvSpPr>
        <dsp:cNvPr id="0" name=""/>
        <dsp:cNvSpPr/>
      </dsp:nvSpPr>
      <dsp:spPr>
        <a:xfrm>
          <a:off x="376504" y="1118962"/>
          <a:ext cx="1818700" cy="1893937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Lesson 1: What is Competitive Strategy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Lesson 2: Macro-Environmental Analysis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Lesson 3: Industry Analysis</a:t>
          </a:r>
        </a:p>
      </dsp:txBody>
      <dsp:txXfrm>
        <a:off x="429772" y="1172230"/>
        <a:ext cx="1712164" cy="1787401"/>
      </dsp:txXfrm>
    </dsp:sp>
    <dsp:sp modelId="{2C0C31F8-FF4F-4B88-8128-26D051B2F65E}">
      <dsp:nvSpPr>
        <dsp:cNvPr id="0" name=""/>
        <dsp:cNvSpPr/>
      </dsp:nvSpPr>
      <dsp:spPr>
        <a:xfrm>
          <a:off x="2098409" y="541922"/>
          <a:ext cx="584501" cy="452803"/>
        </a:xfrm>
        <a:prstGeom prst="rightArrow">
          <a:avLst>
            <a:gd name="adj1" fmla="val 60000"/>
            <a:gd name="adj2" fmla="val 50000"/>
          </a:avLst>
        </a:prstGeom>
        <a:solidFill>
          <a:srgbClr val="C00000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2098409" y="632483"/>
        <a:ext cx="448660" cy="271681"/>
      </dsp:txXfrm>
    </dsp:sp>
    <dsp:sp modelId="{59FFBCA9-783B-4720-BBF1-FD7D06645313}">
      <dsp:nvSpPr>
        <dsp:cNvPr id="0" name=""/>
        <dsp:cNvSpPr/>
      </dsp:nvSpPr>
      <dsp:spPr>
        <a:xfrm>
          <a:off x="2925534" y="417687"/>
          <a:ext cx="1818700" cy="1051912"/>
        </a:xfrm>
        <a:prstGeom prst="roundRect">
          <a:avLst>
            <a:gd name="adj" fmla="val 10000"/>
          </a:avLst>
        </a:prstGeom>
        <a:solidFill>
          <a:srgbClr val="C00000">
            <a:hueOff val="0"/>
            <a:satOff val="0"/>
            <a:lumOff val="0"/>
            <a:alphaOff val="0"/>
          </a:srgbClr>
        </a:solidFill>
        <a:ln w="25400" cap="flat" cmpd="dbl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Module 2: Competitive Advantage</a:t>
          </a:r>
        </a:p>
      </dsp:txBody>
      <dsp:txXfrm>
        <a:off x="2946074" y="438227"/>
        <a:ext cx="1777620" cy="660195"/>
      </dsp:txXfrm>
    </dsp:sp>
    <dsp:sp modelId="{4E71C8FE-368D-4A5C-9F65-7D2A0A086E90}">
      <dsp:nvSpPr>
        <dsp:cNvPr id="0" name=""/>
        <dsp:cNvSpPr/>
      </dsp:nvSpPr>
      <dsp:spPr>
        <a:xfrm>
          <a:off x="3298039" y="1118962"/>
          <a:ext cx="1818700" cy="1893937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Lesson 1: What is Competitive Advantage?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Lesson 2: Sustainable Competitive Advantage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Lesson 3: Value Chain Analysis</a:t>
          </a:r>
        </a:p>
      </dsp:txBody>
      <dsp:txXfrm>
        <a:off x="3351307" y="1172230"/>
        <a:ext cx="1712164" cy="1787401"/>
      </dsp:txXfrm>
    </dsp:sp>
    <dsp:sp modelId="{CCB17CDB-2451-4AD5-8934-6822DBDA1F44}">
      <dsp:nvSpPr>
        <dsp:cNvPr id="0" name=""/>
        <dsp:cNvSpPr/>
      </dsp:nvSpPr>
      <dsp:spPr>
        <a:xfrm>
          <a:off x="5019943" y="541922"/>
          <a:ext cx="584501" cy="452803"/>
        </a:xfrm>
        <a:prstGeom prst="rightArrow">
          <a:avLst>
            <a:gd name="adj1" fmla="val 60000"/>
            <a:gd name="adj2" fmla="val 50000"/>
          </a:avLst>
        </a:prstGeom>
        <a:solidFill>
          <a:srgbClr val="C00000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5019943" y="632483"/>
        <a:ext cx="448660" cy="271681"/>
      </dsp:txXfrm>
    </dsp:sp>
    <dsp:sp modelId="{D7D6384E-CA7C-4FE7-8AEE-555075430080}">
      <dsp:nvSpPr>
        <dsp:cNvPr id="0" name=""/>
        <dsp:cNvSpPr/>
      </dsp:nvSpPr>
      <dsp:spPr>
        <a:xfrm>
          <a:off x="5847069" y="417687"/>
          <a:ext cx="1818700" cy="1051912"/>
        </a:xfrm>
        <a:prstGeom prst="roundRect">
          <a:avLst>
            <a:gd name="adj" fmla="val 10000"/>
          </a:avLst>
        </a:prstGeom>
        <a:solidFill>
          <a:srgbClr val="C00000">
            <a:hueOff val="0"/>
            <a:satOff val="0"/>
            <a:lumOff val="0"/>
            <a:alphaOff val="0"/>
          </a:srgbClr>
        </a:solidFill>
        <a:ln w="25400" cap="flat" cmpd="dbl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Module 3: Choosing a Competitive Strategy </a:t>
          </a:r>
        </a:p>
      </dsp:txBody>
      <dsp:txXfrm>
        <a:off x="5867609" y="438227"/>
        <a:ext cx="1777620" cy="660195"/>
      </dsp:txXfrm>
    </dsp:sp>
    <dsp:sp modelId="{359FD805-D0A5-419D-9A15-5EB6FEF339C1}">
      <dsp:nvSpPr>
        <dsp:cNvPr id="0" name=""/>
        <dsp:cNvSpPr/>
      </dsp:nvSpPr>
      <dsp:spPr>
        <a:xfrm>
          <a:off x="6219574" y="1118962"/>
          <a:ext cx="1818700" cy="1893937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444444"/>
              </a:solidFill>
              <a:latin typeface="Calibri"/>
              <a:ea typeface="+mn-ea"/>
              <a:cs typeface="Calibri"/>
            </a:rPr>
            <a:t>Lesson 1: Cost Leadership Strategy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444444"/>
              </a:solidFill>
              <a:latin typeface="Calibri"/>
              <a:ea typeface="+mn-ea"/>
              <a:cs typeface="Calibri"/>
            </a:rPr>
            <a:t>Lesson 2: Differentiation Strategy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444444"/>
              </a:solidFill>
              <a:latin typeface="Calibri"/>
              <a:ea typeface="+mn-ea"/>
              <a:cs typeface="Calibri"/>
            </a:rPr>
            <a:t>Lesson 3:</a:t>
          </a:r>
          <a:r>
            <a:rPr lang="en-US" sz="13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Calibri"/>
            </a:rPr>
            <a:t> Best-Cost Strategy</a:t>
          </a:r>
          <a:endParaRPr lang="en-US" sz="1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6272842" y="1172230"/>
        <a:ext cx="1712164" cy="1787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A486D6-E442-077A-EEB3-88D208F2FC4C}"/>
              </a:ext>
            </a:extLst>
          </p:cNvPr>
          <p:cNvSpPr/>
          <p:nvPr/>
        </p:nvSpPr>
        <p:spPr>
          <a:xfrm>
            <a:off x="1328738" y="971550"/>
            <a:ext cx="6486525" cy="2365375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defTabSz="914400" fontAlgn="auto">
              <a:spcBef>
                <a:spcPts val="2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143000"/>
            <a:ext cx="6498158" cy="1293650"/>
          </a:xfrm>
        </p:spPr>
        <p:txBody>
          <a:bodyPr lIns="182880" rIns="182880" rtlCol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2474259"/>
            <a:ext cx="6498159" cy="68748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74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80682"/>
            <a:ext cx="8042276" cy="775717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025349"/>
            <a:ext cx="8042276" cy="344400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259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042849"/>
            <a:ext cx="3840480" cy="325755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042849"/>
            <a:ext cx="3840480" cy="325755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9275" y="80682"/>
            <a:ext cx="8042276" cy="775717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611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82098A7-74DB-47EC-8637-CFD1F5FF8EA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49275" y="80963"/>
            <a:ext cx="8042275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30E7C49-5D51-22BD-9218-005012D508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49275" y="1200150"/>
            <a:ext cx="804227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5" descr="ILTECH_wht_horiz.png">
            <a:extLst>
              <a:ext uri="{FF2B5EF4-FFF2-40B4-BE49-F238E27FC236}">
                <a16:creationId xmlns:a16="http://schemas.microsoft.com/office/drawing/2014/main" id="{42D74730-BBC2-6B47-9AEF-9E8FDE440A0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538" y="4592638"/>
            <a:ext cx="17780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4" r:id="rId2"/>
    <p:sldLayoutId id="2147483675" r:id="rId3"/>
  </p:sldLayoutIdLst>
  <p:txStyles>
    <p:titleStyle>
      <a:lvl1pPr algn="ctr" rtl="0" fontAlgn="base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9250" indent="-349250" algn="l" rtl="0" fontAlgn="base">
        <a:spcBef>
          <a:spcPts val="2000"/>
        </a:spcBef>
        <a:spcAft>
          <a:spcPct val="0"/>
        </a:spcAft>
        <a:buClr>
          <a:schemeClr val="accent2"/>
        </a:buClr>
        <a:buSzPct val="100000"/>
        <a:buFont typeface="Wingdings 2" pitchFamily="2" charset="2"/>
        <a:buChar char=""/>
        <a:defRPr sz="24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685800" indent="-336550" algn="l" rtl="0" fontAlgn="base">
        <a:spcBef>
          <a:spcPts val="600"/>
        </a:spcBef>
        <a:spcAft>
          <a:spcPct val="0"/>
        </a:spcAft>
        <a:buClr>
          <a:srgbClr val="808080"/>
        </a:buClr>
        <a:buSzPct val="100000"/>
        <a:buFont typeface="Wingdings 2" pitchFamily="2" charset="2"/>
        <a:buChar char=""/>
        <a:defRPr sz="22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968375" indent="-282575" algn="l" rtl="0" fontAlgn="base">
        <a:spcBef>
          <a:spcPts val="600"/>
        </a:spcBef>
        <a:spcAft>
          <a:spcPct val="0"/>
        </a:spcAft>
        <a:buClr>
          <a:srgbClr val="969696"/>
        </a:buClr>
        <a:buSzPct val="100000"/>
        <a:buFont typeface="Wingdings 2" pitchFamily="2" charset="2"/>
        <a:buChar char=""/>
        <a:defRPr sz="2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1263650" indent="-295275" algn="l" rtl="0" fontAlgn="base">
        <a:spcBef>
          <a:spcPts val="600"/>
        </a:spcBef>
        <a:spcAft>
          <a:spcPct val="0"/>
        </a:spcAft>
        <a:buClr>
          <a:srgbClr val="F8BC65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1546225" indent="-282575" algn="l" rtl="0" fontAlgn="base">
        <a:spcBef>
          <a:spcPts val="600"/>
        </a:spcBef>
        <a:spcAft>
          <a:spcPct val="0"/>
        </a:spcAft>
        <a:buClr>
          <a:srgbClr val="FBD299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D2C4-084C-C545-00AC-430EC19B6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2386" y="1811115"/>
            <a:ext cx="6499225" cy="90261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br>
              <a:rPr lang="en-US" sz="2400" dirty="0"/>
            </a:br>
            <a:br>
              <a:rPr lang="en-US" dirty="0"/>
            </a:br>
            <a:r>
              <a:rPr lang="en-US" sz="3000" dirty="0">
                <a:cs typeface="Arial"/>
              </a:rPr>
              <a:t>Lesson 3 Analyzing The Value Chain</a:t>
            </a:r>
            <a:endParaRPr lang="en-US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3A97B-06C2-BD5D-13DD-A14A00967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2386" y="2818606"/>
            <a:ext cx="6499225" cy="377081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Date of Presentation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DA36395-9525-C562-56E9-9AC988CF13A3}"/>
              </a:ext>
            </a:extLst>
          </p:cNvPr>
          <p:cNvSpPr txBox="1">
            <a:spLocks/>
          </p:cNvSpPr>
          <p:nvPr/>
        </p:nvSpPr>
        <p:spPr bwMode="auto">
          <a:xfrm>
            <a:off x="1331812" y="1198768"/>
            <a:ext cx="6499225" cy="3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0" indent="0" algn="ctr" defTabSz="914400" rtl="0" eaLnBrk="1" fontAlgn="base" latinLnBrk="0" hangingPunct="1">
              <a:spcBef>
                <a:spcPts val="30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ts val="6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Wingdings 2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2pPr>
            <a:lvl3pPr marL="914400" indent="0" algn="ctr" rtl="0" fontAlgn="base">
              <a:spcBef>
                <a:spcPts val="6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Wingdings 2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3pPr>
            <a:lvl4pPr marL="1371600" indent="0" algn="ctr" rtl="0" fontAlgn="base">
              <a:spcBef>
                <a:spcPts val="600"/>
              </a:spcBef>
              <a:spcAft>
                <a:spcPct val="0"/>
              </a:spcAft>
              <a:buClr>
                <a:srgbClr val="F8BC65"/>
              </a:buClr>
              <a:buSzPct val="100000"/>
              <a:buFont typeface="Wingdings 2" pitchFamily="2" charset="2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4pPr>
            <a:lvl5pPr marL="1828800" indent="0" algn="ctr" rtl="0" fontAlgn="base">
              <a:spcBef>
                <a:spcPts val="600"/>
              </a:spcBef>
              <a:spcAft>
                <a:spcPct val="0"/>
              </a:spcAft>
              <a:buClr>
                <a:srgbClr val="FBD299"/>
              </a:buClr>
              <a:buSzPct val="100000"/>
              <a:buFont typeface="Wingdings 2" pitchFamily="2" charset="2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Module 2 Competitive Advantage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807F-AA75-8289-ABFC-30F1E44E6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2388" y="1143000"/>
            <a:ext cx="6499225" cy="12938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cs typeface="Arial"/>
              </a:rPr>
              <a:t>M. Krishna </a:t>
            </a:r>
            <a:r>
              <a:rPr lang="en-US" dirty="0" err="1">
                <a:cs typeface="Arial"/>
              </a:rPr>
              <a:t>Erramilli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820C0-3BC8-687A-7D56-C3951CF5E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2388" y="2474913"/>
            <a:ext cx="6499225" cy="68738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Name of Person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>
            <a:extLst>
              <a:ext uri="{FF2B5EF4-FFF2-40B4-BE49-F238E27FC236}">
                <a16:creationId xmlns:a16="http://schemas.microsoft.com/office/drawing/2014/main" id="{4201BE09-6437-8CAC-DA00-D42CB41E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5" y="80963"/>
            <a:ext cx="8042275" cy="774700"/>
          </a:xfrm>
        </p:spPr>
        <p:txBody>
          <a:bodyPr/>
          <a:lstStyle/>
          <a:p>
            <a:r>
              <a:rPr lang="en-US" dirty="0"/>
              <a:t>Learning Objectives</a:t>
            </a:r>
            <a:endParaRPr lang="en-US" altLang="en-US" dirty="0"/>
          </a:p>
        </p:txBody>
      </p:sp>
      <p:sp>
        <p:nvSpPr>
          <p:cNvPr id="5122" name="Content Placeholder 2">
            <a:extLst>
              <a:ext uri="{FF2B5EF4-FFF2-40B4-BE49-F238E27FC236}">
                <a16:creationId xmlns:a16="http://schemas.microsoft.com/office/drawing/2014/main" id="{B5CFF3DD-1E43-F576-FF57-62AAAE9F9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275" y="1025525"/>
            <a:ext cx="8042275" cy="3443288"/>
          </a:xfrm>
        </p:spPr>
        <p:txBody>
          <a:bodyPr/>
          <a:lstStyle/>
          <a:p>
            <a:r>
              <a:rPr lang="en-US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Students will be able to analyze the value chain and understand its contribution to competitive advantage.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>
            <a:extLst>
              <a:ext uri="{FF2B5EF4-FFF2-40B4-BE49-F238E27FC236}">
                <a16:creationId xmlns:a16="http://schemas.microsoft.com/office/drawing/2014/main" id="{4201BE09-6437-8CAC-DA00-D42CB41E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5" y="80963"/>
            <a:ext cx="8042275" cy="774700"/>
          </a:xfrm>
        </p:spPr>
        <p:txBody>
          <a:bodyPr/>
          <a:lstStyle/>
          <a:p>
            <a:r>
              <a:rPr lang="en-US" sz="2800" dirty="0">
                <a:ea typeface="ＭＳ Ｐゴシック"/>
                <a:cs typeface="Arial"/>
              </a:rPr>
              <a:t>This Lesson</a:t>
            </a:r>
            <a:endParaRPr lang="en-US" altLang="en-US" dirty="0"/>
          </a:p>
        </p:txBody>
      </p:sp>
      <p:graphicFrame>
        <p:nvGraphicFramePr>
          <p:cNvPr id="2" name="Diagram 22">
            <a:extLst>
              <a:ext uri="{FF2B5EF4-FFF2-40B4-BE49-F238E27FC236}">
                <a16:creationId xmlns:a16="http://schemas.microsoft.com/office/drawing/2014/main" id="{0315AD6A-CE66-FC64-6C01-6310382BA6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4280067"/>
              </p:ext>
            </p:extLst>
          </p:nvPr>
        </p:nvGraphicFramePr>
        <p:xfrm>
          <a:off x="549275" y="1027521"/>
          <a:ext cx="8110782" cy="3450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5741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>
            <a:extLst>
              <a:ext uri="{FF2B5EF4-FFF2-40B4-BE49-F238E27FC236}">
                <a16:creationId xmlns:a16="http://schemas.microsoft.com/office/drawing/2014/main" id="{4201BE09-6437-8CAC-DA00-D42CB41E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5" y="80963"/>
            <a:ext cx="8042275" cy="774700"/>
          </a:xfrm>
        </p:spPr>
        <p:txBody>
          <a:bodyPr/>
          <a:lstStyle/>
          <a:p>
            <a:r>
              <a:rPr lang="en-US" dirty="0">
                <a:ea typeface="ＭＳ Ｐゴシック"/>
                <a:cs typeface="Arial"/>
              </a:rPr>
              <a:t>Value Chain Analysis</a:t>
            </a:r>
            <a:endParaRPr lang="en-US" altLang="en-US" dirty="0"/>
          </a:p>
        </p:txBody>
      </p:sp>
      <p:sp>
        <p:nvSpPr>
          <p:cNvPr id="5122" name="Content Placeholder 2">
            <a:extLst>
              <a:ext uri="{FF2B5EF4-FFF2-40B4-BE49-F238E27FC236}">
                <a16:creationId xmlns:a16="http://schemas.microsoft.com/office/drawing/2014/main" id="{B5CFF3DD-1E43-F576-FF57-62AAAE9F9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275" y="1025525"/>
            <a:ext cx="8042275" cy="3443288"/>
          </a:xfrm>
        </p:spPr>
        <p:txBody>
          <a:bodyPr/>
          <a:lstStyle/>
          <a:p>
            <a:r>
              <a:rPr lang="en-US" dirty="0">
                <a:ea typeface="ＭＳ Ｐゴシック"/>
                <a:cs typeface="Arial"/>
              </a:rPr>
              <a:t>Strategic resources can lead to sustainable competitive advantage</a:t>
            </a:r>
          </a:p>
          <a:p>
            <a:r>
              <a:rPr lang="en-US" dirty="0">
                <a:ea typeface="ＭＳ Ｐゴシック"/>
                <a:cs typeface="Arial"/>
              </a:rPr>
              <a:t>But they must be used in performing value-creating activities</a:t>
            </a:r>
            <a:endParaRPr lang="ro-RO" dirty="0">
              <a:ea typeface="ＭＳ Ｐゴシック"/>
              <a:cs typeface="Arial"/>
            </a:endParaRPr>
          </a:p>
          <a:p>
            <a:r>
              <a:rPr lang="ro-RO" dirty="0">
                <a:ea typeface="ＭＳ Ｐゴシック"/>
                <a:cs typeface="Arial"/>
              </a:rPr>
              <a:t>A value chain explains the sequence in which activities are performed to create value within a company</a:t>
            </a:r>
          </a:p>
          <a:p>
            <a:r>
              <a:rPr lang="ro-RO" dirty="0">
                <a:ea typeface="ＭＳ Ｐゴシック"/>
                <a:cs typeface="Arial"/>
              </a:rPr>
              <a:t>It helps companies identify activities that generate competitive advantage </a:t>
            </a:r>
          </a:p>
          <a:p>
            <a:r>
              <a:rPr lang="ro-RO" dirty="0">
                <a:ea typeface="ＭＳ Ｐゴシック"/>
                <a:cs typeface="Arial"/>
              </a:rPr>
              <a:t>And helps them to allocate resources accordingly</a:t>
            </a:r>
            <a:endParaRPr lang="en-US" dirty="0">
              <a:ea typeface="ＭＳ Ｐゴシック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152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3">
            <a:extLst>
              <a:ext uri="{FF2B5EF4-FFF2-40B4-BE49-F238E27FC236}">
                <a16:creationId xmlns:a16="http://schemas.microsoft.com/office/drawing/2014/main" id="{D4FB4019-4AAE-EC9C-6F82-81C3AEC2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5" y="80963"/>
            <a:ext cx="8042275" cy="774700"/>
          </a:xfrm>
        </p:spPr>
        <p:txBody>
          <a:bodyPr/>
          <a:lstStyle/>
          <a:p>
            <a:r>
              <a:rPr lang="en-US" altLang="en-US" dirty="0"/>
              <a:t>Value Chain</a:t>
            </a:r>
          </a:p>
        </p:txBody>
      </p:sp>
      <p:grpSp>
        <p:nvGrpSpPr>
          <p:cNvPr id="7236" name="Group 7235">
            <a:extLst>
              <a:ext uri="{FF2B5EF4-FFF2-40B4-BE49-F238E27FC236}">
                <a16:creationId xmlns:a16="http://schemas.microsoft.com/office/drawing/2014/main" id="{19933AA4-990C-CE17-384D-50B1F892A20E}"/>
              </a:ext>
            </a:extLst>
          </p:cNvPr>
          <p:cNvGrpSpPr/>
          <p:nvPr/>
        </p:nvGrpSpPr>
        <p:grpSpPr>
          <a:xfrm>
            <a:off x="549275" y="1116345"/>
            <a:ext cx="8113958" cy="3323680"/>
            <a:chOff x="-2171700" y="-457200"/>
            <a:chExt cx="13487400" cy="6057900"/>
          </a:xfrm>
        </p:grpSpPr>
        <p:sp>
          <p:nvSpPr>
            <p:cNvPr id="7226" name="Rectangle 7225">
              <a:extLst>
                <a:ext uri="{FF2B5EF4-FFF2-40B4-BE49-F238E27FC236}">
                  <a16:creationId xmlns:a16="http://schemas.microsoft.com/office/drawing/2014/main" id="{E0390E87-A7AD-0AA6-C27B-19A318402614}"/>
                </a:ext>
              </a:extLst>
            </p:cNvPr>
            <p:cNvSpPr/>
            <p:nvPr/>
          </p:nvSpPr>
          <p:spPr bwMode="auto">
            <a:xfrm>
              <a:off x="-2171700" y="-457200"/>
              <a:ext cx="13487400" cy="6057900"/>
            </a:xfrm>
            <a:prstGeom prst="rect">
              <a:avLst/>
            </a:prstGeom>
            <a:solidFill>
              <a:srgbClr val="F8EFD8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defTabSz="9144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9144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9144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9144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9144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4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227" name="Parallelogram 7226">
              <a:extLst>
                <a:ext uri="{FF2B5EF4-FFF2-40B4-BE49-F238E27FC236}">
                  <a16:creationId xmlns:a16="http://schemas.microsoft.com/office/drawing/2014/main" id="{B5CF5B02-5DE4-FFCF-C39A-689810CFE72B}"/>
                </a:ext>
              </a:extLst>
            </p:cNvPr>
            <p:cNvSpPr/>
            <p:nvPr/>
          </p:nvSpPr>
          <p:spPr bwMode="auto">
            <a:xfrm flipH="1">
              <a:off x="-799089" y="-30276"/>
              <a:ext cx="11754230" cy="2494159"/>
            </a:xfrm>
            <a:prstGeom prst="parallelogram">
              <a:avLst>
                <a:gd name="adj" fmla="val 29924"/>
              </a:avLst>
            </a:prstGeom>
            <a:solidFill>
              <a:sysClr val="window" lastClr="FFFFFF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defTabSz="9144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9144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9144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9144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9144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4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228" name="Parallelogram 7227">
              <a:extLst>
                <a:ext uri="{FF2B5EF4-FFF2-40B4-BE49-F238E27FC236}">
                  <a16:creationId xmlns:a16="http://schemas.microsoft.com/office/drawing/2014/main" id="{A7DEAA5B-A19D-49B2-4244-DD749178DF26}"/>
                </a:ext>
              </a:extLst>
            </p:cNvPr>
            <p:cNvSpPr/>
            <p:nvPr/>
          </p:nvSpPr>
          <p:spPr bwMode="auto">
            <a:xfrm>
              <a:off x="-799089" y="2463882"/>
              <a:ext cx="11754230" cy="2494159"/>
            </a:xfrm>
            <a:prstGeom prst="parallelogram">
              <a:avLst>
                <a:gd name="adj" fmla="val 29924"/>
              </a:avLst>
            </a:prstGeom>
            <a:solidFill>
              <a:sysClr val="window" lastClr="FFFFFF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defTabSz="9144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9144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9144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9144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9144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4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7229" name="Straight Connector 7228">
              <a:extLst>
                <a:ext uri="{FF2B5EF4-FFF2-40B4-BE49-F238E27FC236}">
                  <a16:creationId xmlns:a16="http://schemas.microsoft.com/office/drawing/2014/main" id="{07F2B1CE-70FB-1846-9F30-2D8DB914B362}"/>
                </a:ext>
              </a:extLst>
            </p:cNvPr>
            <p:cNvCxnSpPr/>
            <p:nvPr/>
          </p:nvCxnSpPr>
          <p:spPr bwMode="auto">
            <a:xfrm>
              <a:off x="-587726" y="573671"/>
              <a:ext cx="10951052" cy="0"/>
            </a:xfrm>
            <a:prstGeom prst="line">
              <a:avLst/>
            </a:prstGeom>
            <a:noFill/>
            <a:ln w="12700" cap="flat" cmpd="dbl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230" name="Straight Connector 7229">
              <a:extLst>
                <a:ext uri="{FF2B5EF4-FFF2-40B4-BE49-F238E27FC236}">
                  <a16:creationId xmlns:a16="http://schemas.microsoft.com/office/drawing/2014/main" id="{DCB99519-A963-5531-C13B-62682740CE62}"/>
                </a:ext>
              </a:extLst>
            </p:cNvPr>
            <p:cNvCxnSpPr/>
            <p:nvPr/>
          </p:nvCxnSpPr>
          <p:spPr bwMode="auto">
            <a:xfrm>
              <a:off x="-396258" y="1191446"/>
              <a:ext cx="10951052" cy="0"/>
            </a:xfrm>
            <a:prstGeom prst="line">
              <a:avLst/>
            </a:prstGeom>
            <a:noFill/>
            <a:ln w="12700" cap="flat" cmpd="dbl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231" name="Straight Connector 7230">
              <a:extLst>
                <a:ext uri="{FF2B5EF4-FFF2-40B4-BE49-F238E27FC236}">
                  <a16:creationId xmlns:a16="http://schemas.microsoft.com/office/drawing/2014/main" id="{A56A1B4F-7C9B-58EF-2FB9-BDEA74BAB202}"/>
                </a:ext>
              </a:extLst>
            </p:cNvPr>
            <p:cNvCxnSpPr/>
            <p:nvPr/>
          </p:nvCxnSpPr>
          <p:spPr bwMode="auto">
            <a:xfrm>
              <a:off x="-214733" y="1834580"/>
              <a:ext cx="10948565" cy="0"/>
            </a:xfrm>
            <a:prstGeom prst="line">
              <a:avLst/>
            </a:prstGeom>
            <a:noFill/>
            <a:ln w="12700" cap="flat" cmpd="dbl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232" name="Straight Connector 7231">
              <a:extLst>
                <a:ext uri="{FF2B5EF4-FFF2-40B4-BE49-F238E27FC236}">
                  <a16:creationId xmlns:a16="http://schemas.microsoft.com/office/drawing/2014/main" id="{F9770EBA-69D1-C9F4-5D55-341AF9D3B8F2}"/>
                </a:ext>
              </a:extLst>
            </p:cNvPr>
            <p:cNvCxnSpPr/>
            <p:nvPr/>
          </p:nvCxnSpPr>
          <p:spPr bwMode="auto">
            <a:xfrm rot="16200000">
              <a:off x="761222" y="3715573"/>
              <a:ext cx="2494159" cy="0"/>
            </a:xfrm>
            <a:prstGeom prst="line">
              <a:avLst/>
            </a:prstGeom>
            <a:noFill/>
            <a:ln w="12700" cap="flat" cmpd="dbl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233" name="Straight Connector 7232">
              <a:extLst>
                <a:ext uri="{FF2B5EF4-FFF2-40B4-BE49-F238E27FC236}">
                  <a16:creationId xmlns:a16="http://schemas.microsoft.com/office/drawing/2014/main" id="{017B0548-A1C2-8BF0-6C7A-D12ABB725E98}"/>
                </a:ext>
              </a:extLst>
            </p:cNvPr>
            <p:cNvCxnSpPr/>
            <p:nvPr/>
          </p:nvCxnSpPr>
          <p:spPr bwMode="auto">
            <a:xfrm rot="16200000">
              <a:off x="2797757" y="3715573"/>
              <a:ext cx="2494159" cy="0"/>
            </a:xfrm>
            <a:prstGeom prst="line">
              <a:avLst/>
            </a:prstGeom>
            <a:noFill/>
            <a:ln w="12700" cap="flat" cmpd="dbl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234" name="Straight Connector 7233">
              <a:extLst>
                <a:ext uri="{FF2B5EF4-FFF2-40B4-BE49-F238E27FC236}">
                  <a16:creationId xmlns:a16="http://schemas.microsoft.com/office/drawing/2014/main" id="{54B6D388-369F-E72F-BE7F-028D5F05CCEC}"/>
                </a:ext>
              </a:extLst>
            </p:cNvPr>
            <p:cNvCxnSpPr/>
            <p:nvPr/>
          </p:nvCxnSpPr>
          <p:spPr bwMode="auto">
            <a:xfrm rot="16200000">
              <a:off x="5169989" y="3715573"/>
              <a:ext cx="2494159" cy="0"/>
            </a:xfrm>
            <a:prstGeom prst="line">
              <a:avLst/>
            </a:prstGeom>
            <a:noFill/>
            <a:ln w="12700" cap="flat" cmpd="dbl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235" name="Straight Connector 7234">
              <a:extLst>
                <a:ext uri="{FF2B5EF4-FFF2-40B4-BE49-F238E27FC236}">
                  <a16:creationId xmlns:a16="http://schemas.microsoft.com/office/drawing/2014/main" id="{2C589CFD-5B0D-7631-BA7B-FB02DD51CF4B}"/>
                </a:ext>
              </a:extLst>
            </p:cNvPr>
            <p:cNvCxnSpPr/>
            <p:nvPr/>
          </p:nvCxnSpPr>
          <p:spPr bwMode="auto">
            <a:xfrm rot="16200000">
              <a:off x="7194093" y="3715573"/>
              <a:ext cx="2494159" cy="0"/>
            </a:xfrm>
            <a:prstGeom prst="line">
              <a:avLst/>
            </a:prstGeom>
            <a:noFill/>
            <a:ln w="12700" cap="flat" cmpd="dbl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7237" name="TextBox 20">
            <a:extLst>
              <a:ext uri="{FF2B5EF4-FFF2-40B4-BE49-F238E27FC236}">
                <a16:creationId xmlns:a16="http://schemas.microsoft.com/office/drawing/2014/main" id="{D187EA57-E1FB-7DA5-21A8-06B865E78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223" y="1934118"/>
            <a:ext cx="8431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CA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Support Activities</a:t>
            </a:r>
          </a:p>
        </p:txBody>
      </p:sp>
      <p:sp>
        <p:nvSpPr>
          <p:cNvPr id="7238" name="TextBox 21">
            <a:extLst>
              <a:ext uri="{FF2B5EF4-FFF2-40B4-BE49-F238E27FC236}">
                <a16:creationId xmlns:a16="http://schemas.microsoft.com/office/drawing/2014/main" id="{3676D603-2FE0-617E-DBA8-88954F3F6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93" y="3087101"/>
            <a:ext cx="9299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CA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Primary Activities</a:t>
            </a:r>
          </a:p>
        </p:txBody>
      </p:sp>
      <p:sp>
        <p:nvSpPr>
          <p:cNvPr id="7192" name="Footer Placeholder 3">
            <a:extLst>
              <a:ext uri="{FF2B5EF4-FFF2-40B4-BE49-F238E27FC236}">
                <a16:creationId xmlns:a16="http://schemas.microsoft.com/office/drawing/2014/main" id="{F59F2474-0380-A6BE-DDE3-AB62827FF9AC}"/>
              </a:ext>
            </a:extLst>
          </p:cNvPr>
          <p:cNvSpPr txBox="1">
            <a:spLocks/>
          </p:cNvSpPr>
          <p:nvPr/>
        </p:nvSpPr>
        <p:spPr>
          <a:xfrm>
            <a:off x="1299888" y="4048788"/>
            <a:ext cx="6931284" cy="427347"/>
          </a:xfrm>
          <a:prstGeom prst="rect">
            <a:avLst/>
          </a:prstGeom>
        </p:spPr>
        <p:txBody>
          <a:bodyPr vert="horz" lIns="137160" tIns="68580" rIns="137160" bIns="6858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dirty="0"/>
              <a:t>Source: Adapted from Michael Porter, </a:t>
            </a:r>
            <a:r>
              <a:rPr lang="en-US" sz="900" i="1" dirty="0"/>
              <a:t>Competitive Advantage: Creating and Sustaining Superior Performance</a:t>
            </a:r>
            <a:r>
              <a:rPr lang="en-US" sz="900" dirty="0"/>
              <a:t> (New York: Free Press, 2008).</a:t>
            </a:r>
          </a:p>
        </p:txBody>
      </p:sp>
      <p:sp>
        <p:nvSpPr>
          <p:cNvPr id="7239" name="TextBox 14">
            <a:extLst>
              <a:ext uri="{FF2B5EF4-FFF2-40B4-BE49-F238E27FC236}">
                <a16:creationId xmlns:a16="http://schemas.microsoft.com/office/drawing/2014/main" id="{D75ED83F-4C34-AC57-8339-C9B79EB31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7405" y="1436267"/>
            <a:ext cx="54500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200"/>
              </a:spcAft>
              <a:buNone/>
            </a:pPr>
            <a:r>
              <a:rPr lang="en-CA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Firm Infrastructure</a:t>
            </a:r>
            <a:endParaRPr lang="en-CA" alt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ts val="1200"/>
              </a:spcAft>
              <a:buNone/>
            </a:pPr>
            <a:r>
              <a:rPr lang="en-CA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Human Resource Management</a:t>
            </a:r>
            <a:endParaRPr lang="en-CA" alt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ts val="1200"/>
              </a:spcAft>
              <a:buNone/>
            </a:pPr>
            <a:r>
              <a:rPr lang="en-CA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Technology Development</a:t>
            </a:r>
            <a:endParaRPr lang="en-CA" alt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ts val="1200"/>
              </a:spcAft>
              <a:buNone/>
            </a:pPr>
            <a:r>
              <a:rPr lang="en-CA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Procurement</a:t>
            </a:r>
            <a:endParaRPr lang="en-CA" alt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40" name="TextBox 15">
            <a:extLst>
              <a:ext uri="{FF2B5EF4-FFF2-40B4-BE49-F238E27FC236}">
                <a16:creationId xmlns:a16="http://schemas.microsoft.com/office/drawing/2014/main" id="{6B03413D-DDF9-3722-4297-DDCBC4EEA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707" y="3022189"/>
            <a:ext cx="10763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ts val="1800"/>
              </a:spcAft>
              <a:buNone/>
            </a:pPr>
            <a:r>
              <a:rPr lang="en-CA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Inbound Logistics</a:t>
            </a:r>
            <a:endParaRPr lang="en-CA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41" name="TextBox 16">
            <a:extLst>
              <a:ext uri="{FF2B5EF4-FFF2-40B4-BE49-F238E27FC236}">
                <a16:creationId xmlns:a16="http://schemas.microsoft.com/office/drawing/2014/main" id="{BF6C0F8A-D862-3FE4-3FD4-FB662865B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9784" y="3032717"/>
            <a:ext cx="1080224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ts val="1800"/>
              </a:spcAft>
              <a:buNone/>
            </a:pPr>
            <a:r>
              <a:rPr lang="en-CA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endParaRPr lang="en-CA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spcAft>
                <a:spcPts val="1800"/>
              </a:spcAft>
              <a:buNone/>
            </a:pPr>
            <a:br>
              <a:rPr lang="en-CA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CA" alt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42" name="TextBox 17">
            <a:extLst>
              <a:ext uri="{FF2B5EF4-FFF2-40B4-BE49-F238E27FC236}">
                <a16:creationId xmlns:a16="http://schemas.microsoft.com/office/drawing/2014/main" id="{EF07FF08-4729-B92D-CCC1-D82D8150A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630" y="3022187"/>
            <a:ext cx="1066481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ts val="1800"/>
              </a:spcAft>
              <a:buNone/>
            </a:pPr>
            <a:r>
              <a:rPr lang="en-CA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Outbound Logistics</a:t>
            </a:r>
            <a:endParaRPr lang="en-CA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spcAft>
                <a:spcPts val="1800"/>
              </a:spcAft>
              <a:buNone/>
            </a:pPr>
            <a:endParaRPr lang="en-CA" alt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43" name="TextBox 18">
            <a:extLst>
              <a:ext uri="{FF2B5EF4-FFF2-40B4-BE49-F238E27FC236}">
                <a16:creationId xmlns:a16="http://schemas.microsoft.com/office/drawing/2014/main" id="{E1F58737-D999-0536-2AA8-CBFC8F856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6724" y="3032716"/>
            <a:ext cx="8874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ts val="1800"/>
              </a:spcAft>
              <a:buNone/>
            </a:pPr>
            <a:r>
              <a:rPr lang="en-CA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Marketing </a:t>
            </a:r>
            <a:br>
              <a:rPr lang="en-CA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&amp; Sales</a:t>
            </a:r>
            <a:endParaRPr lang="en-CA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44" name="TextBox 19">
            <a:extLst>
              <a:ext uri="{FF2B5EF4-FFF2-40B4-BE49-F238E27FC236}">
                <a16:creationId xmlns:a16="http://schemas.microsoft.com/office/drawing/2014/main" id="{0075F6DA-DC98-E49E-8EC4-48B762BD2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0238" y="3022185"/>
            <a:ext cx="8014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ts val="1800"/>
              </a:spcAft>
              <a:buNone/>
            </a:pPr>
            <a:r>
              <a:rPr lang="en-CA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After-sales Service</a:t>
            </a:r>
            <a:endParaRPr lang="en-CA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3">
            <a:extLst>
              <a:ext uri="{FF2B5EF4-FFF2-40B4-BE49-F238E27FC236}">
                <a16:creationId xmlns:a16="http://schemas.microsoft.com/office/drawing/2014/main" id="{D4FB4019-4AAE-EC9C-6F82-81C3AEC2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5" y="80963"/>
            <a:ext cx="8042275" cy="774700"/>
          </a:xfrm>
        </p:spPr>
        <p:txBody>
          <a:bodyPr/>
          <a:lstStyle/>
          <a:p>
            <a:r>
              <a:rPr lang="en-US" altLang="en-US" dirty="0"/>
              <a:t>Walmart’s Value Chain</a:t>
            </a:r>
          </a:p>
        </p:txBody>
      </p:sp>
      <p:grpSp>
        <p:nvGrpSpPr>
          <p:cNvPr id="7236" name="Group 7235">
            <a:extLst>
              <a:ext uri="{FF2B5EF4-FFF2-40B4-BE49-F238E27FC236}">
                <a16:creationId xmlns:a16="http://schemas.microsoft.com/office/drawing/2014/main" id="{19933AA4-990C-CE17-384D-50B1F892A20E}"/>
              </a:ext>
            </a:extLst>
          </p:cNvPr>
          <p:cNvGrpSpPr/>
          <p:nvPr/>
        </p:nvGrpSpPr>
        <p:grpSpPr>
          <a:xfrm>
            <a:off x="549275" y="1116345"/>
            <a:ext cx="8113958" cy="3323680"/>
            <a:chOff x="-2171700" y="-457200"/>
            <a:chExt cx="13487400" cy="6057900"/>
          </a:xfrm>
        </p:grpSpPr>
        <p:sp>
          <p:nvSpPr>
            <p:cNvPr id="7226" name="Rectangle 7225">
              <a:extLst>
                <a:ext uri="{FF2B5EF4-FFF2-40B4-BE49-F238E27FC236}">
                  <a16:creationId xmlns:a16="http://schemas.microsoft.com/office/drawing/2014/main" id="{E0390E87-A7AD-0AA6-C27B-19A318402614}"/>
                </a:ext>
              </a:extLst>
            </p:cNvPr>
            <p:cNvSpPr/>
            <p:nvPr/>
          </p:nvSpPr>
          <p:spPr bwMode="auto">
            <a:xfrm>
              <a:off x="-2171700" y="-457200"/>
              <a:ext cx="13487400" cy="6057900"/>
            </a:xfrm>
            <a:prstGeom prst="rect">
              <a:avLst/>
            </a:prstGeom>
            <a:solidFill>
              <a:srgbClr val="F8EFD8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defTabSz="9144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9144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9144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9144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9144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4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227" name="Parallelogram 7226">
              <a:extLst>
                <a:ext uri="{FF2B5EF4-FFF2-40B4-BE49-F238E27FC236}">
                  <a16:creationId xmlns:a16="http://schemas.microsoft.com/office/drawing/2014/main" id="{B5CF5B02-5DE4-FFCF-C39A-689810CFE72B}"/>
                </a:ext>
              </a:extLst>
            </p:cNvPr>
            <p:cNvSpPr/>
            <p:nvPr/>
          </p:nvSpPr>
          <p:spPr bwMode="auto">
            <a:xfrm flipH="1">
              <a:off x="-799089" y="-30276"/>
              <a:ext cx="11754230" cy="2494159"/>
            </a:xfrm>
            <a:prstGeom prst="parallelogram">
              <a:avLst>
                <a:gd name="adj" fmla="val 29924"/>
              </a:avLst>
            </a:prstGeom>
            <a:solidFill>
              <a:sysClr val="window" lastClr="FFFFFF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defTabSz="9144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9144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9144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9144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9144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4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228" name="Parallelogram 7227">
              <a:extLst>
                <a:ext uri="{FF2B5EF4-FFF2-40B4-BE49-F238E27FC236}">
                  <a16:creationId xmlns:a16="http://schemas.microsoft.com/office/drawing/2014/main" id="{A7DEAA5B-A19D-49B2-4244-DD749178DF26}"/>
                </a:ext>
              </a:extLst>
            </p:cNvPr>
            <p:cNvSpPr/>
            <p:nvPr/>
          </p:nvSpPr>
          <p:spPr bwMode="auto">
            <a:xfrm>
              <a:off x="-799089" y="2463882"/>
              <a:ext cx="11754230" cy="2494159"/>
            </a:xfrm>
            <a:prstGeom prst="parallelogram">
              <a:avLst>
                <a:gd name="adj" fmla="val 29924"/>
              </a:avLst>
            </a:prstGeom>
            <a:solidFill>
              <a:sysClr val="window" lastClr="FFFFFF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defTabSz="9144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9144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9144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9144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9144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4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7229" name="Straight Connector 7228">
              <a:extLst>
                <a:ext uri="{FF2B5EF4-FFF2-40B4-BE49-F238E27FC236}">
                  <a16:creationId xmlns:a16="http://schemas.microsoft.com/office/drawing/2014/main" id="{07F2B1CE-70FB-1846-9F30-2D8DB914B362}"/>
                </a:ext>
              </a:extLst>
            </p:cNvPr>
            <p:cNvCxnSpPr/>
            <p:nvPr/>
          </p:nvCxnSpPr>
          <p:spPr bwMode="auto">
            <a:xfrm>
              <a:off x="-587726" y="573671"/>
              <a:ext cx="10951052" cy="0"/>
            </a:xfrm>
            <a:prstGeom prst="line">
              <a:avLst/>
            </a:prstGeom>
            <a:noFill/>
            <a:ln w="12700" cap="flat" cmpd="dbl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230" name="Straight Connector 7229">
              <a:extLst>
                <a:ext uri="{FF2B5EF4-FFF2-40B4-BE49-F238E27FC236}">
                  <a16:creationId xmlns:a16="http://schemas.microsoft.com/office/drawing/2014/main" id="{DCB99519-A963-5531-C13B-62682740CE62}"/>
                </a:ext>
              </a:extLst>
            </p:cNvPr>
            <p:cNvCxnSpPr/>
            <p:nvPr/>
          </p:nvCxnSpPr>
          <p:spPr bwMode="auto">
            <a:xfrm>
              <a:off x="-396258" y="1191446"/>
              <a:ext cx="10951052" cy="0"/>
            </a:xfrm>
            <a:prstGeom prst="line">
              <a:avLst/>
            </a:prstGeom>
            <a:noFill/>
            <a:ln w="12700" cap="flat" cmpd="dbl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231" name="Straight Connector 7230">
              <a:extLst>
                <a:ext uri="{FF2B5EF4-FFF2-40B4-BE49-F238E27FC236}">
                  <a16:creationId xmlns:a16="http://schemas.microsoft.com/office/drawing/2014/main" id="{A56A1B4F-7C9B-58EF-2FB9-BDEA74BAB202}"/>
                </a:ext>
              </a:extLst>
            </p:cNvPr>
            <p:cNvCxnSpPr/>
            <p:nvPr/>
          </p:nvCxnSpPr>
          <p:spPr bwMode="auto">
            <a:xfrm>
              <a:off x="-214733" y="1834580"/>
              <a:ext cx="10948565" cy="0"/>
            </a:xfrm>
            <a:prstGeom prst="line">
              <a:avLst/>
            </a:prstGeom>
            <a:noFill/>
            <a:ln w="12700" cap="flat" cmpd="dbl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232" name="Straight Connector 7231">
              <a:extLst>
                <a:ext uri="{FF2B5EF4-FFF2-40B4-BE49-F238E27FC236}">
                  <a16:creationId xmlns:a16="http://schemas.microsoft.com/office/drawing/2014/main" id="{F9770EBA-69D1-C9F4-5D55-341AF9D3B8F2}"/>
                </a:ext>
              </a:extLst>
            </p:cNvPr>
            <p:cNvCxnSpPr/>
            <p:nvPr/>
          </p:nvCxnSpPr>
          <p:spPr bwMode="auto">
            <a:xfrm rot="16200000">
              <a:off x="761222" y="3715573"/>
              <a:ext cx="2494159" cy="0"/>
            </a:xfrm>
            <a:prstGeom prst="line">
              <a:avLst/>
            </a:prstGeom>
            <a:noFill/>
            <a:ln w="12700" cap="flat" cmpd="dbl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233" name="Straight Connector 7232">
              <a:extLst>
                <a:ext uri="{FF2B5EF4-FFF2-40B4-BE49-F238E27FC236}">
                  <a16:creationId xmlns:a16="http://schemas.microsoft.com/office/drawing/2014/main" id="{017B0548-A1C2-8BF0-6C7A-D12ABB725E98}"/>
                </a:ext>
              </a:extLst>
            </p:cNvPr>
            <p:cNvCxnSpPr/>
            <p:nvPr/>
          </p:nvCxnSpPr>
          <p:spPr bwMode="auto">
            <a:xfrm rot="16200000">
              <a:off x="2797757" y="3715573"/>
              <a:ext cx="2494159" cy="0"/>
            </a:xfrm>
            <a:prstGeom prst="line">
              <a:avLst/>
            </a:prstGeom>
            <a:noFill/>
            <a:ln w="12700" cap="flat" cmpd="dbl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234" name="Straight Connector 7233">
              <a:extLst>
                <a:ext uri="{FF2B5EF4-FFF2-40B4-BE49-F238E27FC236}">
                  <a16:creationId xmlns:a16="http://schemas.microsoft.com/office/drawing/2014/main" id="{54B6D388-369F-E72F-BE7F-028D5F05CCEC}"/>
                </a:ext>
              </a:extLst>
            </p:cNvPr>
            <p:cNvCxnSpPr/>
            <p:nvPr/>
          </p:nvCxnSpPr>
          <p:spPr bwMode="auto">
            <a:xfrm rot="16200000">
              <a:off x="5169989" y="3715573"/>
              <a:ext cx="2494159" cy="0"/>
            </a:xfrm>
            <a:prstGeom prst="line">
              <a:avLst/>
            </a:prstGeom>
            <a:noFill/>
            <a:ln w="12700" cap="flat" cmpd="dbl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235" name="Straight Connector 7234">
              <a:extLst>
                <a:ext uri="{FF2B5EF4-FFF2-40B4-BE49-F238E27FC236}">
                  <a16:creationId xmlns:a16="http://schemas.microsoft.com/office/drawing/2014/main" id="{2C589CFD-5B0D-7631-BA7B-FB02DD51CF4B}"/>
                </a:ext>
              </a:extLst>
            </p:cNvPr>
            <p:cNvCxnSpPr/>
            <p:nvPr/>
          </p:nvCxnSpPr>
          <p:spPr bwMode="auto">
            <a:xfrm rot="16200000">
              <a:off x="7194093" y="3715573"/>
              <a:ext cx="2494159" cy="0"/>
            </a:xfrm>
            <a:prstGeom prst="line">
              <a:avLst/>
            </a:prstGeom>
            <a:noFill/>
            <a:ln w="12700" cap="flat" cmpd="dbl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7237" name="TextBox 20">
            <a:extLst>
              <a:ext uri="{FF2B5EF4-FFF2-40B4-BE49-F238E27FC236}">
                <a16:creationId xmlns:a16="http://schemas.microsoft.com/office/drawing/2014/main" id="{D187EA57-E1FB-7DA5-21A8-06B865E78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223" y="1934118"/>
            <a:ext cx="8431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Support Activities</a:t>
            </a:r>
          </a:p>
        </p:txBody>
      </p:sp>
      <p:sp>
        <p:nvSpPr>
          <p:cNvPr id="7238" name="TextBox 21">
            <a:extLst>
              <a:ext uri="{FF2B5EF4-FFF2-40B4-BE49-F238E27FC236}">
                <a16:creationId xmlns:a16="http://schemas.microsoft.com/office/drawing/2014/main" id="{3676D603-2FE0-617E-DBA8-88954F3F6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93" y="3087101"/>
            <a:ext cx="9299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Primary Activities</a:t>
            </a:r>
          </a:p>
        </p:txBody>
      </p:sp>
      <p:sp>
        <p:nvSpPr>
          <p:cNvPr id="7192" name="Footer Placeholder 3">
            <a:extLst>
              <a:ext uri="{FF2B5EF4-FFF2-40B4-BE49-F238E27FC236}">
                <a16:creationId xmlns:a16="http://schemas.microsoft.com/office/drawing/2014/main" id="{F59F2474-0380-A6BE-DDE3-AB62827FF9AC}"/>
              </a:ext>
            </a:extLst>
          </p:cNvPr>
          <p:cNvSpPr txBox="1">
            <a:spLocks/>
          </p:cNvSpPr>
          <p:nvPr/>
        </p:nvSpPr>
        <p:spPr>
          <a:xfrm>
            <a:off x="1299888" y="4048788"/>
            <a:ext cx="6931284" cy="427347"/>
          </a:xfrm>
          <a:prstGeom prst="rect">
            <a:avLst/>
          </a:prstGeom>
        </p:spPr>
        <p:txBody>
          <a:bodyPr vert="horz" lIns="137160" tIns="68580" rIns="137160" bIns="6858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dirty="0"/>
              <a:t>Source: Adapted from Michael Porter, </a:t>
            </a:r>
            <a:r>
              <a:rPr lang="en-US" sz="900" i="1" dirty="0"/>
              <a:t>Competitive Advantage: Creating and Sustaining Superior Performance</a:t>
            </a:r>
            <a:r>
              <a:rPr lang="en-US" sz="900" dirty="0"/>
              <a:t> (New York: Free Press, 2008).</a:t>
            </a:r>
          </a:p>
        </p:txBody>
      </p:sp>
      <p:sp>
        <p:nvSpPr>
          <p:cNvPr id="7239" name="TextBox 14">
            <a:extLst>
              <a:ext uri="{FF2B5EF4-FFF2-40B4-BE49-F238E27FC236}">
                <a16:creationId xmlns:a16="http://schemas.microsoft.com/office/drawing/2014/main" id="{D75ED83F-4C34-AC57-8339-C9B79EB31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843" y="1436267"/>
            <a:ext cx="65540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200"/>
              </a:spcAft>
              <a:buNone/>
            </a:pPr>
            <a:r>
              <a:rPr lang="en-CA" altLang="en-US" sz="1200" b="1" dirty="0">
                <a:solidFill>
                  <a:srgbClr val="7030A0"/>
                </a:solidFill>
                <a:latin typeface="+mj-lt"/>
                <a:ea typeface="ＭＳ Ｐゴシック"/>
                <a:cs typeface="Arial"/>
              </a:rPr>
              <a:t>Firm Infrastructure:  Finance, quality mgmt., planning, general management</a:t>
            </a:r>
            <a:endParaRPr lang="en-CA" altLang="en-US" sz="1200" i="1" dirty="0">
              <a:solidFill>
                <a:srgbClr val="7030A0"/>
              </a:solidFill>
              <a:latin typeface="+mj-lt"/>
              <a:ea typeface="ＭＳ Ｐゴシック"/>
              <a:cs typeface="Arial"/>
            </a:endParaRPr>
          </a:p>
          <a:p>
            <a:pPr>
              <a:spcBef>
                <a:spcPct val="0"/>
              </a:spcBef>
              <a:spcAft>
                <a:spcPts val="1200"/>
              </a:spcAft>
              <a:buNone/>
            </a:pPr>
            <a:r>
              <a:rPr lang="en-CA" altLang="en-US" sz="1200" b="1" dirty="0">
                <a:solidFill>
                  <a:srgbClr val="7030A0"/>
                </a:solidFill>
                <a:latin typeface="+mj-lt"/>
                <a:ea typeface="ＭＳ Ｐゴシック"/>
                <a:cs typeface="Arial"/>
              </a:rPr>
              <a:t>Human Resource Management: More than 2 million workers; Low wages and benefits</a:t>
            </a:r>
            <a:endParaRPr lang="en-CA" altLang="en-US" sz="1200" i="1" dirty="0">
              <a:solidFill>
                <a:srgbClr val="7030A0"/>
              </a:solidFill>
              <a:latin typeface="+mj-lt"/>
              <a:ea typeface="ＭＳ Ｐゴシック"/>
              <a:cs typeface="Arial"/>
            </a:endParaRPr>
          </a:p>
          <a:p>
            <a:pPr>
              <a:spcBef>
                <a:spcPct val="0"/>
              </a:spcBef>
              <a:spcAft>
                <a:spcPts val="1200"/>
              </a:spcAft>
              <a:buNone/>
            </a:pPr>
            <a:r>
              <a:rPr lang="en-CA" altLang="en-US" sz="1200" b="1" dirty="0">
                <a:solidFill>
                  <a:srgbClr val="7030A0"/>
                </a:solidFill>
                <a:latin typeface="+mj-lt"/>
                <a:ea typeface="ＭＳ Ｐゴシック"/>
                <a:cs typeface="Arial"/>
              </a:rPr>
              <a:t>Technology Development Cybersecurity; E-commerce; Optimization of Logistics</a:t>
            </a:r>
            <a:endParaRPr lang="en-CA" altLang="en-US" sz="1200" i="1" dirty="0">
              <a:solidFill>
                <a:srgbClr val="7030A0"/>
              </a:solidFill>
              <a:latin typeface="+mj-lt"/>
              <a:ea typeface="ＭＳ Ｐゴシック"/>
              <a:cs typeface="Arial"/>
            </a:endParaRPr>
          </a:p>
          <a:p>
            <a:pPr>
              <a:spcBef>
                <a:spcPct val="0"/>
              </a:spcBef>
              <a:spcAft>
                <a:spcPts val="1200"/>
              </a:spcAft>
              <a:buNone/>
            </a:pPr>
            <a:r>
              <a:rPr lang="en-CA" altLang="en-US" sz="1000" b="1" dirty="0">
                <a:solidFill>
                  <a:srgbClr val="7030A0"/>
                </a:solidFill>
                <a:latin typeface="+mj-lt"/>
                <a:ea typeface="ＭＳ Ｐゴシック"/>
                <a:cs typeface="Arial"/>
              </a:rPr>
              <a:t> </a:t>
            </a:r>
            <a:r>
              <a:rPr lang="en-CA" altLang="en-US" sz="1200" b="1" dirty="0">
                <a:solidFill>
                  <a:srgbClr val="7030A0"/>
                </a:solidFill>
                <a:latin typeface="+mj-lt"/>
                <a:ea typeface="ＭＳ Ｐゴシック"/>
                <a:cs typeface="Arial"/>
              </a:rPr>
              <a:t>Procurement: procurement on global scale; exercises immense bargaining power</a:t>
            </a:r>
            <a:endParaRPr lang="en-CA" altLang="en-US" sz="1200" i="1" dirty="0">
              <a:solidFill>
                <a:srgbClr val="7030A0"/>
              </a:solidFill>
              <a:latin typeface="+mj-lt"/>
              <a:ea typeface="ＭＳ Ｐゴシック"/>
              <a:cs typeface="Arial"/>
            </a:endParaRPr>
          </a:p>
        </p:txBody>
      </p:sp>
      <p:sp>
        <p:nvSpPr>
          <p:cNvPr id="7240" name="TextBox 15">
            <a:extLst>
              <a:ext uri="{FF2B5EF4-FFF2-40B4-BE49-F238E27FC236}">
                <a16:creationId xmlns:a16="http://schemas.microsoft.com/office/drawing/2014/main" id="{6B03413D-DDF9-3722-4297-DDCBC4EEA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697" y="2729954"/>
            <a:ext cx="1198734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200"/>
              </a:spcAft>
              <a:buNone/>
            </a:pPr>
            <a:r>
              <a:rPr lang="en-CA" altLang="en-US" sz="1000" b="1" dirty="0">
                <a:solidFill>
                  <a:srgbClr val="C00000"/>
                </a:solidFill>
                <a:latin typeface="+mj-lt"/>
                <a:ea typeface="ＭＳ Ｐゴシック"/>
                <a:cs typeface="Arial"/>
              </a:rPr>
              <a:t>Inbound Logistics</a:t>
            </a:r>
          </a:p>
          <a:p>
            <a:pPr>
              <a:spcBef>
                <a:spcPct val="0"/>
              </a:spcBef>
              <a:spcAft>
                <a:spcPts val="1200"/>
              </a:spcAft>
              <a:buNone/>
            </a:pPr>
            <a:r>
              <a:rPr lang="en-CA" altLang="en-US" sz="1000" b="1" dirty="0">
                <a:solidFill>
                  <a:srgbClr val="C00000"/>
                </a:solidFill>
                <a:latin typeface="+mj-lt"/>
                <a:ea typeface="ＭＳ Ｐゴシック"/>
                <a:cs typeface="Arial"/>
              </a:rPr>
              <a:t>Works directly with manufacturers; Strategic partnerships with vendors; Cross-docking; JIT</a:t>
            </a:r>
          </a:p>
        </p:txBody>
      </p:sp>
      <p:sp>
        <p:nvSpPr>
          <p:cNvPr id="7241" name="TextBox 16">
            <a:extLst>
              <a:ext uri="{FF2B5EF4-FFF2-40B4-BE49-F238E27FC236}">
                <a16:creationId xmlns:a16="http://schemas.microsoft.com/office/drawing/2014/main" id="{BF6C0F8A-D862-3FE4-3FD4-FB662865B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0168" y="2718909"/>
            <a:ext cx="111138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200"/>
              </a:spcAft>
              <a:buNone/>
            </a:pPr>
            <a:r>
              <a:rPr lang="en-CA" altLang="en-US" sz="1000" b="1" dirty="0">
                <a:solidFill>
                  <a:srgbClr val="C00000"/>
                </a:solidFill>
                <a:latin typeface="+mj-lt"/>
                <a:ea typeface="ＭＳ Ｐゴシック"/>
                <a:cs typeface="Arial"/>
              </a:rPr>
              <a:t>Operations</a:t>
            </a:r>
          </a:p>
          <a:p>
            <a:pPr>
              <a:spcBef>
                <a:spcPct val="0"/>
              </a:spcBef>
              <a:spcAft>
                <a:spcPts val="1200"/>
              </a:spcAft>
              <a:buNone/>
            </a:pPr>
            <a:r>
              <a:rPr lang="en-CA" altLang="en-US" sz="1000" b="1" dirty="0">
                <a:solidFill>
                  <a:srgbClr val="C00000"/>
                </a:solidFill>
                <a:latin typeface="+mj-lt"/>
                <a:ea typeface="ＭＳ Ｐゴシック"/>
                <a:cs typeface="Arial"/>
              </a:rPr>
              <a:t>Global scale; different store formats; More than 11.5k stores; More than 260m customers/week; Online retailing</a:t>
            </a:r>
            <a:endParaRPr lang="en-CA" alt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42" name="TextBox 17">
            <a:extLst>
              <a:ext uri="{FF2B5EF4-FFF2-40B4-BE49-F238E27FC236}">
                <a16:creationId xmlns:a16="http://schemas.microsoft.com/office/drawing/2014/main" id="{EF07FF08-4729-B92D-CCC1-D82D8150A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000" y="2720526"/>
            <a:ext cx="121769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200"/>
              </a:spcAft>
              <a:buNone/>
            </a:pPr>
            <a:r>
              <a:rPr lang="en-CA" altLang="en-US" sz="1000" b="1" dirty="0">
                <a:solidFill>
                  <a:srgbClr val="C00000"/>
                </a:solidFill>
                <a:latin typeface="+mj-lt"/>
                <a:ea typeface="ＭＳ Ｐゴシック"/>
                <a:cs typeface="Arial"/>
              </a:rPr>
              <a:t>Outbound Logistics</a:t>
            </a:r>
          </a:p>
          <a:p>
            <a:pPr>
              <a:spcBef>
                <a:spcPct val="0"/>
              </a:spcBef>
              <a:spcAft>
                <a:spcPts val="1200"/>
              </a:spcAft>
              <a:buNone/>
            </a:pPr>
            <a:r>
              <a:rPr lang="en-CA" altLang="en-US" sz="1000" b="1" dirty="0">
                <a:solidFill>
                  <a:srgbClr val="C00000"/>
                </a:solidFill>
                <a:latin typeface="+mj-lt"/>
                <a:ea typeface="ＭＳ Ｐゴシック"/>
                <a:cs typeface="Arial"/>
              </a:rPr>
              <a:t>E-commerce fulfilment centers; distribution centers</a:t>
            </a:r>
          </a:p>
        </p:txBody>
      </p:sp>
      <p:sp>
        <p:nvSpPr>
          <p:cNvPr id="7243" name="TextBox 18">
            <a:extLst>
              <a:ext uri="{FF2B5EF4-FFF2-40B4-BE49-F238E27FC236}">
                <a16:creationId xmlns:a16="http://schemas.microsoft.com/office/drawing/2014/main" id="{E1F58737-D999-0536-2AA8-CBFC8F856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4284" y="2721630"/>
            <a:ext cx="108780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200"/>
              </a:spcAft>
              <a:buNone/>
            </a:pPr>
            <a:r>
              <a:rPr lang="en-CA" altLang="en-US" sz="1000" b="1" dirty="0">
                <a:solidFill>
                  <a:srgbClr val="C00000"/>
                </a:solidFill>
                <a:latin typeface="+mj-lt"/>
                <a:ea typeface="ＭＳ Ｐゴシック"/>
                <a:cs typeface="Arial"/>
              </a:rPr>
              <a:t>Marketing </a:t>
            </a:r>
            <a:br>
              <a:rPr lang="en-CA" altLang="en-US" sz="10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</a:br>
            <a:r>
              <a:rPr lang="en-CA" altLang="en-US" sz="1000" b="1" dirty="0">
                <a:solidFill>
                  <a:srgbClr val="C00000"/>
                </a:solidFill>
                <a:latin typeface="+mj-lt"/>
                <a:ea typeface="ＭＳ Ｐゴシック"/>
                <a:cs typeface="Arial"/>
              </a:rPr>
              <a:t>&amp; Sales</a:t>
            </a:r>
          </a:p>
          <a:p>
            <a:pPr>
              <a:spcBef>
                <a:spcPct val="0"/>
              </a:spcBef>
              <a:spcAft>
                <a:spcPts val="1200"/>
              </a:spcAft>
              <a:buNone/>
            </a:pPr>
            <a:r>
              <a:rPr lang="en-CA" altLang="en-US" sz="1000" b="1" dirty="0">
                <a:solidFill>
                  <a:srgbClr val="C00000"/>
                </a:solidFill>
                <a:latin typeface="+mj-lt"/>
                <a:ea typeface="ＭＳ Ｐゴシック"/>
                <a:cs typeface="Arial"/>
              </a:rPr>
              <a:t>Broad product assortment; online &amp; offline communications;</a:t>
            </a:r>
            <a:endParaRPr lang="en-CA" altLang="en-US" sz="1000" b="1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244" name="TextBox 19">
            <a:extLst>
              <a:ext uri="{FF2B5EF4-FFF2-40B4-BE49-F238E27FC236}">
                <a16:creationId xmlns:a16="http://schemas.microsoft.com/office/drawing/2014/main" id="{0075F6DA-DC98-E49E-8EC4-48B762BD2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0700" y="2720526"/>
            <a:ext cx="87734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200"/>
              </a:spcAft>
              <a:buNone/>
            </a:pPr>
            <a:r>
              <a:rPr lang="en-CA" altLang="en-US" sz="1000" b="1" dirty="0">
                <a:solidFill>
                  <a:srgbClr val="C00000"/>
                </a:solidFill>
                <a:latin typeface="+mj-lt"/>
                <a:ea typeface="ＭＳ Ｐゴシック"/>
                <a:cs typeface="Arial"/>
              </a:rPr>
              <a:t>After-sales Service</a:t>
            </a:r>
          </a:p>
          <a:p>
            <a:pPr>
              <a:spcBef>
                <a:spcPct val="0"/>
              </a:spcBef>
              <a:spcAft>
                <a:spcPts val="1200"/>
              </a:spcAft>
              <a:buNone/>
            </a:pPr>
            <a:r>
              <a:rPr lang="en-CA" altLang="en-US" sz="1000" b="1" dirty="0">
                <a:solidFill>
                  <a:srgbClr val="C00000"/>
                </a:solidFill>
                <a:latin typeface="+mj-lt"/>
                <a:ea typeface="ＭＳ Ｐゴシック"/>
                <a:cs typeface="Arial"/>
              </a:rPr>
              <a:t>Low emphasis on service before, during and after sale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1836E8-78F4-4163-B571-BC6FBA64A261}"/>
              </a:ext>
            </a:extLst>
          </p:cNvPr>
          <p:cNvSpPr txBox="1"/>
          <p:nvPr/>
        </p:nvSpPr>
        <p:spPr>
          <a:xfrm>
            <a:off x="655747" y="811560"/>
            <a:ext cx="7832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Value Proposition: “Everyday Low Prices”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7650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3">
            <a:extLst>
              <a:ext uri="{FF2B5EF4-FFF2-40B4-BE49-F238E27FC236}">
                <a16:creationId xmlns:a16="http://schemas.microsoft.com/office/drawing/2014/main" id="{D4FB4019-4AAE-EC9C-6F82-81C3AEC2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5" y="80963"/>
            <a:ext cx="8042275" cy="774700"/>
          </a:xfrm>
        </p:spPr>
        <p:txBody>
          <a:bodyPr/>
          <a:lstStyle/>
          <a:p>
            <a:r>
              <a:rPr lang="en-US" altLang="en-US" dirty="0"/>
              <a:t>Next Lesson</a:t>
            </a:r>
          </a:p>
        </p:txBody>
      </p:sp>
      <p:graphicFrame>
        <p:nvGraphicFramePr>
          <p:cNvPr id="7206" name="Diagram 22">
            <a:extLst>
              <a:ext uri="{FF2B5EF4-FFF2-40B4-BE49-F238E27FC236}">
                <a16:creationId xmlns:a16="http://schemas.microsoft.com/office/drawing/2014/main" id="{C78309EC-3BBB-2300-9A1D-9FC5131D74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8478535"/>
              </p:ext>
            </p:extLst>
          </p:nvPr>
        </p:nvGraphicFramePr>
        <p:xfrm>
          <a:off x="549275" y="1047750"/>
          <a:ext cx="8042275" cy="3430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404598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Custom 3">
      <a:dk1>
        <a:sysClr val="windowText" lastClr="000000"/>
      </a:dk1>
      <a:lt1>
        <a:srgbClr val="C40724"/>
      </a:lt1>
      <a:dk2>
        <a:srgbClr val="000000"/>
      </a:dk2>
      <a:lt2>
        <a:srgbClr val="F8F8F8"/>
      </a:lt2>
      <a:accent1>
        <a:srgbClr val="BD061C"/>
      </a:accent1>
      <a:accent2>
        <a:srgbClr val="E98D0A"/>
      </a:accent2>
      <a:accent3>
        <a:srgbClr val="969696"/>
      </a:accent3>
      <a:accent4>
        <a:srgbClr val="808080"/>
      </a:accent4>
      <a:accent5>
        <a:srgbClr val="C40724"/>
      </a:accent5>
      <a:accent6>
        <a:srgbClr val="3F4F6C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TECH_Template_2019 (1)  -  Compatibility Mode" id="{96DF2388-B785-2045-9157-84F6A1D402CB}" vid="{FA40E05E-1420-CD4F-AB4E-3CD2BC76CD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449</Words>
  <Application>Microsoft Office PowerPoint</Application>
  <PresentationFormat>On-screen Show (16:9)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 2</vt:lpstr>
      <vt:lpstr>Breeze</vt:lpstr>
      <vt:lpstr>  Lesson 3 Analyzing The Value Chain</vt:lpstr>
      <vt:lpstr>M. Krishna Erramilli</vt:lpstr>
      <vt:lpstr>Learning Objectives</vt:lpstr>
      <vt:lpstr>This Lesson</vt:lpstr>
      <vt:lpstr>Value Chain Analysis</vt:lpstr>
      <vt:lpstr>Value Chain</vt:lpstr>
      <vt:lpstr>Walmart’s Value Chain</vt:lpstr>
      <vt:lpstr>Next Lesson</vt:lpstr>
    </vt:vector>
  </TitlesOfParts>
  <Manager/>
  <Company>Illinois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Illinois Tech President's PowerPoint Presentation</dc:title>
  <dc:subject/>
  <dc:creator>Sandra Laporte</dc:creator>
  <cp:keywords/>
  <dc:description/>
  <cp:lastModifiedBy>Bernadette Otoo</cp:lastModifiedBy>
  <cp:revision>13</cp:revision>
  <dcterms:created xsi:type="dcterms:W3CDTF">2019-02-13T16:04:21Z</dcterms:created>
  <dcterms:modified xsi:type="dcterms:W3CDTF">2023-06-21T14:55:48Z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6859565F-18A3-4E85-87E5-0B77E7AD2609</vt:lpwstr>
  </property>
  <property fmtid="{D5CDD505-2E9C-101B-9397-08002B2CF9AE}" pid="3" name="ArticulatePath">
    <vt:lpwstr>ILTECH_Template_2019 (1)</vt:lpwstr>
  </property>
</Properties>
</file>