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9" r:id="rId2"/>
    <p:sldId id="262" r:id="rId3"/>
    <p:sldId id="264" r:id="rId4"/>
    <p:sldId id="260" r:id="rId5"/>
    <p:sldId id="282" r:id="rId6"/>
    <p:sldId id="284" r:id="rId7"/>
    <p:sldId id="283" r:id="rId8"/>
    <p:sldId id="269" r:id="rId9"/>
    <p:sldId id="270" r:id="rId10"/>
    <p:sldId id="272" r:id="rId11"/>
    <p:sldId id="285" r:id="rId12"/>
    <p:sldId id="286" r:id="rId13"/>
    <p:sldId id="266" r:id="rId14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764"/>
  </p:normalViewPr>
  <p:slideViewPr>
    <p:cSldViewPr snapToGrid="0" snapToObjects="1">
      <p:cViewPr>
        <p:scale>
          <a:sx n="77" d="100"/>
          <a:sy n="77" d="100"/>
        </p:scale>
        <p:origin x="1546" y="403"/>
      </p:cViewPr>
      <p:guideLst>
        <p:guide orient="horz" pos="27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>
        <a:xfrm>
          <a:off x="7822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>
        <a:xfrm>
          <a:off x="4103537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F587B038-CE2B-403E-856F-00FEC7302374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>
        <a:xfrm>
          <a:off x="5721019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>
        <a:xfrm>
          <a:off x="9816735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F498FC4-B2DD-4D13-AEBE-9715994175D9}">
      <dgm:prSet phldrT="[Text]"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C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>
        <a:xfrm>
          <a:off x="11434217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A911F-3D8E-46C3-BA38-424E2BBE56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BB85A-1604-4330-B001-FAE7826C2A16}">
      <dgm:prSet phldrT="[Text]" phldr="0"/>
      <dgm:spPr>
        <a:xfrm>
          <a:off x="7822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gm:t>
    </dgm:pt>
    <dgm:pt modelId="{9AAFAB33-6F81-487A-BEC2-32BEC25BBBEE}" type="parTrans" cxnId="{4D348D5C-D349-45FE-94ED-C3AFE7B9A50A}">
      <dgm:prSet/>
      <dgm:spPr/>
      <dgm:t>
        <a:bodyPr/>
        <a:lstStyle/>
        <a:p>
          <a:endParaRPr lang="en-US"/>
        </a:p>
      </dgm:t>
    </dgm:pt>
    <dgm:pt modelId="{39589CD8-4B69-4220-9976-E7235941FE41}" type="sibTrans" cxnId="{4D348D5C-D349-45FE-94ED-C3AFE7B9A50A}">
      <dgm:prSet/>
      <dgm:spPr>
        <a:xfrm>
          <a:off x="4103537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F587B038-CE2B-403E-856F-00FEC7302374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</dgm:t>
    </dgm:pt>
    <dgm:pt modelId="{D554E597-C7E7-466D-9E66-51E15388AFE7}" type="parTrans" cxnId="{332D742A-7630-49EF-B579-432F2E9ADFC5}">
      <dgm:prSet/>
      <dgm:spPr/>
      <dgm:t>
        <a:bodyPr/>
        <a:lstStyle/>
        <a:p>
          <a:endParaRPr lang="en-US"/>
        </a:p>
      </dgm:t>
    </dgm:pt>
    <dgm:pt modelId="{67A2FA00-B412-4CB1-9E7F-91742905F628}" type="sibTrans" cxnId="{332D742A-7630-49EF-B579-432F2E9ADFC5}">
      <dgm:prSet/>
      <dgm:spPr/>
      <dgm:t>
        <a:bodyPr/>
        <a:lstStyle/>
        <a:p>
          <a:endParaRPr lang="en-US"/>
        </a:p>
      </dgm:t>
    </dgm:pt>
    <dgm:pt modelId="{B1014A50-70D9-481B-8913-CCFC17C0934D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</dgm:t>
    </dgm:pt>
    <dgm:pt modelId="{3B40F485-5ECC-48FE-AD41-7726252BDFD3}" type="parTrans" cxnId="{0C9B4782-D178-4766-A1A9-E5728C25F3BE}">
      <dgm:prSet/>
      <dgm:spPr/>
      <dgm:t>
        <a:bodyPr/>
        <a:lstStyle/>
        <a:p>
          <a:endParaRPr lang="en-US"/>
        </a:p>
      </dgm:t>
    </dgm:pt>
    <dgm:pt modelId="{F8B40894-9E2A-497F-ACD3-0BDB60BC6483}" type="sibTrans" cxnId="{0C9B4782-D178-4766-A1A9-E5728C25F3BE}">
      <dgm:prSet/>
      <dgm:spPr/>
      <dgm:t>
        <a:bodyPr/>
        <a:lstStyle/>
        <a:p>
          <a:endParaRPr lang="en-US"/>
        </a:p>
      </dgm:t>
    </dgm:pt>
    <dgm:pt modelId="{31F10F5D-D8E7-4585-A1EA-415A3BB9EB07}">
      <dgm:prSet phldrT="[Text]" phldr="0"/>
      <dgm:spPr>
        <a:xfrm>
          <a:off x="736272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gm:t>
    </dgm:pt>
    <dgm:pt modelId="{D62FE346-6243-4E77-88C1-FEE1FDCAEDFA}" type="parTrans" cxnId="{CC2BEE72-FF4B-41D3-8687-90548AD0FE6C}">
      <dgm:prSet/>
      <dgm:spPr/>
      <dgm:t>
        <a:bodyPr/>
        <a:lstStyle/>
        <a:p>
          <a:endParaRPr lang="en-US"/>
        </a:p>
      </dgm:t>
    </dgm:pt>
    <dgm:pt modelId="{6BA3DAC1-1DA7-43C1-BA11-5068C2B56A9B}" type="sibTrans" cxnId="{CC2BEE72-FF4B-41D3-8687-90548AD0FE6C}">
      <dgm:prSet/>
      <dgm:spPr/>
      <dgm:t>
        <a:bodyPr/>
        <a:lstStyle/>
        <a:p>
          <a:endParaRPr lang="en-US"/>
        </a:p>
      </dgm:t>
    </dgm:pt>
    <dgm:pt modelId="{3B65FF25-A174-445F-BD60-0562FA891AFA}">
      <dgm:prSet phldrT="[Text]" phldr="0"/>
      <dgm:spPr>
        <a:xfrm>
          <a:off x="5721019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gm:t>
    </dgm:pt>
    <dgm:pt modelId="{2F8C23E8-2CB4-45A9-8915-85691A8D94D5}" type="parTrans" cxnId="{DF9D8372-CE47-4A47-9595-E6279F22B6D4}">
      <dgm:prSet/>
      <dgm:spPr/>
      <dgm:t>
        <a:bodyPr/>
        <a:lstStyle/>
        <a:p>
          <a:endParaRPr lang="en-US"/>
        </a:p>
      </dgm:t>
    </dgm:pt>
    <dgm:pt modelId="{49968132-8F6C-479E-83C7-B72CB22C1637}" type="sibTrans" cxnId="{DF9D8372-CE47-4A47-9595-E6279F22B6D4}">
      <dgm:prSet/>
      <dgm:spPr>
        <a:xfrm>
          <a:off x="9816735" y="1183309"/>
          <a:ext cx="1143020" cy="885479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F498FC4-B2DD-4D13-AEBE-9715994175D9}">
      <dgm:prSet phldrT="[Text]"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</dgm:t>
    </dgm:pt>
    <dgm:pt modelId="{F4DE6EC3-6754-49C8-8DC5-9C65BC5A65D4}" type="parTrans" cxnId="{0AAE1DA7-5059-4B59-B4BB-376C2476E8E2}">
      <dgm:prSet/>
      <dgm:spPr/>
      <dgm:t>
        <a:bodyPr/>
        <a:lstStyle/>
        <a:p>
          <a:endParaRPr lang="en-US"/>
        </a:p>
      </dgm:t>
    </dgm:pt>
    <dgm:pt modelId="{763E02BF-A297-4578-BFE8-F21D9348E066}" type="sibTrans" cxnId="{0AAE1DA7-5059-4B59-B4BB-376C2476E8E2}">
      <dgm:prSet/>
      <dgm:spPr/>
      <dgm:t>
        <a:bodyPr/>
        <a:lstStyle/>
        <a:p>
          <a:endParaRPr lang="en-US"/>
        </a:p>
      </dgm:t>
    </dgm:pt>
    <dgm:pt modelId="{73142BFA-4F33-4AC1-B8AD-B338DE3B3C53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C00000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</dgm:t>
    </dgm:pt>
    <dgm:pt modelId="{451FAB2E-21EF-4BCE-8253-C7018551A40B}" type="parTrans" cxnId="{FF1CE764-5E82-4EE6-BD40-A7CBD0BD2375}">
      <dgm:prSet/>
      <dgm:spPr/>
      <dgm:t>
        <a:bodyPr/>
        <a:lstStyle/>
        <a:p>
          <a:endParaRPr lang="en-US"/>
        </a:p>
      </dgm:t>
    </dgm:pt>
    <dgm:pt modelId="{DBEA36DC-161A-4DCB-B8FC-932724BC463D}" type="sibTrans" cxnId="{FF1CE764-5E82-4EE6-BD40-A7CBD0BD2375}">
      <dgm:prSet/>
      <dgm:spPr/>
      <dgm:t>
        <a:bodyPr/>
        <a:lstStyle/>
        <a:p>
          <a:endParaRPr lang="en-US"/>
        </a:p>
      </dgm:t>
    </dgm:pt>
    <dgm:pt modelId="{BCE120AF-071E-46FC-8D74-6610C5A08BD9}">
      <dgm:prSet phldr="0"/>
      <dgm:spPr>
        <a:xfrm>
          <a:off x="6449470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Value Chain Analysis</a:t>
          </a:r>
        </a:p>
      </dgm:t>
    </dgm:pt>
    <dgm:pt modelId="{5DA5A7FC-B297-405D-8D15-925E40282DBC}" type="parTrans" cxnId="{A1C019F4-4BCC-470A-876A-57C6594E28DE}">
      <dgm:prSet/>
      <dgm:spPr/>
      <dgm:t>
        <a:bodyPr/>
        <a:lstStyle/>
        <a:p>
          <a:endParaRPr lang="en-US"/>
        </a:p>
      </dgm:t>
    </dgm:pt>
    <dgm:pt modelId="{2450B1DB-9329-4274-85D0-D315F296AFEA}" type="sibTrans" cxnId="{A1C019F4-4BCC-470A-876A-57C6594E28DE}">
      <dgm:prSet/>
      <dgm:spPr/>
      <dgm:t>
        <a:bodyPr/>
        <a:lstStyle/>
        <a:p>
          <a:endParaRPr lang="en-US"/>
        </a:p>
      </dgm:t>
    </dgm:pt>
    <dgm:pt modelId="{64DB1923-123A-4D17-B6B5-BAC019C8451E}">
      <dgm:prSet phldr="0"/>
      <dgm:spPr>
        <a:xfrm>
          <a:off x="11434217" y="944973"/>
          <a:ext cx="3556554" cy="2043226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gm:t>
    </dgm:pt>
    <dgm:pt modelId="{EC7042BF-D708-447D-9DA9-7878F50A9488}" type="parTrans" cxnId="{B1AD894E-9B43-4E9B-AA66-5C1A6520F476}">
      <dgm:prSet/>
      <dgm:spPr/>
      <dgm:t>
        <a:bodyPr/>
        <a:lstStyle/>
        <a:p>
          <a:endParaRPr lang="en-US"/>
        </a:p>
      </dgm:t>
    </dgm:pt>
    <dgm:pt modelId="{E4305DB7-C194-49EE-956E-8411AE6501AF}" type="sibTrans" cxnId="{B1AD894E-9B43-4E9B-AA66-5C1A6520F476}">
      <dgm:prSet/>
      <dgm:spPr/>
      <dgm:t>
        <a:bodyPr/>
        <a:lstStyle/>
        <a:p>
          <a:endParaRPr lang="en-US"/>
        </a:p>
      </dgm:t>
    </dgm:pt>
    <dgm:pt modelId="{5015AC19-197E-4616-B32F-5B3516A08550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1973635-DAD7-4AB5-A884-2622511B3F12}" type="parTrans" cxnId="{AD9B3323-DE8A-4FD6-AECB-9B885266EF03}">
      <dgm:prSet/>
      <dgm:spPr/>
      <dgm:t>
        <a:bodyPr/>
        <a:lstStyle/>
        <a:p>
          <a:endParaRPr lang="en-US"/>
        </a:p>
      </dgm:t>
    </dgm:pt>
    <dgm:pt modelId="{D5380B1B-6866-495B-B7FA-A64CA2AC724D}" type="sibTrans" cxnId="{AD9B3323-DE8A-4FD6-AECB-9B885266EF03}">
      <dgm:prSet/>
      <dgm:spPr/>
      <dgm:t>
        <a:bodyPr/>
        <a:lstStyle/>
        <a:p>
          <a:endParaRPr lang="en-US"/>
        </a:p>
      </dgm:t>
    </dgm:pt>
    <dgm:pt modelId="{CBA2AD13-BAFA-4FE9-82CD-31C160591FA6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</dgm:t>
    </dgm:pt>
    <dgm:pt modelId="{D8840363-4BC4-497B-87BF-A25C909E60C2}" type="parTrans" cxnId="{92A9D5E5-08DA-4065-BB8C-0018426477C7}">
      <dgm:prSet/>
      <dgm:spPr/>
      <dgm:t>
        <a:bodyPr/>
        <a:lstStyle/>
        <a:p>
          <a:endParaRPr lang="en-US"/>
        </a:p>
      </dgm:t>
    </dgm:pt>
    <dgm:pt modelId="{05FEE63E-5B86-4C1E-A728-1DECC7D144DD}" type="sibTrans" cxnId="{92A9D5E5-08DA-4065-BB8C-0018426477C7}">
      <dgm:prSet/>
      <dgm:spPr/>
      <dgm:t>
        <a:bodyPr/>
        <a:lstStyle/>
        <a:p>
          <a:endParaRPr lang="en-US"/>
        </a:p>
      </dgm:t>
    </dgm:pt>
    <dgm:pt modelId="{B635F32B-294A-48C5-8878-E4CC5A1757D7}">
      <dgm:prSet phldr="0"/>
      <dgm:spPr>
        <a:xfrm>
          <a:off x="12162668" y="2307124"/>
          <a:ext cx="3556554" cy="3933562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en-US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</dgm:t>
    </dgm:pt>
    <dgm:pt modelId="{5D3CD34B-F3F3-44C2-9BF7-9F8F8A3AC33C}" type="parTrans" cxnId="{0C7E2AD7-D1DE-42B5-946B-AF698CDE4239}">
      <dgm:prSet/>
      <dgm:spPr/>
      <dgm:t>
        <a:bodyPr/>
        <a:lstStyle/>
        <a:p>
          <a:endParaRPr lang="en-US"/>
        </a:p>
      </dgm:t>
    </dgm:pt>
    <dgm:pt modelId="{D9855FD3-601B-4800-9956-F3C10C521538}" type="sibTrans" cxnId="{0C7E2AD7-D1DE-42B5-946B-AF698CDE4239}">
      <dgm:prSet/>
      <dgm:spPr/>
      <dgm:t>
        <a:bodyPr/>
        <a:lstStyle/>
        <a:p>
          <a:endParaRPr lang="en-US"/>
        </a:p>
      </dgm:t>
    </dgm:pt>
    <dgm:pt modelId="{A96C69DC-AB1A-4549-A8A6-4F733E426036}" type="pres">
      <dgm:prSet presAssocID="{92AA911F-3D8E-46C3-BA38-424E2BBE5688}" presName="linearFlow" presStyleCnt="0">
        <dgm:presLayoutVars>
          <dgm:dir/>
          <dgm:animLvl val="lvl"/>
          <dgm:resizeHandles val="exact"/>
        </dgm:presLayoutVars>
      </dgm:prSet>
      <dgm:spPr/>
    </dgm:pt>
    <dgm:pt modelId="{B868880F-88A6-457D-811D-E29497E671D8}" type="pres">
      <dgm:prSet presAssocID="{A6DBB85A-1604-4330-B001-FAE7826C2A16}" presName="composite" presStyleCnt="0"/>
      <dgm:spPr/>
    </dgm:pt>
    <dgm:pt modelId="{2ED904AE-78B9-4D18-9A47-5148455DAA66}" type="pres">
      <dgm:prSet presAssocID="{A6DBB85A-1604-4330-B001-FAE7826C2A1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1F9D26-2A90-4353-B1AE-F3B66979147E}" type="pres">
      <dgm:prSet presAssocID="{A6DBB85A-1604-4330-B001-FAE7826C2A16}" presName="parSh" presStyleLbl="node1" presStyleIdx="0" presStyleCnt="3"/>
      <dgm:spPr/>
    </dgm:pt>
    <dgm:pt modelId="{C79BE5FA-F208-4304-AD6F-30507C895690}" type="pres">
      <dgm:prSet presAssocID="{A6DBB85A-1604-4330-B001-FAE7826C2A16}" presName="desTx" presStyleLbl="fgAcc1" presStyleIdx="0" presStyleCnt="3">
        <dgm:presLayoutVars>
          <dgm:bulletEnabled val="1"/>
        </dgm:presLayoutVars>
      </dgm:prSet>
      <dgm:spPr/>
    </dgm:pt>
    <dgm:pt modelId="{2C0C31F8-FF4F-4B88-8128-26D051B2F65E}" type="pres">
      <dgm:prSet presAssocID="{39589CD8-4B69-4220-9976-E7235941FE41}" presName="sibTrans" presStyleLbl="sibTrans2D1" presStyleIdx="0" presStyleCnt="2"/>
      <dgm:spPr/>
    </dgm:pt>
    <dgm:pt modelId="{8CE327ED-483D-4CB6-97D6-6DE1DC411700}" type="pres">
      <dgm:prSet presAssocID="{39589CD8-4B69-4220-9976-E7235941FE41}" presName="connTx" presStyleLbl="sibTrans2D1" presStyleIdx="0" presStyleCnt="2"/>
      <dgm:spPr/>
    </dgm:pt>
    <dgm:pt modelId="{C3E67E22-0D5B-499E-A308-EBFC5AE6C069}" type="pres">
      <dgm:prSet presAssocID="{3B65FF25-A174-445F-BD60-0562FA891AFA}" presName="composite" presStyleCnt="0"/>
      <dgm:spPr/>
    </dgm:pt>
    <dgm:pt modelId="{B8EEC744-9AB4-474C-A3DC-8FDA86FE811A}" type="pres">
      <dgm:prSet presAssocID="{3B65FF25-A174-445F-BD60-0562FA891A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FFBCA9-783B-4720-BBF1-FD7D06645313}" type="pres">
      <dgm:prSet presAssocID="{3B65FF25-A174-445F-BD60-0562FA891AFA}" presName="parSh" presStyleLbl="node1" presStyleIdx="1" presStyleCnt="3"/>
      <dgm:spPr/>
    </dgm:pt>
    <dgm:pt modelId="{4E71C8FE-368D-4A5C-9F65-7D2A0A086E90}" type="pres">
      <dgm:prSet presAssocID="{3B65FF25-A174-445F-BD60-0562FA891AFA}" presName="desTx" presStyleLbl="fgAcc1" presStyleIdx="1" presStyleCnt="3">
        <dgm:presLayoutVars>
          <dgm:bulletEnabled val="1"/>
        </dgm:presLayoutVars>
      </dgm:prSet>
      <dgm:spPr/>
    </dgm:pt>
    <dgm:pt modelId="{CCB17CDB-2451-4AD5-8934-6822DBDA1F44}" type="pres">
      <dgm:prSet presAssocID="{49968132-8F6C-479E-83C7-B72CB22C1637}" presName="sibTrans" presStyleLbl="sibTrans2D1" presStyleIdx="1" presStyleCnt="2"/>
      <dgm:spPr/>
    </dgm:pt>
    <dgm:pt modelId="{BB99C35B-C634-498B-BFA8-3A680B8AF18F}" type="pres">
      <dgm:prSet presAssocID="{49968132-8F6C-479E-83C7-B72CB22C1637}" presName="connTx" presStyleLbl="sibTrans2D1" presStyleIdx="1" presStyleCnt="2"/>
      <dgm:spPr/>
    </dgm:pt>
    <dgm:pt modelId="{45AA42AC-FF2E-46E8-9B2A-646D73AE2CD1}" type="pres">
      <dgm:prSet presAssocID="{64DB1923-123A-4D17-B6B5-BAC019C8451E}" presName="composite" presStyleCnt="0"/>
      <dgm:spPr/>
    </dgm:pt>
    <dgm:pt modelId="{FEB9BD7A-3DB7-4556-AE27-239D4C84B33F}" type="pres">
      <dgm:prSet presAssocID="{64DB1923-123A-4D17-B6B5-BAC019C845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D6384E-CA7C-4FE7-8AEE-555075430080}" type="pres">
      <dgm:prSet presAssocID="{64DB1923-123A-4D17-B6B5-BAC019C8451E}" presName="parSh" presStyleLbl="node1" presStyleIdx="2" presStyleCnt="3"/>
      <dgm:spPr/>
    </dgm:pt>
    <dgm:pt modelId="{359FD805-D0A5-419D-9A15-5EB6FEF339C1}" type="pres">
      <dgm:prSet presAssocID="{64DB1923-123A-4D17-B6B5-BAC019C845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A9BA814-F338-4E0E-80FB-0C71F5949CCE}" type="presOf" srcId="{B1014A50-70D9-481B-8913-CCFC17C0934D}" destId="{C79BE5FA-F208-4304-AD6F-30507C895690}" srcOrd="0" destOrd="1" presId="urn:microsoft.com/office/officeart/2005/8/layout/process3"/>
    <dgm:cxn modelId="{6E83CB1D-AFDA-4FF7-94AB-5B4E5D460B27}" type="presOf" srcId="{B635F32B-294A-48C5-8878-E4CC5A1757D7}" destId="{359FD805-D0A5-419D-9A15-5EB6FEF339C1}" srcOrd="0" destOrd="1" presId="urn:microsoft.com/office/officeart/2005/8/layout/process3"/>
    <dgm:cxn modelId="{AD9B3323-DE8A-4FD6-AECB-9B885266EF03}" srcId="{64DB1923-123A-4D17-B6B5-BAC019C8451E}" destId="{5015AC19-197E-4616-B32F-5B3516A08550}" srcOrd="2" destOrd="0" parTransId="{71973635-DAD7-4AB5-A884-2622511B3F12}" sibTransId="{D5380B1B-6866-495B-B7FA-A64CA2AC724D}"/>
    <dgm:cxn modelId="{64F7D628-1567-41E6-8956-07227EBAFA7D}" type="presOf" srcId="{64DB1923-123A-4D17-B6B5-BAC019C8451E}" destId="{FEB9BD7A-3DB7-4556-AE27-239D4C84B33F}" srcOrd="0" destOrd="0" presId="urn:microsoft.com/office/officeart/2005/8/layout/process3"/>
    <dgm:cxn modelId="{332D742A-7630-49EF-B579-432F2E9ADFC5}" srcId="{A6DBB85A-1604-4330-B001-FAE7826C2A16}" destId="{F587B038-CE2B-403E-856F-00FEC7302374}" srcOrd="0" destOrd="0" parTransId="{D554E597-C7E7-466D-9E66-51E15388AFE7}" sibTransId="{67A2FA00-B412-4CB1-9E7F-91742905F628}"/>
    <dgm:cxn modelId="{4170822E-26CA-4860-A9A8-8F1F424510F5}" type="presOf" srcId="{F587B038-CE2B-403E-856F-00FEC7302374}" destId="{C79BE5FA-F208-4304-AD6F-30507C895690}" srcOrd="0" destOrd="0" presId="urn:microsoft.com/office/officeart/2005/8/layout/process3"/>
    <dgm:cxn modelId="{07BB2139-256B-4232-880F-391E412BFED4}" type="presOf" srcId="{39589CD8-4B69-4220-9976-E7235941FE41}" destId="{2C0C31F8-FF4F-4B88-8128-26D051B2F65E}" srcOrd="0" destOrd="0" presId="urn:microsoft.com/office/officeart/2005/8/layout/process3"/>
    <dgm:cxn modelId="{B288403D-7F9F-4ADC-9AB0-8DF7E5C1752B}" type="presOf" srcId="{49968132-8F6C-479E-83C7-B72CB22C1637}" destId="{BB99C35B-C634-498B-BFA8-3A680B8AF18F}" srcOrd="1" destOrd="0" presId="urn:microsoft.com/office/officeart/2005/8/layout/process3"/>
    <dgm:cxn modelId="{4D348D5C-D349-45FE-94ED-C3AFE7B9A50A}" srcId="{92AA911F-3D8E-46C3-BA38-424E2BBE5688}" destId="{A6DBB85A-1604-4330-B001-FAE7826C2A16}" srcOrd="0" destOrd="0" parTransId="{9AAFAB33-6F81-487A-BEC2-32BEC25BBBEE}" sibTransId="{39589CD8-4B69-4220-9976-E7235941FE41}"/>
    <dgm:cxn modelId="{DFAB685D-FCC1-4DD6-9117-7779302BEC8D}" type="presOf" srcId="{49968132-8F6C-479E-83C7-B72CB22C1637}" destId="{CCB17CDB-2451-4AD5-8934-6822DBDA1F44}" srcOrd="0" destOrd="0" presId="urn:microsoft.com/office/officeart/2005/8/layout/process3"/>
    <dgm:cxn modelId="{FF1CE764-5E82-4EE6-BD40-A7CBD0BD2375}" srcId="{3B65FF25-A174-445F-BD60-0562FA891AFA}" destId="{73142BFA-4F33-4AC1-B8AD-B338DE3B3C53}" srcOrd="1" destOrd="0" parTransId="{451FAB2E-21EF-4BCE-8253-C7018551A40B}" sibTransId="{DBEA36DC-161A-4DCB-B8FC-932724BC463D}"/>
    <dgm:cxn modelId="{C0CC7D46-219E-48FE-9A7B-B02853F871A7}" type="presOf" srcId="{3B65FF25-A174-445F-BD60-0562FA891AFA}" destId="{B8EEC744-9AB4-474C-A3DC-8FDA86FE811A}" srcOrd="0" destOrd="0" presId="urn:microsoft.com/office/officeart/2005/8/layout/process3"/>
    <dgm:cxn modelId="{B1AD894E-9B43-4E9B-AA66-5C1A6520F476}" srcId="{92AA911F-3D8E-46C3-BA38-424E2BBE5688}" destId="{64DB1923-123A-4D17-B6B5-BAC019C8451E}" srcOrd="2" destOrd="0" parTransId="{EC7042BF-D708-447D-9DA9-7878F50A9488}" sibTransId="{E4305DB7-C194-49EE-956E-8411AE6501AF}"/>
    <dgm:cxn modelId="{6309F96F-C57B-443E-B6BF-96289F3878DF}" type="presOf" srcId="{3B65FF25-A174-445F-BD60-0562FA891AFA}" destId="{59FFBCA9-783B-4720-BBF1-FD7D06645313}" srcOrd="1" destOrd="0" presId="urn:microsoft.com/office/officeart/2005/8/layout/process3"/>
    <dgm:cxn modelId="{DF9D8372-CE47-4A47-9595-E6279F22B6D4}" srcId="{92AA911F-3D8E-46C3-BA38-424E2BBE5688}" destId="{3B65FF25-A174-445F-BD60-0562FA891AFA}" srcOrd="1" destOrd="0" parTransId="{2F8C23E8-2CB4-45A9-8915-85691A8D94D5}" sibTransId="{49968132-8F6C-479E-83C7-B72CB22C1637}"/>
    <dgm:cxn modelId="{CC2BEE72-FF4B-41D3-8687-90548AD0FE6C}" srcId="{A6DBB85A-1604-4330-B001-FAE7826C2A16}" destId="{31F10F5D-D8E7-4585-A1EA-415A3BB9EB07}" srcOrd="2" destOrd="0" parTransId="{D62FE346-6243-4E77-88C1-FEE1FDCAEDFA}" sibTransId="{6BA3DAC1-1DA7-43C1-BA11-5068C2B56A9B}"/>
    <dgm:cxn modelId="{B85D5C7A-FFF3-4626-BA81-E13C812ED655}" type="presOf" srcId="{BCE120AF-071E-46FC-8D74-6610C5A08BD9}" destId="{4E71C8FE-368D-4A5C-9F65-7D2A0A086E90}" srcOrd="0" destOrd="2" presId="urn:microsoft.com/office/officeart/2005/8/layout/process3"/>
    <dgm:cxn modelId="{0C9B4782-D178-4766-A1A9-E5728C25F3BE}" srcId="{A6DBB85A-1604-4330-B001-FAE7826C2A16}" destId="{B1014A50-70D9-481B-8913-CCFC17C0934D}" srcOrd="1" destOrd="0" parTransId="{3B40F485-5ECC-48FE-AD41-7726252BDFD3}" sibTransId="{F8B40894-9E2A-497F-ACD3-0BDB60BC6483}"/>
    <dgm:cxn modelId="{8E83B28D-C480-42CF-8605-CAD22FC06C6C}" type="presOf" srcId="{31F10F5D-D8E7-4585-A1EA-415A3BB9EB07}" destId="{C79BE5FA-F208-4304-AD6F-30507C895690}" srcOrd="0" destOrd="2" presId="urn:microsoft.com/office/officeart/2005/8/layout/process3"/>
    <dgm:cxn modelId="{D4610D9C-E917-43E7-840C-B6180B0B8BD8}" type="presOf" srcId="{64DB1923-123A-4D17-B6B5-BAC019C8451E}" destId="{D7D6384E-CA7C-4FE7-8AEE-555075430080}" srcOrd="1" destOrd="0" presId="urn:microsoft.com/office/officeart/2005/8/layout/process3"/>
    <dgm:cxn modelId="{0858BCA0-A1F9-4B6E-8491-30AD871B9845}" type="presOf" srcId="{39589CD8-4B69-4220-9976-E7235941FE41}" destId="{8CE327ED-483D-4CB6-97D6-6DE1DC411700}" srcOrd="1" destOrd="0" presId="urn:microsoft.com/office/officeart/2005/8/layout/process3"/>
    <dgm:cxn modelId="{0AAE1DA7-5059-4B59-B4BB-376C2476E8E2}" srcId="{3B65FF25-A174-445F-BD60-0562FA891AFA}" destId="{6F498FC4-B2DD-4D13-AEBE-9715994175D9}" srcOrd="0" destOrd="0" parTransId="{F4DE6EC3-6754-49C8-8DC5-9C65BC5A65D4}" sibTransId="{763E02BF-A297-4578-BFE8-F21D9348E066}"/>
    <dgm:cxn modelId="{9199CFA7-B950-4F38-8317-DFC735DD019C}" type="presOf" srcId="{CBA2AD13-BAFA-4FE9-82CD-31C160591FA6}" destId="{359FD805-D0A5-419D-9A15-5EB6FEF339C1}" srcOrd="0" destOrd="0" presId="urn:microsoft.com/office/officeart/2005/8/layout/process3"/>
    <dgm:cxn modelId="{9D013EA8-F685-4A5E-A90D-7EDD591C2D2A}" type="presOf" srcId="{A6DBB85A-1604-4330-B001-FAE7826C2A16}" destId="{2ED904AE-78B9-4D18-9A47-5148455DAA66}" srcOrd="0" destOrd="0" presId="urn:microsoft.com/office/officeart/2005/8/layout/process3"/>
    <dgm:cxn modelId="{B894EAAB-8B0D-4179-91DD-BFA0259CE2C3}" type="presOf" srcId="{5015AC19-197E-4616-B32F-5B3516A08550}" destId="{359FD805-D0A5-419D-9A15-5EB6FEF339C1}" srcOrd="0" destOrd="2" presId="urn:microsoft.com/office/officeart/2005/8/layout/process3"/>
    <dgm:cxn modelId="{E7B7EAAC-882D-480C-AD6F-1272DBA99A09}" type="presOf" srcId="{73142BFA-4F33-4AC1-B8AD-B338DE3B3C53}" destId="{4E71C8FE-368D-4A5C-9F65-7D2A0A086E90}" srcOrd="0" destOrd="1" presId="urn:microsoft.com/office/officeart/2005/8/layout/process3"/>
    <dgm:cxn modelId="{C0D345C1-0A29-4A12-ABAF-97208C15848E}" type="presOf" srcId="{A6DBB85A-1604-4330-B001-FAE7826C2A16}" destId="{EB1F9D26-2A90-4353-B1AE-F3B66979147E}" srcOrd="1" destOrd="0" presId="urn:microsoft.com/office/officeart/2005/8/layout/process3"/>
    <dgm:cxn modelId="{95A8A6D4-225C-44CA-A55F-B709ABAED321}" type="presOf" srcId="{92AA911F-3D8E-46C3-BA38-424E2BBE5688}" destId="{A96C69DC-AB1A-4549-A8A6-4F733E426036}" srcOrd="0" destOrd="0" presId="urn:microsoft.com/office/officeart/2005/8/layout/process3"/>
    <dgm:cxn modelId="{0C7E2AD7-D1DE-42B5-946B-AF698CDE4239}" srcId="{64DB1923-123A-4D17-B6B5-BAC019C8451E}" destId="{B635F32B-294A-48C5-8878-E4CC5A1757D7}" srcOrd="1" destOrd="0" parTransId="{5D3CD34B-F3F3-44C2-9BF7-9F8F8A3AC33C}" sibTransId="{D9855FD3-601B-4800-9956-F3C10C521538}"/>
    <dgm:cxn modelId="{92A9D5E5-08DA-4065-BB8C-0018426477C7}" srcId="{64DB1923-123A-4D17-B6B5-BAC019C8451E}" destId="{CBA2AD13-BAFA-4FE9-82CD-31C160591FA6}" srcOrd="0" destOrd="0" parTransId="{D8840363-4BC4-497B-87BF-A25C909E60C2}" sibTransId="{05FEE63E-5B86-4C1E-A728-1DECC7D144DD}"/>
    <dgm:cxn modelId="{A1C019F4-4BCC-470A-876A-57C6594E28DE}" srcId="{3B65FF25-A174-445F-BD60-0562FA891AFA}" destId="{BCE120AF-071E-46FC-8D74-6610C5A08BD9}" srcOrd="2" destOrd="0" parTransId="{5DA5A7FC-B297-405D-8D15-925E40282DBC}" sibTransId="{2450B1DB-9329-4274-85D0-D315F296AFEA}"/>
    <dgm:cxn modelId="{428108F6-B897-4B0B-B988-E3069951DB2C}" type="presOf" srcId="{6F498FC4-B2DD-4D13-AEBE-9715994175D9}" destId="{4E71C8FE-368D-4A5C-9F65-7D2A0A086E90}" srcOrd="0" destOrd="0" presId="urn:microsoft.com/office/officeart/2005/8/layout/process3"/>
    <dgm:cxn modelId="{68507713-FC39-4799-9362-AEA9D03F6719}" type="presParOf" srcId="{A96C69DC-AB1A-4549-A8A6-4F733E426036}" destId="{B868880F-88A6-457D-811D-E29497E671D8}" srcOrd="0" destOrd="0" presId="urn:microsoft.com/office/officeart/2005/8/layout/process3"/>
    <dgm:cxn modelId="{3378317F-3536-43F5-BAF1-B81347627F43}" type="presParOf" srcId="{B868880F-88A6-457D-811D-E29497E671D8}" destId="{2ED904AE-78B9-4D18-9A47-5148455DAA66}" srcOrd="0" destOrd="0" presId="urn:microsoft.com/office/officeart/2005/8/layout/process3"/>
    <dgm:cxn modelId="{20807C2A-01F0-4D06-B384-C0B8FA734B9D}" type="presParOf" srcId="{B868880F-88A6-457D-811D-E29497E671D8}" destId="{EB1F9D26-2A90-4353-B1AE-F3B66979147E}" srcOrd="1" destOrd="0" presId="urn:microsoft.com/office/officeart/2005/8/layout/process3"/>
    <dgm:cxn modelId="{D6DEEC99-3230-47D0-9EAD-C5A74E607F7A}" type="presParOf" srcId="{B868880F-88A6-457D-811D-E29497E671D8}" destId="{C79BE5FA-F208-4304-AD6F-30507C895690}" srcOrd="2" destOrd="0" presId="urn:microsoft.com/office/officeart/2005/8/layout/process3"/>
    <dgm:cxn modelId="{04059AAA-6794-46D5-B6CB-E6D68B892BE1}" type="presParOf" srcId="{A96C69DC-AB1A-4549-A8A6-4F733E426036}" destId="{2C0C31F8-FF4F-4B88-8128-26D051B2F65E}" srcOrd="1" destOrd="0" presId="urn:microsoft.com/office/officeart/2005/8/layout/process3"/>
    <dgm:cxn modelId="{015E94A7-2539-4D67-9AF4-972332AA949C}" type="presParOf" srcId="{2C0C31F8-FF4F-4B88-8128-26D051B2F65E}" destId="{8CE327ED-483D-4CB6-97D6-6DE1DC411700}" srcOrd="0" destOrd="0" presId="urn:microsoft.com/office/officeart/2005/8/layout/process3"/>
    <dgm:cxn modelId="{72355C95-A5BF-4032-9E74-D932DF2B6F64}" type="presParOf" srcId="{A96C69DC-AB1A-4549-A8A6-4F733E426036}" destId="{C3E67E22-0D5B-499E-A308-EBFC5AE6C069}" srcOrd="2" destOrd="0" presId="urn:microsoft.com/office/officeart/2005/8/layout/process3"/>
    <dgm:cxn modelId="{C17B9111-D2BD-43FD-BDE0-D0525C91C0AF}" type="presParOf" srcId="{C3E67E22-0D5B-499E-A308-EBFC5AE6C069}" destId="{B8EEC744-9AB4-474C-A3DC-8FDA86FE811A}" srcOrd="0" destOrd="0" presId="urn:microsoft.com/office/officeart/2005/8/layout/process3"/>
    <dgm:cxn modelId="{20007655-06B9-4F99-932A-506F5C55B4CD}" type="presParOf" srcId="{C3E67E22-0D5B-499E-A308-EBFC5AE6C069}" destId="{59FFBCA9-783B-4720-BBF1-FD7D06645313}" srcOrd="1" destOrd="0" presId="urn:microsoft.com/office/officeart/2005/8/layout/process3"/>
    <dgm:cxn modelId="{5D536D25-7A0D-449A-AE7B-3C45EBFFF55B}" type="presParOf" srcId="{C3E67E22-0D5B-499E-A308-EBFC5AE6C069}" destId="{4E71C8FE-368D-4A5C-9F65-7D2A0A086E90}" srcOrd="2" destOrd="0" presId="urn:microsoft.com/office/officeart/2005/8/layout/process3"/>
    <dgm:cxn modelId="{CC72CFD5-E2EC-47F6-A599-588DEB527B50}" type="presParOf" srcId="{A96C69DC-AB1A-4549-A8A6-4F733E426036}" destId="{CCB17CDB-2451-4AD5-8934-6822DBDA1F44}" srcOrd="3" destOrd="0" presId="urn:microsoft.com/office/officeart/2005/8/layout/process3"/>
    <dgm:cxn modelId="{77E9EEB1-3CDB-426D-9DED-F4C4B25B6435}" type="presParOf" srcId="{CCB17CDB-2451-4AD5-8934-6822DBDA1F44}" destId="{BB99C35B-C634-498B-BFA8-3A680B8AF18F}" srcOrd="0" destOrd="0" presId="urn:microsoft.com/office/officeart/2005/8/layout/process3"/>
    <dgm:cxn modelId="{46B8966A-EF51-44A9-A162-6BE1B246BD5E}" type="presParOf" srcId="{A96C69DC-AB1A-4549-A8A6-4F733E426036}" destId="{45AA42AC-FF2E-46E8-9B2A-646D73AE2CD1}" srcOrd="4" destOrd="0" presId="urn:microsoft.com/office/officeart/2005/8/layout/process3"/>
    <dgm:cxn modelId="{470A9B2C-D50A-4D1D-8980-CED78FA4E0F2}" type="presParOf" srcId="{45AA42AC-FF2E-46E8-9B2A-646D73AE2CD1}" destId="{FEB9BD7A-3DB7-4556-AE27-239D4C84B33F}" srcOrd="0" destOrd="0" presId="urn:microsoft.com/office/officeart/2005/8/layout/process3"/>
    <dgm:cxn modelId="{B177EA41-33FB-44F4-A7B3-C38F22133850}" type="presParOf" srcId="{45AA42AC-FF2E-46E8-9B2A-646D73AE2CD1}" destId="{D7D6384E-CA7C-4FE7-8AEE-555075430080}" srcOrd="1" destOrd="0" presId="urn:microsoft.com/office/officeart/2005/8/layout/process3"/>
    <dgm:cxn modelId="{85EAB4AD-BB7E-49BA-9B46-9A5C6252A80E}" type="presParOf" srcId="{45AA42AC-FF2E-46E8-9B2A-646D73AE2CD1}" destId="{359FD805-D0A5-419D-9A15-5EB6FEF339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3872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sp:txBody>
      <dsp:txXfrm>
        <a:off x="24333" y="375639"/>
        <a:ext cx="1720013" cy="657651"/>
      </dsp:txXfrm>
    </dsp:sp>
    <dsp:sp modelId="{C79BE5FA-F208-4304-AD6F-30507C895690}">
      <dsp:nvSpPr>
        <dsp:cNvPr id="0" name=""/>
        <dsp:cNvSpPr/>
      </dsp:nvSpPr>
      <dsp:spPr>
        <a:xfrm>
          <a:off x="364546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sp:txBody>
      <dsp:txXfrm>
        <a:off x="416122" y="1105328"/>
        <a:ext cx="1657783" cy="1790785"/>
      </dsp:txXfrm>
    </dsp:sp>
    <dsp:sp modelId="{2C0C31F8-FF4F-4B88-8128-26D051B2F65E}">
      <dsp:nvSpPr>
        <dsp:cNvPr id="0" name=""/>
        <dsp:cNvSpPr/>
      </dsp:nvSpPr>
      <dsp:spPr>
        <a:xfrm>
          <a:off x="2031759" y="485254"/>
          <a:ext cx="565937" cy="438422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31759" y="572938"/>
        <a:ext cx="434410" cy="263054"/>
      </dsp:txXfrm>
    </dsp:sp>
    <dsp:sp modelId="{59FFBCA9-783B-4720-BBF1-FD7D06645313}">
      <dsp:nvSpPr>
        <dsp:cNvPr id="0" name=""/>
        <dsp:cNvSpPr/>
      </dsp:nvSpPr>
      <dsp:spPr>
        <a:xfrm>
          <a:off x="2832614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sp:txBody>
      <dsp:txXfrm>
        <a:off x="2853075" y="375639"/>
        <a:ext cx="1720013" cy="657651"/>
      </dsp:txXfrm>
    </dsp:sp>
    <dsp:sp modelId="{4E71C8FE-368D-4A5C-9F65-7D2A0A086E90}">
      <dsp:nvSpPr>
        <dsp:cNvPr id="0" name=""/>
        <dsp:cNvSpPr/>
      </dsp:nvSpPr>
      <dsp:spPr>
        <a:xfrm>
          <a:off x="3193287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Lesson 3: Value Chain Analysis</a:t>
          </a:r>
        </a:p>
      </dsp:txBody>
      <dsp:txXfrm>
        <a:off x="3244863" y="1105328"/>
        <a:ext cx="1657783" cy="1790785"/>
      </dsp:txXfrm>
    </dsp:sp>
    <dsp:sp modelId="{CCB17CDB-2451-4AD5-8934-6822DBDA1F44}">
      <dsp:nvSpPr>
        <dsp:cNvPr id="0" name=""/>
        <dsp:cNvSpPr/>
      </dsp:nvSpPr>
      <dsp:spPr>
        <a:xfrm>
          <a:off x="4860501" y="485254"/>
          <a:ext cx="565937" cy="438422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860501" y="572938"/>
        <a:ext cx="434410" cy="263054"/>
      </dsp:txXfrm>
    </dsp:sp>
    <dsp:sp modelId="{D7D6384E-CA7C-4FE7-8AEE-555075430080}">
      <dsp:nvSpPr>
        <dsp:cNvPr id="0" name=""/>
        <dsp:cNvSpPr/>
      </dsp:nvSpPr>
      <dsp:spPr>
        <a:xfrm>
          <a:off x="5661355" y="355178"/>
          <a:ext cx="1760935" cy="1047860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sp:txBody>
      <dsp:txXfrm>
        <a:off x="5681816" y="375639"/>
        <a:ext cx="1720013" cy="657651"/>
      </dsp:txXfrm>
    </dsp:sp>
    <dsp:sp modelId="{359FD805-D0A5-419D-9A15-5EB6FEF339C1}">
      <dsp:nvSpPr>
        <dsp:cNvPr id="0" name=""/>
        <dsp:cNvSpPr/>
      </dsp:nvSpPr>
      <dsp:spPr>
        <a:xfrm>
          <a:off x="6022029" y="1053752"/>
          <a:ext cx="1760935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073605" y="1105328"/>
        <a:ext cx="1657783" cy="179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9D26-2A90-4353-B1AE-F3B66979147E}">
      <dsp:nvSpPr>
        <dsp:cNvPr id="0" name=""/>
        <dsp:cNvSpPr/>
      </dsp:nvSpPr>
      <dsp:spPr>
        <a:xfrm>
          <a:off x="399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1: What is Competitive Strategy</a:t>
          </a:r>
        </a:p>
      </dsp:txBody>
      <dsp:txXfrm>
        <a:off x="24539" y="438227"/>
        <a:ext cx="1777620" cy="660195"/>
      </dsp:txXfrm>
    </dsp:sp>
    <dsp:sp modelId="{C79BE5FA-F208-4304-AD6F-30507C895690}">
      <dsp:nvSpPr>
        <dsp:cNvPr id="0" name=""/>
        <dsp:cNvSpPr/>
      </dsp:nvSpPr>
      <dsp:spPr>
        <a:xfrm>
          <a:off x="37650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2: Macro-Environmental 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Industry Analysis</a:t>
          </a:r>
        </a:p>
      </dsp:txBody>
      <dsp:txXfrm>
        <a:off x="429772" y="1172230"/>
        <a:ext cx="1712164" cy="1787401"/>
      </dsp:txXfrm>
    </dsp:sp>
    <dsp:sp modelId="{2C0C31F8-FF4F-4B88-8128-26D051B2F65E}">
      <dsp:nvSpPr>
        <dsp:cNvPr id="0" name=""/>
        <dsp:cNvSpPr/>
      </dsp:nvSpPr>
      <dsp:spPr>
        <a:xfrm>
          <a:off x="2098409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98409" y="632483"/>
        <a:ext cx="448660" cy="271681"/>
      </dsp:txXfrm>
    </dsp:sp>
    <dsp:sp modelId="{59FFBCA9-783B-4720-BBF1-FD7D06645313}">
      <dsp:nvSpPr>
        <dsp:cNvPr id="0" name=""/>
        <dsp:cNvSpPr/>
      </dsp:nvSpPr>
      <dsp:spPr>
        <a:xfrm>
          <a:off x="2925534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2: Competitive Advantage</a:t>
          </a:r>
        </a:p>
      </dsp:txBody>
      <dsp:txXfrm>
        <a:off x="2946074" y="438227"/>
        <a:ext cx="1777620" cy="660195"/>
      </dsp:txXfrm>
    </dsp:sp>
    <dsp:sp modelId="{4E71C8FE-368D-4A5C-9F65-7D2A0A086E90}">
      <dsp:nvSpPr>
        <dsp:cNvPr id="0" name=""/>
        <dsp:cNvSpPr/>
      </dsp:nvSpPr>
      <dsp:spPr>
        <a:xfrm>
          <a:off x="3298039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1: What is Competitive Advantage?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C00000"/>
              </a:solidFill>
              <a:latin typeface="Arial"/>
              <a:ea typeface="+mn-ea"/>
              <a:cs typeface="+mn-cs"/>
            </a:rPr>
            <a:t>Lesson 2: Sustainable Competitive Advantage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Lesson 3: Value Chain Analysis</a:t>
          </a:r>
        </a:p>
      </dsp:txBody>
      <dsp:txXfrm>
        <a:off x="3351307" y="1172230"/>
        <a:ext cx="1712164" cy="1787401"/>
      </dsp:txXfrm>
    </dsp:sp>
    <dsp:sp modelId="{CCB17CDB-2451-4AD5-8934-6822DBDA1F44}">
      <dsp:nvSpPr>
        <dsp:cNvPr id="0" name=""/>
        <dsp:cNvSpPr/>
      </dsp:nvSpPr>
      <dsp:spPr>
        <a:xfrm>
          <a:off x="5019943" y="5419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rgbClr val="C00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019943" y="632483"/>
        <a:ext cx="448660" cy="271681"/>
      </dsp:txXfrm>
    </dsp:sp>
    <dsp:sp modelId="{D7D6384E-CA7C-4FE7-8AEE-555075430080}">
      <dsp:nvSpPr>
        <dsp:cNvPr id="0" name=""/>
        <dsp:cNvSpPr/>
      </dsp:nvSpPr>
      <dsp:spPr>
        <a:xfrm>
          <a:off x="5847069" y="417687"/>
          <a:ext cx="1818700" cy="1051912"/>
        </a:xfrm>
        <a:prstGeom prst="roundRect">
          <a:avLst>
            <a:gd name="adj" fmla="val 1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25400" cap="flat" cmpd="dbl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Module 3: Choosing a Competitive Strategy </a:t>
          </a:r>
        </a:p>
      </dsp:txBody>
      <dsp:txXfrm>
        <a:off x="5867609" y="438227"/>
        <a:ext cx="1777620" cy="660195"/>
      </dsp:txXfrm>
    </dsp:sp>
    <dsp:sp modelId="{359FD805-D0A5-419D-9A15-5EB6FEF339C1}">
      <dsp:nvSpPr>
        <dsp:cNvPr id="0" name=""/>
        <dsp:cNvSpPr/>
      </dsp:nvSpPr>
      <dsp:spPr>
        <a:xfrm>
          <a:off x="6219574" y="1118962"/>
          <a:ext cx="1818700" cy="18939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dbl" algn="ctr">
          <a:solidFill>
            <a:srgbClr val="C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1: Cost Leadership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2: Differentiation Strategy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444444"/>
              </a:solidFill>
              <a:latin typeface="Calibri"/>
              <a:ea typeface="+mn-ea"/>
              <a:cs typeface="Calibri"/>
            </a:rPr>
            <a:t>Lesson 3:</a:t>
          </a:r>
          <a:r>
            <a:rPr lang="en-US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Calibri"/>
            </a:rPr>
            <a:t> Best-Cost Strategy</a:t>
          </a:r>
          <a:endParaRPr lang="en-US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272842" y="1172230"/>
        <a:ext cx="1712164" cy="178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1328738" y="971550"/>
            <a:ext cx="6486525" cy="2365375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 fontAlgn="auto"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lIns="182880" rIns="182880"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25349"/>
            <a:ext cx="8042276" cy="3444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80963"/>
            <a:ext cx="80422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200150"/>
            <a:ext cx="80422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4592638"/>
            <a:ext cx="1778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9250" indent="-349250" algn="l" rtl="0" fontAlgn="base">
        <a:spcBef>
          <a:spcPts val="2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968375" indent="-282575" algn="l" rtl="0" fontAlgn="base">
        <a:spcBef>
          <a:spcPts val="6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263650" indent="-295275" algn="l" rtl="0" fontAlgn="base">
        <a:spcBef>
          <a:spcPts val="6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1546225" indent="-282575" algn="l" rtl="0" fontAlgn="base">
        <a:spcBef>
          <a:spcPts val="6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812" y="1795340"/>
            <a:ext cx="6508651" cy="90261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sz="2400" dirty="0"/>
            </a:br>
            <a:br>
              <a:rPr lang="en-US" dirty="0"/>
            </a:br>
            <a:r>
              <a:rPr lang="en-US" sz="2400" dirty="0">
                <a:cs typeface="Arial"/>
              </a:rPr>
              <a:t>Lesson 1 What is Competitive Advantage?</a:t>
            </a:r>
            <a:br>
              <a:rPr lang="en-US" sz="2400" dirty="0">
                <a:cs typeface="Arial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86" y="2818606"/>
            <a:ext cx="6499225" cy="37708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Date of Presentation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A36395-9525-C562-56E9-9AC988CF13A3}"/>
              </a:ext>
            </a:extLst>
          </p:cNvPr>
          <p:cNvSpPr txBox="1">
            <a:spLocks/>
          </p:cNvSpPr>
          <p:nvPr/>
        </p:nvSpPr>
        <p:spPr bwMode="auto">
          <a:xfrm>
            <a:off x="1331812" y="1198768"/>
            <a:ext cx="6499225" cy="3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Wingdings 2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Wingdings 2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F8BC65"/>
              </a:buClr>
              <a:buSzPct val="100000"/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ctr" rtl="0" fontAlgn="base">
              <a:spcBef>
                <a:spcPts val="600"/>
              </a:spcBef>
              <a:spcAft>
                <a:spcPct val="0"/>
              </a:spcAft>
              <a:buClr>
                <a:srgbClr val="FBD299"/>
              </a:buClr>
              <a:buSzPct val="100000"/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Module 2 Competitive Advantage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Scenario#1</a:t>
            </a:r>
            <a:br>
              <a:rPr lang="en-US" dirty="0">
                <a:ea typeface="ＭＳ Ｐゴシック"/>
                <a:cs typeface="Arial"/>
              </a:rPr>
            </a:br>
            <a:r>
              <a:rPr lang="en-US" dirty="0">
                <a:ea typeface="ＭＳ Ｐゴシック"/>
                <a:cs typeface="Arial"/>
              </a:rPr>
              <a:t>Who Has Competitive Advantage?</a:t>
            </a: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EA042-3FC4-488D-BA3F-B16A53F3B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5120"/>
              </p:ext>
            </p:extLst>
          </p:nvPr>
        </p:nvGraphicFramePr>
        <p:xfrm>
          <a:off x="561561" y="1242389"/>
          <a:ext cx="8042274" cy="2932045"/>
        </p:xfrm>
        <a:graphic>
          <a:graphicData uri="http://schemas.openxmlformats.org/drawingml/2006/table">
            <a:tbl>
              <a:tblPr firstRow="1" bandRow="1"/>
              <a:tblGrid>
                <a:gridCol w="2680758">
                  <a:extLst>
                    <a:ext uri="{9D8B030D-6E8A-4147-A177-3AD203B41FA5}">
                      <a16:colId xmlns:a16="http://schemas.microsoft.com/office/drawing/2014/main" val="3162841533"/>
                    </a:ext>
                  </a:extLst>
                </a:gridCol>
                <a:gridCol w="2680758">
                  <a:extLst>
                    <a:ext uri="{9D8B030D-6E8A-4147-A177-3AD203B41FA5}">
                      <a16:colId xmlns:a16="http://schemas.microsoft.com/office/drawing/2014/main" val="1152204023"/>
                    </a:ext>
                  </a:extLst>
                </a:gridCol>
                <a:gridCol w="2680758">
                  <a:extLst>
                    <a:ext uri="{9D8B030D-6E8A-4147-A177-3AD203B41FA5}">
                      <a16:colId xmlns:a16="http://schemas.microsoft.com/office/drawing/2014/main" val="967019456"/>
                    </a:ext>
                  </a:extLst>
                </a:gridCol>
              </a:tblGrid>
              <a:tr h="837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Tech Solutions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Smartphone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Gadgets Galore Smartphone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55545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WTP 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450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44916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COST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250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8827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="1"/>
                        <a:t>EVC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b="1"/>
                        <a:t>300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="1" dirty="0"/>
                        <a:t>200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85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019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Scenario#2</a:t>
            </a:r>
            <a:br>
              <a:rPr lang="en-US" dirty="0">
                <a:ea typeface="ＭＳ Ｐゴシック"/>
                <a:cs typeface="Arial"/>
              </a:rPr>
            </a:br>
            <a:r>
              <a:rPr lang="en-US" dirty="0">
                <a:ea typeface="ＭＳ Ｐゴシック"/>
                <a:cs typeface="Arial"/>
              </a:rPr>
              <a:t>Who Has Competitive Advantage?</a:t>
            </a: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EA042-3FC4-488D-BA3F-B16A53F3B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76825"/>
              </p:ext>
            </p:extLst>
          </p:nvPr>
        </p:nvGraphicFramePr>
        <p:xfrm>
          <a:off x="561561" y="1242389"/>
          <a:ext cx="8042274" cy="2932045"/>
        </p:xfrm>
        <a:graphic>
          <a:graphicData uri="http://schemas.openxmlformats.org/drawingml/2006/table">
            <a:tbl>
              <a:tblPr firstRow="1" bandRow="1"/>
              <a:tblGrid>
                <a:gridCol w="2680758">
                  <a:extLst>
                    <a:ext uri="{9D8B030D-6E8A-4147-A177-3AD203B41FA5}">
                      <a16:colId xmlns:a16="http://schemas.microsoft.com/office/drawing/2014/main" val="3162841533"/>
                    </a:ext>
                  </a:extLst>
                </a:gridCol>
                <a:gridCol w="2680758">
                  <a:extLst>
                    <a:ext uri="{9D8B030D-6E8A-4147-A177-3AD203B41FA5}">
                      <a16:colId xmlns:a16="http://schemas.microsoft.com/office/drawing/2014/main" val="1152204023"/>
                    </a:ext>
                  </a:extLst>
                </a:gridCol>
                <a:gridCol w="2680758">
                  <a:extLst>
                    <a:ext uri="{9D8B030D-6E8A-4147-A177-3AD203B41FA5}">
                      <a16:colId xmlns:a16="http://schemas.microsoft.com/office/drawing/2014/main" val="967019456"/>
                    </a:ext>
                  </a:extLst>
                </a:gridCol>
              </a:tblGrid>
              <a:tr h="837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Tech Solutions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Smartphone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Gadgets Galore Smartphone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55545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WTP 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44916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COST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8827"/>
                  </a:ext>
                </a:extLst>
              </a:tr>
              <a:tr h="698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="1"/>
                        <a:t>EVC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b="1"/>
                        <a:t>300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="1" dirty="0"/>
                        <a:t>400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985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6151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Competitive Advantage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25525"/>
            <a:ext cx="8042275" cy="3443288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A company has a </a:t>
            </a:r>
            <a:r>
              <a:rPr lang="en-US" i="1" dirty="0">
                <a:ea typeface="ＭＳ Ｐゴシック"/>
                <a:cs typeface="Arial"/>
              </a:rPr>
              <a:t>competitive advantage </a:t>
            </a:r>
            <a:r>
              <a:rPr lang="en-US" dirty="0">
                <a:ea typeface="ＭＳ Ｐゴシック"/>
                <a:cs typeface="Arial"/>
              </a:rPr>
              <a:t>if it can generate greater economic value than its competitors.</a:t>
            </a:r>
            <a:endParaRPr lang="en-US" dirty="0">
              <a:cs typeface="Arial"/>
            </a:endParaRPr>
          </a:p>
          <a:p>
            <a:r>
              <a:rPr lang="en-US" dirty="0">
                <a:ea typeface="ＭＳ Ｐゴシック"/>
                <a:cs typeface="Arial"/>
              </a:rPr>
              <a:t>Competitive advantage allows the company to generate greater profits in the long run and outperform its competitors</a:t>
            </a:r>
          </a:p>
          <a:p>
            <a:r>
              <a:rPr lang="en-US" dirty="0">
                <a:ea typeface="ＭＳ Ｐゴシック"/>
                <a:cs typeface="Arial"/>
              </a:rPr>
              <a:t>But how can the company sustain its competitive advantage?</a:t>
            </a:r>
            <a:endParaRPr lang="en-US" dirty="0"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1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3">
            <a:extLst>
              <a:ext uri="{FF2B5EF4-FFF2-40B4-BE49-F238E27FC236}">
                <a16:creationId xmlns:a16="http://schemas.microsoft.com/office/drawing/2014/main" id="{D4FB4019-4AAE-EC9C-6F82-81C3AEC2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altLang="en-US" dirty="0"/>
              <a:t>Next Lesson</a:t>
            </a:r>
          </a:p>
        </p:txBody>
      </p:sp>
      <p:graphicFrame>
        <p:nvGraphicFramePr>
          <p:cNvPr id="7206" name="Diagram 22">
            <a:extLst>
              <a:ext uri="{FF2B5EF4-FFF2-40B4-BE49-F238E27FC236}">
                <a16:creationId xmlns:a16="http://schemas.microsoft.com/office/drawing/2014/main" id="{C78309EC-3BBB-2300-9A1D-9FC5131D7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592433"/>
              </p:ext>
            </p:extLst>
          </p:nvPr>
        </p:nvGraphicFramePr>
        <p:xfrm>
          <a:off x="549275" y="1047750"/>
          <a:ext cx="8042275" cy="343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04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88" y="1143000"/>
            <a:ext cx="6499225" cy="1293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Arial"/>
              </a:rPr>
              <a:t>M. Krishna </a:t>
            </a:r>
            <a:r>
              <a:rPr lang="en-US" dirty="0" err="1">
                <a:cs typeface="Arial"/>
              </a:rPr>
              <a:t>Erramilli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88" y="2474913"/>
            <a:ext cx="6499225" cy="687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Name of Person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sz="2800" dirty="0">
                <a:ea typeface="ＭＳ Ｐゴシック"/>
                <a:cs typeface="Arial"/>
              </a:rPr>
              <a:t>This Lesson</a:t>
            </a:r>
            <a:endParaRPr lang="en-US" altLang="en-US" dirty="0"/>
          </a:p>
        </p:txBody>
      </p:sp>
      <p:graphicFrame>
        <p:nvGraphicFramePr>
          <p:cNvPr id="4" name="Diagram 22">
            <a:extLst>
              <a:ext uri="{FF2B5EF4-FFF2-40B4-BE49-F238E27FC236}">
                <a16:creationId xmlns:a16="http://schemas.microsoft.com/office/drawing/2014/main" id="{BE2CCC58-B8B3-5C04-CE49-74E7A0318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112142"/>
              </p:ext>
            </p:extLst>
          </p:nvPr>
        </p:nvGraphicFramePr>
        <p:xfrm>
          <a:off x="673768" y="1047751"/>
          <a:ext cx="7786838" cy="330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74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/>
              <a:t>Learning Objectives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25525"/>
            <a:ext cx="8042275" cy="3443288"/>
          </a:xfrm>
        </p:spPr>
        <p:txBody>
          <a:bodyPr/>
          <a:lstStyle/>
          <a:p>
            <a:r>
              <a:rPr lang="en-US" sz="2000" dirty="0">
                <a:latin typeface="Arial"/>
                <a:ea typeface="ＭＳ Ｐゴシック"/>
                <a:cs typeface="Arial"/>
              </a:rPr>
              <a:t>After completing this lesson, you will be able to describe the concept of competitive advantage and its importance.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E3FB9C-1796-AC73-5EAD-BEA7F09CA97E}"/>
              </a:ext>
            </a:extLst>
          </p:cNvPr>
          <p:cNvSpPr txBox="1"/>
          <p:nvPr/>
        </p:nvSpPr>
        <p:spPr>
          <a:xfrm>
            <a:off x="2404874" y="1034499"/>
            <a:ext cx="1853686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WILLINGNESS TO PAY (WTP)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7F4B6-8B64-27D9-555E-1DEEA21B8C51}"/>
              </a:ext>
            </a:extLst>
          </p:cNvPr>
          <p:cNvSpPr txBox="1"/>
          <p:nvPr/>
        </p:nvSpPr>
        <p:spPr>
          <a:xfrm>
            <a:off x="2398275" y="3594619"/>
            <a:ext cx="1853686" cy="523220"/>
          </a:xfrm>
          <a:prstGeom prst="rect">
            <a:avLst/>
          </a:prstGeom>
          <a:gradFill rotWithShape="1">
            <a:gsLst>
              <a:gs pos="0">
                <a:srgbClr val="D5393D">
                  <a:satMod val="103000"/>
                  <a:lumMod val="102000"/>
                  <a:tint val="94000"/>
                </a:srgbClr>
              </a:gs>
              <a:gs pos="50000">
                <a:srgbClr val="D5393D">
                  <a:satMod val="110000"/>
                  <a:lumMod val="100000"/>
                  <a:shade val="100000"/>
                </a:srgbClr>
              </a:gs>
              <a:gs pos="100000">
                <a:srgbClr val="D5393D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FIRM’S COST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(COST)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A9E9C-D337-45E6-7FBE-7C5C230A44C6}"/>
              </a:ext>
            </a:extLst>
          </p:cNvPr>
          <p:cNvSpPr txBox="1"/>
          <p:nvPr/>
        </p:nvSpPr>
        <p:spPr>
          <a:xfrm>
            <a:off x="4428468" y="1019258"/>
            <a:ext cx="4022113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WTP = Maximum Price Customers Willing to Pay for the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41B93-76B3-2B4C-A624-9EF429A6C306}"/>
              </a:ext>
            </a:extLst>
          </p:cNvPr>
          <p:cNvSpPr txBox="1"/>
          <p:nvPr/>
        </p:nvSpPr>
        <p:spPr>
          <a:xfrm>
            <a:off x="4431276" y="3643116"/>
            <a:ext cx="4019306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COST = Company's Cost of Making and Selling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DF23C-62FD-74C0-7272-DFE1B67AF037}"/>
              </a:ext>
            </a:extLst>
          </p:cNvPr>
          <p:cNvSpPr txBox="1"/>
          <p:nvPr/>
        </p:nvSpPr>
        <p:spPr>
          <a:xfrm>
            <a:off x="2404874" y="2331172"/>
            <a:ext cx="1853686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PRICE  OF PRODUCT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BC6CA-D8AE-2778-F92D-EA5C985D877A}"/>
              </a:ext>
            </a:extLst>
          </p:cNvPr>
          <p:cNvSpPr txBox="1"/>
          <p:nvPr/>
        </p:nvSpPr>
        <p:spPr>
          <a:xfrm>
            <a:off x="1629913" y="2465584"/>
            <a:ext cx="577935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$60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46906-C075-3EC5-6D12-4DBCC51D23B4}"/>
              </a:ext>
            </a:extLst>
          </p:cNvPr>
          <p:cNvSpPr txBox="1"/>
          <p:nvPr/>
        </p:nvSpPr>
        <p:spPr>
          <a:xfrm>
            <a:off x="1472669" y="3618773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$40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02538-9EAC-271F-4093-6BDB23FCF6BD}"/>
              </a:ext>
            </a:extLst>
          </p:cNvPr>
          <p:cNvSpPr txBox="1"/>
          <p:nvPr/>
        </p:nvSpPr>
        <p:spPr>
          <a:xfrm>
            <a:off x="1533629" y="1199389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$100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B6417-AD09-BB66-5127-801410D08A14}"/>
              </a:ext>
            </a:extLst>
          </p:cNvPr>
          <p:cNvSpPr txBox="1"/>
          <p:nvPr/>
        </p:nvSpPr>
        <p:spPr>
          <a:xfrm>
            <a:off x="4436088" y="2407372"/>
            <a:ext cx="4037352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PRICE  = Actual Price Paid By Customers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E3FB9C-1796-AC73-5EAD-BEA7F09CA97E}"/>
              </a:ext>
            </a:extLst>
          </p:cNvPr>
          <p:cNvSpPr txBox="1"/>
          <p:nvPr/>
        </p:nvSpPr>
        <p:spPr>
          <a:xfrm>
            <a:off x="2404874" y="1034499"/>
            <a:ext cx="1853686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WILLINGNESS TO PAY (WTP)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7F4B6-8B64-27D9-555E-1DEEA21B8C51}"/>
              </a:ext>
            </a:extLst>
          </p:cNvPr>
          <p:cNvSpPr txBox="1"/>
          <p:nvPr/>
        </p:nvSpPr>
        <p:spPr>
          <a:xfrm>
            <a:off x="2398275" y="3594619"/>
            <a:ext cx="1853686" cy="523220"/>
          </a:xfrm>
          <a:prstGeom prst="rect">
            <a:avLst/>
          </a:prstGeom>
          <a:gradFill rotWithShape="1">
            <a:gsLst>
              <a:gs pos="0">
                <a:srgbClr val="D5393D">
                  <a:satMod val="103000"/>
                  <a:lumMod val="102000"/>
                  <a:tint val="94000"/>
                </a:srgbClr>
              </a:gs>
              <a:gs pos="50000">
                <a:srgbClr val="D5393D">
                  <a:satMod val="110000"/>
                  <a:lumMod val="100000"/>
                  <a:shade val="100000"/>
                </a:srgbClr>
              </a:gs>
              <a:gs pos="100000">
                <a:srgbClr val="D5393D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FIRM’S COST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(COST)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A9E9C-D337-45E6-7FBE-7C5C230A44C6}"/>
              </a:ext>
            </a:extLst>
          </p:cNvPr>
          <p:cNvSpPr txBox="1"/>
          <p:nvPr/>
        </p:nvSpPr>
        <p:spPr>
          <a:xfrm>
            <a:off x="4428468" y="1019258"/>
            <a:ext cx="4022113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WTP = Maximum Price Customers Willing to Pay for the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41B93-76B3-2B4C-A624-9EF429A6C306}"/>
              </a:ext>
            </a:extLst>
          </p:cNvPr>
          <p:cNvSpPr txBox="1"/>
          <p:nvPr/>
        </p:nvSpPr>
        <p:spPr>
          <a:xfrm>
            <a:off x="4431276" y="3643116"/>
            <a:ext cx="4019306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COST = Company's Cost of Making and Selling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DF23C-62FD-74C0-7272-DFE1B67AF037}"/>
              </a:ext>
            </a:extLst>
          </p:cNvPr>
          <p:cNvSpPr txBox="1"/>
          <p:nvPr/>
        </p:nvSpPr>
        <p:spPr>
          <a:xfrm>
            <a:off x="2404874" y="2331172"/>
            <a:ext cx="1853686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PRICE  OF PRODUCT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BC6CA-D8AE-2778-F92D-EA5C985D877A}"/>
              </a:ext>
            </a:extLst>
          </p:cNvPr>
          <p:cNvSpPr txBox="1"/>
          <p:nvPr/>
        </p:nvSpPr>
        <p:spPr>
          <a:xfrm>
            <a:off x="1629913" y="2465584"/>
            <a:ext cx="577935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$60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46906-C075-3EC5-6D12-4DBCC51D23B4}"/>
              </a:ext>
            </a:extLst>
          </p:cNvPr>
          <p:cNvSpPr txBox="1"/>
          <p:nvPr/>
        </p:nvSpPr>
        <p:spPr>
          <a:xfrm>
            <a:off x="1472669" y="3618773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$40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02538-9EAC-271F-4093-6BDB23FCF6BD}"/>
              </a:ext>
            </a:extLst>
          </p:cNvPr>
          <p:cNvSpPr txBox="1"/>
          <p:nvPr/>
        </p:nvSpPr>
        <p:spPr>
          <a:xfrm>
            <a:off x="1533629" y="1199389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$100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B6417-AD09-BB66-5127-801410D08A14}"/>
              </a:ext>
            </a:extLst>
          </p:cNvPr>
          <p:cNvSpPr txBox="1"/>
          <p:nvPr/>
        </p:nvSpPr>
        <p:spPr>
          <a:xfrm>
            <a:off x="4436088" y="2407372"/>
            <a:ext cx="4037352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PRICE  = Actual Price Paid By Customers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0764258-4292-0EEF-01E9-62C426CCDAAF}"/>
              </a:ext>
            </a:extLst>
          </p:cNvPr>
          <p:cNvSpPr/>
          <p:nvPr/>
        </p:nvSpPr>
        <p:spPr>
          <a:xfrm>
            <a:off x="4337028" y="1592169"/>
            <a:ext cx="263335" cy="75004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33D2396-2717-46F3-6E0F-0EA260312ACD}"/>
              </a:ext>
            </a:extLst>
          </p:cNvPr>
          <p:cNvSpPr/>
          <p:nvPr/>
        </p:nvSpPr>
        <p:spPr>
          <a:xfrm>
            <a:off x="4348818" y="2893067"/>
            <a:ext cx="263335" cy="75004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D0841-164E-5480-4C48-4816B64545C2}"/>
              </a:ext>
            </a:extLst>
          </p:cNvPr>
          <p:cNvSpPr txBox="1"/>
          <p:nvPr/>
        </p:nvSpPr>
        <p:spPr>
          <a:xfrm>
            <a:off x="4612153" y="1818016"/>
            <a:ext cx="3962481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Consumer Surplus = WTP – Price = $40 </a:t>
            </a:r>
            <a:endParaRPr lang="en-US" sz="1400" i="1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CF076-114F-5BDC-351E-5D98BEBAB0BF}"/>
              </a:ext>
            </a:extLst>
          </p:cNvPr>
          <p:cNvSpPr txBox="1"/>
          <p:nvPr/>
        </p:nvSpPr>
        <p:spPr>
          <a:xfrm>
            <a:off x="4654651" y="3134742"/>
            <a:ext cx="3795930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Profit = Price – Cost = $20</a:t>
            </a:r>
            <a:endParaRPr lang="en-US" sz="1400" i="1" dirty="0">
              <a:solidFill>
                <a:srgbClr val="C00000"/>
              </a:solidFill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2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E3FB9C-1796-AC73-5EAD-BEA7F09CA97E}"/>
              </a:ext>
            </a:extLst>
          </p:cNvPr>
          <p:cNvSpPr txBox="1"/>
          <p:nvPr/>
        </p:nvSpPr>
        <p:spPr>
          <a:xfrm>
            <a:off x="2404874" y="1034499"/>
            <a:ext cx="1853686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WILLINGNESS TO PAY (WTP)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7F4B6-8B64-27D9-555E-1DEEA21B8C51}"/>
              </a:ext>
            </a:extLst>
          </p:cNvPr>
          <p:cNvSpPr txBox="1"/>
          <p:nvPr/>
        </p:nvSpPr>
        <p:spPr>
          <a:xfrm>
            <a:off x="2398275" y="3594619"/>
            <a:ext cx="1853686" cy="523220"/>
          </a:xfrm>
          <a:prstGeom prst="rect">
            <a:avLst/>
          </a:prstGeom>
          <a:gradFill rotWithShape="1">
            <a:gsLst>
              <a:gs pos="0">
                <a:srgbClr val="D5393D">
                  <a:satMod val="103000"/>
                  <a:lumMod val="102000"/>
                  <a:tint val="94000"/>
                </a:srgbClr>
              </a:gs>
              <a:gs pos="50000">
                <a:srgbClr val="D5393D">
                  <a:satMod val="110000"/>
                  <a:lumMod val="100000"/>
                  <a:shade val="100000"/>
                </a:srgbClr>
              </a:gs>
              <a:gs pos="100000">
                <a:srgbClr val="D5393D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FIRM’S COST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(COST)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A9E9C-D337-45E6-7FBE-7C5C230A44C6}"/>
              </a:ext>
            </a:extLst>
          </p:cNvPr>
          <p:cNvSpPr txBox="1"/>
          <p:nvPr/>
        </p:nvSpPr>
        <p:spPr>
          <a:xfrm>
            <a:off x="4428468" y="1019258"/>
            <a:ext cx="4022113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WTP = Maximum Price Customers Willing to Pay for the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41B93-76B3-2B4C-A624-9EF429A6C306}"/>
              </a:ext>
            </a:extLst>
          </p:cNvPr>
          <p:cNvSpPr txBox="1"/>
          <p:nvPr/>
        </p:nvSpPr>
        <p:spPr>
          <a:xfrm>
            <a:off x="4431276" y="3643116"/>
            <a:ext cx="4019306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COST = Company's Cost of Making and Selling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DF23C-62FD-74C0-7272-DFE1B67AF037}"/>
              </a:ext>
            </a:extLst>
          </p:cNvPr>
          <p:cNvSpPr txBox="1"/>
          <p:nvPr/>
        </p:nvSpPr>
        <p:spPr>
          <a:xfrm>
            <a:off x="2404874" y="2331172"/>
            <a:ext cx="1853686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PRICE  OF PRODUCT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Arial"/>
              </a:rPr>
              <a:t>(PRICE)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BC6CA-D8AE-2778-F92D-EA5C985D877A}"/>
              </a:ext>
            </a:extLst>
          </p:cNvPr>
          <p:cNvSpPr txBox="1"/>
          <p:nvPr/>
        </p:nvSpPr>
        <p:spPr>
          <a:xfrm>
            <a:off x="1629913" y="2465584"/>
            <a:ext cx="577935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$60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46906-C075-3EC5-6D12-4DBCC51D23B4}"/>
              </a:ext>
            </a:extLst>
          </p:cNvPr>
          <p:cNvSpPr txBox="1"/>
          <p:nvPr/>
        </p:nvSpPr>
        <p:spPr>
          <a:xfrm>
            <a:off x="1472669" y="3618773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$40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02538-9EAC-271F-4093-6BDB23FCF6BD}"/>
              </a:ext>
            </a:extLst>
          </p:cNvPr>
          <p:cNvSpPr txBox="1"/>
          <p:nvPr/>
        </p:nvSpPr>
        <p:spPr>
          <a:xfrm>
            <a:off x="1533629" y="1199389"/>
            <a:ext cx="750418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1400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$100</a:t>
            </a:r>
            <a:endParaRPr lang="en-US" sz="1400" dirty="0">
              <a:solidFill>
                <a:srgbClr val="545454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B6417-AD09-BB66-5127-801410D08A14}"/>
              </a:ext>
            </a:extLst>
          </p:cNvPr>
          <p:cNvSpPr txBox="1"/>
          <p:nvPr/>
        </p:nvSpPr>
        <p:spPr>
          <a:xfrm>
            <a:off x="4436088" y="2407372"/>
            <a:ext cx="4037352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i="1" dirty="0">
                <a:solidFill>
                  <a:srgbClr val="545454"/>
                </a:solidFill>
                <a:latin typeface="Arial"/>
                <a:ea typeface="ＭＳ Ｐゴシック"/>
                <a:cs typeface="Arial"/>
              </a:rPr>
              <a:t>PRICE  = Actual Price Paid By Customers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0764258-4292-0EEF-01E9-62C426CCDAAF}"/>
              </a:ext>
            </a:extLst>
          </p:cNvPr>
          <p:cNvSpPr/>
          <p:nvPr/>
        </p:nvSpPr>
        <p:spPr>
          <a:xfrm>
            <a:off x="4337028" y="1592169"/>
            <a:ext cx="263335" cy="75004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33D2396-2717-46F3-6E0F-0EA260312ACD}"/>
              </a:ext>
            </a:extLst>
          </p:cNvPr>
          <p:cNvSpPr/>
          <p:nvPr/>
        </p:nvSpPr>
        <p:spPr>
          <a:xfrm>
            <a:off x="4348818" y="2893067"/>
            <a:ext cx="263335" cy="75004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D0841-164E-5480-4C48-4816B64545C2}"/>
              </a:ext>
            </a:extLst>
          </p:cNvPr>
          <p:cNvSpPr txBox="1"/>
          <p:nvPr/>
        </p:nvSpPr>
        <p:spPr>
          <a:xfrm>
            <a:off x="4612153" y="1818016"/>
            <a:ext cx="3962481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Consumer Surplus = WTP – Price = $40 </a:t>
            </a:r>
            <a:endParaRPr lang="en-US" sz="1400" i="1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CF076-114F-5BDC-351E-5D98BEBAB0BF}"/>
              </a:ext>
            </a:extLst>
          </p:cNvPr>
          <p:cNvSpPr txBox="1"/>
          <p:nvPr/>
        </p:nvSpPr>
        <p:spPr>
          <a:xfrm>
            <a:off x="4654651" y="3134742"/>
            <a:ext cx="3795930" cy="2862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Profit = Price – Cost = $20</a:t>
            </a:r>
            <a:endParaRPr lang="en-US" sz="1400" i="1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58B8-DBBF-71C6-0F34-A6B3D2A74937}"/>
              </a:ext>
            </a:extLst>
          </p:cNvPr>
          <p:cNvSpPr txBox="1"/>
          <p:nvPr/>
        </p:nvSpPr>
        <p:spPr>
          <a:xfrm>
            <a:off x="230940" y="2133337"/>
            <a:ext cx="1405468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EVC = Economic Value Created = WTP-COST = $60</a:t>
            </a:r>
            <a:endParaRPr lang="en-US" sz="1400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D5EDC02-CD9D-C95F-A515-3B6EE61DCB24}"/>
              </a:ext>
            </a:extLst>
          </p:cNvPr>
          <p:cNvSpPr/>
          <p:nvPr/>
        </p:nvSpPr>
        <p:spPr>
          <a:xfrm>
            <a:off x="1533629" y="1433567"/>
            <a:ext cx="211351" cy="242977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7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Let's Summarize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06" y="1025525"/>
            <a:ext cx="7840344" cy="3443288"/>
          </a:xfrm>
        </p:spPr>
        <p:txBody>
          <a:bodyPr/>
          <a:lstStyle/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WTP = Maximum Price Customers Are Willing to Pay for the Product</a:t>
            </a:r>
          </a:p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PRICE = Price Customers Pay for the Product</a:t>
            </a:r>
            <a:endParaRPr lang="en-US" sz="1600" dirty="0">
              <a:solidFill>
                <a:srgbClr val="545454"/>
              </a:solidFill>
              <a:cs typeface="Arial"/>
            </a:endParaRPr>
          </a:p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COST = Cost Incurred by Firm to Make and Sell the Product. </a:t>
            </a:r>
            <a:endParaRPr lang="en-US" sz="1600" dirty="0">
              <a:solidFill>
                <a:srgbClr val="545454"/>
              </a:solidFill>
              <a:cs typeface="Arial"/>
            </a:endParaRPr>
          </a:p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CONSUMER SURPLUS = WTP - PRICE</a:t>
            </a:r>
          </a:p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PROFIT = PRICE-COST</a:t>
            </a:r>
          </a:p>
          <a:p>
            <a:r>
              <a:rPr lang="en-US" sz="1600" dirty="0">
                <a:solidFill>
                  <a:srgbClr val="545454"/>
                </a:solidFill>
                <a:ea typeface="ＭＳ Ｐゴシック"/>
                <a:cs typeface="Arial"/>
              </a:rPr>
              <a:t>EVC = Economic Value Created by the Firm = WTP - COST </a:t>
            </a:r>
            <a:endParaRPr lang="en-US" sz="1600" dirty="0">
              <a:solidFill>
                <a:srgbClr val="545454"/>
              </a:solidFill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62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0963"/>
            <a:ext cx="8042275" cy="774700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Competitive Advantage &amp; Disadvantage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25525"/>
            <a:ext cx="8042275" cy="3443288"/>
          </a:xfrm>
        </p:spPr>
        <p:txBody>
          <a:bodyPr/>
          <a:lstStyle/>
          <a:p>
            <a:r>
              <a:rPr lang="en-US" dirty="0"/>
              <a:t>EVC is the total value created, including the value created for customers and value created for the company</a:t>
            </a:r>
            <a:r>
              <a:rPr lang="ro-RO" dirty="0"/>
              <a:t>Real estate</a:t>
            </a:r>
            <a:endParaRPr lang="en-US" dirty="0"/>
          </a:p>
          <a:p>
            <a:r>
              <a:rPr lang="en-US" sz="2000" i="1" dirty="0">
                <a:ea typeface="ＭＳ Ｐゴシック"/>
                <a:cs typeface="Arial"/>
              </a:rPr>
              <a:t>Competitive advantage </a:t>
            </a:r>
            <a:r>
              <a:rPr lang="en-US" sz="2000" dirty="0">
                <a:ea typeface="ＭＳ Ｐゴシック"/>
                <a:cs typeface="Arial"/>
              </a:rPr>
              <a:t>is the company's ability to generate greater EVC than competitor</a:t>
            </a:r>
            <a:endParaRPr lang="en-US" sz="2000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EVC of Company &gt; EVC of Competitor</a:t>
            </a:r>
          </a:p>
          <a:p>
            <a:r>
              <a:rPr lang="en-US" sz="2000" i="1" dirty="0">
                <a:ea typeface="ＭＳ Ｐゴシック"/>
                <a:cs typeface="Arial"/>
              </a:rPr>
              <a:t>Competitive disadvantage</a:t>
            </a:r>
            <a:r>
              <a:rPr lang="en-US" sz="2000" dirty="0">
                <a:ea typeface="ＭＳ Ｐゴシック"/>
                <a:cs typeface="Arial"/>
              </a:rPr>
              <a:t> is the competitor's ability to generate greater EVC than the company</a:t>
            </a:r>
          </a:p>
          <a:p>
            <a:pPr lvl="1"/>
            <a:r>
              <a:rPr lang="en-US" dirty="0">
                <a:ea typeface="ＭＳ Ｐゴシック"/>
                <a:cs typeface="Arial"/>
              </a:rPr>
              <a:t>EVC of Company &lt; EVC of Competitor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1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605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Candara</vt:lpstr>
      <vt:lpstr>Wingdings 2</vt:lpstr>
      <vt:lpstr>Breeze</vt:lpstr>
      <vt:lpstr>  Lesson 1 What is Competitive Advantage? </vt:lpstr>
      <vt:lpstr>M. Krishna Erramilli</vt:lpstr>
      <vt:lpstr>This Lesson</vt:lpstr>
      <vt:lpstr>Learning Objectives</vt:lpstr>
      <vt:lpstr>PowerPoint Presentation</vt:lpstr>
      <vt:lpstr>PowerPoint Presentation</vt:lpstr>
      <vt:lpstr>PowerPoint Presentation</vt:lpstr>
      <vt:lpstr>Let's Summarize</vt:lpstr>
      <vt:lpstr>Competitive Advantage &amp; Disadvantage</vt:lpstr>
      <vt:lpstr>Scenario#1 Who Has Competitive Advantage?</vt:lpstr>
      <vt:lpstr>Scenario#2 Who Has Competitive Advantage?</vt:lpstr>
      <vt:lpstr>Competitive Advantage</vt:lpstr>
      <vt:lpstr>Next Lesson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Bernadette Otoo</cp:lastModifiedBy>
  <cp:revision>15</cp:revision>
  <dcterms:created xsi:type="dcterms:W3CDTF">2019-02-13T16:04:21Z</dcterms:created>
  <dcterms:modified xsi:type="dcterms:W3CDTF">2023-06-21T16:48:09Z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6859565F-18A3-4E85-87E5-0B77E7AD2609</vt:lpwstr>
  </property>
  <property fmtid="{D5CDD505-2E9C-101B-9397-08002B2CF9AE}" pid="3" name="ArticulatePath">
    <vt:lpwstr>ILTECH_Template_2019 (1)</vt:lpwstr>
  </property>
</Properties>
</file>