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3" r:id="rId5"/>
  </p:sldMasterIdLst>
  <p:notesMasterIdLst>
    <p:notesMasterId r:id="rId18"/>
  </p:notesMasterIdLst>
  <p:handoutMasterIdLst>
    <p:handoutMasterId r:id="rId19"/>
  </p:handoutMasterIdLst>
  <p:sldIdLst>
    <p:sldId id="447" r:id="rId6"/>
    <p:sldId id="406" r:id="rId7"/>
    <p:sldId id="421" r:id="rId8"/>
    <p:sldId id="475" r:id="rId9"/>
    <p:sldId id="452" r:id="rId10"/>
    <p:sldId id="493" r:id="rId11"/>
    <p:sldId id="504" r:id="rId12"/>
    <p:sldId id="471" r:id="rId13"/>
    <p:sldId id="508" r:id="rId14"/>
    <p:sldId id="505" r:id="rId15"/>
    <p:sldId id="509" r:id="rId16"/>
    <p:sldId id="507" r:id="rId17"/>
  </p:sldIdLst>
  <p:sldSz cx="12190413" cy="6858000"/>
  <p:notesSz cx="6669088" cy="9926638"/>
  <p:embeddedFontLst>
    <p:embeddedFont>
      <p:font typeface="Calibri Light" panose="020F0302020204030204" pitchFamily="34" charset="0"/>
      <p:regular r:id="rId20"/>
      <p:italic r:id="rId21"/>
    </p:embeddedFont>
    <p:embeddedFont>
      <p:font typeface="Bebas Neue" panose="020B0506020202020201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de-DE"/>
    </a:defPPr>
    <a:lvl1pPr marL="0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38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pos="7339" userDrawn="1">
          <p15:clr>
            <a:srgbClr val="A4A3A4"/>
          </p15:clr>
        </p15:guide>
        <p15:guide id="5" orient="horz">
          <p15:clr>
            <a:srgbClr val="A4A3A4"/>
          </p15:clr>
        </p15:guide>
        <p15:guide id="6">
          <p15:clr>
            <a:srgbClr val="A4A3A4"/>
          </p15:clr>
        </p15:guide>
        <p15:guide id="7" orient="horz" pos="984">
          <p15:clr>
            <a:srgbClr val="A4A3A4"/>
          </p15:clr>
        </p15:guide>
        <p15:guide id="8" pos="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las Carlsson" initials="NC" lastIdx="5" clrIdx="0">
    <p:extLst>
      <p:ext uri="{19B8F6BF-5375-455C-9EA6-DF929625EA0E}">
        <p15:presenceInfo xmlns:p15="http://schemas.microsoft.com/office/powerpoint/2012/main" userId="S-1-5-21-2582115669-1107970704-603796481-33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246D"/>
    <a:srgbClr val="0079C8"/>
    <a:srgbClr val="9CC3DC"/>
    <a:srgbClr val="FA9706"/>
    <a:srgbClr val="D9D9D9"/>
    <a:srgbClr val="EAEAEA"/>
    <a:srgbClr val="3498DB"/>
    <a:srgbClr val="9BBB59"/>
    <a:srgbClr val="C8303F"/>
    <a:srgbClr val="415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llanmörkt format 2 - Dekorfär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79430" autoAdjust="0"/>
  </p:normalViewPr>
  <p:slideViewPr>
    <p:cSldViewPr snapToGrid="0" snapToObjects="1" showGuides="1">
      <p:cViewPr varScale="1">
        <p:scale>
          <a:sx n="81" d="100"/>
          <a:sy n="81" d="100"/>
        </p:scale>
        <p:origin x="62" y="58"/>
      </p:cViewPr>
      <p:guideLst>
        <p:guide orient="horz" pos="981"/>
        <p:guide pos="338"/>
        <p:guide orient="horz" pos="3657"/>
        <p:guide pos="7339"/>
        <p:guide orient="horz"/>
        <p:guide/>
        <p:guide orient="horz" pos="984"/>
        <p:guide pos="349"/>
      </p:guideLst>
    </p:cSldViewPr>
  </p:slideViewPr>
  <p:outlineViewPr>
    <p:cViewPr>
      <p:scale>
        <a:sx n="33" d="100"/>
        <a:sy n="33" d="100"/>
      </p:scale>
      <p:origin x="0" y="466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4032" y="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0B8FC-714E-48A2-8E44-56D25F758704}" type="datetimeFigureOut">
              <a:rPr lang="de-DE" smtClean="0"/>
              <a:t>05.04.2017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A0638-1204-433B-84FC-523B5B170F5E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185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C9874-DE1E-48CB-A603-4C70CD126593}" type="datetimeFigureOut">
              <a:rPr lang="de-DE" smtClean="0"/>
              <a:pPr/>
              <a:t>05.04.2017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4538"/>
            <a:ext cx="66182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EB38-DA38-4F43-AFB8-94FE45CA586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97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CC3C-12DF-4BCF-B51B-283B2BE8A1AD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667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CC3C-12DF-4BCF-B51B-283B2BE8A1AD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6268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CC3C-12DF-4BCF-B51B-283B2BE8A1AD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062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CC3C-12DF-4BCF-B51B-283B2BE8A1AD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8501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Grafisk</a:t>
            </a:r>
            <a:r>
              <a:rPr lang="sv-SE" baseline="0" dirty="0"/>
              <a:t> design?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CC3C-12DF-4BCF-B51B-283B2BE8A1AD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244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CC3C-12DF-4BCF-B51B-283B2BE8A1AD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053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CC3C-12DF-4BCF-B51B-283B2BE8A1AD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608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CC3C-12DF-4BCF-B51B-283B2BE8A1AD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653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CC3C-12DF-4BCF-B51B-283B2BE8A1AD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868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CC3C-12DF-4BCF-B51B-283B2BE8A1AD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231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CC3C-12DF-4BCF-B51B-283B2BE8A1AD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254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2" y="0"/>
            <a:ext cx="12190410" cy="5803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auto">
          <a:xfrm flipV="1">
            <a:off x="2" y="5803200"/>
            <a:ext cx="12190410" cy="1054800"/>
          </a:xfrm>
          <a:prstGeom prst="rect">
            <a:avLst/>
          </a:prstGeom>
          <a:solidFill>
            <a:srgbClr val="EAEAEA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-104503" y="-21292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4376" y="0"/>
            <a:ext cx="10101664" cy="3741441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8800" b="0" cap="all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1044376" y="3741441"/>
            <a:ext cx="10101664" cy="2061759"/>
          </a:xfrm>
        </p:spPr>
        <p:txBody>
          <a:bodyPr anchor="t" anchorCtr="0"/>
          <a:lstStyle>
            <a:lvl1pPr marL="0" indent="0">
              <a:lnSpc>
                <a:spcPct val="80000"/>
              </a:lnSpc>
              <a:buNone/>
              <a:defRPr sz="4400">
                <a:solidFill>
                  <a:srgbClr val="B2B2B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80162" y="6152561"/>
            <a:ext cx="6828817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16252" y="6152561"/>
            <a:ext cx="914307" cy="360000"/>
          </a:xfrm>
        </p:spPr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2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9C8"/>
              </a:buClr>
              <a:defRPr/>
            </a:lvl1pPr>
            <a:lvl2pPr>
              <a:buClr>
                <a:srgbClr val="0079C8"/>
              </a:buClr>
              <a:defRPr/>
            </a:lvl2pPr>
            <a:lvl3pPr>
              <a:buClr>
                <a:srgbClr val="0079C8"/>
              </a:buClr>
              <a:defRPr/>
            </a:lvl3pPr>
            <a:lvl4pPr>
              <a:buClr>
                <a:srgbClr val="0079C8"/>
              </a:buClr>
              <a:defRPr/>
            </a:lvl4pPr>
            <a:lvl5pPr>
              <a:buClr>
                <a:srgbClr val="0079C8"/>
              </a:buCl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18594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NAS\PresentationLoad\07 Produktion\1_TEMPLATES\5_Unternehmenspräsentation\1 JOBS ZUM BEARBEITEN\T2302_Company-Presentation-Toolbox\Drafts\Bilder\Bilder Unternehmenspräsenation Templates\komprimiert\image61.jpe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486"/>
          <a:stretch/>
        </p:blipFill>
        <p:spPr bwMode="auto">
          <a:xfrm>
            <a:off x="0" y="1"/>
            <a:ext cx="12188827" cy="607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43" y="6281225"/>
            <a:ext cx="1753046" cy="479405"/>
          </a:xfrm>
          <a:prstGeom prst="rect">
            <a:avLst/>
          </a:prstGeom>
          <a:ln w="9525">
            <a:noFill/>
          </a:ln>
        </p:spPr>
      </p:pic>
      <p:pic>
        <p:nvPicPr>
          <p:cNvPr id="16" name="Bildobjekt 1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1" t="11976" r="15468" b="10527"/>
          <a:stretch/>
        </p:blipFill>
        <p:spPr>
          <a:xfrm>
            <a:off x="9024637" y="6281226"/>
            <a:ext cx="1166524" cy="4794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5" y="6273460"/>
            <a:ext cx="1635116" cy="477454"/>
          </a:xfrm>
          <a:prstGeom prst="rect">
            <a:avLst/>
          </a:prstGeom>
        </p:spPr>
      </p:pic>
      <p:sp>
        <p:nvSpPr>
          <p:cNvPr id="12" name="Rubrik 1"/>
          <p:cNvSpPr>
            <a:spLocks noGrp="1"/>
          </p:cNvSpPr>
          <p:nvPr>
            <p:ph type="ctrTitle"/>
          </p:nvPr>
        </p:nvSpPr>
        <p:spPr>
          <a:xfrm>
            <a:off x="510988" y="2297046"/>
            <a:ext cx="11389628" cy="783771"/>
          </a:xfrm>
          <a:noFill/>
          <a:ln>
            <a:noFill/>
          </a:ln>
        </p:spPr>
        <p:txBody>
          <a:bodyPr anchor="b"/>
          <a:lstStyle>
            <a:lvl1pPr algn="l">
              <a:defRPr sz="5999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13" name="Underrubrik 2"/>
          <p:cNvSpPr>
            <a:spLocks noGrp="1"/>
          </p:cNvSpPr>
          <p:nvPr>
            <p:ph type="subTitle" idx="1"/>
          </p:nvPr>
        </p:nvSpPr>
        <p:spPr>
          <a:xfrm>
            <a:off x="510798" y="3080817"/>
            <a:ext cx="11385367" cy="8001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</p:spTree>
    <p:extLst>
      <p:ext uri="{BB962C8B-B14F-4D97-AF65-F5344CB8AC3E}">
        <p14:creationId xmlns:p14="http://schemas.microsoft.com/office/powerpoint/2010/main" val="41856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6252" y="1483952"/>
            <a:ext cx="11133349" cy="4319248"/>
          </a:xfrm>
          <a:noFill/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8" name="Titel 1"/>
          <p:cNvSpPr>
            <a:spLocks noGrp="1"/>
          </p:cNvSpPr>
          <p:nvPr>
            <p:ph type="title"/>
          </p:nvPr>
        </p:nvSpPr>
        <p:spPr>
          <a:xfrm>
            <a:off x="516252" y="410830"/>
            <a:ext cx="11133349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3137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199940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516252" y="410830"/>
            <a:ext cx="11133349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6253" y="1483952"/>
            <a:ext cx="7286148" cy="4319248"/>
          </a:xfrm>
          <a:noFill/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3137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104652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516252" y="410830"/>
            <a:ext cx="11133349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6253" y="1483952"/>
            <a:ext cx="5362548" cy="4319248"/>
          </a:xfrm>
          <a:noFill/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3137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187481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6286197" y="410830"/>
            <a:ext cx="5363404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087" y="1483952"/>
            <a:ext cx="5362548" cy="4319248"/>
          </a:xfrm>
          <a:noFill/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087" y="942478"/>
            <a:ext cx="5363302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22765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516252" y="410830"/>
            <a:ext cx="11133349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6252" y="1483952"/>
            <a:ext cx="3049907" cy="4319248"/>
          </a:xfrm>
          <a:noFill/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3137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285974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16252" y="410830"/>
            <a:ext cx="11133349" cy="10731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74401" y="1483952"/>
            <a:ext cx="2863627" cy="4319248"/>
          </a:xfrm>
          <a:noFill/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3137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24634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2" y="942478"/>
            <a:ext cx="11133137" cy="541474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7910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0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16252" y="410830"/>
            <a:ext cx="11133349" cy="107312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6252" y="1483952"/>
            <a:ext cx="11133349" cy="4247998"/>
          </a:xfrm>
          <a:prstGeom prst="rect">
            <a:avLst/>
          </a:prstGeom>
        </p:spPr>
        <p:txBody>
          <a:bodyPr vert="horz" lIns="1080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80162" y="6152561"/>
            <a:ext cx="682881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200">
                <a:solidFill>
                  <a:srgbClr val="7F7F7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2" y="6152561"/>
            <a:ext cx="914307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rgbClr val="7F7F7F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2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75" r:id="rId2"/>
    <p:sldLayoutId id="2147483690" r:id="rId3"/>
    <p:sldLayoutId id="2147483681" r:id="rId4"/>
    <p:sldLayoutId id="2147483693" r:id="rId5"/>
    <p:sldLayoutId id="2147483691" r:id="rId6"/>
    <p:sldLayoutId id="2147483682" r:id="rId7"/>
    <p:sldLayoutId id="2147483679" r:id="rId8"/>
    <p:sldLayoutId id="2147483680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050" indent="-273050" algn="l" defTabSz="914400" rtl="0" eaLnBrk="1" latinLnBrk="0" hangingPunct="1">
        <a:spcBef>
          <a:spcPts val="0"/>
        </a:spcBef>
        <a:spcAft>
          <a:spcPts val="100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808038" indent="-273050" algn="l" defTabSz="914400" rtl="0" eaLnBrk="1" latinLnBrk="0" hangingPunct="1"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081088" indent="-177800" algn="l" defTabSz="914400" rtl="0" eaLnBrk="1" latinLnBrk="0" hangingPunct="1"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436688" indent="-177800" algn="l" defTabSz="914400" rtl="0" eaLnBrk="1" latinLnBrk="0" hangingPunct="1"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793875" indent="-179388" algn="l" defTabSz="914400" rtl="0" eaLnBrk="1" latinLnBrk="0" hangingPunct="1"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templates/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://www.codeisahighway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zure.microsoft.com/en-gb/features/resource-manager/" TargetMode="External"/><Relationship Id="rId5" Type="http://schemas.openxmlformats.org/officeDocument/2006/relationships/hyperlink" Target="https://azure.microsoft.com/en-us/documentation/scripts/" TargetMode="External"/><Relationship Id="rId4" Type="http://schemas.openxmlformats.org/officeDocument/2006/relationships/hyperlink" Target="https://docs.microsoft.com/en-us/azure/automation/automation-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/>
          <p:cNvSpPr>
            <a:spLocks noGrp="1"/>
          </p:cNvSpPr>
          <p:nvPr>
            <p:ph type="ctrTitle"/>
          </p:nvPr>
        </p:nvSpPr>
        <p:spPr>
          <a:xfrm>
            <a:off x="-1" y="3626890"/>
            <a:ext cx="12190413" cy="801085"/>
          </a:xfrm>
          <a:ln>
            <a:noFill/>
          </a:ln>
        </p:spPr>
        <p:txBody>
          <a:bodyPr anchor="t">
            <a:noAutofit/>
          </a:bodyPr>
          <a:lstStyle/>
          <a:p>
            <a:pPr marL="715891"/>
            <a:r>
              <a:rPr lang="en-GB" b="0" dirty="0">
                <a:latin typeface="Bebas Neue" panose="020B0506020202020201" charset="0"/>
              </a:rPr>
              <a:t>Your</a:t>
            </a:r>
            <a:r>
              <a:rPr lang="sv-SE" b="0" dirty="0">
                <a:latin typeface="Bebas Neue" panose="020B0506020202020201" charset="0"/>
              </a:rPr>
              <a:t> partner in SharePoint.</a:t>
            </a:r>
          </a:p>
        </p:txBody>
      </p:sp>
    </p:spTree>
    <p:extLst>
      <p:ext uri="{BB962C8B-B14F-4D97-AF65-F5344CB8AC3E}">
        <p14:creationId xmlns:p14="http://schemas.microsoft.com/office/powerpoint/2010/main" val="2079591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DataDriven_Label"/>
          <p:cNvGrpSpPr/>
          <p:nvPr/>
        </p:nvGrpSpPr>
        <p:grpSpPr>
          <a:xfrm>
            <a:off x="12203108" y="548199"/>
            <a:ext cx="323808" cy="1018769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hteck 14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VERSION  1</a:t>
              </a: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17" name="Gerade Verbindung 16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87" y="-6339"/>
            <a:ext cx="12201521" cy="6864339"/>
          </a:xfrm>
          <a:prstGeom prst="rect">
            <a:avLst/>
          </a:prstGeom>
          <a:solidFill>
            <a:srgbClr val="0079C8"/>
          </a:solidFill>
          <a:ln>
            <a:solidFill>
              <a:srgbClr val="0079C8"/>
            </a:solidFill>
          </a:ln>
          <a:extLst/>
        </p:spPr>
        <p:txBody>
          <a:bodyPr vert="horz" wrap="square" lIns="539930" tIns="45714" rIns="539930" bIns="45714" numCol="1" anchor="ctr" anchorCtr="0" compatLnSpc="1">
            <a:prstTxWarp prst="textNoShape">
              <a:avLst/>
            </a:prstTxWarp>
          </a:bodyPr>
          <a:lstStyle/>
          <a:p>
            <a:pPr marL="538109"/>
            <a:endParaRPr lang="sv-SE" sz="7199" cap="all" dirty="0">
              <a:solidFill>
                <a:schemeClr val="bg1"/>
              </a:solidFill>
              <a:latin typeface="Bebas Neue" panose="020B0506020202020201" charset="0"/>
            </a:endParaRPr>
          </a:p>
        </p:txBody>
      </p:sp>
      <p:pic>
        <p:nvPicPr>
          <p:cNvPr id="1026" name="Picture 2" descr="Bildresultat för Q&amp;A icon transparent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87" y="1418530"/>
            <a:ext cx="4781320" cy="371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77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NAS\PresentationLoad\07 Produktion\1_TEMPLATES\5_Unternehmenspräsentation\1 JOBS ZUM BEARBEITEN\T2302_Company-Presentation-Toolbox\Drafts\Bilder\Bilder Unternehmenspräsenation Templates\komprimiert\image97.jpeg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587" y="447"/>
            <a:ext cx="12190413" cy="685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ubrik 1"/>
          <p:cNvSpPr txBox="1">
            <a:spLocks/>
          </p:cNvSpPr>
          <p:nvPr/>
        </p:nvSpPr>
        <p:spPr>
          <a:xfrm>
            <a:off x="-1" y="-56818"/>
            <a:ext cx="12190413" cy="1282267"/>
          </a:xfrm>
          <a:prstGeom prst="rect">
            <a:avLst/>
          </a:prstGeom>
          <a:solidFill>
            <a:srgbClr val="B6246D"/>
          </a:solidFill>
          <a:ln>
            <a:noFill/>
          </a:ln>
        </p:spPr>
        <p:txBody>
          <a:bodyPr vert="horz" lIns="91428" tIns="45714" rIns="91428" bIns="45714" rtlCol="0" anchor="ctr">
            <a:normAutofit fontScale="97500"/>
          </a:bodyPr>
          <a:lstStyle>
            <a:lvl1pPr marL="712788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 cap="all" baseline="0">
                <a:solidFill>
                  <a:schemeClr val="bg1"/>
                </a:solidFill>
                <a:latin typeface="Bebas Neue" panose="020B0506020202020201" charset="0"/>
                <a:ea typeface="+mj-ea"/>
                <a:cs typeface="+mj-cs"/>
              </a:defRPr>
            </a:lvl1pPr>
          </a:lstStyle>
          <a:p>
            <a:r>
              <a:rPr lang="sv-SE" sz="7199" b="0" dirty="0" err="1"/>
              <a:t>Quiz</a:t>
            </a:r>
            <a:endParaRPr lang="sv-SE" sz="7199" b="0" dirty="0"/>
          </a:p>
        </p:txBody>
      </p:sp>
      <p:sp>
        <p:nvSpPr>
          <p:cNvPr id="4" name="Rectangle 3"/>
          <p:cNvSpPr/>
          <p:nvPr/>
        </p:nvSpPr>
        <p:spPr>
          <a:xfrm>
            <a:off x="557048" y="1699976"/>
            <a:ext cx="60928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sv-SE" sz="2000" dirty="0">
              <a:latin typeface="+mj-lt"/>
            </a:endParaRPr>
          </a:p>
          <a:p>
            <a:pPr>
              <a:buClr>
                <a:schemeClr val="accent4"/>
              </a:buClr>
            </a:pPr>
            <a:r>
              <a:rPr lang="sv-SE" sz="2000" dirty="0">
                <a:latin typeface="+mj-lt"/>
              </a:rPr>
              <a:t>Vad behöver jag göra först med en maskin som jag vill använda som mall?</a:t>
            </a:r>
          </a:p>
          <a:p>
            <a:pPr>
              <a:buClr>
                <a:schemeClr val="accent4"/>
              </a:buClr>
            </a:pPr>
            <a:endParaRPr lang="sv-SE" sz="20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297" y="3184634"/>
            <a:ext cx="685274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sv-SE" sz="1800" dirty="0"/>
              <a:t>Ladda ner ARM-template</a:t>
            </a:r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sv-SE" sz="1800" dirty="0" err="1"/>
              <a:t>SysPrep</a:t>
            </a:r>
            <a:endParaRPr lang="sv-SE" sz="1800" dirty="0"/>
          </a:p>
          <a:p>
            <a:pPr marL="457200" indent="-457200">
              <a:buClr>
                <a:schemeClr val="accent4"/>
              </a:buClr>
              <a:buFont typeface="+mj-lt"/>
              <a:buAutoNum type="arabicPeriod"/>
            </a:pPr>
            <a:r>
              <a:rPr lang="sv-SE" sz="1800" dirty="0" err="1"/>
              <a:t>Deallokera</a:t>
            </a:r>
            <a:r>
              <a:rPr lang="sv-SE" sz="1800" dirty="0"/>
              <a:t> maskinen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6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/>
          <p:cNvSpPr>
            <a:spLocks noGrp="1"/>
          </p:cNvSpPr>
          <p:nvPr>
            <p:ph type="ctrTitle"/>
          </p:nvPr>
        </p:nvSpPr>
        <p:spPr>
          <a:xfrm>
            <a:off x="-1" y="3626890"/>
            <a:ext cx="12190413" cy="801085"/>
          </a:xfrm>
          <a:ln>
            <a:noFill/>
          </a:ln>
        </p:spPr>
        <p:txBody>
          <a:bodyPr anchor="t">
            <a:noAutofit/>
          </a:bodyPr>
          <a:lstStyle/>
          <a:p>
            <a:pPr marL="715891"/>
            <a:r>
              <a:rPr lang="en-GB" b="0" dirty="0">
                <a:latin typeface="Bebas Neue" panose="020B0506020202020201" charset="0"/>
              </a:rPr>
              <a:t>Your</a:t>
            </a:r>
            <a:r>
              <a:rPr lang="sv-SE" b="0" dirty="0">
                <a:latin typeface="Bebas Neue" panose="020B0506020202020201" charset="0"/>
              </a:rPr>
              <a:t> partner in SharePoint.</a:t>
            </a:r>
          </a:p>
        </p:txBody>
      </p:sp>
    </p:spTree>
    <p:extLst>
      <p:ext uri="{BB962C8B-B14F-4D97-AF65-F5344CB8AC3E}">
        <p14:creationId xmlns:p14="http://schemas.microsoft.com/office/powerpoint/2010/main" val="3526883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ubrik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dirty="0"/>
              <a:t>Dagordning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16252" y="1479255"/>
            <a:ext cx="11132415" cy="3390935"/>
            <a:chOff x="515525" y="1555201"/>
            <a:chExt cx="11133865" cy="3391376"/>
          </a:xfrm>
        </p:grpSpPr>
        <p:sp>
          <p:nvSpPr>
            <p:cNvPr id="12" name="Rechteck 11"/>
            <p:cNvSpPr/>
            <p:nvPr/>
          </p:nvSpPr>
          <p:spPr bwMode="auto">
            <a:xfrm>
              <a:off x="540005" y="1555201"/>
              <a:ext cx="735920" cy="73592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19" tIns="45709" rIns="91419" bIns="45709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F3F6F7"/>
                  </a:solidFill>
                  <a:latin typeface="Calibri "/>
                </a:rPr>
                <a:t>1</a:t>
              </a: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1410125" y="1555201"/>
              <a:ext cx="10239265" cy="7340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none" lIns="359953" tIns="125984" rIns="287963" bIns="125984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defTabSz="801528">
                <a:lnSpc>
                  <a:spcPct val="95000"/>
                </a:lnSpc>
                <a:spcAft>
                  <a:spcPts val="800"/>
                </a:spcAft>
              </a:pPr>
              <a:r>
                <a:rPr lang="sv-SE" sz="2800" dirty="0">
                  <a:latin typeface="Calibri Light" panose="020F0302020204030204" pitchFamily="34" charset="0"/>
                </a:rPr>
                <a:t>Problembeskrivning</a:t>
              </a: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515525" y="2453684"/>
              <a:ext cx="735920" cy="7359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19" tIns="45709" rIns="91419" bIns="45709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F3F6F7"/>
                  </a:solidFill>
                  <a:latin typeface="Calibri "/>
                </a:rPr>
                <a:t>2</a:t>
              </a: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1385644" y="2453684"/>
              <a:ext cx="10239264" cy="734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none" lIns="359953" tIns="125984" rIns="287963" bIns="125984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defTabSz="801528">
                <a:lnSpc>
                  <a:spcPct val="95000"/>
                </a:lnSpc>
                <a:spcAft>
                  <a:spcPts val="800"/>
                </a:spcAft>
              </a:pPr>
              <a:r>
                <a:rPr lang="sv-SE" sz="2800" dirty="0">
                  <a:latin typeface="Calibri Light" panose="020F0302020204030204" pitchFamily="34" charset="0"/>
                </a:rPr>
                <a:t>Målbild</a:t>
              </a: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515525" y="3332170"/>
              <a:ext cx="735920" cy="7359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19" tIns="45709" rIns="91419" bIns="45709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F3F6F7"/>
                  </a:solidFill>
                  <a:latin typeface="Calibri "/>
                </a:rPr>
                <a:t>3</a:t>
              </a: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385644" y="3332170"/>
              <a:ext cx="10239264" cy="7340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none" lIns="359953" tIns="125984" rIns="287963" bIns="125984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defTabSz="801528">
                <a:lnSpc>
                  <a:spcPct val="95000"/>
                </a:lnSpc>
                <a:spcAft>
                  <a:spcPts val="800"/>
                </a:spcAft>
              </a:pPr>
              <a:r>
                <a:rPr lang="sv-SE" sz="2800" dirty="0">
                  <a:latin typeface="Calibri Light" panose="020F0302020204030204" pitchFamily="34" charset="0"/>
                </a:rPr>
                <a:t>Komponenter </a:t>
              </a: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515525" y="4210657"/>
              <a:ext cx="735920" cy="735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19" tIns="45709" rIns="91419" bIns="45709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F3F6F7"/>
                  </a:solidFill>
                  <a:latin typeface="Calibri "/>
                </a:rPr>
                <a:t>4</a:t>
              </a: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1385644" y="4210657"/>
              <a:ext cx="10239264" cy="73405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txBody>
            <a:bodyPr vert="horz" wrap="none" lIns="359953" tIns="125984" rIns="287963" bIns="125984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defTabSz="801528">
                <a:lnSpc>
                  <a:spcPct val="95000"/>
                </a:lnSpc>
                <a:spcAft>
                  <a:spcPts val="800"/>
                </a:spcAft>
              </a:pPr>
              <a:r>
                <a:rPr lang="sv-SE" sz="2800" dirty="0">
                  <a:latin typeface="Calibri Light" panose="020F0302020204030204" pitchFamily="34" charset="0"/>
                </a:rPr>
                <a:t>Demo</a:t>
              </a:r>
            </a:p>
          </p:txBody>
        </p:sp>
      </p:grpSp>
      <p:sp>
        <p:nvSpPr>
          <p:cNvPr id="23" name="Titel 3"/>
          <p:cNvSpPr txBox="1">
            <a:spLocks/>
          </p:cNvSpPr>
          <p:nvPr/>
        </p:nvSpPr>
        <p:spPr>
          <a:xfrm>
            <a:off x="-1" y="446"/>
            <a:ext cx="12190413" cy="12822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lIns="91428" tIns="45714" rIns="91428" bIns="45714" rtlCol="0" anchor="ctr">
            <a:normAutofit/>
          </a:bodyPr>
          <a:lstStyle>
            <a:lvl1pPr marL="712788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 cap="all" baseline="0">
                <a:solidFill>
                  <a:schemeClr val="bg1"/>
                </a:solidFill>
                <a:latin typeface="Bebas Neue" panose="020B0506020202020201" charset="0"/>
                <a:ea typeface="+mj-ea"/>
                <a:cs typeface="+mj-cs"/>
              </a:defRPr>
            </a:lvl1pPr>
          </a:lstStyle>
          <a:p>
            <a:r>
              <a:rPr lang="sv-SE" sz="7199" b="0" dirty="0"/>
              <a:t>Utvecklingsmiljöer </a:t>
            </a:r>
            <a:r>
              <a:rPr lang="sv-SE" sz="7199" b="0" dirty="0" err="1"/>
              <a:t>Azure</a:t>
            </a:r>
            <a:endParaRPr lang="sv-SE" sz="7199" b="0" dirty="0"/>
          </a:p>
        </p:txBody>
      </p:sp>
      <p:sp>
        <p:nvSpPr>
          <p:cNvPr id="24" name="Rechteck 19"/>
          <p:cNvSpPr/>
          <p:nvPr/>
        </p:nvSpPr>
        <p:spPr bwMode="auto">
          <a:xfrm>
            <a:off x="516251" y="5012738"/>
            <a:ext cx="735824" cy="735824"/>
          </a:xfrm>
          <a:prstGeom prst="rect">
            <a:avLst/>
          </a:prstGeom>
          <a:solidFill>
            <a:srgbClr val="B6246D"/>
          </a:solidFill>
          <a:ln>
            <a:noFill/>
          </a:ln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rgbClr val="F3F6F7"/>
                </a:solidFill>
                <a:latin typeface="Calibri "/>
              </a:rPr>
              <a:t>5</a:t>
            </a:r>
          </a:p>
        </p:txBody>
      </p:sp>
      <p:sp>
        <p:nvSpPr>
          <p:cNvPr id="25" name="Rechteck 20"/>
          <p:cNvSpPr/>
          <p:nvPr/>
        </p:nvSpPr>
        <p:spPr bwMode="auto">
          <a:xfrm>
            <a:off x="1386258" y="5012739"/>
            <a:ext cx="10237931" cy="733959"/>
          </a:xfrm>
          <a:prstGeom prst="rect">
            <a:avLst/>
          </a:prstGeom>
          <a:solidFill>
            <a:srgbClr val="B6246D">
              <a:alpha val="14000"/>
            </a:srgbClr>
          </a:solidFill>
          <a:ln>
            <a:noFill/>
          </a:ln>
        </p:spPr>
        <p:txBody>
          <a:bodyPr vert="horz" wrap="none" lIns="359953" tIns="125984" rIns="287963" bIns="125984" numCol="1" anchor="ctr" anchorCtr="0" compatLnSpc="1">
            <a:prstTxWarp prst="textNoShape">
              <a:avLst/>
            </a:prstTxWarp>
            <a:noAutofit/>
          </a:bodyPr>
          <a:lstStyle/>
          <a:p>
            <a:pPr defTabSz="801528">
              <a:lnSpc>
                <a:spcPct val="95000"/>
              </a:lnSpc>
              <a:spcAft>
                <a:spcPts val="800"/>
              </a:spcAft>
            </a:pPr>
            <a:r>
              <a:rPr lang="sv-SE" sz="2800" dirty="0">
                <a:latin typeface="Calibri Light" panose="020F0302020204030204" pitchFamily="34" charset="0"/>
              </a:rPr>
              <a:t>Utmaningar/Läs mer</a:t>
            </a:r>
          </a:p>
        </p:txBody>
      </p:sp>
    </p:spTree>
    <p:extLst>
      <p:ext uri="{BB962C8B-B14F-4D97-AF65-F5344CB8AC3E}">
        <p14:creationId xmlns:p14="http://schemas.microsoft.com/office/powerpoint/2010/main" val="2793668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 bwMode="auto">
          <a:xfrm>
            <a:off x="-24559" y="-56818"/>
            <a:ext cx="8510637" cy="6914372"/>
          </a:xfrm>
          <a:prstGeom prst="rect">
            <a:avLst/>
          </a:prstGeom>
          <a:gradFill flip="none" rotWithShape="1">
            <a:gsLst>
              <a:gs pos="69000">
                <a:srgbClr val="FFFFFF"/>
              </a:gs>
              <a:gs pos="92000">
                <a:srgbClr val="FFFFFF">
                  <a:alpha val="0"/>
                </a:srgbClr>
              </a:gs>
            </a:gsLst>
            <a:lin ang="0" scaled="1"/>
            <a:tileRect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dirty="0"/>
              <a:t>AFFÄRSOMRÅDEN</a:t>
            </a: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-1" y="446"/>
            <a:ext cx="12190413" cy="12822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lIns="91428" tIns="45714" rIns="91428" bIns="45714" rtlCol="0" anchor="ctr">
            <a:normAutofit/>
          </a:bodyPr>
          <a:lstStyle>
            <a:lvl1pPr marL="712788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 cap="all" baseline="0">
                <a:solidFill>
                  <a:schemeClr val="bg1"/>
                </a:solidFill>
                <a:latin typeface="Bebas Neue" panose="020B0506020202020201" charset="0"/>
                <a:ea typeface="+mj-ea"/>
                <a:cs typeface="+mj-cs"/>
              </a:defRPr>
            </a:lvl1pPr>
          </a:lstStyle>
          <a:p>
            <a:r>
              <a:rPr lang="sv-SE" sz="7199" b="0" dirty="0"/>
              <a:t>Problembeskrivning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45928" y="1522941"/>
            <a:ext cx="796966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300" dirty="0">
                <a:latin typeface="+mj-lt"/>
              </a:rPr>
              <a:t>Utvecklarna använde samma utvecklingsmiljö för </a:t>
            </a:r>
            <a:br>
              <a:rPr lang="sv-SE" sz="2300" dirty="0">
                <a:latin typeface="+mj-lt"/>
              </a:rPr>
            </a:br>
            <a:r>
              <a:rPr lang="sv-SE" sz="2300" dirty="0">
                <a:latin typeface="+mj-lt"/>
              </a:rPr>
              <a:t>olika kunder  </a:t>
            </a:r>
            <a:br>
              <a:rPr lang="sv-SE" sz="2300" dirty="0">
                <a:latin typeface="+mj-lt"/>
              </a:rPr>
            </a:br>
            <a:endParaRPr lang="sv-SE" sz="2300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300" dirty="0">
                <a:latin typeface="+mj-lt"/>
              </a:rPr>
              <a:t>Lång tid att kopiera diskar</a:t>
            </a:r>
            <a:br>
              <a:rPr lang="sv-SE" sz="2300" dirty="0">
                <a:latin typeface="+mj-lt"/>
              </a:rPr>
            </a:br>
            <a:endParaRPr lang="sv-SE" sz="2300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300" dirty="0">
                <a:latin typeface="+mj-lt"/>
              </a:rPr>
              <a:t>Det fanns inte färdiga mallar för varje kund </a:t>
            </a:r>
            <a:br>
              <a:rPr lang="sv-SE" sz="2300" dirty="0">
                <a:latin typeface="+mj-lt"/>
              </a:rPr>
            </a:br>
            <a:endParaRPr lang="sv-SE" sz="2300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300" dirty="0">
                <a:latin typeface="+mj-lt"/>
              </a:rPr>
              <a:t>Det fanns inte färdiga rena mallar med SharePoint </a:t>
            </a:r>
            <a:br>
              <a:rPr lang="sv-SE" sz="2300" dirty="0">
                <a:latin typeface="+mj-lt"/>
              </a:rPr>
            </a:br>
            <a:endParaRPr lang="sv-SE" sz="2300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300" dirty="0">
                <a:latin typeface="+mj-lt"/>
              </a:rPr>
              <a:t>Externa konsulter har inte alltid rätt hårdvara</a:t>
            </a:r>
            <a:br>
              <a:rPr lang="sv-SE" sz="2300" dirty="0">
                <a:latin typeface="+mj-lt"/>
              </a:rPr>
            </a:br>
            <a:endParaRPr lang="sv-SE" sz="2300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300" dirty="0">
                <a:latin typeface="+mj-lt"/>
              </a:rPr>
              <a:t>Ingångskostnaden för en </a:t>
            </a:r>
            <a:r>
              <a:rPr lang="sv-SE" sz="2300" dirty="0" err="1">
                <a:latin typeface="+mj-lt"/>
              </a:rPr>
              <a:t>SharePointutvecklare</a:t>
            </a:r>
            <a:r>
              <a:rPr lang="sv-SE" sz="2300" dirty="0">
                <a:latin typeface="+mj-lt"/>
              </a:rPr>
              <a:t> </a:t>
            </a:r>
            <a:br>
              <a:rPr lang="sv-SE" sz="2300" dirty="0">
                <a:latin typeface="+mj-lt"/>
              </a:rPr>
            </a:br>
            <a:r>
              <a:rPr lang="sv-SE" sz="2300" dirty="0">
                <a:latin typeface="+mj-lt"/>
              </a:rPr>
              <a:t>blir ganska hög då det krävs ett inköp av kraftfull dator.  </a:t>
            </a:r>
          </a:p>
          <a:p>
            <a:pPr>
              <a:buClr>
                <a:schemeClr val="accent4"/>
              </a:buClr>
            </a:pPr>
            <a:endParaRPr lang="sv-SE" sz="23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38" y="1478607"/>
            <a:ext cx="7635419" cy="50918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614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3000"/>
            <a:lum/>
          </a:blip>
          <a:srcRect/>
          <a:stretch>
            <a:fillRect l="-1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sv-SE" b="0" dirty="0"/>
              <a:t>Informationshantering</a:t>
            </a:r>
          </a:p>
        </p:txBody>
      </p:sp>
      <p:sp>
        <p:nvSpPr>
          <p:cNvPr id="7" name="Rubrik 1"/>
          <p:cNvSpPr txBox="1">
            <a:spLocks/>
          </p:cNvSpPr>
          <p:nvPr/>
        </p:nvSpPr>
        <p:spPr>
          <a:xfrm>
            <a:off x="-1" y="-56818"/>
            <a:ext cx="12190413" cy="12822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91428" tIns="45714" rIns="91428" bIns="45714" rtlCol="0" anchor="ctr">
            <a:normAutofit fontScale="97500"/>
          </a:bodyPr>
          <a:lstStyle>
            <a:lvl1pPr marL="712788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 cap="all" baseline="0">
                <a:solidFill>
                  <a:schemeClr val="bg1"/>
                </a:solidFill>
                <a:latin typeface="Bebas Neue" panose="020B0506020202020201" charset="0"/>
                <a:ea typeface="+mj-ea"/>
                <a:cs typeface="+mj-cs"/>
              </a:defRPr>
            </a:lvl1pPr>
          </a:lstStyle>
          <a:p>
            <a:r>
              <a:rPr lang="sv-SE" sz="7199" b="0" dirty="0"/>
              <a:t>Målbild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567649" y="1380312"/>
            <a:ext cx="45575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400" b="1" dirty="0">
                <a:latin typeface="+mj-lt"/>
              </a:rPr>
              <a:t>En kraftfull utvecklingsmiljö </a:t>
            </a:r>
            <a:br>
              <a:rPr lang="sv-SE" sz="2400" b="1" dirty="0">
                <a:latin typeface="+mj-lt"/>
              </a:rPr>
            </a:br>
            <a:endParaRPr lang="sv-SE" sz="2400" b="1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400" b="1" dirty="0">
                <a:latin typeface="+mj-lt"/>
              </a:rPr>
              <a:t>Enkel beställning av nya maskiner </a:t>
            </a:r>
            <a:br>
              <a:rPr lang="sv-SE" sz="2400" b="1" dirty="0">
                <a:latin typeface="+mj-lt"/>
              </a:rPr>
            </a:br>
            <a:endParaRPr lang="sv-SE" sz="2400" b="1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400" b="1" dirty="0">
                <a:latin typeface="+mj-lt"/>
              </a:rPr>
              <a:t>Hålla driftskostnader nere</a:t>
            </a:r>
            <a:br>
              <a:rPr lang="sv-SE" sz="2400" b="1" dirty="0">
                <a:latin typeface="+mj-lt"/>
              </a:rPr>
            </a:br>
            <a:endParaRPr lang="sv-SE" sz="2400" b="1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400" b="1" dirty="0">
                <a:latin typeface="+mj-lt"/>
              </a:rPr>
              <a:t>Enkelt att starta upp maskiner</a:t>
            </a:r>
            <a:br>
              <a:rPr lang="sv-SE" sz="2400" b="1" dirty="0">
                <a:latin typeface="+mj-lt"/>
              </a:rPr>
            </a:br>
            <a:r>
              <a:rPr lang="sv-SE" sz="2400" b="1" dirty="0">
                <a:latin typeface="+mj-lt"/>
              </a:rPr>
              <a:t> </a:t>
            </a: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400" b="1" dirty="0">
                <a:latin typeface="+mj-lt"/>
              </a:rPr>
              <a:t>Förvaltningsyta för existerande miljöer</a:t>
            </a:r>
            <a:br>
              <a:rPr lang="sv-SE" sz="2400" b="1" dirty="0">
                <a:latin typeface="+mj-lt"/>
              </a:rPr>
            </a:br>
            <a:endParaRPr lang="sv-SE" sz="2400" b="1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400" b="1" dirty="0">
                <a:latin typeface="+mj-lt"/>
              </a:rPr>
              <a:t>Reducera startupkostnad för nyanställd </a:t>
            </a:r>
          </a:p>
        </p:txBody>
      </p:sp>
    </p:spTree>
    <p:extLst>
      <p:ext uri="{BB962C8B-B14F-4D97-AF65-F5344CB8AC3E}">
        <p14:creationId xmlns:p14="http://schemas.microsoft.com/office/powerpoint/2010/main" val="366012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 bwMode="auto">
          <a:xfrm>
            <a:off x="0" y="-56818"/>
            <a:ext cx="12074671" cy="6914372"/>
          </a:xfrm>
          <a:prstGeom prst="rect">
            <a:avLst/>
          </a:prstGeom>
          <a:gradFill flip="none" rotWithShape="1">
            <a:gsLst>
              <a:gs pos="69000">
                <a:srgbClr val="FFFFFF"/>
              </a:gs>
              <a:gs pos="92000">
                <a:srgbClr val="FFFFFF">
                  <a:alpha val="0"/>
                </a:srgbClr>
              </a:gs>
            </a:gsLst>
            <a:lin ang="0" scaled="1"/>
            <a:tileRect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sv-SE" b="0" dirty="0" err="1"/>
              <a:t>DOkumenthantering</a:t>
            </a:r>
            <a:endParaRPr lang="sv-SE" b="0" dirty="0"/>
          </a:p>
        </p:txBody>
      </p:sp>
      <p:sp>
        <p:nvSpPr>
          <p:cNvPr id="6" name="Rubrik 1"/>
          <p:cNvSpPr txBox="1">
            <a:spLocks/>
          </p:cNvSpPr>
          <p:nvPr/>
        </p:nvSpPr>
        <p:spPr>
          <a:xfrm>
            <a:off x="-1" y="-56818"/>
            <a:ext cx="12190413" cy="12822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91428" tIns="45714" rIns="91428" bIns="45714" rtlCol="0" anchor="ctr">
            <a:normAutofit fontScale="97500"/>
          </a:bodyPr>
          <a:lstStyle>
            <a:lvl1pPr marL="712788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 cap="all" baseline="0">
                <a:solidFill>
                  <a:schemeClr val="bg1"/>
                </a:solidFill>
                <a:latin typeface="Bebas Neue" panose="020B0506020202020201" charset="0"/>
                <a:ea typeface="+mj-ea"/>
                <a:cs typeface="+mj-cs"/>
              </a:defRPr>
            </a:lvl1pPr>
          </a:lstStyle>
          <a:p>
            <a:r>
              <a:rPr lang="sv-SE" sz="7199" b="0" dirty="0"/>
              <a:t>Komponenter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79763" y="4102107"/>
            <a:ext cx="189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Automation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65294"/>
            <a:ext cx="10515600" cy="4847696"/>
          </a:xfrm>
        </p:spPr>
        <p:txBody>
          <a:bodyPr/>
          <a:lstStyle/>
          <a:p>
            <a:r>
              <a:rPr lang="sv-SE" sz="2300" dirty="0">
                <a:latin typeface="+mj-lt"/>
              </a:rPr>
              <a:t>Översiktswebb i SharePoint </a:t>
            </a:r>
          </a:p>
          <a:p>
            <a:r>
              <a:rPr lang="sv-SE" sz="2300" dirty="0" err="1">
                <a:latin typeface="+mj-lt"/>
              </a:rPr>
              <a:t>Nintexformulär</a:t>
            </a:r>
            <a:r>
              <a:rPr lang="sv-SE" sz="2300" dirty="0">
                <a:latin typeface="+mj-lt"/>
              </a:rPr>
              <a:t> för mobil access</a:t>
            </a:r>
          </a:p>
          <a:p>
            <a:r>
              <a:rPr lang="sv-SE" sz="2300" dirty="0" err="1">
                <a:latin typeface="+mj-lt"/>
              </a:rPr>
              <a:t>Nintexflöden</a:t>
            </a:r>
            <a:r>
              <a:rPr lang="sv-SE" sz="2300" dirty="0">
                <a:latin typeface="+mj-lt"/>
              </a:rPr>
              <a:t> för att starta beställning/uppstart</a:t>
            </a:r>
          </a:p>
          <a:p>
            <a:r>
              <a:rPr lang="sv-SE" sz="2300" dirty="0" err="1">
                <a:latin typeface="+mj-lt"/>
              </a:rPr>
              <a:t>Azure</a:t>
            </a:r>
            <a:r>
              <a:rPr lang="sv-SE" sz="2300" dirty="0">
                <a:latin typeface="+mj-lt"/>
              </a:rPr>
              <a:t> Automation</a:t>
            </a:r>
          </a:p>
          <a:p>
            <a:pPr lvl="1"/>
            <a:r>
              <a:rPr lang="sv-SE" sz="2300" dirty="0">
                <a:latin typeface="+mj-lt"/>
              </a:rPr>
              <a:t>Provisionering</a:t>
            </a:r>
          </a:p>
          <a:p>
            <a:pPr lvl="1"/>
            <a:r>
              <a:rPr lang="sv-SE" sz="2300" dirty="0">
                <a:latin typeface="+mj-lt"/>
              </a:rPr>
              <a:t>Manuell uppstart/nedstängning</a:t>
            </a:r>
          </a:p>
          <a:p>
            <a:pPr lvl="1"/>
            <a:r>
              <a:rPr lang="sv-SE" sz="2300" dirty="0">
                <a:latin typeface="+mj-lt"/>
              </a:rPr>
              <a:t>Automatisk nedstängning</a:t>
            </a:r>
            <a:br>
              <a:rPr lang="sv-SE" sz="2300" dirty="0">
                <a:latin typeface="+mj-lt"/>
              </a:rPr>
            </a:br>
            <a:endParaRPr lang="sv-SE" sz="2300" dirty="0">
              <a:latin typeface="+mj-lt"/>
            </a:endParaRPr>
          </a:p>
          <a:p>
            <a:endParaRPr lang="sv-SE" sz="2300" dirty="0">
              <a:latin typeface="+mj-lt"/>
            </a:endParaRPr>
          </a:p>
          <a:p>
            <a:endParaRPr lang="en-US" sz="2300" dirty="0">
              <a:latin typeface="+mj-lt"/>
            </a:endParaRPr>
          </a:p>
        </p:txBody>
      </p:sp>
      <p:pic>
        <p:nvPicPr>
          <p:cNvPr id="11" name="Picture 2" descr="https://rickzeleznik.files.wordpress.com/2014/04/sharepoint-2013-logo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780" y="2093893"/>
            <a:ext cx="2466937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careers.nintex.com/img/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98" y="1484806"/>
            <a:ext cx="2633519" cy="38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acom.azurecomcdn.net/80C57D/blogmedia/blogmedia/2014/11/12/AzureAutomation-220x1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941" y="3168391"/>
            <a:ext cx="1283859" cy="93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55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95" y="1027181"/>
            <a:ext cx="8035059" cy="569543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sv-SE" b="0" dirty="0" err="1"/>
              <a:t>DOkumenthantering</a:t>
            </a:r>
            <a:endParaRPr lang="sv-SE" b="0" dirty="0"/>
          </a:p>
        </p:txBody>
      </p:sp>
      <p:sp>
        <p:nvSpPr>
          <p:cNvPr id="6" name="Rubrik 1"/>
          <p:cNvSpPr txBox="1">
            <a:spLocks/>
          </p:cNvSpPr>
          <p:nvPr/>
        </p:nvSpPr>
        <p:spPr>
          <a:xfrm>
            <a:off x="-1" y="-56818"/>
            <a:ext cx="12190413" cy="12822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91428" tIns="45714" rIns="91428" bIns="45714" rtlCol="0" anchor="ctr">
            <a:normAutofit fontScale="97500"/>
          </a:bodyPr>
          <a:lstStyle>
            <a:lvl1pPr marL="712788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 cap="all" baseline="0">
                <a:solidFill>
                  <a:schemeClr val="bg1"/>
                </a:solidFill>
                <a:latin typeface="Bebas Neue" panose="020B0506020202020201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Beställningsflöde</a:t>
            </a:r>
            <a:endParaRPr lang="sv-SE" sz="7199" b="0" dirty="0"/>
          </a:p>
        </p:txBody>
      </p:sp>
    </p:spTree>
    <p:extLst>
      <p:ext uri="{BB962C8B-B14F-4D97-AF65-F5344CB8AC3E}">
        <p14:creationId xmlns:p14="http://schemas.microsoft.com/office/powerpoint/2010/main" val="2077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sv-SE" b="0" dirty="0" err="1"/>
              <a:t>DOkumenthantering</a:t>
            </a:r>
            <a:endParaRPr lang="sv-SE" b="0" dirty="0"/>
          </a:p>
        </p:txBody>
      </p:sp>
      <p:sp>
        <p:nvSpPr>
          <p:cNvPr id="6" name="Rubrik 1"/>
          <p:cNvSpPr txBox="1">
            <a:spLocks/>
          </p:cNvSpPr>
          <p:nvPr/>
        </p:nvSpPr>
        <p:spPr>
          <a:xfrm>
            <a:off x="-1" y="-56818"/>
            <a:ext cx="12190413" cy="69148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lIns="91428" tIns="45714" rIns="91428" bIns="45714" rtlCol="0" anchor="ctr">
            <a:normAutofit fontScale="97500"/>
          </a:bodyPr>
          <a:lstStyle>
            <a:lvl1pPr marL="712788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 cap="all" baseline="0">
                <a:solidFill>
                  <a:schemeClr val="bg1"/>
                </a:solidFill>
                <a:latin typeface="Bebas Neue" panose="020B0506020202020201" charset="0"/>
                <a:ea typeface="+mj-ea"/>
                <a:cs typeface="+mj-cs"/>
              </a:defRPr>
            </a:lvl1pPr>
          </a:lstStyle>
          <a:p>
            <a:pPr algn="ctr"/>
            <a:r>
              <a:rPr lang="sv-SE" sz="7199" b="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7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NAS\PresentationLoad\07 Produktion\1_TEMPLATES\5_Unternehmenspräsentation\1 JOBS ZUM BEARBEITEN\T2302_Company-Presentation-Toolbox\Drafts\Bilder\Bilder Unternehmenspräsenation Templates\komprimiert\image97.jpeg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587" y="447"/>
            <a:ext cx="12190413" cy="685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ubrik 1"/>
          <p:cNvSpPr txBox="1">
            <a:spLocks/>
          </p:cNvSpPr>
          <p:nvPr/>
        </p:nvSpPr>
        <p:spPr>
          <a:xfrm>
            <a:off x="-1" y="-56818"/>
            <a:ext cx="12190413" cy="1282267"/>
          </a:xfrm>
          <a:prstGeom prst="rect">
            <a:avLst/>
          </a:prstGeom>
          <a:solidFill>
            <a:srgbClr val="B6246D"/>
          </a:solidFill>
          <a:ln>
            <a:noFill/>
          </a:ln>
        </p:spPr>
        <p:txBody>
          <a:bodyPr vert="horz" lIns="91428" tIns="45714" rIns="91428" bIns="45714" rtlCol="0" anchor="ctr">
            <a:normAutofit fontScale="97500"/>
          </a:bodyPr>
          <a:lstStyle>
            <a:lvl1pPr marL="712788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 cap="all" baseline="0">
                <a:solidFill>
                  <a:schemeClr val="bg1"/>
                </a:solidFill>
                <a:latin typeface="Bebas Neue" panose="020B0506020202020201" charset="0"/>
                <a:ea typeface="+mj-ea"/>
                <a:cs typeface="+mj-cs"/>
              </a:defRPr>
            </a:lvl1pPr>
          </a:lstStyle>
          <a:p>
            <a:r>
              <a:rPr lang="sv-SE" sz="7199" b="0" dirty="0"/>
              <a:t>Utmaningar</a:t>
            </a:r>
          </a:p>
        </p:txBody>
      </p:sp>
      <p:sp>
        <p:nvSpPr>
          <p:cNvPr id="4" name="Rectangle 3"/>
          <p:cNvSpPr/>
          <p:nvPr/>
        </p:nvSpPr>
        <p:spPr>
          <a:xfrm>
            <a:off x="557048" y="1699976"/>
            <a:ext cx="609282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sv-SE" sz="2000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000" dirty="0">
                <a:latin typeface="+mj-lt"/>
              </a:rPr>
              <a:t>Visual Studio!</a:t>
            </a:r>
            <a:br>
              <a:rPr lang="sv-SE" sz="2000" dirty="0">
                <a:latin typeface="+mj-lt"/>
              </a:rPr>
            </a:br>
            <a:endParaRPr lang="sv-SE" sz="2000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000" dirty="0">
                <a:latin typeface="+mj-lt"/>
              </a:rPr>
              <a:t>Hitta rätt kommandon och dokumentation</a:t>
            </a: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sv-SE" sz="2000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000" dirty="0">
                <a:latin typeface="+mj-lt"/>
              </a:rPr>
              <a:t>Lite segare jämfört med lokala miljöer</a:t>
            </a:r>
          </a:p>
          <a:p>
            <a:pPr>
              <a:buClr>
                <a:schemeClr val="accent4"/>
              </a:buClr>
            </a:pPr>
            <a:endParaRPr lang="sv-SE" sz="2000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000" dirty="0">
                <a:latin typeface="+mj-lt"/>
              </a:rPr>
              <a:t>Tid</a:t>
            </a:r>
            <a:br>
              <a:rPr lang="sv-SE" sz="2000" dirty="0">
                <a:latin typeface="+mj-lt"/>
              </a:rPr>
            </a:br>
            <a:endParaRPr lang="sv-SE" sz="2000" dirty="0">
              <a:latin typeface="+mj-lt"/>
            </a:endParaRPr>
          </a:p>
          <a:p>
            <a:pPr>
              <a:buClr>
                <a:schemeClr val="accent4"/>
              </a:buClr>
            </a:pPr>
            <a:endParaRPr lang="sv-SE" sz="2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350" y="1975944"/>
            <a:ext cx="5613389" cy="37469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66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NAS\PresentationLoad\07 Produktion\1_TEMPLATES\5_Unternehmenspräsentation\1 JOBS ZUM BEARBEITEN\T2302_Company-Presentation-Toolbox\Drafts\Bilder\Bilder Unternehmenspräsenation Templates\komprimiert\image97.jpeg"/>
          <p:cNvPicPr>
            <a:picLocks noChangeAspect="1" noChangeArrowheads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587" y="447"/>
            <a:ext cx="12190413" cy="685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ubrik 1"/>
          <p:cNvSpPr txBox="1">
            <a:spLocks/>
          </p:cNvSpPr>
          <p:nvPr/>
        </p:nvSpPr>
        <p:spPr>
          <a:xfrm>
            <a:off x="-1" y="-56818"/>
            <a:ext cx="12190413" cy="1282267"/>
          </a:xfrm>
          <a:prstGeom prst="rect">
            <a:avLst/>
          </a:prstGeom>
          <a:solidFill>
            <a:srgbClr val="B6246D"/>
          </a:solidFill>
          <a:ln>
            <a:noFill/>
          </a:ln>
        </p:spPr>
        <p:txBody>
          <a:bodyPr vert="horz" lIns="91428" tIns="45714" rIns="91428" bIns="45714" rtlCol="0" anchor="ctr">
            <a:normAutofit fontScale="97500"/>
          </a:bodyPr>
          <a:lstStyle>
            <a:lvl1pPr marL="712788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 cap="all" baseline="0">
                <a:solidFill>
                  <a:schemeClr val="bg1"/>
                </a:solidFill>
                <a:latin typeface="Bebas Neue" panose="020B0506020202020201" charset="0"/>
                <a:ea typeface="+mj-ea"/>
                <a:cs typeface="+mj-cs"/>
              </a:defRPr>
            </a:lvl1pPr>
          </a:lstStyle>
          <a:p>
            <a:r>
              <a:rPr lang="sv-SE" sz="7199" b="0" dirty="0"/>
              <a:t>Läs mer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57048" y="1699976"/>
            <a:ext cx="78196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sv-SE" sz="3200" dirty="0" err="1">
                <a:latin typeface="+mj-lt"/>
              </a:rPr>
              <a:t>Azure</a:t>
            </a:r>
            <a:r>
              <a:rPr lang="sv-SE" sz="3200" dirty="0">
                <a:latin typeface="+mj-lt"/>
              </a:rPr>
              <a:t> Automation</a:t>
            </a:r>
            <a:endParaRPr lang="sv-SE" sz="2000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000" dirty="0">
                <a:latin typeface="+mj-lt"/>
                <a:hlinkClick r:id="rId4"/>
              </a:rPr>
              <a:t>https://docs.microsoft.com/en-us/azure/automation/automation-intro</a:t>
            </a:r>
            <a:r>
              <a:rPr lang="sv-SE" sz="2000" dirty="0">
                <a:latin typeface="+mj-lt"/>
              </a:rPr>
              <a:t> </a:t>
            </a: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sv-SE" sz="2000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000" dirty="0">
                <a:latin typeface="+mj-lt"/>
              </a:rPr>
              <a:t>Script center: </a:t>
            </a:r>
            <a:r>
              <a:rPr lang="sv-SE" sz="2000" dirty="0">
                <a:latin typeface="+mj-lt"/>
                <a:hlinkClick r:id="rId5"/>
              </a:rPr>
              <a:t>https://azure.microsoft.com/en-us/documentation/scripts/</a:t>
            </a:r>
            <a:r>
              <a:rPr lang="sv-SE" sz="2000" dirty="0">
                <a:latin typeface="+mj-lt"/>
              </a:rPr>
              <a:t> </a:t>
            </a:r>
            <a:br>
              <a:rPr lang="sv-SE" sz="2000" dirty="0">
                <a:latin typeface="+mj-lt"/>
              </a:rPr>
            </a:br>
            <a:endParaRPr lang="sv-SE" sz="2000" dirty="0">
              <a:latin typeface="+mj-lt"/>
            </a:endParaRPr>
          </a:p>
          <a:p>
            <a:pPr>
              <a:buClr>
                <a:schemeClr val="accent4"/>
              </a:buClr>
            </a:pPr>
            <a:r>
              <a:rPr lang="sv-SE" sz="3200" dirty="0" err="1">
                <a:latin typeface="+mj-lt"/>
              </a:rPr>
              <a:t>Azure</a:t>
            </a:r>
            <a:r>
              <a:rPr lang="sv-SE" sz="3200" dirty="0">
                <a:latin typeface="+mj-lt"/>
              </a:rPr>
              <a:t> </a:t>
            </a:r>
            <a:r>
              <a:rPr lang="sv-SE" sz="3200" dirty="0" err="1">
                <a:latin typeface="+mj-lt"/>
              </a:rPr>
              <a:t>Resource</a:t>
            </a:r>
            <a:r>
              <a:rPr lang="sv-SE" sz="3200" dirty="0">
                <a:latin typeface="+mj-lt"/>
              </a:rPr>
              <a:t> Manager</a:t>
            </a: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000" dirty="0">
                <a:latin typeface="+mj-lt"/>
                <a:hlinkClick r:id="rId6"/>
              </a:rPr>
              <a:t>https://azure.microsoft.com/en-gb/features/resource-manager/</a:t>
            </a:r>
            <a:r>
              <a:rPr lang="sv-SE" sz="2000" dirty="0">
                <a:latin typeface="+mj-lt"/>
              </a:rPr>
              <a:t> </a:t>
            </a:r>
            <a:br>
              <a:rPr lang="sv-SE" sz="2000" dirty="0">
                <a:latin typeface="+mj-lt"/>
              </a:rPr>
            </a:br>
            <a:endParaRPr lang="sv-SE" sz="2000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000" dirty="0">
                <a:latin typeface="+mj-lt"/>
              </a:rPr>
              <a:t>Bra blogg </a:t>
            </a:r>
            <a:r>
              <a:rPr lang="sv-SE" sz="2000" dirty="0">
                <a:latin typeface="+mj-lt"/>
                <a:hlinkClick r:id="rId7"/>
              </a:rPr>
              <a:t>http://www.codeisahighway.com/</a:t>
            </a:r>
            <a:r>
              <a:rPr lang="sv-SE" sz="2000" dirty="0">
                <a:latin typeface="+mj-lt"/>
              </a:rPr>
              <a:t> </a:t>
            </a:r>
          </a:p>
          <a:p>
            <a:pPr>
              <a:buClr>
                <a:schemeClr val="accent4"/>
              </a:buClr>
            </a:pPr>
            <a:endParaRPr lang="sv-SE" sz="2000" dirty="0">
              <a:latin typeface="+mj-lt"/>
            </a:endParaRPr>
          </a:p>
          <a:p>
            <a:pPr marL="285721" indent="-285721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sv-SE" sz="2000" dirty="0">
                <a:latin typeface="+mj-lt"/>
              </a:rPr>
              <a:t>ARM Templates : </a:t>
            </a:r>
            <a:r>
              <a:rPr lang="sv-SE" sz="2000" dirty="0">
                <a:latin typeface="+mj-lt"/>
                <a:hlinkClick r:id="rId8"/>
              </a:rPr>
              <a:t>https://docs.microsoft.com/en-us/azure/templates/</a:t>
            </a:r>
            <a:r>
              <a:rPr lang="sv-SE" sz="20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25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RESENTATIONLOAD">
  <a:themeElements>
    <a:clrScheme name="Benutzerdefiniert 2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1D837F9-7C02-42E0-8842-824514FA72A5}">
  <we:reference id="wa104380169" version="1.1.0.0" store="en-US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b86026-c2a3-47a2-bb73-4bae5209d8a2">XCUQDHM52Q2C-191-86</_dlc_DocId>
    <_dlc_DocIdUrl xmlns="5eb86026-c2a3-47a2-bb73-4bae5209d8a2">
      <Url>https://dqconsulting.sharepoint.com/avd/marknad/_layouts/15/DocIdRedir.aspx?ID=XCUQDHM52Q2C-191-86</Url>
      <Description>XCUQDHM52Q2C-191-86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2A9D2D791E30B44A87A0327B23116F3" ma:contentTypeVersion="2" ma:contentTypeDescription="Skapa ett nytt dokument." ma:contentTypeScope="" ma:versionID="d5ae0101373b7f0ac8bb04cbdc13dc56">
  <xsd:schema xmlns:xsd="http://www.w3.org/2001/XMLSchema" xmlns:xs="http://www.w3.org/2001/XMLSchema" xmlns:p="http://schemas.microsoft.com/office/2006/metadata/properties" xmlns:ns2="5eb86026-c2a3-47a2-bb73-4bae5209d8a2" xmlns:ns3="55d6c836-54f4-4cd2-884b-7637317f2f17" targetNamespace="http://schemas.microsoft.com/office/2006/metadata/properties" ma:root="true" ma:fieldsID="d4e413debb323ac1510ecb8cdc6d9ff2" ns2:_="" ns3:_="">
    <xsd:import namespace="5eb86026-c2a3-47a2-bb73-4bae5209d8a2"/>
    <xsd:import namespace="55d6c836-54f4-4cd2-884b-7637317f2f1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b86026-c2a3-47a2-bb73-4bae5209d8a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ärde" ma:description="Värdet för dokument-ID som tilldelats till det här objekte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änk till det här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Spara ID" ma:description="Behåll ID vid tillägg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6c836-54f4-4cd2-884b-7637317f2f17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0A9E2C-E358-44E2-A07A-352A5D56A783}">
  <ds:schemaRefs>
    <ds:schemaRef ds:uri="http://purl.org/dc/terms/"/>
    <ds:schemaRef ds:uri="http://schemas.openxmlformats.org/package/2006/metadata/core-properties"/>
    <ds:schemaRef ds:uri="5eb86026-c2a3-47a2-bb73-4bae5209d8a2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55d6c836-54f4-4cd2-884b-7637317f2f1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BC9D77-5BA1-4E65-B62F-155E8178B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b86026-c2a3-47a2-bb73-4bae5209d8a2"/>
    <ds:schemaRef ds:uri="55d6c836-54f4-4cd2-884b-7637317f2f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7DF9C9-F6B4-4C02-A037-6F2833823EA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6188692-C59E-4A01-A413-FFB3C02851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6839</TotalTime>
  <Words>147</Words>
  <Application>Microsoft Office PowerPoint</Application>
  <PresentationFormat>Custom</PresentationFormat>
  <Paragraphs>81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 Light</vt:lpstr>
      <vt:lpstr>Arial</vt:lpstr>
      <vt:lpstr>Wingdings</vt:lpstr>
      <vt:lpstr>Bebas Neue</vt:lpstr>
      <vt:lpstr>Calibri </vt:lpstr>
      <vt:lpstr>Calibri</vt:lpstr>
      <vt:lpstr>Symbol</vt:lpstr>
      <vt:lpstr>PRESENTATIONLOAD</vt:lpstr>
      <vt:lpstr>Your partner in SharePoint.</vt:lpstr>
      <vt:lpstr>Dagordning</vt:lpstr>
      <vt:lpstr>AFFÄRSOMRÅDEN</vt:lpstr>
      <vt:lpstr>Informationshantering</vt:lpstr>
      <vt:lpstr>DOkumenthantering</vt:lpstr>
      <vt:lpstr>DOkumenthantering</vt:lpstr>
      <vt:lpstr>DOkumenthantering</vt:lpstr>
      <vt:lpstr>PowerPoint Presentation</vt:lpstr>
      <vt:lpstr>PowerPoint Presentation</vt:lpstr>
      <vt:lpstr>PowerPoint Presentation</vt:lpstr>
      <vt:lpstr>PowerPoint Presentation</vt:lpstr>
      <vt:lpstr>Your partner in SharePoint.</vt:lpstr>
    </vt:vector>
  </TitlesOfParts>
  <Company>PresentationLoad.com</Company>
  <LinksUpToDate>false</LinksUpToDate>
  <SharedDoc>false</SharedDoc>
  <HyperlinkBase>www.presentationload.com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PRESENTATIONLOAD</dc:title>
  <dc:creator>PresentationLoad</dc:creator>
  <cp:keywords>PowerPoint Templates</cp:keywords>
  <dc:description>Professional PowerPoint templates for download</dc:description>
  <cp:lastModifiedBy>Niclas Carlsson</cp:lastModifiedBy>
  <cp:revision>1455</cp:revision>
  <dcterms:created xsi:type="dcterms:W3CDTF">2010-05-21T10:35:54Z</dcterms:created>
  <dcterms:modified xsi:type="dcterms:W3CDTF">2017-04-05T15:23:58Z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0x01010062A9D2D791E30B44A87A0327B23116F3</vt:lpwstr>
  </property>
  <property fmtid="{D5CDD505-2E9C-101B-9397-08002B2CF9AE}" pid="3" name="_dlc_DocIdItemGuid">
    <vt:lpwstr>5af9f9a8-00e6-4668-910f-bf2faad2a14c</vt:lpwstr>
  </property>
</Properties>
</file>