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y="5143500" cx="9144000"/>
  <p:notesSz cx="6858000" cy="9144000"/>
  <p:embeddedFontLst>
    <p:embeddedFont>
      <p:font typeface="Roboto ExtraLight"/>
      <p:regular r:id="rId29"/>
      <p:bold r:id="rId30"/>
      <p:italic r:id="rId31"/>
      <p:boldItalic r:id="rId32"/>
    </p:embeddedFont>
    <p:embeddedFont>
      <p:font typeface="Roboto"/>
      <p:regular r:id="rId33"/>
      <p:bold r:id="rId34"/>
      <p:italic r:id="rId35"/>
      <p:boldItalic r:id="rId36"/>
    </p:embeddedFont>
    <p:embeddedFont>
      <p:font typeface="Roboto Medium"/>
      <p:regular r:id="rId37"/>
      <p:bold r:id="rId38"/>
      <p:italic r:id="rId39"/>
      <p:boldItalic r:id="rId40"/>
    </p:embeddedFont>
    <p:embeddedFont>
      <p:font typeface="Roboto Light"/>
      <p:regular r:id="rId41"/>
      <p:bold r:id="rId42"/>
      <p:italic r:id="rId43"/>
      <p:boldItalic r:id="rId44"/>
    </p:embeddedFont>
    <p:embeddedFont>
      <p:font typeface="Roboto Mon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obotoMedium-boldItalic.fntdata"/><Relationship Id="rId20" Type="http://schemas.openxmlformats.org/officeDocument/2006/relationships/slide" Target="slides/slide15.xml"/><Relationship Id="rId42" Type="http://schemas.openxmlformats.org/officeDocument/2006/relationships/font" Target="fonts/RobotoLight-bold.fntdata"/><Relationship Id="rId41" Type="http://schemas.openxmlformats.org/officeDocument/2006/relationships/font" Target="fonts/RobotoLight-regular.fntdata"/><Relationship Id="rId22" Type="http://schemas.openxmlformats.org/officeDocument/2006/relationships/slide" Target="slides/slide17.xml"/><Relationship Id="rId44" Type="http://schemas.openxmlformats.org/officeDocument/2006/relationships/font" Target="fonts/RobotoLight-boldItalic.fntdata"/><Relationship Id="rId21" Type="http://schemas.openxmlformats.org/officeDocument/2006/relationships/slide" Target="slides/slide16.xml"/><Relationship Id="rId43" Type="http://schemas.openxmlformats.org/officeDocument/2006/relationships/font" Target="fonts/RobotoLight-italic.fntdata"/><Relationship Id="rId24" Type="http://schemas.openxmlformats.org/officeDocument/2006/relationships/slide" Target="slides/slide19.xml"/><Relationship Id="rId46" Type="http://schemas.openxmlformats.org/officeDocument/2006/relationships/font" Target="fonts/RobotoMono-bold.fntdata"/><Relationship Id="rId23" Type="http://schemas.openxmlformats.org/officeDocument/2006/relationships/slide" Target="slides/slide18.xml"/><Relationship Id="rId45" Type="http://schemas.openxmlformats.org/officeDocument/2006/relationships/font" Target="fonts/RobotoMon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RobotoMono-boldItalic.fntdata"/><Relationship Id="rId25" Type="http://schemas.openxmlformats.org/officeDocument/2006/relationships/slide" Target="slides/slide20.xml"/><Relationship Id="rId47" Type="http://schemas.openxmlformats.org/officeDocument/2006/relationships/font" Target="fonts/RobotoMono-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ExtraLight-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ExtraLight-italic.fntdata"/><Relationship Id="rId30" Type="http://schemas.openxmlformats.org/officeDocument/2006/relationships/font" Target="fonts/RobotoExtraLight-bold.fntdata"/><Relationship Id="rId11" Type="http://schemas.openxmlformats.org/officeDocument/2006/relationships/slide" Target="slides/slide6.xml"/><Relationship Id="rId33" Type="http://schemas.openxmlformats.org/officeDocument/2006/relationships/font" Target="fonts/Roboto-regular.fntdata"/><Relationship Id="rId10" Type="http://schemas.openxmlformats.org/officeDocument/2006/relationships/slide" Target="slides/slide5.xml"/><Relationship Id="rId32" Type="http://schemas.openxmlformats.org/officeDocument/2006/relationships/font" Target="fonts/RobotoExtraLight-boldItalic.fntdata"/><Relationship Id="rId13" Type="http://schemas.openxmlformats.org/officeDocument/2006/relationships/slide" Target="slides/slide8.xml"/><Relationship Id="rId35" Type="http://schemas.openxmlformats.org/officeDocument/2006/relationships/font" Target="fonts/Roboto-italic.fntdata"/><Relationship Id="rId12" Type="http://schemas.openxmlformats.org/officeDocument/2006/relationships/slide" Target="slides/slide7.xml"/><Relationship Id="rId34" Type="http://schemas.openxmlformats.org/officeDocument/2006/relationships/font" Target="fonts/Roboto-bold.fntdata"/><Relationship Id="rId15" Type="http://schemas.openxmlformats.org/officeDocument/2006/relationships/slide" Target="slides/slide10.xml"/><Relationship Id="rId37" Type="http://schemas.openxmlformats.org/officeDocument/2006/relationships/font" Target="fonts/RobotoMedium-regular.fntdata"/><Relationship Id="rId14" Type="http://schemas.openxmlformats.org/officeDocument/2006/relationships/slide" Target="slides/slide9.xml"/><Relationship Id="rId36" Type="http://schemas.openxmlformats.org/officeDocument/2006/relationships/font" Target="fonts/Roboto-boldItalic.fntdata"/><Relationship Id="rId17" Type="http://schemas.openxmlformats.org/officeDocument/2006/relationships/slide" Target="slides/slide12.xml"/><Relationship Id="rId39" Type="http://schemas.openxmlformats.org/officeDocument/2006/relationships/font" Target="fonts/RobotoMedium-italic.fntdata"/><Relationship Id="rId16" Type="http://schemas.openxmlformats.org/officeDocument/2006/relationships/slide" Target="slides/slide11.xml"/><Relationship Id="rId38" Type="http://schemas.openxmlformats.org/officeDocument/2006/relationships/font" Target="fonts/RobotoMedium-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t>ERICA</a:t>
            </a:r>
            <a:endParaRPr/>
          </a:p>
          <a:p>
            <a:pPr indent="0" lvl="0" marL="0" rtl="0" algn="l">
              <a:lnSpc>
                <a:spcPct val="115000"/>
              </a:lnSpc>
              <a:spcBef>
                <a:spcPts val="1200"/>
              </a:spcBef>
              <a:spcAft>
                <a:spcPts val="0"/>
              </a:spcAft>
              <a:buClr>
                <a:schemeClr val="dk1"/>
              </a:buClr>
              <a:buSzPts val="1100"/>
              <a:buFont typeface="Arial"/>
              <a:buNone/>
            </a:pPr>
            <a:r>
              <a:rPr lang="en"/>
              <a:t>Hi everyone. For our project, we decided to explore the growing issue of fake job postings — listings that appear legitimate but are actually scams designed to steal time, money, or even personal data from job seekers.</a:t>
            </a:r>
            <a:endParaRPr/>
          </a:p>
          <a:p>
            <a:pPr indent="0" lvl="0" marL="0" rtl="0" algn="l">
              <a:lnSpc>
                <a:spcPct val="115000"/>
              </a:lnSpc>
              <a:spcBef>
                <a:spcPts val="1200"/>
              </a:spcBef>
              <a:spcAft>
                <a:spcPts val="0"/>
              </a:spcAft>
              <a:buClr>
                <a:schemeClr val="dk1"/>
              </a:buClr>
              <a:buSzPts val="1100"/>
              <a:buFont typeface="Arial"/>
              <a:buNone/>
            </a:pPr>
            <a:r>
              <a:rPr lang="en"/>
              <a:t>As a group, we were curious whether machine learning could help identify patterns in these deceptive listings. So we trained a classification model using real job posting data from 2016, and then tested its performance on more recent data from 2023 and 2024 to see how well it held up over time.</a:t>
            </a:r>
            <a:endParaRPr/>
          </a:p>
          <a:p>
            <a:pPr indent="0" lvl="0" marL="0" rtl="0" algn="l">
              <a:lnSpc>
                <a:spcPct val="115000"/>
              </a:lnSpc>
              <a:spcBef>
                <a:spcPts val="1200"/>
              </a:spcBef>
              <a:spcAft>
                <a:spcPts val="0"/>
              </a:spcAft>
              <a:buClr>
                <a:schemeClr val="dk1"/>
              </a:buClr>
              <a:buSzPts val="1100"/>
              <a:buFont typeface="Arial"/>
              <a:buNone/>
            </a:pPr>
            <a:r>
              <a:rPr lang="en"/>
              <a:t>In this presentation, we’ll walk you through the problem, our data sources, how we built and evaluated our model, and what insights we gained from the results.</a:t>
            </a:r>
            <a:endParaRPr/>
          </a:p>
          <a:p>
            <a:pPr indent="0" lvl="0" marL="0" rtl="0" algn="l">
              <a:spcBef>
                <a:spcPts val="12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5f0e200248_0_6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5f0e200248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DEREK</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5f0e200248_0_6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5f0e200248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DEREK</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Our machine learning pipeline started by combining several text-based columns, like the job title, description, and requirements, into a single text field.</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 then used </a:t>
            </a:r>
            <a:r>
              <a:rPr b="1" lang="en">
                <a:solidFill>
                  <a:schemeClr val="dk1"/>
                </a:solidFill>
              </a:rPr>
              <a:t>TF-IDF vectorization</a:t>
            </a:r>
            <a:r>
              <a:rPr lang="en">
                <a:solidFill>
                  <a:schemeClr val="dk1"/>
                </a:solidFill>
              </a:rPr>
              <a:t>, which converts that text into a format the model can work with by emphasizing terms that are distinctive across postings.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From there, we trained a </a:t>
            </a:r>
            <a:r>
              <a:rPr b="1" lang="en">
                <a:solidFill>
                  <a:schemeClr val="dk1"/>
                </a:solidFill>
              </a:rPr>
              <a:t>Random Forest Classifier</a:t>
            </a:r>
            <a:r>
              <a:rPr lang="en">
                <a:solidFill>
                  <a:schemeClr val="dk1"/>
                </a:solidFill>
              </a:rPr>
              <a:t>, using </a:t>
            </a:r>
            <a:r>
              <a:rPr b="1" lang="en">
                <a:solidFill>
                  <a:schemeClr val="dk1"/>
                </a:solidFill>
              </a:rPr>
              <a:t>GridSearchCV</a:t>
            </a:r>
            <a:r>
              <a:rPr lang="en">
                <a:solidFill>
                  <a:schemeClr val="dk1"/>
                </a:solidFill>
              </a:rPr>
              <a:t> to tune hyperparameters — specifically </a:t>
            </a:r>
            <a:r>
              <a:rPr lang="en">
                <a:solidFill>
                  <a:srgbClr val="188038"/>
                </a:solidFill>
                <a:latin typeface="Roboto Mono"/>
                <a:ea typeface="Roboto Mono"/>
                <a:cs typeface="Roboto Mono"/>
                <a:sym typeface="Roboto Mono"/>
              </a:rPr>
              <a:t>n_estimators</a:t>
            </a:r>
            <a:r>
              <a:rPr lang="en">
                <a:solidFill>
                  <a:schemeClr val="dk1"/>
                </a:solidFill>
              </a:rPr>
              <a:t> and </a:t>
            </a:r>
            <a:r>
              <a:rPr lang="en">
                <a:solidFill>
                  <a:srgbClr val="188038"/>
                </a:solidFill>
                <a:latin typeface="Roboto Mono"/>
                <a:ea typeface="Roboto Mono"/>
                <a:cs typeface="Roboto Mono"/>
                <a:sym typeface="Roboto Mono"/>
              </a:rPr>
              <a:t>max_depth</a:t>
            </a:r>
            <a:r>
              <a:rPr lang="en">
                <a:solidFill>
                  <a:schemeClr val="dk1"/>
                </a:solidFill>
              </a:rPr>
              <a: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Our optimization focused on </a:t>
            </a:r>
            <a:r>
              <a:rPr b="1" lang="en">
                <a:solidFill>
                  <a:schemeClr val="dk1"/>
                </a:solidFill>
              </a:rPr>
              <a:t>F1 score</a:t>
            </a:r>
            <a:r>
              <a:rPr lang="en">
                <a:solidFill>
                  <a:schemeClr val="dk1"/>
                </a:solidFill>
              </a:rPr>
              <a:t>, since we wanted to balance precision and recall due to the highly imbalanced data.</a:t>
            </a:r>
            <a:endParaRPr>
              <a:solidFill>
                <a:schemeClr val="dk1"/>
              </a:solidFill>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ctr">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35f0e200248_0_1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5" name="Google Shape;205;g35f0e200248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DEREK</a:t>
            </a:r>
            <a:endParaRPr>
              <a:solidFill>
                <a:schemeClr val="dk1"/>
              </a:solidFill>
            </a:endParaRPr>
          </a:p>
          <a:p>
            <a:pPr indent="0" lvl="0" marL="0" rtl="0" algn="l">
              <a:lnSpc>
                <a:spcPct val="115000"/>
              </a:lnSpc>
              <a:spcBef>
                <a:spcPts val="1200"/>
              </a:spcBef>
              <a:spcAft>
                <a:spcPts val="0"/>
              </a:spcAft>
              <a:buNone/>
            </a:pPr>
            <a:r>
              <a:rPr lang="en">
                <a:solidFill>
                  <a:schemeClr val="dk1"/>
                </a:solidFill>
              </a:rPr>
              <a:t>Accuracy can be misleading with imbalanced datasets, so we focused more on </a:t>
            </a:r>
            <a:r>
              <a:rPr b="1" lang="en">
                <a:solidFill>
                  <a:schemeClr val="dk1"/>
                </a:solidFill>
              </a:rPr>
              <a:t>F1 score</a:t>
            </a:r>
            <a:r>
              <a:rPr lang="en">
                <a:solidFill>
                  <a:schemeClr val="dk1"/>
                </a:solidFill>
              </a:rPr>
              <a:t>, which balances how many fake jobs we catch vs. how often we falsely flag real ones.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a:t>
            </a:r>
            <a:r>
              <a:rPr b="1" lang="en">
                <a:solidFill>
                  <a:schemeClr val="dk1"/>
                </a:solidFill>
              </a:rPr>
              <a:t>overall weighted F1 score</a:t>
            </a:r>
            <a:r>
              <a:rPr lang="en">
                <a:solidFill>
                  <a:schemeClr val="dk1"/>
                </a:solidFill>
              </a:rPr>
              <a:t> was </a:t>
            </a:r>
            <a:r>
              <a:rPr b="1" lang="en">
                <a:solidFill>
                  <a:schemeClr val="dk1"/>
                </a:solidFill>
              </a:rPr>
              <a:t>0.98</a:t>
            </a:r>
            <a:r>
              <a:rPr lang="en">
                <a:solidFill>
                  <a:schemeClr val="dk1"/>
                </a:solidFill>
              </a:rPr>
              <a:t>, showing strong overall model performance — even with an imbalanced dataset.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For fake job postings specifically, our model achieved an </a:t>
            </a:r>
            <a:r>
              <a:rPr b="1" lang="en">
                <a:solidFill>
                  <a:schemeClr val="dk1"/>
                </a:solidFill>
              </a:rPr>
              <a:t>F1 score of 0.75</a:t>
            </a:r>
            <a:r>
              <a:rPr lang="en">
                <a:solidFill>
                  <a:schemeClr val="dk1"/>
                </a:solidFill>
              </a:rPr>
              <a:t>, with </a:t>
            </a:r>
            <a:r>
              <a:rPr b="1" lang="en">
                <a:solidFill>
                  <a:schemeClr val="dk1"/>
                </a:solidFill>
              </a:rPr>
              <a:t>100% precision</a:t>
            </a:r>
            <a:r>
              <a:rPr lang="en">
                <a:solidFill>
                  <a:schemeClr val="dk1"/>
                </a:solidFill>
              </a:rPr>
              <a:t> and </a:t>
            </a:r>
            <a:r>
              <a:rPr b="1" lang="en">
                <a:solidFill>
                  <a:schemeClr val="dk1"/>
                </a:solidFill>
              </a:rPr>
              <a:t>60% recall</a:t>
            </a:r>
            <a:r>
              <a:rPr lang="en">
                <a:solidFill>
                  <a:schemeClr val="dk1"/>
                </a:solidFill>
              </a:rPr>
              <a:t>.</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 model is </a:t>
            </a:r>
            <a:r>
              <a:rPr b="1" lang="en">
                <a:solidFill>
                  <a:schemeClr val="dk1"/>
                </a:solidFill>
              </a:rPr>
              <a:t>extremely good</a:t>
            </a:r>
            <a:r>
              <a:rPr lang="en">
                <a:solidFill>
                  <a:schemeClr val="dk1"/>
                </a:solidFill>
              </a:rPr>
              <a:t> at identifying real jobs</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It correctly flags ~60% of fake jobs — </a:t>
            </a:r>
            <a:r>
              <a:rPr b="1" lang="en">
                <a:solidFill>
                  <a:schemeClr val="dk1"/>
                </a:solidFill>
              </a:rPr>
              <a:t>solid</a:t>
            </a:r>
            <a:r>
              <a:rPr lang="en">
                <a:solidFill>
                  <a:schemeClr val="dk1"/>
                </a:solidFill>
              </a:rPr>
              <a:t> given the low class count (only 173 fake jobs in test set).</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High precision on fakes</a:t>
            </a:r>
            <a:r>
              <a:rPr lang="en">
                <a:solidFill>
                  <a:schemeClr val="dk1"/>
                </a:solidFill>
              </a:rPr>
              <a:t> means very few false alarms.</a:t>
            </a:r>
            <a:br>
              <a:rPr lang="en">
                <a:solidFill>
                  <a:schemeClr val="dk1"/>
                </a:solidFill>
              </a:rPr>
            </a:b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c6f9e470d_0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c6f9e470d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DEREK</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bar chart shows the </a:t>
            </a:r>
            <a:r>
              <a:rPr b="1" lang="en">
                <a:solidFill>
                  <a:schemeClr val="dk1"/>
                </a:solidFill>
              </a:rPr>
              <a:t>top 10 most important words</a:t>
            </a:r>
            <a:r>
              <a:rPr lang="en">
                <a:solidFill>
                  <a:schemeClr val="dk1"/>
                </a:solidFill>
              </a:rPr>
              <a:t> used by our model to classify a job as fake or real.</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Some of them are intuitive, like </a:t>
            </a:r>
            <a:r>
              <a:rPr b="1" lang="en">
                <a:solidFill>
                  <a:schemeClr val="dk1"/>
                </a:solidFill>
              </a:rPr>
              <a:t>"entry"</a:t>
            </a:r>
            <a:r>
              <a:rPr lang="en">
                <a:solidFill>
                  <a:schemeClr val="dk1"/>
                </a:solidFill>
              </a:rPr>
              <a:t>, </a:t>
            </a:r>
            <a:r>
              <a:rPr b="1" lang="en">
                <a:solidFill>
                  <a:schemeClr val="dk1"/>
                </a:solidFill>
              </a:rPr>
              <a:t>"clerical"</a:t>
            </a:r>
            <a:r>
              <a:rPr lang="en">
                <a:solidFill>
                  <a:schemeClr val="dk1"/>
                </a:solidFill>
              </a:rPr>
              <a:t>, </a:t>
            </a:r>
            <a:r>
              <a:rPr b="1" lang="en">
                <a:solidFill>
                  <a:schemeClr val="dk1"/>
                </a:solidFill>
              </a:rPr>
              <a:t>"typing"</a:t>
            </a:r>
            <a:r>
              <a:rPr lang="en">
                <a:solidFill>
                  <a:schemeClr val="dk1"/>
                </a:solidFill>
              </a:rPr>
              <a:t>, and </a:t>
            </a:r>
            <a:r>
              <a:rPr b="1" lang="en">
                <a:solidFill>
                  <a:schemeClr val="dk1"/>
                </a:solidFill>
              </a:rPr>
              <a:t>"earn"</a:t>
            </a:r>
            <a:r>
              <a:rPr lang="en">
                <a:solidFill>
                  <a:schemeClr val="dk1"/>
                </a:solidFill>
              </a:rPr>
              <a:t> — which often appear in lower-wage, vague, or scam-prone job listings.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Others are more unexpected, like </a:t>
            </a:r>
            <a:r>
              <a:rPr b="1" lang="en">
                <a:solidFill>
                  <a:schemeClr val="dk1"/>
                </a:solidFill>
              </a:rPr>
              <a:t>"subsea"</a:t>
            </a:r>
            <a:r>
              <a:rPr lang="en">
                <a:solidFill>
                  <a:schemeClr val="dk1"/>
                </a:solidFill>
              </a:rPr>
              <a:t>, </a:t>
            </a:r>
            <a:r>
              <a:rPr b="1" lang="en">
                <a:solidFill>
                  <a:schemeClr val="dk1"/>
                </a:solidFill>
              </a:rPr>
              <a:t>"discoveries"</a:t>
            </a:r>
            <a:r>
              <a:rPr lang="en">
                <a:solidFill>
                  <a:schemeClr val="dk1"/>
                </a:solidFill>
              </a:rPr>
              <a:t>, or even a hashed token — which may be artifacts of specific fraud clusters in the dataset.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Seeing these words gives us insight into </a:t>
            </a:r>
            <a:r>
              <a:rPr b="1" lang="en">
                <a:solidFill>
                  <a:schemeClr val="dk1"/>
                </a:solidFill>
              </a:rPr>
              <a:t>how the model is making decisions</a:t>
            </a:r>
            <a:r>
              <a:rPr lang="en">
                <a:solidFill>
                  <a:schemeClr val="dk1"/>
                </a:solidFill>
              </a:rPr>
              <a:t>, and helps us understand the red flags it's picking up on — a big reason we chose Random Forest: it’s not just performant, it’s explainable.</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5f0e200248_0_5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5f0e200248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ALLY</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5f0e200248_0_3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35f0e200248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ALLY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Looking at the provided pie chart, we can see that in 2016, approximately </a:t>
            </a:r>
            <a:r>
              <a:rPr b="1" lang="en">
                <a:solidFill>
                  <a:schemeClr val="dk1"/>
                </a:solidFill>
              </a:rPr>
              <a:t>4.8% of online job listings were fraudulent</a:t>
            </a:r>
            <a:r>
              <a:rPr lang="en">
                <a:solidFill>
                  <a:schemeClr val="dk1"/>
                </a:solidFill>
              </a:rPr>
              <a:t>, while </a:t>
            </a:r>
            <a:r>
              <a:rPr b="1" lang="en">
                <a:solidFill>
                  <a:schemeClr val="dk1"/>
                </a:solidFill>
              </a:rPr>
              <a:t>95.2% were legitimate</a:t>
            </a: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Although 4.8% may seem like a small fraction, it's important to note that </a:t>
            </a:r>
            <a:r>
              <a:rPr b="1" lang="en">
                <a:solidFill>
                  <a:schemeClr val="dk1"/>
                </a:solidFill>
              </a:rPr>
              <a:t>these fake listings often targeted high-demand job titles</a:t>
            </a: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As a result, even a small percentage of fake jobs could attract a large number of applicants, increasing the risk for many job seekers.</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61dafd5c2b_1_20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61dafd5c2b_1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ALLY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Bar Charts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361dafd5c2b_1_12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361dafd5c2b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bar chart displays the top 10 most frequently listed real job titles, offering insight into genuine employment opportunities. </a:t>
            </a:r>
            <a:endParaRPr/>
          </a:p>
          <a:p>
            <a:pPr indent="0" lvl="0" marL="0" rtl="0" algn="l">
              <a:spcBef>
                <a:spcPts val="0"/>
              </a:spcBef>
              <a:spcAft>
                <a:spcPts val="0"/>
              </a:spcAft>
              <a:buNone/>
            </a:pPr>
            <a:r>
              <a:rPr lang="en"/>
              <a:t>"English Teacher Abroad" stands out as the most listed role, with nearly 300 postings, indicating strong demand for English educators internationally. </a:t>
            </a:r>
            <a:endParaRPr/>
          </a:p>
          <a:p>
            <a:pPr indent="0" lvl="0" marL="0" rtl="0" algn="l">
              <a:spcBef>
                <a:spcPts val="0"/>
              </a:spcBef>
              <a:spcAft>
                <a:spcPts val="0"/>
              </a:spcAft>
              <a:buNone/>
            </a:pPr>
            <a:r>
              <a:rPr lang="en"/>
              <a:t>Other prominent positions include “Customer Service Associate,” “Software Engineer,” and “Account Manager”.</a:t>
            </a:r>
            <a:endParaRPr/>
          </a:p>
          <a:p>
            <a:pPr indent="0" lvl="0" marL="0" rtl="0" algn="l">
              <a:spcBef>
                <a:spcPts val="0"/>
              </a:spcBef>
              <a:spcAft>
                <a:spcPts val="0"/>
              </a:spcAft>
              <a:buNone/>
            </a:pPr>
            <a:r>
              <a:rPr lang="en"/>
              <a:t>English Teacher being a </a:t>
            </a:r>
            <a:r>
              <a:rPr lang="en"/>
              <a:t>recurring</a:t>
            </a:r>
            <a:r>
              <a:rPr lang="en"/>
              <a:t> genuine job listing</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66c2cc4fb0_0_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366c2cc4fb0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ALLY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This bar chart highlights the top 10 most commonly listed fake job titles. </a:t>
            </a:r>
            <a:endParaRPr>
              <a:solidFill>
                <a:schemeClr val="dk1"/>
              </a:solidFill>
            </a:endParaRPr>
          </a:p>
          <a:p>
            <a:pPr indent="0" lvl="0" marL="0" rtl="0" algn="l">
              <a:spcBef>
                <a:spcPts val="0"/>
              </a:spcBef>
              <a:spcAft>
                <a:spcPts val="0"/>
              </a:spcAft>
              <a:buNone/>
            </a:pPr>
            <a:r>
              <a:rPr lang="en">
                <a:solidFill>
                  <a:schemeClr val="dk1"/>
                </a:solidFill>
              </a:rPr>
              <a:t>The most frequently reported fake listings include positions like “Data Entry Admin/Clerical Positions - Work From Home” and “Home Based Payroll Typist/Data Entry Clerks Positions”. </a:t>
            </a:r>
            <a:endParaRPr>
              <a:solidFill>
                <a:schemeClr val="dk1"/>
              </a:solidFill>
            </a:endParaRPr>
          </a:p>
          <a:p>
            <a:pPr indent="0" lvl="0" marL="0" rtl="0" algn="l">
              <a:spcBef>
                <a:spcPts val="0"/>
              </a:spcBef>
              <a:spcAft>
                <a:spcPts val="0"/>
              </a:spcAft>
              <a:buNone/>
            </a:pPr>
            <a:r>
              <a:rPr lang="en">
                <a:solidFill>
                  <a:schemeClr val="dk1"/>
                </a:solidFill>
              </a:rPr>
              <a:t>Other deceptive roles include “Cruise Staff”, “Customer Service Representative,” and “Payroll Data Coordinator.” </a:t>
            </a:r>
            <a:endParaRPr>
              <a:solidFill>
                <a:schemeClr val="dk1"/>
              </a:solidFill>
            </a:endParaRPr>
          </a:p>
          <a:p>
            <a:pPr indent="0" lvl="0" marL="0" rtl="0" algn="l">
              <a:spcBef>
                <a:spcPts val="0"/>
              </a:spcBef>
              <a:spcAft>
                <a:spcPts val="0"/>
              </a:spcAft>
              <a:buNone/>
            </a:pPr>
            <a:r>
              <a:rPr lang="en">
                <a:solidFill>
                  <a:schemeClr val="dk1"/>
                </a:solidFill>
              </a:rPr>
              <a:t>These scams often target job seekers with remote work offers or high daily earnings. </a:t>
            </a:r>
            <a:endParaRPr>
              <a:solidFill>
                <a:schemeClr val="dk1"/>
              </a:solidFill>
            </a:endParaRPr>
          </a:p>
          <a:p>
            <a:pPr indent="0" lvl="0" marL="0" rtl="0" algn="l">
              <a:spcBef>
                <a:spcPts val="0"/>
              </a:spcBef>
              <a:spcAft>
                <a:spcPts val="0"/>
              </a:spcAft>
              <a:buNone/>
            </a:pPr>
            <a:r>
              <a:rPr lang="en">
                <a:solidFill>
                  <a:schemeClr val="dk1"/>
                </a:solidFill>
              </a:rPr>
              <a:t>The chart serves as a cautionary reminder to verify job listings, especially those that sound too good to be true.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61dafd5c2b_1_2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5" name="Google Shape;255;g361dafd5c2b_1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ALLY</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The data comparison between 2016 and 2024 reveals a dramatic decline in job fraud. </a:t>
            </a:r>
            <a:endParaRPr>
              <a:solidFill>
                <a:schemeClr val="dk1"/>
              </a:solidFill>
            </a:endParaRPr>
          </a:p>
          <a:p>
            <a:pPr indent="0" lvl="0" marL="0" rtl="0" algn="l">
              <a:spcBef>
                <a:spcPts val="0"/>
              </a:spcBef>
              <a:spcAft>
                <a:spcPts val="0"/>
              </a:spcAft>
              <a:buNone/>
            </a:pPr>
            <a:r>
              <a:rPr lang="en">
                <a:solidFill>
                  <a:schemeClr val="dk1"/>
                </a:solidFill>
              </a:rPr>
              <a:t>In 2016, there were 866 fraudulent job listings out of 17,014 real ones, resulting in a fraud rate of approximately </a:t>
            </a:r>
            <a:r>
              <a:rPr b="1" lang="en">
                <a:solidFill>
                  <a:schemeClr val="dk1"/>
                </a:solidFill>
              </a:rPr>
              <a:t>4.84%</a:t>
            </a:r>
            <a:r>
              <a:rPr lang="en">
                <a:solidFill>
                  <a:schemeClr val="dk1"/>
                </a:solidFill>
              </a:rPr>
              <a:t>. </a:t>
            </a:r>
            <a:endParaRPr>
              <a:solidFill>
                <a:schemeClr val="dk1"/>
              </a:solidFill>
            </a:endParaRPr>
          </a:p>
          <a:p>
            <a:pPr indent="0" lvl="0" marL="0" rtl="0" algn="l">
              <a:spcBef>
                <a:spcPts val="0"/>
              </a:spcBef>
              <a:spcAft>
                <a:spcPts val="0"/>
              </a:spcAft>
              <a:buNone/>
            </a:pPr>
            <a:r>
              <a:rPr lang="en">
                <a:solidFill>
                  <a:schemeClr val="dk1"/>
                </a:solidFill>
              </a:rPr>
              <a:t>By 2024, only </a:t>
            </a:r>
            <a:r>
              <a:rPr b="1" lang="en">
                <a:solidFill>
                  <a:schemeClr val="dk1"/>
                </a:solidFill>
              </a:rPr>
              <a:t>8 fraudulent jobs</a:t>
            </a:r>
            <a:r>
              <a:rPr lang="en">
                <a:solidFill>
                  <a:schemeClr val="dk1"/>
                </a:solidFill>
              </a:rPr>
              <a:t> were recorded among </a:t>
            </a:r>
            <a:r>
              <a:rPr b="1" lang="en">
                <a:solidFill>
                  <a:schemeClr val="dk1"/>
                </a:solidFill>
              </a:rPr>
              <a:t>123,841 real listings</a:t>
            </a:r>
            <a:r>
              <a:rPr lang="en">
                <a:solidFill>
                  <a:schemeClr val="dk1"/>
                </a:solidFill>
              </a:rPr>
              <a:t>, bringing the fraud rate down to a mere </a:t>
            </a:r>
            <a:r>
              <a:rPr b="1" lang="en">
                <a:solidFill>
                  <a:schemeClr val="dk1"/>
                </a:solidFill>
              </a:rPr>
              <a:t>0.0065%</a:t>
            </a:r>
            <a:r>
              <a:rPr lang="en">
                <a:solidFill>
                  <a:schemeClr val="dk1"/>
                </a:solidFill>
              </a:rPr>
              <a:t>. </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This data highlights two key possibilities. First, the sharp decline in fake job postings points to notable advancements in fraud detection and overall platform security. Second, it also raises the possibility that, in today’s increasingly tech-savvy landscape, fraudulent listings may be better disguised—potentially making them harder to detect and more likely to appear legitimate.</a:t>
            </a:r>
            <a:endParaRPr>
              <a:solidFill>
                <a:schemeClr val="dk1"/>
              </a:solidFill>
            </a:endParaRPr>
          </a:p>
          <a:p>
            <a:pPr indent="0" lvl="0" marL="0" rtl="0" algn="l">
              <a:lnSpc>
                <a:spcPct val="115000"/>
              </a:lnSpc>
              <a:spcBef>
                <a:spcPts val="1200"/>
              </a:spcBef>
              <a:spcAft>
                <a:spcPts val="1200"/>
              </a:spcAft>
              <a:buNone/>
            </a:pPr>
            <a:r>
              <a:rPr lang="en">
                <a:solidFill>
                  <a:schemeClr val="dk1"/>
                </a:solidFill>
              </a:rPr>
              <a:t>the </a:t>
            </a:r>
            <a:r>
              <a:rPr b="1" lang="en">
                <a:solidFill>
                  <a:schemeClr val="dk1"/>
                </a:solidFill>
              </a:rPr>
              <a:t>2024 dataset lacks explicit fraud labels</a:t>
            </a:r>
            <a:r>
              <a:rPr lang="en">
                <a:solidFill>
                  <a:schemeClr val="dk1"/>
                </a:solidFill>
              </a:rPr>
              <a:t>, making it a valuable test case for evaluating how well a machine learning model can </a:t>
            </a:r>
            <a:r>
              <a:rPr b="1" lang="en">
                <a:solidFill>
                  <a:schemeClr val="dk1"/>
                </a:solidFill>
              </a:rPr>
              <a:t>generalize and identify fraudulent postings in real-world, unlabeled scenarios</a:t>
            </a:r>
            <a:r>
              <a:rPr lang="en">
                <a:solidFill>
                  <a:schemeClr val="dk1"/>
                </a:solidFill>
              </a:rPr>
              <a:t>.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c6f9e470d_0_4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c6f9e470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ERICA</a:t>
            </a:r>
            <a:endParaRPr>
              <a:solidFill>
                <a:schemeClr val="dk1"/>
              </a:solidFill>
            </a:endParaRPr>
          </a:p>
          <a:p>
            <a:pPr indent="0" lvl="0" marL="0" rtl="0" algn="l">
              <a:lnSpc>
                <a:spcPct val="115000"/>
              </a:lnSpc>
              <a:spcBef>
                <a:spcPts val="1200"/>
              </a:spcBef>
              <a:spcAft>
                <a:spcPts val="0"/>
              </a:spcAft>
              <a:buNone/>
            </a:pPr>
            <a:r>
              <a:rPr lang="en">
                <a:solidFill>
                  <a:schemeClr val="dk1"/>
                </a:solidFill>
              </a:rPr>
              <a:t>Here’s a quick look at how we structured our project.</a:t>
            </a:r>
            <a:endParaRPr>
              <a:solidFill>
                <a:schemeClr val="dk1"/>
              </a:solidFill>
            </a:endParaRPr>
          </a:p>
          <a:p>
            <a:pPr indent="0" lvl="0" marL="0" rtl="0" algn="l">
              <a:lnSpc>
                <a:spcPct val="115000"/>
              </a:lnSpc>
              <a:spcBef>
                <a:spcPts val="1200"/>
              </a:spcBef>
              <a:spcAft>
                <a:spcPts val="0"/>
              </a:spcAft>
              <a:buNone/>
            </a:pPr>
            <a:r>
              <a:rPr lang="en">
                <a:solidFill>
                  <a:schemeClr val="dk1"/>
                </a:solidFill>
              </a:rPr>
              <a:t>We started with the </a:t>
            </a:r>
            <a:r>
              <a:rPr b="1" lang="en">
                <a:solidFill>
                  <a:schemeClr val="dk1"/>
                </a:solidFill>
              </a:rPr>
              <a:t>background</a:t>
            </a:r>
            <a:r>
              <a:rPr lang="en">
                <a:solidFill>
                  <a:schemeClr val="dk1"/>
                </a:solidFill>
              </a:rPr>
              <a:t> — identifying why fake job postings matter and how they impact real people.</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Then we moved into </a:t>
            </a:r>
            <a:r>
              <a:rPr b="1" lang="en">
                <a:solidFill>
                  <a:schemeClr val="dk1"/>
                </a:solidFill>
              </a:rPr>
              <a:t>data cleaning</a:t>
            </a:r>
            <a:r>
              <a:rPr lang="en">
                <a:solidFill>
                  <a:schemeClr val="dk1"/>
                </a:solidFill>
              </a:rPr>
              <a:t>, where we prepared and preprocessed the dataset to ensure the model could work effectively — especially important since we’re working with an imbalanced dataset.</a:t>
            </a:r>
            <a:endParaRPr>
              <a:solidFill>
                <a:schemeClr val="dk1"/>
              </a:solidFill>
            </a:endParaRPr>
          </a:p>
          <a:p>
            <a:pPr indent="0" lvl="0" marL="0" rtl="0" algn="l">
              <a:lnSpc>
                <a:spcPct val="115000"/>
              </a:lnSpc>
              <a:spcBef>
                <a:spcPts val="1200"/>
              </a:spcBef>
              <a:spcAft>
                <a:spcPts val="0"/>
              </a:spcAft>
              <a:buNone/>
            </a:pPr>
            <a:r>
              <a:rPr lang="en">
                <a:solidFill>
                  <a:schemeClr val="dk1"/>
                </a:solidFill>
              </a:rPr>
              <a:t>Next was our </a:t>
            </a:r>
            <a:r>
              <a:rPr b="1" lang="en">
                <a:solidFill>
                  <a:schemeClr val="dk1"/>
                </a:solidFill>
              </a:rPr>
              <a:t>machine learning approach</a:t>
            </a:r>
            <a:r>
              <a:rPr lang="en">
                <a:solidFill>
                  <a:schemeClr val="dk1"/>
                </a:solidFill>
              </a:rPr>
              <a:t> — where we built and trained our model using the 2016 dataset, and tuned it for better performance.</a:t>
            </a:r>
            <a:endParaRPr>
              <a:solidFill>
                <a:schemeClr val="dk1"/>
              </a:solidFill>
            </a:endParaRPr>
          </a:p>
          <a:p>
            <a:pPr indent="0" lvl="0" marL="0" rtl="0" algn="l">
              <a:lnSpc>
                <a:spcPct val="115000"/>
              </a:lnSpc>
              <a:spcBef>
                <a:spcPts val="1200"/>
              </a:spcBef>
              <a:spcAft>
                <a:spcPts val="0"/>
              </a:spcAft>
              <a:buNone/>
            </a:pPr>
            <a:r>
              <a:rPr lang="en">
                <a:solidFill>
                  <a:schemeClr val="dk1"/>
                </a:solidFill>
              </a:rPr>
              <a:t>From there, we dug into </a:t>
            </a:r>
            <a:r>
              <a:rPr b="1" lang="en">
                <a:solidFill>
                  <a:schemeClr val="dk1"/>
                </a:solidFill>
              </a:rPr>
              <a:t>visual insights</a:t>
            </a:r>
            <a:r>
              <a:rPr lang="en">
                <a:solidFill>
                  <a:schemeClr val="dk1"/>
                </a:solidFill>
              </a:rPr>
              <a:t>, pulling out patterns like which words, titles, and regions were more common in fake postings.</a:t>
            </a:r>
            <a:endParaRPr>
              <a:solidFill>
                <a:schemeClr val="dk1"/>
              </a:solidFill>
            </a:endParaRPr>
          </a:p>
          <a:p>
            <a:pPr indent="0" lvl="0" marL="0" rtl="0" algn="l">
              <a:lnSpc>
                <a:spcPct val="115000"/>
              </a:lnSpc>
              <a:spcBef>
                <a:spcPts val="1200"/>
              </a:spcBef>
              <a:spcAft>
                <a:spcPts val="0"/>
              </a:spcAft>
              <a:buNone/>
            </a:pPr>
            <a:r>
              <a:rPr lang="en">
                <a:solidFill>
                  <a:schemeClr val="dk1"/>
                </a:solidFill>
              </a:rPr>
              <a:t>After evaluating our results, we took time to acknowledge some of the </a:t>
            </a:r>
            <a:r>
              <a:rPr b="1" lang="en">
                <a:solidFill>
                  <a:schemeClr val="dk1"/>
                </a:solidFill>
              </a:rPr>
              <a:t>limitations</a:t>
            </a:r>
            <a:r>
              <a:rPr lang="en">
                <a:solidFill>
                  <a:schemeClr val="dk1"/>
                </a:solidFill>
              </a:rPr>
              <a:t> — including the small percentage of fake listings and potential shifts in scam behavior over time.</a:t>
            </a:r>
            <a:endParaRPr>
              <a:solidFill>
                <a:schemeClr val="dk1"/>
              </a:solidFill>
            </a:endParaRPr>
          </a:p>
          <a:p>
            <a:pPr indent="0" lvl="0" marL="0" rtl="0" algn="l">
              <a:lnSpc>
                <a:spcPct val="115000"/>
              </a:lnSpc>
              <a:spcBef>
                <a:spcPts val="1200"/>
              </a:spcBef>
              <a:spcAft>
                <a:spcPts val="0"/>
              </a:spcAft>
              <a:buNone/>
            </a:pPr>
            <a:r>
              <a:rPr lang="en">
                <a:solidFill>
                  <a:schemeClr val="dk1"/>
                </a:solidFill>
              </a:rPr>
              <a:t>And finally, we’ll close with </a:t>
            </a:r>
            <a:r>
              <a:rPr b="1" lang="en">
                <a:solidFill>
                  <a:schemeClr val="dk1"/>
                </a:solidFill>
              </a:rPr>
              <a:t>next steps</a:t>
            </a:r>
            <a:r>
              <a:rPr lang="en">
                <a:solidFill>
                  <a:schemeClr val="dk1"/>
                </a:solidFill>
              </a:rPr>
              <a:t>, where we’ll talk about how this project could evolve into a real-world application — or how the model might improve with additional data and retraining.</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5f0e200248_0_24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35f0e200248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JACKSON</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5f0e200248_0_2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5f0e200248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JACKSON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One big caveat is that our training data is from </a:t>
            </a:r>
            <a:r>
              <a:rPr b="1" lang="en">
                <a:solidFill>
                  <a:schemeClr val="dk1"/>
                </a:solidFill>
              </a:rPr>
              <a:t>2016</a:t>
            </a:r>
            <a:r>
              <a:rPr lang="en">
                <a:solidFill>
                  <a:schemeClr val="dk1"/>
                </a:solidFill>
              </a:rPr>
              <a:t>, and scams evolve — so the patterns we learned may miss modern techniques.</a:t>
            </a: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Also, </a:t>
            </a:r>
            <a:r>
              <a:rPr b="1" lang="en">
                <a:solidFill>
                  <a:schemeClr val="dk1"/>
                </a:solidFill>
              </a:rPr>
              <a:t>fake listings are rare</a:t>
            </a:r>
            <a:r>
              <a:rPr lang="en">
                <a:solidFill>
                  <a:schemeClr val="dk1"/>
                </a:solidFill>
              </a:rPr>
              <a:t> — only about 4% of the data — which makes modeling hard and easy to bias toward the majority class.</a:t>
            </a: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And even the “fake” labels themselves were determined manually. That can introduce </a:t>
            </a:r>
            <a:r>
              <a:rPr b="1" lang="en">
                <a:solidFill>
                  <a:schemeClr val="dk1"/>
                </a:solidFill>
              </a:rPr>
              <a:t>human subjectivity</a:t>
            </a:r>
            <a:r>
              <a:rPr lang="en">
                <a:solidFill>
                  <a:schemeClr val="dk1"/>
                </a:solidFill>
              </a:rPr>
              <a:t> — someone might label a strange-but-real listing as fake.</a:t>
            </a: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 rather than aiming for a perfect scam detector, we see this model as a </a:t>
            </a:r>
            <a:r>
              <a:rPr b="1" lang="en">
                <a:solidFill>
                  <a:schemeClr val="dk1"/>
                </a:solidFill>
              </a:rPr>
              <a:t>tool to build intuition</a:t>
            </a:r>
            <a:r>
              <a:rPr lang="en">
                <a:solidFill>
                  <a:schemeClr val="dk1"/>
                </a:solidFill>
              </a:rPr>
              <a:t> and explore red flags — not make final decisions.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ctr">
              <a:spcBef>
                <a:spcPts val="0"/>
              </a:spcBef>
              <a:spcAft>
                <a:spcPts val="0"/>
              </a:spcAft>
              <a:buNone/>
            </a:pPr>
            <a:r>
              <a:t/>
            </a:r>
            <a:endParaRPr sz="2100">
              <a:solidFill>
                <a:srgbClr val="434343"/>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5f0e200248_0_25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5f0e200248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JACKSON</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5f0e200248_0_2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5f0e200248_0_2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JACKSON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Our first next step would be to </a:t>
            </a:r>
            <a:r>
              <a:rPr b="1" lang="en">
                <a:solidFill>
                  <a:schemeClr val="dk1"/>
                </a:solidFill>
              </a:rPr>
              <a:t>retrain the model on newer data</a:t>
            </a:r>
            <a:r>
              <a:rPr lang="en">
                <a:solidFill>
                  <a:schemeClr val="dk1"/>
                </a:solidFill>
              </a:rPr>
              <a:t>, since scam tactics change quickly over time.</a:t>
            </a: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We could also explore more advanced natural language processing — for example, using </a:t>
            </a:r>
            <a:r>
              <a:rPr b="1" lang="en">
                <a:solidFill>
                  <a:schemeClr val="dk1"/>
                </a:solidFill>
              </a:rPr>
              <a:t>transformer-based models like BERT</a:t>
            </a:r>
            <a:r>
              <a:rPr lang="en">
                <a:solidFill>
                  <a:schemeClr val="dk1"/>
                </a:solidFill>
              </a:rPr>
              <a:t> to better understand context in job descriptions.</a:t>
            </a: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This kind of model could be built into </a:t>
            </a:r>
            <a:r>
              <a:rPr b="1" lang="en">
                <a:solidFill>
                  <a:schemeClr val="dk1"/>
                </a:solidFill>
              </a:rPr>
              <a:t>job platforms like LinkedIn or Indeed</a:t>
            </a:r>
            <a:r>
              <a:rPr lang="en">
                <a:solidFill>
                  <a:schemeClr val="dk1"/>
                </a:solidFill>
              </a:rPr>
              <a:t> as a behind-the-scenes flagging tool — not to block listings, but to alert reviewers.</a:t>
            </a: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Finally, even if the model isn’t perfect, it’s already useful for </a:t>
            </a:r>
            <a:r>
              <a:rPr b="1" lang="en">
                <a:solidFill>
                  <a:schemeClr val="dk1"/>
                </a:solidFill>
              </a:rPr>
              <a:t>education</a:t>
            </a:r>
            <a:r>
              <a:rPr lang="en">
                <a:solidFill>
                  <a:schemeClr val="dk1"/>
                </a:solidFill>
              </a:rPr>
              <a:t> — helping job seekers recognize red flags and avoid scams.</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p>
          <a:p>
            <a:pPr indent="0" lvl="0" marL="0" rtl="0" algn="ctr">
              <a:spcBef>
                <a:spcPts val="0"/>
              </a:spcBef>
              <a:spcAft>
                <a:spcPts val="0"/>
              </a:spcAft>
              <a:buNone/>
            </a:pPr>
            <a:r>
              <a:t/>
            </a:r>
            <a:endParaRPr sz="2100">
              <a:solidFill>
                <a:srgbClr val="434343"/>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5f0e200248_0_2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5f0e200248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ERICA</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c6f9e470d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c6f9e470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marR="381000" rtl="0" algn="l">
              <a:lnSpc>
                <a:spcPct val="115000"/>
              </a:lnSpc>
              <a:spcBef>
                <a:spcPts val="1200"/>
              </a:spcBef>
              <a:spcAft>
                <a:spcPts val="0"/>
              </a:spcAft>
              <a:buClr>
                <a:schemeClr val="dk1"/>
              </a:buClr>
              <a:buSzPts val="1100"/>
              <a:buFont typeface="Arial"/>
              <a:buNone/>
            </a:pPr>
            <a:r>
              <a:rPr lang="en"/>
              <a:t>ERICA</a:t>
            </a:r>
            <a:endParaRPr/>
          </a:p>
          <a:p>
            <a:pPr indent="0" lvl="0" marL="0" marR="381000" rtl="0" algn="l">
              <a:lnSpc>
                <a:spcPct val="115000"/>
              </a:lnSpc>
              <a:spcBef>
                <a:spcPts val="1200"/>
              </a:spcBef>
              <a:spcAft>
                <a:spcPts val="0"/>
              </a:spcAft>
              <a:buClr>
                <a:schemeClr val="dk1"/>
              </a:buClr>
              <a:buSzPts val="1100"/>
              <a:buFont typeface="Arial"/>
              <a:buNone/>
            </a:pPr>
            <a:r>
              <a:rPr lang="en"/>
              <a:t>So why do fake job postings matter?</a:t>
            </a:r>
            <a:endParaRPr/>
          </a:p>
          <a:p>
            <a:pPr indent="0" lvl="0" marL="0" marR="381000" rtl="0" algn="l">
              <a:lnSpc>
                <a:spcPct val="115000"/>
              </a:lnSpc>
              <a:spcBef>
                <a:spcPts val="1200"/>
              </a:spcBef>
              <a:spcAft>
                <a:spcPts val="0"/>
              </a:spcAft>
              <a:buClr>
                <a:schemeClr val="dk1"/>
              </a:buClr>
              <a:buSzPts val="1100"/>
              <a:buFont typeface="Arial"/>
              <a:buNone/>
            </a:pPr>
            <a:r>
              <a:rPr lang="en"/>
              <a:t>Well, beyond just being annoying or misleading, they can have serious consequences. Many of these scams ask applicants for sensitive personal data, like Social Security numbers or banking information, under the guise of a background check or direct deposit setup.</a:t>
            </a:r>
            <a:endParaRPr/>
          </a:p>
          <a:p>
            <a:pPr indent="0" lvl="0" marL="0" marR="381000" rtl="0" algn="l">
              <a:lnSpc>
                <a:spcPct val="115000"/>
              </a:lnSpc>
              <a:spcBef>
                <a:spcPts val="1200"/>
              </a:spcBef>
              <a:spcAft>
                <a:spcPts val="0"/>
              </a:spcAft>
              <a:buClr>
                <a:schemeClr val="dk1"/>
              </a:buClr>
              <a:buSzPts val="1100"/>
              <a:buFont typeface="Arial"/>
              <a:buNone/>
            </a:pPr>
            <a:r>
              <a:rPr lang="en"/>
              <a:t>Others go further — asking people to pay upfront for equipment, training, or certifications that never materialize.</a:t>
            </a:r>
            <a:endParaRPr/>
          </a:p>
          <a:p>
            <a:pPr indent="0" lvl="0" marL="381000" marR="381000" rtl="0" algn="l">
              <a:lnSpc>
                <a:spcPct val="115000"/>
              </a:lnSpc>
              <a:spcBef>
                <a:spcPts val="1200"/>
              </a:spcBef>
              <a:spcAft>
                <a:spcPts val="0"/>
              </a:spcAft>
              <a:buClr>
                <a:schemeClr val="dk1"/>
              </a:buClr>
              <a:buSzPts val="1100"/>
              <a:buFont typeface="Arial"/>
              <a:buNone/>
            </a:pPr>
            <a:r>
              <a:rPr lang="en"/>
              <a:t>These scams cost people time, money, and sometimes even put them at risk of identity theft — all while they’re just trying to find work.</a:t>
            </a:r>
            <a:endParaRPr/>
          </a:p>
          <a:p>
            <a:pPr indent="0" lvl="0" marL="381000" marR="381000" rtl="0" algn="l">
              <a:lnSpc>
                <a:spcPct val="115000"/>
              </a:lnSpc>
              <a:spcBef>
                <a:spcPts val="1200"/>
              </a:spcBef>
              <a:spcAft>
                <a:spcPts val="0"/>
              </a:spcAft>
              <a:buClr>
                <a:schemeClr val="dk1"/>
              </a:buClr>
              <a:buSzPts val="1100"/>
              <a:buFont typeface="Arial"/>
              <a:buNone/>
            </a:pPr>
            <a:r>
              <a:rPr lang="en"/>
              <a:t>That’s what drew us to this problem. We wanted to see if we could train a machine learning model to help flag these fake listings before someone falls into the trap.</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a:p>
            <a:pPr indent="0" lvl="0" marL="0" rtl="0" algn="ctr">
              <a:spcBef>
                <a:spcPts val="0"/>
              </a:spcBef>
              <a:spcAft>
                <a:spcPts val="0"/>
              </a:spcAft>
              <a:buClr>
                <a:schemeClr val="dk1"/>
              </a:buClr>
              <a:buSzPts val="1100"/>
              <a:buFont typeface="Arial"/>
              <a:buNone/>
            </a:pPr>
            <a:r>
              <a:t/>
            </a:r>
            <a:endParaRPr sz="2100">
              <a:solidFill>
                <a:srgbClr val="434343"/>
              </a:solidFill>
              <a:latin typeface="Roboto"/>
              <a:ea typeface="Roboto"/>
              <a:cs typeface="Roboto"/>
              <a:sym typeface="Roboto"/>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c6f9e470d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c6f9e47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BRYNN</a:t>
            </a:r>
            <a:endParaRPr>
              <a:solidFill>
                <a:schemeClr val="dk1"/>
              </a:solidFill>
            </a:endParaRPr>
          </a:p>
          <a:p>
            <a:pPr indent="0" lvl="0" marL="0" rtl="0" algn="l">
              <a:lnSpc>
                <a:spcPct val="115000"/>
              </a:lnSpc>
              <a:spcBef>
                <a:spcPts val="1200"/>
              </a:spcBef>
              <a:spcAft>
                <a:spcPts val="0"/>
              </a:spcAft>
              <a:buNone/>
            </a:pPr>
            <a:r>
              <a:rPr lang="en">
                <a:solidFill>
                  <a:schemeClr val="dk1"/>
                </a:solidFill>
              </a:rPr>
              <a:t>To train our machine learning model, we used:</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a </a:t>
            </a:r>
            <a:r>
              <a:rPr b="1" lang="en">
                <a:solidFill>
                  <a:schemeClr val="dk1"/>
                </a:solidFill>
              </a:rPr>
              <a:t>2016 dataset</a:t>
            </a:r>
            <a:r>
              <a:rPr lang="en">
                <a:solidFill>
                  <a:schemeClr val="dk1"/>
                </a:solidFill>
              </a:rPr>
              <a:t> from Kaggle that includes about 18,000 job postings, with 866 labeled as fake. </a:t>
            </a:r>
            <a:endParaRPr>
              <a:solidFill>
                <a:schemeClr val="dk1"/>
              </a:solidFill>
            </a:endParaRPr>
          </a:p>
          <a:p>
            <a:pPr indent="-298450" lvl="0" marL="457200" marR="381000" rtl="0" algn="l">
              <a:lnSpc>
                <a:spcPct val="115000"/>
              </a:lnSpc>
              <a:spcBef>
                <a:spcPts val="0"/>
              </a:spcBef>
              <a:spcAft>
                <a:spcPts val="0"/>
              </a:spcAft>
              <a:buClr>
                <a:schemeClr val="dk1"/>
              </a:buClr>
              <a:buSzPts val="1100"/>
              <a:buChar char="●"/>
            </a:pPr>
            <a:r>
              <a:rPr lang="en">
                <a:solidFill>
                  <a:schemeClr val="dk1"/>
                </a:solidFill>
              </a:rPr>
              <a:t> Each posting is labeled as either real or fake, but unfortunately, there’s no documentation provided about how those labels were created.</a:t>
            </a:r>
            <a:endParaRPr>
              <a:solidFill>
                <a:schemeClr val="dk1"/>
              </a:solidFill>
            </a:endParaRPr>
          </a:p>
          <a:p>
            <a:pPr indent="-298450" lvl="0" marL="457200" marR="381000" rtl="0" algn="l">
              <a:lnSpc>
                <a:spcPct val="115000"/>
              </a:lnSpc>
              <a:spcBef>
                <a:spcPts val="0"/>
              </a:spcBef>
              <a:spcAft>
                <a:spcPts val="0"/>
              </a:spcAft>
              <a:buClr>
                <a:schemeClr val="dk1"/>
              </a:buClr>
              <a:buSzPts val="1100"/>
              <a:buChar char="●"/>
            </a:pPr>
            <a:r>
              <a:rPr lang="en">
                <a:solidFill>
                  <a:schemeClr val="dk1"/>
                </a:solidFill>
              </a:rPr>
              <a:t>Because of that, we proceeded with caution and treated the dataset as a training tool — useful for modeling, but not definitive. It still allowed us to build and evaluate our classifier based on a known label column.</a:t>
            </a:r>
            <a:endParaRPr>
              <a:solidFill>
                <a:schemeClr val="dk1"/>
              </a:solidFill>
            </a:endParaRPr>
          </a:p>
          <a:p>
            <a:pPr indent="0" lvl="0" marL="0" rtl="0" algn="l">
              <a:lnSpc>
                <a:spcPct val="115000"/>
              </a:lnSpc>
              <a:spcBef>
                <a:spcPts val="1200"/>
              </a:spcBef>
              <a:spcAft>
                <a:spcPts val="0"/>
              </a:spcAft>
              <a:buNone/>
            </a:pPr>
            <a:r>
              <a:rPr lang="en">
                <a:solidFill>
                  <a:schemeClr val="dk1"/>
                </a:solidFill>
              </a:rPr>
              <a:t>For testing with more recent data, we used:</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a </a:t>
            </a:r>
            <a:r>
              <a:rPr b="1" lang="en">
                <a:solidFill>
                  <a:schemeClr val="dk1"/>
                </a:solidFill>
              </a:rPr>
              <a:t>2023–24 dataset also from Kaggle </a:t>
            </a:r>
            <a:r>
              <a:rPr lang="en">
                <a:solidFill>
                  <a:schemeClr val="dk1"/>
                </a:solidFill>
              </a:rPr>
              <a:t> consisting of recent job postings scraped from LinkedIn. This dataset doesn't have explicit labels for fake postings, making it ideal for evaluating our model's ability to generalize and detect potential fraud in newer, unlabeled data.</a:t>
            </a:r>
            <a:endParaRPr>
              <a:solidFill>
                <a:schemeClr val="dk1"/>
              </a:solidFill>
            </a:endParaRPr>
          </a:p>
          <a:p>
            <a:pPr indent="0" lvl="0" marL="0" rtl="0" algn="l">
              <a:lnSpc>
                <a:spcPct val="115000"/>
              </a:lnSpc>
              <a:spcBef>
                <a:spcPts val="1200"/>
              </a:spcBef>
              <a:spcAft>
                <a:spcPts val="0"/>
              </a:spcAft>
              <a:buNone/>
            </a:pPr>
            <a:r>
              <a:rPr lang="en">
                <a:solidFill>
                  <a:schemeClr val="dk1"/>
                </a:solidFill>
              </a:rPr>
              <a:t>By training on the labeled 2016 data and testing on the more recent dataset, we aimed to assess the model's effectiveness in identifying fraudulent job postings over time.</a:t>
            </a:r>
            <a:endParaRPr>
              <a:solidFill>
                <a:schemeClr val="dk1"/>
              </a:solidFill>
            </a:endParaRPr>
          </a:p>
          <a:p>
            <a:pPr indent="0" lvl="0" marL="457200" rtl="0" algn="l">
              <a:lnSpc>
                <a:spcPct val="115000"/>
              </a:lnSpc>
              <a:spcBef>
                <a:spcPts val="1200"/>
              </a:spcBef>
              <a:spcAft>
                <a:spcPts val="0"/>
              </a:spcAft>
              <a:buNone/>
            </a:pPr>
            <a:br>
              <a:rPr lang="en"/>
            </a:br>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61dafd5c2b_1_27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61dafd5c2b_1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BRYNN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Both datasets had many overlapping columns, which made them easier to work with.</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For model training, we focused on the </a:t>
            </a:r>
            <a:r>
              <a:rPr b="1" lang="en">
                <a:solidFill>
                  <a:schemeClr val="dk1"/>
                </a:solidFill>
              </a:rPr>
              <a:t>text content</a:t>
            </a:r>
            <a:r>
              <a:rPr lang="en">
                <a:solidFill>
                  <a:schemeClr val="dk1"/>
                </a:solidFill>
              </a:rPr>
              <a:t> of the listings — using job titles, descriptions, requirements, etc.</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Other metadata like </a:t>
            </a:r>
            <a:r>
              <a:rPr b="1" lang="en">
                <a:solidFill>
                  <a:schemeClr val="dk1"/>
                </a:solidFill>
              </a:rPr>
              <a:t>location, salary range, or employment type</a:t>
            </a:r>
            <a:r>
              <a:rPr lang="en">
                <a:solidFill>
                  <a:schemeClr val="dk1"/>
                </a:solidFill>
              </a:rPr>
              <a:t> weren’t used as features in this version — but they’re valuable for future exploration or modeling.</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c6f9e470d_0_2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c6f9e47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BRYNN</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k</a:t>
            </a:r>
            <a:r>
              <a:rPr lang="en"/>
              <a:t>ey challenge for us was the imbalanced dataset.</a:t>
            </a:r>
            <a:br>
              <a:rPr lang="en"/>
            </a:br>
            <a:endParaRPr/>
          </a:p>
          <a:p>
            <a:pPr indent="0" lvl="0" marL="0" rtl="0" algn="l">
              <a:spcBef>
                <a:spcPts val="0"/>
              </a:spcBef>
              <a:spcAft>
                <a:spcPts val="0"/>
              </a:spcAft>
              <a:buClr>
                <a:schemeClr val="dk1"/>
              </a:buClr>
              <a:buSzPts val="1100"/>
              <a:buFont typeface="Arial"/>
              <a:buNone/>
            </a:pPr>
            <a:r>
              <a:rPr lang="en"/>
              <a:t>We couldn’t rely on accuracy alone — a model could guess “real” every time and still be 95% accurate. If a model is 95% accurate, is it good? ...Well, what if it misses all the fraud?</a:t>
            </a:r>
            <a:br>
              <a:rPr lang="en"/>
            </a:br>
            <a:endParaRPr/>
          </a:p>
          <a:p>
            <a:pPr indent="0" lvl="0" marL="0" rtl="0" algn="l">
              <a:spcBef>
                <a:spcPts val="0"/>
              </a:spcBef>
              <a:spcAft>
                <a:spcPts val="0"/>
              </a:spcAft>
              <a:buClr>
                <a:schemeClr val="dk1"/>
              </a:buClr>
              <a:buSzPts val="1100"/>
              <a:buFont typeface="Arial"/>
              <a:buNone/>
            </a:pPr>
            <a:r>
              <a:rPr lang="en"/>
              <a:t>That’s why we’ll look at precision (</a:t>
            </a:r>
            <a:r>
              <a:rPr lang="en">
                <a:solidFill>
                  <a:schemeClr val="dk1"/>
                </a:solidFill>
              </a:rPr>
              <a:t>o</a:t>
            </a:r>
            <a:r>
              <a:rPr lang="en">
                <a:solidFill>
                  <a:schemeClr val="dk1"/>
                </a:solidFill>
              </a:rPr>
              <a:t>f the ones the model said were fake, how many actually were?)</a:t>
            </a:r>
            <a:r>
              <a:rPr lang="en"/>
              <a:t>, recall (</a:t>
            </a:r>
            <a:r>
              <a:rPr lang="en">
                <a:solidFill>
                  <a:schemeClr val="dk1"/>
                </a:solidFill>
              </a:rPr>
              <a:t>o</a:t>
            </a:r>
            <a:r>
              <a:rPr lang="en">
                <a:solidFill>
                  <a:schemeClr val="dk1"/>
                </a:solidFill>
              </a:rPr>
              <a:t>f the actual fake ones, how many did the model find?)</a:t>
            </a:r>
            <a:r>
              <a:rPr lang="en"/>
              <a:t>, and F1 score (the </a:t>
            </a:r>
            <a:r>
              <a:rPr lang="en">
                <a:solidFill>
                  <a:schemeClr val="dk1"/>
                </a:solidFill>
              </a:rPr>
              <a:t>b</a:t>
            </a:r>
            <a:r>
              <a:rPr lang="en">
                <a:solidFill>
                  <a:schemeClr val="dk1"/>
                </a:solidFill>
              </a:rPr>
              <a:t>alance between precision and recall)</a:t>
            </a:r>
            <a:r>
              <a:rPr lang="en"/>
              <a:t> later in the </a:t>
            </a:r>
            <a:r>
              <a:rPr lang="en"/>
              <a:t>presentation</a:t>
            </a:r>
            <a:r>
              <a:rPr lang="en"/>
              <a: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c6f9e470d_0_4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c6f9e47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BRYNN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61dafd5c2b_1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61dafd5c2b_1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BRYNN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To prepare the 2016 dataset for machine learning, we completed several preprocessing steps to clean and standardize the data:</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Read in the raw CSV and created a working copy</a:t>
            </a:r>
            <a:r>
              <a:rPr lang="en">
                <a:solidFill>
                  <a:schemeClr val="dk1"/>
                </a:solidFill>
              </a:rPr>
              <a:t> for safe editing.</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Checked value counts</a:t>
            </a:r>
            <a:r>
              <a:rPr lang="en">
                <a:solidFill>
                  <a:schemeClr val="dk1"/>
                </a:solidFill>
              </a:rPr>
              <a:t> to identify columns with limited diversity or excessive missing values.</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Filtered down to relevant columns</a:t>
            </a:r>
            <a:r>
              <a:rPr lang="en">
                <a:solidFill>
                  <a:schemeClr val="dk1"/>
                </a:solidFill>
              </a:rPr>
              <a:t>, including key features like job title, employment type, education level, and company profile.</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Split the </a:t>
            </a:r>
            <a:r>
              <a:rPr b="1" lang="en">
                <a:solidFill>
                  <a:srgbClr val="188038"/>
                </a:solidFill>
                <a:latin typeface="Roboto Mono"/>
                <a:ea typeface="Roboto Mono"/>
                <a:cs typeface="Roboto Mono"/>
                <a:sym typeface="Roboto Mono"/>
              </a:rPr>
              <a:t>location</a:t>
            </a:r>
            <a:r>
              <a:rPr b="1" lang="en">
                <a:solidFill>
                  <a:schemeClr val="dk1"/>
                </a:solidFill>
              </a:rPr>
              <a:t> column</a:t>
            </a:r>
            <a:r>
              <a:rPr lang="en">
                <a:solidFill>
                  <a:schemeClr val="dk1"/>
                </a:solidFill>
              </a:rPr>
              <a:t> into separate fields — country, region, and city — for easier geographic analysis and modeling.</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Renamed columns</a:t>
            </a:r>
            <a:r>
              <a:rPr lang="en">
                <a:solidFill>
                  <a:schemeClr val="dk1"/>
                </a:solidFill>
              </a:rPr>
              <a:t> for clarity and consistent reference throughout our workflow.</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Finally, we </a:t>
            </a:r>
            <a:r>
              <a:rPr b="1" lang="en">
                <a:solidFill>
                  <a:schemeClr val="dk1"/>
                </a:solidFill>
              </a:rPr>
              <a:t>exported a cleaned and reformatted CSV</a:t>
            </a:r>
            <a:r>
              <a:rPr lang="en">
                <a:solidFill>
                  <a:schemeClr val="dk1"/>
                </a:solidFill>
              </a:rPr>
              <a:t>, which we used for model training and feature engineering.</a:t>
            </a:r>
            <a:br>
              <a:rPr lang="en">
                <a:solidFill>
                  <a:schemeClr val="dk1"/>
                </a:solidFill>
              </a:rPr>
            </a:br>
            <a:endParaRPr>
              <a:solidFill>
                <a:schemeClr val="dk1"/>
              </a:solidFill>
            </a:endParaRPr>
          </a:p>
          <a:p>
            <a:pPr indent="0" lvl="0" marL="381000" marR="381000" rtl="0" algn="l">
              <a:lnSpc>
                <a:spcPct val="115000"/>
              </a:lnSpc>
              <a:spcBef>
                <a:spcPts val="1200"/>
              </a:spcBef>
              <a:spcAft>
                <a:spcPts val="0"/>
              </a:spcAft>
              <a:buClr>
                <a:schemeClr val="dk1"/>
              </a:buClr>
              <a:buSzPts val="1100"/>
              <a:buFont typeface="Arial"/>
              <a:buNone/>
            </a:pPr>
            <a:r>
              <a:rPr lang="en">
                <a:solidFill>
                  <a:schemeClr val="dk1"/>
                </a:solidFill>
              </a:rPr>
              <a:t>These steps helped us reduce noise, handle missing or inconsistent data, and get everything into a format that our model could work with effectively.</a:t>
            </a:r>
            <a:endParaRPr>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14.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5.xml"/><Relationship Id="rId3" Type="http://schemas.openxmlformats.org/officeDocument/2006/relationships/image" Target="../media/image7.jp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6.xml"/><Relationship Id="rId3" Type="http://schemas.openxmlformats.org/officeDocument/2006/relationships/image" Target="../media/image7.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7.xml"/><Relationship Id="rId3"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8.xml"/><Relationship Id="rId3"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0.jpg"/><Relationship Id="rId4" Type="http://schemas.openxmlformats.org/officeDocument/2006/relationships/image" Target="../media/image5.jpg"/><Relationship Id="rId5" Type="http://schemas.openxmlformats.org/officeDocument/2006/relationships/image" Target="../media/image2.jpg"/><Relationship Id="rId6" Type="http://schemas.openxmlformats.org/officeDocument/2006/relationships/image" Target="../media/image1.jpg"/><Relationship Id="rId7" Type="http://schemas.openxmlformats.org/officeDocument/2006/relationships/image" Target="../media/image11.jpg"/><Relationship Id="rId8" Type="http://schemas.openxmlformats.org/officeDocument/2006/relationships/image" Target="../media/image16.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1.xml"/><Relationship Id="rId3" Type="http://schemas.openxmlformats.org/officeDocument/2006/relationships/image" Target="../media/image12.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 Id="rId3" Type="http://schemas.openxmlformats.org/officeDocument/2006/relationships/image" Target="../media/image16.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6.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3"/>
          <p:cNvSpPr txBox="1"/>
          <p:nvPr>
            <p:ph type="ctrTitle"/>
          </p:nvPr>
        </p:nvSpPr>
        <p:spPr>
          <a:xfrm>
            <a:off x="598100" y="1381969"/>
            <a:ext cx="6924900" cy="727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latin typeface="Roboto ExtraLight"/>
                <a:ea typeface="Roboto ExtraLight"/>
                <a:cs typeface="Roboto ExtraLight"/>
                <a:sym typeface="Roboto ExtraLight"/>
              </a:rPr>
              <a:t>Fake Job Postings </a:t>
            </a:r>
            <a:r>
              <a:rPr b="1" lang="en" sz="4000">
                <a:solidFill>
                  <a:srgbClr val="FF9900"/>
                </a:solidFill>
              </a:rPr>
              <a:t>Detection</a:t>
            </a:r>
            <a:endParaRPr b="1" sz="4000">
              <a:solidFill>
                <a:srgbClr val="FF9900"/>
              </a:solidFill>
            </a:endParaRPr>
          </a:p>
        </p:txBody>
      </p:sp>
      <p:sp>
        <p:nvSpPr>
          <p:cNvPr id="86" name="Google Shape;86;p13"/>
          <p:cNvSpPr txBox="1"/>
          <p:nvPr>
            <p:ph idx="1" type="subTitle"/>
          </p:nvPr>
        </p:nvSpPr>
        <p:spPr>
          <a:xfrm>
            <a:off x="598100" y="2326626"/>
            <a:ext cx="1117500" cy="37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Light"/>
                <a:ea typeface="Roboto Light"/>
                <a:cs typeface="Roboto Light"/>
                <a:sym typeface="Roboto Light"/>
              </a:rPr>
              <a:t>Group 2</a:t>
            </a:r>
            <a:endParaRPr sz="1600">
              <a:latin typeface="Roboto Light"/>
              <a:ea typeface="Roboto Light"/>
              <a:cs typeface="Roboto Light"/>
              <a:sym typeface="Roboto Light"/>
            </a:endParaRPr>
          </a:p>
          <a:p>
            <a:pPr indent="0" lvl="0" marL="0" rtl="0" algn="l">
              <a:spcBef>
                <a:spcPts val="0"/>
              </a:spcBef>
              <a:spcAft>
                <a:spcPts val="0"/>
              </a:spcAft>
              <a:buNone/>
            </a:pPr>
            <a:r>
              <a:t/>
            </a:r>
            <a:endParaRPr sz="1400"/>
          </a:p>
        </p:txBody>
      </p:sp>
      <p:sp>
        <p:nvSpPr>
          <p:cNvPr id="87" name="Google Shape;87;p13"/>
          <p:cNvSpPr txBox="1"/>
          <p:nvPr>
            <p:ph idx="1" type="subTitle"/>
          </p:nvPr>
        </p:nvSpPr>
        <p:spPr>
          <a:xfrm>
            <a:off x="598100" y="2689600"/>
            <a:ext cx="1902000" cy="1092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Medium"/>
                <a:ea typeface="Roboto Medium"/>
                <a:cs typeface="Roboto Medium"/>
                <a:sym typeface="Roboto Medium"/>
              </a:rPr>
              <a:t>Derek Bates</a:t>
            </a:r>
            <a:endParaRPr sz="1600">
              <a:latin typeface="Roboto Medium"/>
              <a:ea typeface="Roboto Medium"/>
              <a:cs typeface="Roboto Medium"/>
              <a:sym typeface="Roboto Medium"/>
            </a:endParaRPr>
          </a:p>
          <a:p>
            <a:pPr indent="0" lvl="0" marL="0" rtl="0" algn="l">
              <a:spcBef>
                <a:spcPts val="0"/>
              </a:spcBef>
              <a:spcAft>
                <a:spcPts val="0"/>
              </a:spcAft>
              <a:buNone/>
            </a:pPr>
            <a:r>
              <a:rPr lang="en" sz="1600">
                <a:latin typeface="Roboto Medium"/>
                <a:ea typeface="Roboto Medium"/>
                <a:cs typeface="Roboto Medium"/>
                <a:sym typeface="Roboto Medium"/>
              </a:rPr>
              <a:t>Brynn Butler</a:t>
            </a:r>
            <a:endParaRPr sz="1600">
              <a:latin typeface="Roboto Medium"/>
              <a:ea typeface="Roboto Medium"/>
              <a:cs typeface="Roboto Medium"/>
              <a:sym typeface="Roboto Medium"/>
            </a:endParaRPr>
          </a:p>
          <a:p>
            <a:pPr indent="0" lvl="0" marL="0" rtl="0" algn="l">
              <a:spcBef>
                <a:spcPts val="0"/>
              </a:spcBef>
              <a:spcAft>
                <a:spcPts val="0"/>
              </a:spcAft>
              <a:buNone/>
            </a:pPr>
            <a:r>
              <a:rPr lang="en" sz="1600">
                <a:latin typeface="Roboto Medium"/>
                <a:ea typeface="Roboto Medium"/>
                <a:cs typeface="Roboto Medium"/>
                <a:sym typeface="Roboto Medium"/>
              </a:rPr>
              <a:t>Ally Eveslage</a:t>
            </a:r>
            <a:endParaRPr sz="1600">
              <a:latin typeface="Roboto Medium"/>
              <a:ea typeface="Roboto Medium"/>
              <a:cs typeface="Roboto Medium"/>
              <a:sym typeface="Roboto Medium"/>
            </a:endParaRPr>
          </a:p>
          <a:p>
            <a:pPr indent="0" lvl="0" marL="0" rtl="0" algn="l">
              <a:spcBef>
                <a:spcPts val="0"/>
              </a:spcBef>
              <a:spcAft>
                <a:spcPts val="0"/>
              </a:spcAft>
              <a:buNone/>
            </a:pPr>
            <a:r>
              <a:rPr lang="en" sz="1600">
                <a:latin typeface="Roboto Medium"/>
                <a:ea typeface="Roboto Medium"/>
                <a:cs typeface="Roboto Medium"/>
                <a:sym typeface="Roboto Medium"/>
              </a:rPr>
              <a:t>Jackson Popelka</a:t>
            </a:r>
            <a:endParaRPr sz="1600">
              <a:latin typeface="Roboto Medium"/>
              <a:ea typeface="Roboto Medium"/>
              <a:cs typeface="Roboto Medium"/>
              <a:sym typeface="Roboto Medium"/>
            </a:endParaRPr>
          </a:p>
          <a:p>
            <a:pPr indent="0" lvl="0" marL="0" rtl="0" algn="l">
              <a:spcBef>
                <a:spcPts val="0"/>
              </a:spcBef>
              <a:spcAft>
                <a:spcPts val="0"/>
              </a:spcAft>
              <a:buNone/>
            </a:pPr>
            <a:r>
              <a:rPr lang="en" sz="1600">
                <a:latin typeface="Roboto Medium"/>
                <a:ea typeface="Roboto Medium"/>
                <a:cs typeface="Roboto Medium"/>
                <a:sym typeface="Roboto Medium"/>
              </a:rPr>
              <a:t>Erica Wollmering</a:t>
            </a:r>
            <a:endParaRPr sz="1600">
              <a:latin typeface="Roboto Medium"/>
              <a:ea typeface="Roboto Medium"/>
              <a:cs typeface="Roboto Medium"/>
              <a:sym typeface="Roboto Medium"/>
            </a:endParaRPr>
          </a:p>
          <a:p>
            <a:pPr indent="0" lvl="0" marL="0" rtl="0" algn="l">
              <a:spcBef>
                <a:spcPts val="0"/>
              </a:spcBef>
              <a:spcAft>
                <a:spcPts val="0"/>
              </a:spcAft>
              <a:buNone/>
            </a:pPr>
            <a:r>
              <a:t/>
            </a:r>
            <a:endParaRPr sz="1600">
              <a:latin typeface="Roboto Medium"/>
              <a:ea typeface="Roboto Medium"/>
              <a:cs typeface="Roboto Medium"/>
              <a:sym typeface="Roboto Medium"/>
            </a:endParaRPr>
          </a:p>
        </p:txBody>
      </p:sp>
      <p:sp>
        <p:nvSpPr>
          <p:cNvPr id="88" name="Google Shape;88;p13"/>
          <p:cNvSpPr txBox="1"/>
          <p:nvPr>
            <p:ph idx="1" type="subTitle"/>
          </p:nvPr>
        </p:nvSpPr>
        <p:spPr>
          <a:xfrm>
            <a:off x="598100" y="942800"/>
            <a:ext cx="1117500" cy="37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Roboto Light"/>
                <a:ea typeface="Roboto Light"/>
                <a:cs typeface="Roboto Light"/>
                <a:sym typeface="Roboto Light"/>
              </a:rPr>
              <a:t>Project 4</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2"/>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Our ML Approach</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3"/>
          <p:cNvSpPr txBox="1"/>
          <p:nvPr>
            <p:ph type="title"/>
          </p:nvPr>
        </p:nvSpPr>
        <p:spPr>
          <a:xfrm>
            <a:off x="265500" y="1913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Machine Learning</a:t>
            </a:r>
            <a:endParaRPr/>
          </a:p>
        </p:txBody>
      </p:sp>
      <p:sp>
        <p:nvSpPr>
          <p:cNvPr id="200" name="Google Shape;200;p23"/>
          <p:cNvSpPr txBox="1"/>
          <p:nvPr>
            <p:ph idx="1" type="subTitle"/>
          </p:nvPr>
        </p:nvSpPr>
        <p:spPr>
          <a:xfrm>
            <a:off x="265500" y="3531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approach</a:t>
            </a:r>
            <a:endParaRPr/>
          </a:p>
        </p:txBody>
      </p:sp>
      <p:sp>
        <p:nvSpPr>
          <p:cNvPr id="201" name="Google Shape;201;p2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Combined multiple text fields into a single input</a:t>
            </a:r>
            <a:br>
              <a:rPr lang="en"/>
            </a:br>
            <a:endParaRPr/>
          </a:p>
          <a:p>
            <a:pPr indent="-342900" lvl="0" marL="457200" rtl="0" algn="l">
              <a:spcBef>
                <a:spcPts val="0"/>
              </a:spcBef>
              <a:spcAft>
                <a:spcPts val="0"/>
              </a:spcAft>
              <a:buSzPts val="1800"/>
              <a:buChar char="●"/>
            </a:pPr>
            <a:r>
              <a:rPr lang="en"/>
              <a:t>Used TF-IDF vectorization to convert text to numeric format</a:t>
            </a:r>
            <a:br>
              <a:rPr lang="en"/>
            </a:br>
            <a:endParaRPr/>
          </a:p>
          <a:p>
            <a:pPr indent="-342900" lvl="0" marL="457200" rtl="0" algn="l">
              <a:spcBef>
                <a:spcPts val="0"/>
              </a:spcBef>
              <a:spcAft>
                <a:spcPts val="0"/>
              </a:spcAft>
              <a:buSzPts val="1800"/>
              <a:buChar char="●"/>
            </a:pPr>
            <a:r>
              <a:rPr lang="en"/>
              <a:t>Trained a Random Forest Classifier using GridSearchCV</a:t>
            </a:r>
            <a:br>
              <a:rPr lang="en"/>
            </a:br>
            <a:endParaRPr/>
          </a:p>
          <a:p>
            <a:pPr indent="-342900" lvl="0" marL="457200" rtl="0" algn="l">
              <a:spcBef>
                <a:spcPts val="0"/>
              </a:spcBef>
              <a:spcAft>
                <a:spcPts val="0"/>
              </a:spcAft>
              <a:buSzPts val="1800"/>
              <a:buChar char="●"/>
            </a:pPr>
            <a:r>
              <a:rPr lang="en"/>
              <a:t>Tuned n_estimators and max_depth for best F1 score</a:t>
            </a:r>
            <a:endParaRPr/>
          </a:p>
          <a:p>
            <a:pPr indent="0" lvl="0" marL="0" rtl="0" algn="l">
              <a:spcBef>
                <a:spcPts val="1600"/>
              </a:spcBef>
              <a:spcAft>
                <a:spcPts val="1600"/>
              </a:spcAft>
              <a:buNone/>
            </a:pPr>
            <a:r>
              <a:t/>
            </a:r>
            <a:endParaRPr/>
          </a:p>
        </p:txBody>
      </p:sp>
      <p:pic>
        <p:nvPicPr>
          <p:cNvPr id="202" name="Google Shape;202;p23" title="Team Coding 2.jpg"/>
          <p:cNvPicPr preferRelativeResize="0"/>
          <p:nvPr/>
        </p:nvPicPr>
        <p:blipFill>
          <a:blip r:embed="rId3">
            <a:alphaModFix/>
          </a:blip>
          <a:stretch>
            <a:fillRect/>
          </a:stretch>
        </p:blipFill>
        <p:spPr>
          <a:xfrm>
            <a:off x="1512575" y="281500"/>
            <a:ext cx="1656500" cy="1656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2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Performance &amp; Metrics</a:t>
            </a:r>
            <a:endParaRPr/>
          </a:p>
        </p:txBody>
      </p:sp>
      <p:sp>
        <p:nvSpPr>
          <p:cNvPr id="208" name="Google Shape;208;p24"/>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Accuracy</a:t>
            </a:r>
            <a:endParaRPr>
              <a:solidFill>
                <a:schemeClr val="lt1"/>
              </a:solidFill>
            </a:endParaRPr>
          </a:p>
        </p:txBody>
      </p:sp>
      <p:grpSp>
        <p:nvGrpSpPr>
          <p:cNvPr id="209" name="Google Shape;209;p24"/>
          <p:cNvGrpSpPr/>
          <p:nvPr/>
        </p:nvGrpSpPr>
        <p:grpSpPr>
          <a:xfrm>
            <a:off x="431944" y="1304875"/>
            <a:ext cx="8206715" cy="3416400"/>
            <a:chOff x="431925" y="1304875"/>
            <a:chExt cx="2628925" cy="3416400"/>
          </a:xfrm>
        </p:grpSpPr>
        <p:sp>
          <p:nvSpPr>
            <p:cNvPr id="210" name="Google Shape;210;p24"/>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4"/>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12" name="Google Shape;212;p24" title="Screen Shot 2025-06-07 at 11.32.47 AM.png"/>
          <p:cNvPicPr preferRelativeResize="0"/>
          <p:nvPr/>
        </p:nvPicPr>
        <p:blipFill>
          <a:blip r:embed="rId3">
            <a:alphaModFix/>
          </a:blip>
          <a:stretch>
            <a:fillRect/>
          </a:stretch>
        </p:blipFill>
        <p:spPr>
          <a:xfrm>
            <a:off x="1015600" y="1977150"/>
            <a:ext cx="7003300" cy="2579050"/>
          </a:xfrm>
          <a:prstGeom prst="rect">
            <a:avLst/>
          </a:prstGeom>
          <a:noFill/>
          <a:ln>
            <a:noFill/>
          </a:ln>
        </p:spPr>
      </p:pic>
      <p:sp>
        <p:nvSpPr>
          <p:cNvPr id="213" name="Google Shape;213;p24"/>
          <p:cNvSpPr txBox="1"/>
          <p:nvPr>
            <p:ph idx="4294967295" type="body"/>
          </p:nvPr>
        </p:nvSpPr>
        <p:spPr>
          <a:xfrm>
            <a:off x="493850" y="1304875"/>
            <a:ext cx="43530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Accuracy, </a:t>
            </a:r>
            <a:r>
              <a:rPr lang="en">
                <a:solidFill>
                  <a:schemeClr val="lt1"/>
                </a:solidFill>
              </a:rPr>
              <a:t>Precision, Recall, F1</a:t>
            </a:r>
            <a:endParaRPr>
              <a:solidFill>
                <a:schemeClr val="l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5"/>
          <p:cNvSpPr txBox="1"/>
          <p:nvPr>
            <p:ph type="title"/>
          </p:nvPr>
        </p:nvSpPr>
        <p:spPr>
          <a:xfrm>
            <a:off x="265500" y="8463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How the Model “Thinks”</a:t>
            </a:r>
            <a:endParaRPr/>
          </a:p>
        </p:txBody>
      </p:sp>
      <p:sp>
        <p:nvSpPr>
          <p:cNvPr id="219" name="Google Shape;219;p25"/>
          <p:cNvSpPr txBox="1"/>
          <p:nvPr>
            <p:ph idx="1" type="subTitle"/>
          </p:nvPr>
        </p:nvSpPr>
        <p:spPr>
          <a:xfrm>
            <a:off x="265500" y="2464199"/>
            <a:ext cx="4045200" cy="2401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Top features included keywords, company descriptions, and location signals</a:t>
            </a:r>
            <a:endParaRPr sz="1800"/>
          </a:p>
          <a:p>
            <a:pPr indent="-342900" lvl="0" marL="457200" rtl="0" algn="l">
              <a:spcBef>
                <a:spcPts val="0"/>
              </a:spcBef>
              <a:spcAft>
                <a:spcPts val="0"/>
              </a:spcAft>
              <a:buSzPts val="1800"/>
              <a:buChar char="●"/>
            </a:pPr>
            <a:r>
              <a:rPr lang="en" sz="1800"/>
              <a:t>Feature importance chart generated from Random Forest model</a:t>
            </a:r>
            <a:endParaRPr sz="1800"/>
          </a:p>
        </p:txBody>
      </p:sp>
      <p:pic>
        <p:nvPicPr>
          <p:cNvPr id="220" name="Google Shape;220;p25" title="Screen Shot 2025-06-07 at 11.55.28 AM.png"/>
          <p:cNvPicPr preferRelativeResize="0"/>
          <p:nvPr/>
        </p:nvPicPr>
        <p:blipFill>
          <a:blip r:embed="rId3">
            <a:alphaModFix/>
          </a:blip>
          <a:stretch>
            <a:fillRect/>
          </a:stretch>
        </p:blipFill>
        <p:spPr>
          <a:xfrm>
            <a:off x="4927275" y="646675"/>
            <a:ext cx="3825549" cy="4002562"/>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26"/>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Insights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7"/>
          <p:cNvSpPr txBox="1"/>
          <p:nvPr>
            <p:ph type="title"/>
          </p:nvPr>
        </p:nvSpPr>
        <p:spPr>
          <a:xfrm>
            <a:off x="265500" y="2477775"/>
            <a:ext cx="4045200" cy="923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2016</a:t>
            </a:r>
            <a:endParaRPr/>
          </a:p>
        </p:txBody>
      </p:sp>
      <p:sp>
        <p:nvSpPr>
          <p:cNvPr id="231" name="Google Shape;231;p27"/>
          <p:cNvSpPr txBox="1"/>
          <p:nvPr>
            <p:ph idx="1" type="subTitle"/>
          </p:nvPr>
        </p:nvSpPr>
        <p:spPr>
          <a:xfrm>
            <a:off x="265500" y="34548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Real vs Fake</a:t>
            </a:r>
            <a:endParaRPr/>
          </a:p>
        </p:txBody>
      </p:sp>
      <p:pic>
        <p:nvPicPr>
          <p:cNvPr id="232" name="Google Shape;232;p27" title="Users Network.jpg"/>
          <p:cNvPicPr preferRelativeResize="0"/>
          <p:nvPr/>
        </p:nvPicPr>
        <p:blipFill>
          <a:blip r:embed="rId3">
            <a:alphaModFix/>
          </a:blip>
          <a:stretch>
            <a:fillRect/>
          </a:stretch>
        </p:blipFill>
        <p:spPr>
          <a:xfrm>
            <a:off x="1501285" y="291025"/>
            <a:ext cx="1573625" cy="1573625"/>
          </a:xfrm>
          <a:prstGeom prst="rect">
            <a:avLst/>
          </a:prstGeom>
          <a:noFill/>
          <a:ln>
            <a:noFill/>
          </a:ln>
        </p:spPr>
      </p:pic>
      <p:pic>
        <p:nvPicPr>
          <p:cNvPr id="233" name="Google Shape;233;p27"/>
          <p:cNvPicPr preferRelativeResize="0"/>
          <p:nvPr/>
        </p:nvPicPr>
        <p:blipFill>
          <a:blip r:embed="rId4">
            <a:alphaModFix/>
          </a:blip>
          <a:stretch>
            <a:fillRect/>
          </a:stretch>
        </p:blipFill>
        <p:spPr>
          <a:xfrm>
            <a:off x="5072700" y="498400"/>
            <a:ext cx="3619500" cy="3943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8"/>
          <p:cNvSpPr txBox="1"/>
          <p:nvPr>
            <p:ph type="title"/>
          </p:nvPr>
        </p:nvSpPr>
        <p:spPr>
          <a:xfrm>
            <a:off x="265500" y="18369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2016</a:t>
            </a:r>
            <a:endParaRPr/>
          </a:p>
          <a:p>
            <a:pPr indent="0" lvl="0" marL="0" rtl="0" algn="ctr">
              <a:spcBef>
                <a:spcPts val="0"/>
              </a:spcBef>
              <a:spcAft>
                <a:spcPts val="0"/>
              </a:spcAft>
              <a:buNone/>
            </a:pPr>
            <a:r>
              <a:rPr lang="en"/>
              <a:t>Job Titles</a:t>
            </a:r>
            <a:endParaRPr/>
          </a:p>
        </p:txBody>
      </p:sp>
      <p:sp>
        <p:nvSpPr>
          <p:cNvPr id="239" name="Google Shape;239;p28"/>
          <p:cNvSpPr txBox="1"/>
          <p:nvPr>
            <p:ph idx="1" type="subTitle"/>
          </p:nvPr>
        </p:nvSpPr>
        <p:spPr>
          <a:xfrm>
            <a:off x="265500" y="34548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Real vs Fake</a:t>
            </a:r>
            <a:endParaRPr/>
          </a:p>
        </p:txBody>
      </p:sp>
      <p:pic>
        <p:nvPicPr>
          <p:cNvPr id="240" name="Google Shape;240;p28" title="Users Network.jpg"/>
          <p:cNvPicPr preferRelativeResize="0"/>
          <p:nvPr/>
        </p:nvPicPr>
        <p:blipFill>
          <a:blip r:embed="rId3">
            <a:alphaModFix/>
          </a:blip>
          <a:stretch>
            <a:fillRect/>
          </a:stretch>
        </p:blipFill>
        <p:spPr>
          <a:xfrm>
            <a:off x="1501285" y="291025"/>
            <a:ext cx="1573625" cy="15736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44" name="Shape 244"/>
        <p:cNvGrpSpPr/>
        <p:nvPr/>
      </p:nvGrpSpPr>
      <p:grpSpPr>
        <a:xfrm>
          <a:off x="0" y="0"/>
          <a:ext cx="0" cy="0"/>
          <a:chOff x="0" y="0"/>
          <a:chExt cx="0" cy="0"/>
        </a:xfrm>
      </p:grpSpPr>
      <p:pic>
        <p:nvPicPr>
          <p:cNvPr id="245" name="Google Shape;245;p29"/>
          <p:cNvPicPr preferRelativeResize="0"/>
          <p:nvPr/>
        </p:nvPicPr>
        <p:blipFill>
          <a:blip r:embed="rId3">
            <a:alphaModFix/>
          </a:blip>
          <a:stretch>
            <a:fillRect/>
          </a:stretch>
        </p:blipFill>
        <p:spPr>
          <a:xfrm>
            <a:off x="1171575" y="1250463"/>
            <a:ext cx="6800850" cy="3400425"/>
          </a:xfrm>
          <a:prstGeom prst="rect">
            <a:avLst/>
          </a:prstGeom>
          <a:noFill/>
          <a:ln>
            <a:noFill/>
          </a:ln>
        </p:spPr>
      </p:pic>
      <p:sp>
        <p:nvSpPr>
          <p:cNvPr id="246" name="Google Shape;246;p29"/>
          <p:cNvSpPr txBox="1"/>
          <p:nvPr/>
        </p:nvSpPr>
        <p:spPr>
          <a:xfrm>
            <a:off x="1934700" y="465600"/>
            <a:ext cx="52746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chemeClr val="lt1"/>
                </a:solidFill>
                <a:latin typeface="Roboto"/>
                <a:ea typeface="Roboto"/>
                <a:cs typeface="Roboto"/>
                <a:sym typeface="Roboto"/>
              </a:rPr>
              <a:t>Top 10 Real Jobs Listed</a:t>
            </a:r>
            <a:endParaRPr b="1" sz="2500">
              <a:solidFill>
                <a:schemeClr val="lt1"/>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0" name="Shape 250"/>
        <p:cNvGrpSpPr/>
        <p:nvPr/>
      </p:nvGrpSpPr>
      <p:grpSpPr>
        <a:xfrm>
          <a:off x="0" y="0"/>
          <a:ext cx="0" cy="0"/>
          <a:chOff x="0" y="0"/>
          <a:chExt cx="0" cy="0"/>
        </a:xfrm>
      </p:grpSpPr>
      <p:pic>
        <p:nvPicPr>
          <p:cNvPr id="251" name="Google Shape;251;p30"/>
          <p:cNvPicPr preferRelativeResize="0"/>
          <p:nvPr/>
        </p:nvPicPr>
        <p:blipFill>
          <a:blip r:embed="rId3">
            <a:alphaModFix/>
          </a:blip>
          <a:stretch>
            <a:fillRect/>
          </a:stretch>
        </p:blipFill>
        <p:spPr>
          <a:xfrm>
            <a:off x="767675" y="1186250"/>
            <a:ext cx="7608650" cy="3381625"/>
          </a:xfrm>
          <a:prstGeom prst="rect">
            <a:avLst/>
          </a:prstGeom>
          <a:noFill/>
          <a:ln>
            <a:noFill/>
          </a:ln>
        </p:spPr>
      </p:pic>
      <p:sp>
        <p:nvSpPr>
          <p:cNvPr id="252" name="Google Shape;252;p30"/>
          <p:cNvSpPr txBox="1"/>
          <p:nvPr/>
        </p:nvSpPr>
        <p:spPr>
          <a:xfrm>
            <a:off x="1371000" y="349200"/>
            <a:ext cx="6402000" cy="569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500">
                <a:solidFill>
                  <a:schemeClr val="lt1"/>
                </a:solidFill>
                <a:latin typeface="Roboto"/>
                <a:ea typeface="Roboto"/>
                <a:cs typeface="Roboto"/>
                <a:sym typeface="Roboto"/>
              </a:rPr>
              <a:t>Top 10 Fake Jobs Listed</a:t>
            </a:r>
            <a:endParaRPr b="1" sz="2500">
              <a:solidFill>
                <a:schemeClr val="lt1"/>
              </a:solidFill>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Key Differences Between the Datasets</a:t>
            </a:r>
            <a:endParaRPr/>
          </a:p>
        </p:txBody>
      </p:sp>
      <p:pic>
        <p:nvPicPr>
          <p:cNvPr id="258" name="Google Shape;258;p31"/>
          <p:cNvPicPr preferRelativeResize="0"/>
          <p:nvPr/>
        </p:nvPicPr>
        <p:blipFill>
          <a:blip r:embed="rId3">
            <a:alphaModFix/>
          </a:blip>
          <a:stretch>
            <a:fillRect/>
          </a:stretch>
        </p:blipFill>
        <p:spPr>
          <a:xfrm>
            <a:off x="237538" y="1945452"/>
            <a:ext cx="8668925" cy="14485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descr="Background pointer shape in timeline graphic" id="93" name="Google Shape;93;p14"/>
          <p:cNvSpPr/>
          <p:nvPr/>
        </p:nvSpPr>
        <p:spPr>
          <a:xfrm>
            <a:off x="340925" y="2199000"/>
            <a:ext cx="1455600" cy="745500"/>
          </a:xfrm>
          <a:prstGeom prst="homePlate">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94" name="Google Shape;94;p14"/>
          <p:cNvSpPr txBox="1"/>
          <p:nvPr>
            <p:ph idx="4294967295" type="body"/>
          </p:nvPr>
        </p:nvSpPr>
        <p:spPr>
          <a:xfrm>
            <a:off x="188523" y="2336550"/>
            <a:ext cx="14556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lt1"/>
                </a:solidFill>
              </a:rPr>
              <a:t>Background</a:t>
            </a:r>
            <a:endParaRPr sz="1300">
              <a:solidFill>
                <a:schemeClr val="lt1"/>
              </a:solidFill>
            </a:endParaRPr>
          </a:p>
        </p:txBody>
      </p:sp>
      <p:grpSp>
        <p:nvGrpSpPr>
          <p:cNvPr id="95" name="Google Shape;95;p14"/>
          <p:cNvGrpSpPr/>
          <p:nvPr/>
        </p:nvGrpSpPr>
        <p:grpSpPr>
          <a:xfrm>
            <a:off x="816870" y="1610215"/>
            <a:ext cx="198900" cy="593656"/>
            <a:chOff x="777447" y="1610215"/>
            <a:chExt cx="198900" cy="593656"/>
          </a:xfrm>
        </p:grpSpPr>
        <p:cxnSp>
          <p:nvCxnSpPr>
            <p:cNvPr id="96" name="Google Shape;96;p14"/>
            <p:cNvCxnSpPr/>
            <p:nvPr/>
          </p:nvCxnSpPr>
          <p:spPr>
            <a:xfrm>
              <a:off x="876909" y="1649171"/>
              <a:ext cx="0" cy="554700"/>
            </a:xfrm>
            <a:prstGeom prst="straightConnector1">
              <a:avLst/>
            </a:prstGeom>
            <a:noFill/>
            <a:ln cap="flat" cmpd="sng" w="9525">
              <a:solidFill>
                <a:schemeClr val="dk2"/>
              </a:solidFill>
              <a:prstDash val="solid"/>
              <a:round/>
              <a:headEnd len="sm" w="sm" type="none"/>
              <a:tailEnd len="sm" w="sm" type="none"/>
            </a:ln>
          </p:spPr>
        </p:cxnSp>
        <p:sp>
          <p:nvSpPr>
            <p:cNvPr id="97" name="Google Shape;97;p14"/>
            <p:cNvSpPr/>
            <p:nvPr/>
          </p:nvSpPr>
          <p:spPr>
            <a:xfrm>
              <a:off x="777447"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descr="Background pointer shape in timeline graphic" id="98" name="Google Shape;98;p14"/>
          <p:cNvSpPr/>
          <p:nvPr/>
        </p:nvSpPr>
        <p:spPr>
          <a:xfrm>
            <a:off x="1456270" y="2199000"/>
            <a:ext cx="14556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99" name="Google Shape;99;p14"/>
          <p:cNvSpPr txBox="1"/>
          <p:nvPr>
            <p:ph idx="4294967295" type="body"/>
          </p:nvPr>
        </p:nvSpPr>
        <p:spPr>
          <a:xfrm>
            <a:off x="1669124" y="2336550"/>
            <a:ext cx="10752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lt1"/>
                </a:solidFill>
              </a:rPr>
              <a:t>Cleaning</a:t>
            </a:r>
            <a:endParaRPr sz="1300">
              <a:solidFill>
                <a:schemeClr val="lt1"/>
              </a:solidFill>
            </a:endParaRPr>
          </a:p>
        </p:txBody>
      </p:sp>
      <p:grpSp>
        <p:nvGrpSpPr>
          <p:cNvPr id="100" name="Google Shape;100;p14"/>
          <p:cNvGrpSpPr/>
          <p:nvPr/>
        </p:nvGrpSpPr>
        <p:grpSpPr>
          <a:xfrm>
            <a:off x="1998832" y="2938958"/>
            <a:ext cx="198900" cy="593656"/>
            <a:chOff x="2223534" y="2938958"/>
            <a:chExt cx="198900" cy="593656"/>
          </a:xfrm>
        </p:grpSpPr>
        <p:cxnSp>
          <p:nvCxnSpPr>
            <p:cNvPr id="101" name="Google Shape;101;p14"/>
            <p:cNvCxnSpPr/>
            <p:nvPr/>
          </p:nvCxnSpPr>
          <p:spPr>
            <a:xfrm rot="10800000">
              <a:off x="2322997" y="2938958"/>
              <a:ext cx="0" cy="554700"/>
            </a:xfrm>
            <a:prstGeom prst="straightConnector1">
              <a:avLst/>
            </a:prstGeom>
            <a:noFill/>
            <a:ln cap="flat" cmpd="sng" w="9525">
              <a:solidFill>
                <a:schemeClr val="dk2"/>
              </a:solidFill>
              <a:prstDash val="solid"/>
              <a:round/>
              <a:headEnd len="sm" w="sm" type="none"/>
              <a:tailEnd len="sm" w="sm" type="none"/>
            </a:ln>
          </p:spPr>
        </p:cxnSp>
        <p:sp>
          <p:nvSpPr>
            <p:cNvPr id="102" name="Google Shape;102;p14"/>
            <p:cNvSpPr/>
            <p:nvPr/>
          </p:nvSpPr>
          <p:spPr>
            <a:xfrm flipH="1" rot="10800000">
              <a:off x="2223534"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descr="Background pointer shape in timeline graphic" id="103" name="Google Shape;103;p14"/>
          <p:cNvSpPr/>
          <p:nvPr/>
        </p:nvSpPr>
        <p:spPr>
          <a:xfrm>
            <a:off x="2571614" y="2199000"/>
            <a:ext cx="17619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4" name="Google Shape;104;p14"/>
          <p:cNvSpPr txBox="1"/>
          <p:nvPr>
            <p:ph idx="4294967295" type="body"/>
          </p:nvPr>
        </p:nvSpPr>
        <p:spPr>
          <a:xfrm>
            <a:off x="2929551" y="2336550"/>
            <a:ext cx="11808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lt1"/>
                </a:solidFill>
              </a:rPr>
              <a:t>ML Approach</a:t>
            </a:r>
            <a:endParaRPr sz="1300">
              <a:solidFill>
                <a:schemeClr val="lt1"/>
              </a:solidFill>
            </a:endParaRPr>
          </a:p>
        </p:txBody>
      </p:sp>
      <p:grpSp>
        <p:nvGrpSpPr>
          <p:cNvPr id="105" name="Google Shape;105;p14"/>
          <p:cNvGrpSpPr/>
          <p:nvPr/>
        </p:nvGrpSpPr>
        <p:grpSpPr>
          <a:xfrm>
            <a:off x="6148345" y="1610215"/>
            <a:ext cx="198900" cy="593656"/>
            <a:chOff x="3918084" y="1610215"/>
            <a:chExt cx="198900" cy="593656"/>
          </a:xfrm>
        </p:grpSpPr>
        <p:cxnSp>
          <p:nvCxnSpPr>
            <p:cNvPr id="106" name="Google Shape;106;p14"/>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07" name="Google Shape;107;p14"/>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descr="Background pointer shape in timeline graphic" id="108" name="Google Shape;108;p14"/>
          <p:cNvSpPr/>
          <p:nvPr/>
        </p:nvSpPr>
        <p:spPr>
          <a:xfrm>
            <a:off x="3993259" y="2199000"/>
            <a:ext cx="17619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09" name="Google Shape;109;p14"/>
          <p:cNvSpPr txBox="1"/>
          <p:nvPr>
            <p:ph idx="4294967295" type="body"/>
          </p:nvPr>
        </p:nvSpPr>
        <p:spPr>
          <a:xfrm>
            <a:off x="4045100" y="2336550"/>
            <a:ext cx="18579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lt1"/>
                </a:solidFill>
              </a:rPr>
              <a:t>Visual Insights</a:t>
            </a:r>
            <a:endParaRPr sz="1300">
              <a:solidFill>
                <a:schemeClr val="lt1"/>
              </a:solidFill>
            </a:endParaRPr>
          </a:p>
        </p:txBody>
      </p:sp>
      <p:grpSp>
        <p:nvGrpSpPr>
          <p:cNvPr id="110" name="Google Shape;110;p14"/>
          <p:cNvGrpSpPr/>
          <p:nvPr/>
        </p:nvGrpSpPr>
        <p:grpSpPr>
          <a:xfrm>
            <a:off x="7497070" y="2938958"/>
            <a:ext cx="198900" cy="593656"/>
            <a:chOff x="5958946" y="2938958"/>
            <a:chExt cx="198900" cy="593656"/>
          </a:xfrm>
        </p:grpSpPr>
        <p:cxnSp>
          <p:nvCxnSpPr>
            <p:cNvPr id="111" name="Google Shape;111;p14"/>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12" name="Google Shape;112;p14"/>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descr="Background pointer shape in timeline graphic" id="113" name="Google Shape;113;p14"/>
          <p:cNvSpPr/>
          <p:nvPr/>
        </p:nvSpPr>
        <p:spPr>
          <a:xfrm>
            <a:off x="5414903" y="2199000"/>
            <a:ext cx="1670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4" name="Google Shape;114;p14"/>
          <p:cNvSpPr txBox="1"/>
          <p:nvPr>
            <p:ph idx="4294967295" type="body"/>
          </p:nvPr>
        </p:nvSpPr>
        <p:spPr>
          <a:xfrm>
            <a:off x="56637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lt1"/>
                </a:solidFill>
              </a:rPr>
              <a:t>Limitations</a:t>
            </a:r>
            <a:endParaRPr sz="1300">
              <a:solidFill>
                <a:schemeClr val="lt1"/>
              </a:solidFill>
            </a:endParaRPr>
          </a:p>
        </p:txBody>
      </p:sp>
      <p:sp>
        <p:nvSpPr>
          <p:cNvPr descr="Background pointer shape in timeline graphic" id="115" name="Google Shape;115;p14"/>
          <p:cNvSpPr/>
          <p:nvPr/>
        </p:nvSpPr>
        <p:spPr>
          <a:xfrm>
            <a:off x="6744748" y="2199000"/>
            <a:ext cx="1670100" cy="745500"/>
          </a:xfrm>
          <a:prstGeom prst="chevron">
            <a:avLst>
              <a:gd fmla="val 50000" name="adj"/>
            </a:avLst>
          </a:prstGeom>
          <a:solidFill>
            <a:schemeClr val="dk1"/>
          </a:solidFill>
          <a:ln cap="flat" cmpd="sng" w="9525">
            <a:solidFill>
              <a:schemeClr val="lt1"/>
            </a:solidFill>
            <a:prstDash val="solid"/>
            <a:round/>
            <a:headEnd len="sm" w="sm" type="none"/>
            <a:tailEnd len="sm" w="sm" type="none"/>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16" name="Google Shape;116;p14"/>
          <p:cNvSpPr txBox="1"/>
          <p:nvPr>
            <p:ph idx="4294967295" type="body"/>
          </p:nvPr>
        </p:nvSpPr>
        <p:spPr>
          <a:xfrm>
            <a:off x="7035312" y="2336550"/>
            <a:ext cx="1315500" cy="470400"/>
          </a:xfrm>
          <a:prstGeom prst="rect">
            <a:avLst/>
          </a:prstGeom>
        </p:spPr>
        <p:txBody>
          <a:bodyPr anchorCtr="0" anchor="ctr" bIns="91425" lIns="91425" spcFirstLastPara="1" rIns="91425" wrap="square" tIns="91425">
            <a:noAutofit/>
          </a:bodyPr>
          <a:lstStyle/>
          <a:p>
            <a:pPr indent="0" lvl="0" marL="0" rtl="0" algn="ctr">
              <a:lnSpc>
                <a:spcPct val="100000"/>
              </a:lnSpc>
              <a:spcBef>
                <a:spcPts val="0"/>
              </a:spcBef>
              <a:spcAft>
                <a:spcPts val="0"/>
              </a:spcAft>
              <a:buNone/>
            </a:pPr>
            <a:r>
              <a:rPr lang="en" sz="1300">
                <a:solidFill>
                  <a:schemeClr val="lt1"/>
                </a:solidFill>
              </a:rPr>
              <a:t>Next Steps</a:t>
            </a:r>
            <a:endParaRPr sz="1300">
              <a:solidFill>
                <a:schemeClr val="lt1"/>
              </a:solidFill>
            </a:endParaRPr>
          </a:p>
        </p:txBody>
      </p:sp>
      <p:grpSp>
        <p:nvGrpSpPr>
          <p:cNvPr id="117" name="Google Shape;117;p14"/>
          <p:cNvGrpSpPr/>
          <p:nvPr/>
        </p:nvGrpSpPr>
        <p:grpSpPr>
          <a:xfrm>
            <a:off x="3328945" y="1610215"/>
            <a:ext cx="198900" cy="593656"/>
            <a:chOff x="3918084" y="1610215"/>
            <a:chExt cx="198900" cy="593656"/>
          </a:xfrm>
        </p:grpSpPr>
        <p:cxnSp>
          <p:nvCxnSpPr>
            <p:cNvPr id="118" name="Google Shape;118;p14"/>
            <p:cNvCxnSpPr/>
            <p:nvPr/>
          </p:nvCxnSpPr>
          <p:spPr>
            <a:xfrm>
              <a:off x="4017546" y="1649171"/>
              <a:ext cx="0" cy="554700"/>
            </a:xfrm>
            <a:prstGeom prst="straightConnector1">
              <a:avLst/>
            </a:prstGeom>
            <a:noFill/>
            <a:ln cap="flat" cmpd="sng" w="9525">
              <a:solidFill>
                <a:schemeClr val="dk2"/>
              </a:solidFill>
              <a:prstDash val="solid"/>
              <a:round/>
              <a:headEnd len="sm" w="sm" type="none"/>
              <a:tailEnd len="sm" w="sm" type="none"/>
            </a:ln>
          </p:spPr>
        </p:cxnSp>
        <p:sp>
          <p:nvSpPr>
            <p:cNvPr id="119" name="Google Shape;119;p14"/>
            <p:cNvSpPr/>
            <p:nvPr/>
          </p:nvSpPr>
          <p:spPr>
            <a:xfrm>
              <a:off x="3918084" y="1610215"/>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 name="Google Shape;120;p14"/>
          <p:cNvGrpSpPr/>
          <p:nvPr/>
        </p:nvGrpSpPr>
        <p:grpSpPr>
          <a:xfrm>
            <a:off x="4677670" y="2938958"/>
            <a:ext cx="198900" cy="593656"/>
            <a:chOff x="5958946" y="2938958"/>
            <a:chExt cx="198900" cy="593656"/>
          </a:xfrm>
        </p:grpSpPr>
        <p:cxnSp>
          <p:nvCxnSpPr>
            <p:cNvPr id="121" name="Google Shape;121;p14"/>
            <p:cNvCxnSpPr/>
            <p:nvPr/>
          </p:nvCxnSpPr>
          <p:spPr>
            <a:xfrm rot="10800000">
              <a:off x="6058409" y="2938958"/>
              <a:ext cx="0" cy="554700"/>
            </a:xfrm>
            <a:prstGeom prst="straightConnector1">
              <a:avLst/>
            </a:prstGeom>
            <a:noFill/>
            <a:ln cap="flat" cmpd="sng" w="9525">
              <a:solidFill>
                <a:schemeClr val="dk2"/>
              </a:solidFill>
              <a:prstDash val="solid"/>
              <a:round/>
              <a:headEnd len="sm" w="sm" type="none"/>
              <a:tailEnd len="sm" w="sm" type="none"/>
            </a:ln>
          </p:spPr>
        </p:cxnSp>
        <p:sp>
          <p:nvSpPr>
            <p:cNvPr id="122" name="Google Shape;122;p14"/>
            <p:cNvSpPr/>
            <p:nvPr/>
          </p:nvSpPr>
          <p:spPr>
            <a:xfrm flipH="1" rot="10800000">
              <a:off x="5958946" y="3333714"/>
              <a:ext cx="198900" cy="1989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23" name="Google Shape;123;p14" title="Background.jpg"/>
          <p:cNvPicPr preferRelativeResize="0"/>
          <p:nvPr/>
        </p:nvPicPr>
        <p:blipFill>
          <a:blip r:embed="rId3">
            <a:alphaModFix/>
          </a:blip>
          <a:stretch>
            <a:fillRect/>
          </a:stretch>
        </p:blipFill>
        <p:spPr>
          <a:xfrm>
            <a:off x="247500" y="82575"/>
            <a:ext cx="1455600" cy="1455600"/>
          </a:xfrm>
          <a:prstGeom prst="rect">
            <a:avLst/>
          </a:prstGeom>
          <a:noFill/>
          <a:ln>
            <a:noFill/>
          </a:ln>
        </p:spPr>
      </p:pic>
      <p:pic>
        <p:nvPicPr>
          <p:cNvPr id="124" name="Google Shape;124;p14" title="Clean Up 1.jpg"/>
          <p:cNvPicPr preferRelativeResize="0"/>
          <p:nvPr/>
        </p:nvPicPr>
        <p:blipFill>
          <a:blip r:embed="rId4">
            <a:alphaModFix/>
          </a:blip>
          <a:stretch>
            <a:fillRect/>
          </a:stretch>
        </p:blipFill>
        <p:spPr>
          <a:xfrm>
            <a:off x="1294273" y="3608825"/>
            <a:ext cx="1455600" cy="1455600"/>
          </a:xfrm>
          <a:prstGeom prst="rect">
            <a:avLst/>
          </a:prstGeom>
          <a:noFill/>
          <a:ln>
            <a:noFill/>
          </a:ln>
        </p:spPr>
      </p:pic>
      <p:pic>
        <p:nvPicPr>
          <p:cNvPr id="125" name="Google Shape;125;p14" title="Robot On Laptop Computer.jpg"/>
          <p:cNvPicPr preferRelativeResize="0"/>
          <p:nvPr/>
        </p:nvPicPr>
        <p:blipFill>
          <a:blip r:embed="rId5">
            <a:alphaModFix/>
          </a:blip>
          <a:stretch>
            <a:fillRect/>
          </a:stretch>
        </p:blipFill>
        <p:spPr>
          <a:xfrm>
            <a:off x="2704749" y="248425"/>
            <a:ext cx="1315500" cy="1315500"/>
          </a:xfrm>
          <a:prstGeom prst="rect">
            <a:avLst/>
          </a:prstGeom>
          <a:noFill/>
          <a:ln>
            <a:noFill/>
          </a:ln>
        </p:spPr>
      </p:pic>
      <p:pic>
        <p:nvPicPr>
          <p:cNvPr id="126" name="Google Shape;126;p14" title="Analyze Data 5.jpg"/>
          <p:cNvPicPr preferRelativeResize="0"/>
          <p:nvPr/>
        </p:nvPicPr>
        <p:blipFill>
          <a:blip r:embed="rId6">
            <a:alphaModFix/>
          </a:blip>
          <a:stretch>
            <a:fillRect/>
          </a:stretch>
        </p:blipFill>
        <p:spPr>
          <a:xfrm>
            <a:off x="4184587" y="3568975"/>
            <a:ext cx="1302738" cy="1302738"/>
          </a:xfrm>
          <a:prstGeom prst="rect">
            <a:avLst/>
          </a:prstGeom>
          <a:noFill/>
          <a:ln>
            <a:noFill/>
          </a:ln>
        </p:spPr>
      </p:pic>
      <p:pic>
        <p:nvPicPr>
          <p:cNvPr id="127" name="Google Shape;127;p14" title="Scientist 3.jpg"/>
          <p:cNvPicPr preferRelativeResize="0"/>
          <p:nvPr/>
        </p:nvPicPr>
        <p:blipFill>
          <a:blip r:embed="rId7">
            <a:alphaModFix/>
          </a:blip>
          <a:stretch>
            <a:fillRect/>
          </a:stretch>
        </p:blipFill>
        <p:spPr>
          <a:xfrm>
            <a:off x="5659550" y="357375"/>
            <a:ext cx="1180800" cy="1180800"/>
          </a:xfrm>
          <a:prstGeom prst="rect">
            <a:avLst/>
          </a:prstGeom>
          <a:noFill/>
          <a:ln>
            <a:noFill/>
          </a:ln>
        </p:spPr>
      </p:pic>
      <p:pic>
        <p:nvPicPr>
          <p:cNvPr id="128" name="Google Shape;128;p14" title="Modular Coding 2.jpg"/>
          <p:cNvPicPr preferRelativeResize="0"/>
          <p:nvPr/>
        </p:nvPicPr>
        <p:blipFill>
          <a:blip r:embed="rId8">
            <a:alphaModFix/>
          </a:blip>
          <a:stretch>
            <a:fillRect/>
          </a:stretch>
        </p:blipFill>
        <p:spPr>
          <a:xfrm>
            <a:off x="6922050" y="3635225"/>
            <a:ext cx="1315500" cy="13155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32"/>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Limitations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3"/>
          <p:cNvSpPr txBox="1"/>
          <p:nvPr>
            <p:ph type="title"/>
          </p:nvPr>
        </p:nvSpPr>
        <p:spPr>
          <a:xfrm>
            <a:off x="265500" y="22179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Challenges </a:t>
            </a:r>
            <a:endParaRPr/>
          </a:p>
          <a:p>
            <a:pPr indent="0" lvl="0" marL="0" rtl="0" algn="ctr">
              <a:spcBef>
                <a:spcPts val="0"/>
              </a:spcBef>
              <a:spcAft>
                <a:spcPts val="0"/>
              </a:spcAft>
              <a:buNone/>
            </a:pPr>
            <a:r>
              <a:rPr lang="en"/>
              <a:t>&amp; Caveats</a:t>
            </a:r>
            <a:endParaRPr/>
          </a:p>
        </p:txBody>
      </p:sp>
      <p:sp>
        <p:nvSpPr>
          <p:cNvPr id="269" name="Google Shape;269;p33"/>
          <p:cNvSpPr txBox="1"/>
          <p:nvPr>
            <p:ph idx="1" type="subTitle"/>
          </p:nvPr>
        </p:nvSpPr>
        <p:spPr>
          <a:xfrm>
            <a:off x="265500" y="38358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Warning!</a:t>
            </a:r>
            <a:endParaRPr/>
          </a:p>
        </p:txBody>
      </p:sp>
      <p:sp>
        <p:nvSpPr>
          <p:cNvPr id="270" name="Google Shape;270;p33"/>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Outdated training data — scammers evolve fast.</a:t>
            </a:r>
            <a:endParaRPr/>
          </a:p>
          <a:p>
            <a:pPr indent="-342900" lvl="0" marL="457200" rtl="0" algn="l">
              <a:spcBef>
                <a:spcPts val="0"/>
              </a:spcBef>
              <a:spcAft>
                <a:spcPts val="0"/>
              </a:spcAft>
              <a:buSzPts val="1800"/>
              <a:buChar char="●"/>
            </a:pPr>
            <a:r>
              <a:rPr lang="en"/>
              <a:t>Small proportion of fake listings (~4.3%)</a:t>
            </a:r>
            <a:endParaRPr/>
          </a:p>
          <a:p>
            <a:pPr indent="-342900" lvl="0" marL="457200" rtl="0" algn="l">
              <a:spcBef>
                <a:spcPts val="0"/>
              </a:spcBef>
              <a:spcAft>
                <a:spcPts val="0"/>
              </a:spcAft>
              <a:buSzPts val="1800"/>
              <a:buChar char="●"/>
            </a:pPr>
            <a:r>
              <a:rPr lang="en"/>
              <a:t>Manual labeling may introduce bias</a:t>
            </a:r>
            <a:endParaRPr/>
          </a:p>
          <a:p>
            <a:pPr indent="-342900" lvl="0" marL="457200" rtl="0" algn="l">
              <a:spcBef>
                <a:spcPts val="0"/>
              </a:spcBef>
              <a:spcAft>
                <a:spcPts val="0"/>
              </a:spcAft>
              <a:buSzPts val="1800"/>
              <a:buChar char="●"/>
            </a:pPr>
            <a:r>
              <a:rPr lang="en"/>
              <a:t>We're building intuition, not a perfect detector</a:t>
            </a:r>
            <a:endParaRPr/>
          </a:p>
        </p:txBody>
      </p:sp>
      <p:pic>
        <p:nvPicPr>
          <p:cNvPr id="271" name="Google Shape;271;p33" title="STRATEGY 2.jpg"/>
          <p:cNvPicPr preferRelativeResize="0"/>
          <p:nvPr/>
        </p:nvPicPr>
        <p:blipFill>
          <a:blip r:embed="rId3">
            <a:alphaModFix/>
          </a:blip>
          <a:stretch>
            <a:fillRect/>
          </a:stretch>
        </p:blipFill>
        <p:spPr>
          <a:xfrm>
            <a:off x="1329425" y="289800"/>
            <a:ext cx="1948575" cy="19485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4"/>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What’s Next &amp; Final Thoughts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5"/>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Next Steps</a:t>
            </a:r>
            <a:endParaRPr/>
          </a:p>
        </p:txBody>
      </p:sp>
      <p:sp>
        <p:nvSpPr>
          <p:cNvPr id="282" name="Google Shape;282;p35"/>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Real World Use Cases</a:t>
            </a:r>
            <a:endParaRPr/>
          </a:p>
        </p:txBody>
      </p:sp>
      <p:sp>
        <p:nvSpPr>
          <p:cNvPr id="283" name="Google Shape;283;p35"/>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Char char="●"/>
            </a:pPr>
            <a:r>
              <a:rPr lang="en"/>
              <a:t>Re-train on updated job datasets </a:t>
            </a:r>
            <a:r>
              <a:rPr lang="en"/>
              <a:t> </a:t>
            </a:r>
            <a:endParaRPr/>
          </a:p>
          <a:p>
            <a:pPr indent="-342900" lvl="0" marL="457200" rtl="0" algn="l">
              <a:spcBef>
                <a:spcPts val="0"/>
              </a:spcBef>
              <a:spcAft>
                <a:spcPts val="0"/>
              </a:spcAft>
              <a:buSzPts val="1800"/>
              <a:buChar char="●"/>
            </a:pPr>
            <a:r>
              <a:rPr lang="en"/>
              <a:t>Explore more advanced NLP (e.g., BERT)</a:t>
            </a:r>
            <a:endParaRPr/>
          </a:p>
          <a:p>
            <a:pPr indent="-342900" lvl="0" marL="457200" rtl="0" algn="l">
              <a:spcBef>
                <a:spcPts val="0"/>
              </a:spcBef>
              <a:spcAft>
                <a:spcPts val="0"/>
              </a:spcAft>
              <a:buSzPts val="1800"/>
              <a:buChar char="●"/>
            </a:pPr>
            <a:r>
              <a:rPr lang="en"/>
              <a:t>Integrate as a flagging tool for job platforms ?</a:t>
            </a:r>
            <a:endParaRPr/>
          </a:p>
          <a:p>
            <a:pPr indent="-342900" lvl="0" marL="457200" rtl="0" algn="l">
              <a:spcBef>
                <a:spcPts val="0"/>
              </a:spcBef>
              <a:spcAft>
                <a:spcPts val="0"/>
              </a:spcAft>
              <a:buSzPts val="1800"/>
              <a:buChar char="●"/>
            </a:pPr>
            <a:r>
              <a:rPr lang="en"/>
              <a:t>Use for scam-awareness education &amp; training?</a:t>
            </a:r>
            <a:endParaRPr/>
          </a:p>
        </p:txBody>
      </p:sp>
      <p:pic>
        <p:nvPicPr>
          <p:cNvPr id="284" name="Google Shape;284;p35" title="Modular Coding 2.jpg"/>
          <p:cNvPicPr preferRelativeResize="0"/>
          <p:nvPr/>
        </p:nvPicPr>
        <p:blipFill>
          <a:blip r:embed="rId3">
            <a:alphaModFix/>
          </a:blip>
          <a:stretch>
            <a:fillRect/>
          </a:stretch>
        </p:blipFill>
        <p:spPr>
          <a:xfrm>
            <a:off x="1528038" y="395350"/>
            <a:ext cx="1520125" cy="1520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5"/>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Background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6"/>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Problem</a:t>
            </a:r>
            <a:endParaRPr/>
          </a:p>
        </p:txBody>
      </p:sp>
      <p:sp>
        <p:nvSpPr>
          <p:cNvPr id="139" name="Google Shape;139;p16"/>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Why do fake job postings matter?</a:t>
            </a:r>
            <a:endParaRPr/>
          </a:p>
        </p:txBody>
      </p:sp>
      <p:sp>
        <p:nvSpPr>
          <p:cNvPr id="140" name="Google Shape;140;p16"/>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Fake job listings can waste applicants’ time, expose them to financial scams, and even lead to identity theft.</a:t>
            </a:r>
            <a:endParaRPr/>
          </a:p>
          <a:p>
            <a:pPr indent="0" lvl="0" marL="0" rtl="0" algn="l">
              <a:spcBef>
                <a:spcPts val="1600"/>
              </a:spcBef>
              <a:spcAft>
                <a:spcPts val="1600"/>
              </a:spcAft>
              <a:buNone/>
            </a:pPr>
            <a:r>
              <a:rPr lang="en"/>
              <a:t>In a job market where people are already vulnerable, these scams exploit hope and urgency — often leaving real harm in their wake.</a:t>
            </a:r>
            <a:endParaRPr/>
          </a:p>
        </p:txBody>
      </p:sp>
      <p:pic>
        <p:nvPicPr>
          <p:cNvPr id="141" name="Google Shape;141;p16" title="Team Work 1.jpg"/>
          <p:cNvPicPr preferRelativeResize="0"/>
          <p:nvPr/>
        </p:nvPicPr>
        <p:blipFill>
          <a:blip r:embed="rId3">
            <a:alphaModFix/>
          </a:blip>
          <a:stretch>
            <a:fillRect/>
          </a:stretch>
        </p:blipFill>
        <p:spPr>
          <a:xfrm>
            <a:off x="1512551" y="341775"/>
            <a:ext cx="1521950" cy="15219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7"/>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t>
            </a:r>
            <a:r>
              <a:rPr lang="en"/>
              <a:t>he Data</a:t>
            </a:r>
            <a:endParaRPr/>
          </a:p>
        </p:txBody>
      </p:sp>
      <p:grpSp>
        <p:nvGrpSpPr>
          <p:cNvPr id="147" name="Google Shape;147;p17"/>
          <p:cNvGrpSpPr/>
          <p:nvPr/>
        </p:nvGrpSpPr>
        <p:grpSpPr>
          <a:xfrm>
            <a:off x="431912" y="1304875"/>
            <a:ext cx="3927877" cy="3416400"/>
            <a:chOff x="431925" y="1304875"/>
            <a:chExt cx="2628925" cy="3416400"/>
          </a:xfrm>
        </p:grpSpPr>
        <p:sp>
          <p:nvSpPr>
            <p:cNvPr id="148" name="Google Shape;148;p17"/>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7"/>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0" name="Google Shape;150;p17"/>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2016 Data</a:t>
            </a:r>
            <a:endParaRPr>
              <a:solidFill>
                <a:schemeClr val="lt1"/>
              </a:solidFill>
            </a:endParaRPr>
          </a:p>
        </p:txBody>
      </p:sp>
      <p:sp>
        <p:nvSpPr>
          <p:cNvPr id="151" name="Google Shape;151;p17"/>
          <p:cNvSpPr txBox="1"/>
          <p:nvPr>
            <p:ph idx="4294967295" type="body"/>
          </p:nvPr>
        </p:nvSpPr>
        <p:spPr>
          <a:xfrm>
            <a:off x="508325" y="1850300"/>
            <a:ext cx="3778800" cy="215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Contains ~18,000 job postings</a:t>
            </a:r>
            <a:endParaRPr sz="1600"/>
          </a:p>
          <a:p>
            <a:pPr indent="0" lvl="0" marL="0" rtl="0" algn="l">
              <a:spcBef>
                <a:spcPts val="1600"/>
              </a:spcBef>
              <a:spcAft>
                <a:spcPts val="0"/>
              </a:spcAft>
              <a:buNone/>
            </a:pPr>
            <a:r>
              <a:rPr lang="en" sz="1600"/>
              <a:t>Each listing is </a:t>
            </a:r>
            <a:r>
              <a:rPr lang="en" sz="1600"/>
              <a:t>labeled</a:t>
            </a:r>
            <a:r>
              <a:rPr lang="en" sz="1600"/>
              <a:t> as “real” or fraudulent”</a:t>
            </a:r>
            <a:endParaRPr sz="1100">
              <a:solidFill>
                <a:srgbClr val="000000"/>
              </a:solidFill>
              <a:latin typeface="Arial"/>
              <a:ea typeface="Arial"/>
              <a:cs typeface="Arial"/>
              <a:sym typeface="Arial"/>
            </a:endParaRPr>
          </a:p>
          <a:p>
            <a:pPr indent="0" lvl="0" marL="0" rtl="0" algn="l">
              <a:spcBef>
                <a:spcPts val="1600"/>
              </a:spcBef>
              <a:spcAft>
                <a:spcPts val="1600"/>
              </a:spcAft>
              <a:buNone/>
            </a:pPr>
            <a:r>
              <a:rPr lang="en" sz="1600"/>
              <a:t>Kaggle does not provide documentation on how these labels were created</a:t>
            </a:r>
            <a:endParaRPr sz="1600"/>
          </a:p>
        </p:txBody>
      </p:sp>
      <p:grpSp>
        <p:nvGrpSpPr>
          <p:cNvPr id="152" name="Google Shape;152;p17"/>
          <p:cNvGrpSpPr/>
          <p:nvPr/>
        </p:nvGrpSpPr>
        <p:grpSpPr>
          <a:xfrm>
            <a:off x="4572012" y="1304875"/>
            <a:ext cx="3927877" cy="3416400"/>
            <a:chOff x="431925" y="1304875"/>
            <a:chExt cx="2628925" cy="3416400"/>
          </a:xfrm>
        </p:grpSpPr>
        <p:sp>
          <p:nvSpPr>
            <p:cNvPr id="153" name="Google Shape;153;p17"/>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7"/>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5" name="Google Shape;155;p17"/>
          <p:cNvSpPr txBox="1"/>
          <p:nvPr>
            <p:ph idx="4294967295" type="body"/>
          </p:nvPr>
        </p:nvSpPr>
        <p:spPr>
          <a:xfrm>
            <a:off x="4738000"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2023-2024 </a:t>
            </a:r>
            <a:r>
              <a:rPr lang="en">
                <a:solidFill>
                  <a:schemeClr val="lt1"/>
                </a:solidFill>
              </a:rPr>
              <a:t>Data</a:t>
            </a:r>
            <a:endParaRPr>
              <a:solidFill>
                <a:schemeClr val="lt1"/>
              </a:solidFill>
            </a:endParaRPr>
          </a:p>
        </p:txBody>
      </p:sp>
      <p:sp>
        <p:nvSpPr>
          <p:cNvPr id="156" name="Google Shape;156;p17"/>
          <p:cNvSpPr txBox="1"/>
          <p:nvPr>
            <p:ph idx="4294967295" type="body"/>
          </p:nvPr>
        </p:nvSpPr>
        <p:spPr>
          <a:xfrm>
            <a:off x="4646550" y="1850300"/>
            <a:ext cx="3778800" cy="279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Contains recent job postings scraped from LinkedIn</a:t>
            </a:r>
            <a:endParaRPr sz="1600"/>
          </a:p>
          <a:p>
            <a:pPr indent="0" lvl="0" marL="0" rtl="0" algn="l">
              <a:spcBef>
                <a:spcPts val="1600"/>
              </a:spcBef>
              <a:spcAft>
                <a:spcPts val="0"/>
              </a:spcAft>
              <a:buNone/>
            </a:pPr>
            <a:r>
              <a:rPr lang="en" sz="1600"/>
              <a:t>Does not </a:t>
            </a:r>
            <a:r>
              <a:rPr lang="en" sz="1600"/>
              <a:t>include</a:t>
            </a:r>
            <a:r>
              <a:rPr lang="en" sz="1600"/>
              <a:t> labels for “fake” vs. real postings</a:t>
            </a:r>
            <a:endParaRPr sz="1600"/>
          </a:p>
          <a:p>
            <a:pPr indent="0" lvl="0" marL="0" rtl="0" algn="l">
              <a:spcBef>
                <a:spcPts val="1600"/>
              </a:spcBef>
              <a:spcAft>
                <a:spcPts val="1600"/>
              </a:spcAft>
              <a:buNone/>
            </a:pPr>
            <a:r>
              <a:rPr lang="en" sz="1600"/>
              <a:t> Used to test model </a:t>
            </a:r>
            <a:r>
              <a:rPr lang="en" sz="1600"/>
              <a:t>performance</a:t>
            </a:r>
            <a:r>
              <a:rPr lang="en" sz="1600"/>
              <a:t> on more recent job postings</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8"/>
          <p:cNvSpPr txBox="1"/>
          <p:nvPr>
            <p:ph type="title"/>
          </p:nvPr>
        </p:nvSpPr>
        <p:spPr>
          <a:xfrm>
            <a:off x="265500" y="1913100"/>
            <a:ext cx="4045200" cy="1564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Shared Columns</a:t>
            </a:r>
            <a:endParaRPr/>
          </a:p>
        </p:txBody>
      </p:sp>
      <p:sp>
        <p:nvSpPr>
          <p:cNvPr id="162" name="Google Shape;162;p18"/>
          <p:cNvSpPr txBox="1"/>
          <p:nvPr>
            <p:ph idx="1" type="subTitle"/>
          </p:nvPr>
        </p:nvSpPr>
        <p:spPr>
          <a:xfrm>
            <a:off x="265500" y="3531001"/>
            <a:ext cx="4045200" cy="12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2 Datasets</a:t>
            </a:r>
            <a:endParaRPr/>
          </a:p>
        </p:txBody>
      </p:sp>
      <p:sp>
        <p:nvSpPr>
          <p:cNvPr id="163" name="Google Shape;163;p18"/>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p>
            <a:pPr indent="-361950" lvl="0" marL="457200" rtl="0" algn="l">
              <a:lnSpc>
                <a:spcPct val="100000"/>
              </a:lnSpc>
              <a:spcBef>
                <a:spcPts val="0"/>
              </a:spcBef>
              <a:spcAft>
                <a:spcPts val="0"/>
              </a:spcAft>
              <a:buSzPts val="2100"/>
              <a:buChar char="●"/>
            </a:pPr>
            <a:r>
              <a:rPr lang="en" sz="1600"/>
              <a:t>To align the 2016 and 2023–24 datasets, we focused on shared columns.</a:t>
            </a:r>
            <a:br>
              <a:rPr lang="en" sz="1600"/>
            </a:br>
            <a:endParaRPr sz="1600"/>
          </a:p>
          <a:p>
            <a:pPr indent="-361950" lvl="0" marL="457200" rtl="0" algn="l">
              <a:lnSpc>
                <a:spcPct val="100000"/>
              </a:lnSpc>
              <a:spcBef>
                <a:spcPts val="0"/>
              </a:spcBef>
              <a:spcAft>
                <a:spcPts val="0"/>
              </a:spcAft>
              <a:buSzPts val="2100"/>
              <a:buChar char="●"/>
            </a:pPr>
            <a:r>
              <a:rPr lang="en" sz="1600"/>
              <a:t>Our model used </a:t>
            </a:r>
            <a:r>
              <a:rPr b="1" lang="en" sz="1600"/>
              <a:t>text-based fields</a:t>
            </a:r>
            <a:r>
              <a:rPr lang="en" sz="1600"/>
              <a:t> — like job title, company profile, description, requirements, and benefits — combined into a single input.</a:t>
            </a:r>
            <a:br>
              <a:rPr lang="en" sz="1600"/>
            </a:br>
            <a:endParaRPr sz="1600"/>
          </a:p>
          <a:p>
            <a:pPr indent="-361950" lvl="0" marL="457200" rtl="0" algn="l">
              <a:lnSpc>
                <a:spcPct val="100000"/>
              </a:lnSpc>
              <a:spcBef>
                <a:spcPts val="0"/>
              </a:spcBef>
              <a:spcAft>
                <a:spcPts val="0"/>
              </a:spcAft>
              <a:buSzPts val="2100"/>
              <a:buChar char="●"/>
            </a:pPr>
            <a:r>
              <a:rPr lang="en" sz="1600"/>
              <a:t>Other fields, like </a:t>
            </a:r>
            <a:r>
              <a:rPr b="1" lang="en" sz="1600"/>
              <a:t>location</a:t>
            </a:r>
            <a:r>
              <a:rPr lang="en" sz="1600"/>
              <a:t> or </a:t>
            </a:r>
            <a:r>
              <a:rPr b="1" lang="en" sz="1600"/>
              <a:t>salary</a:t>
            </a:r>
            <a:r>
              <a:rPr lang="en" sz="1600"/>
              <a:t>, were explored for visualization but not used in training.</a:t>
            </a:r>
            <a:endParaRPr sz="1600"/>
          </a:p>
          <a:p>
            <a:pPr indent="0" lvl="0" marL="457200" rtl="0" algn="l">
              <a:lnSpc>
                <a:spcPct val="100000"/>
              </a:lnSpc>
              <a:spcBef>
                <a:spcPts val="0"/>
              </a:spcBef>
              <a:spcAft>
                <a:spcPts val="0"/>
              </a:spcAft>
              <a:buNone/>
            </a:pPr>
            <a:r>
              <a:t/>
            </a:r>
            <a:endParaRPr sz="1600"/>
          </a:p>
        </p:txBody>
      </p:sp>
      <p:pic>
        <p:nvPicPr>
          <p:cNvPr id="164" name="Google Shape;164;p18" title="A B Testing 3.jpg"/>
          <p:cNvPicPr preferRelativeResize="0"/>
          <p:nvPr/>
        </p:nvPicPr>
        <p:blipFill>
          <a:blip r:embed="rId3">
            <a:alphaModFix/>
          </a:blip>
          <a:stretch>
            <a:fillRect/>
          </a:stretch>
        </p:blipFill>
        <p:spPr>
          <a:xfrm>
            <a:off x="1511250" y="375075"/>
            <a:ext cx="1564500" cy="1564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 - Only 4.3% of Postings Are Fake</a:t>
            </a:r>
            <a:endParaRPr/>
          </a:p>
        </p:txBody>
      </p:sp>
      <p:sp>
        <p:nvSpPr>
          <p:cNvPr id="170" name="Google Shape;170;p19"/>
          <p:cNvSpPr/>
          <p:nvPr/>
        </p:nvSpPr>
        <p:spPr>
          <a:xfrm>
            <a:off x="432350" y="1304875"/>
            <a:ext cx="7833300" cy="607800"/>
          </a:xfrm>
          <a:prstGeom prst="homePlate">
            <a:avLst>
              <a:gd fmla="val 50000" name="adj"/>
            </a:avLst>
          </a:prstGeom>
          <a:solidFill>
            <a:srgbClr val="FF9900"/>
          </a:solidFill>
          <a:ln>
            <a:noFill/>
          </a:ln>
        </p:spPr>
        <p:txBody>
          <a:bodyPr anchorCtr="0" anchor="ctr" bIns="121875" lIns="121875" spcFirstLastPara="1" rIns="121875" wrap="square" tIns="121875">
            <a:noAutofit/>
          </a:bodyPr>
          <a:lstStyle/>
          <a:p>
            <a:pPr indent="0" lvl="0" marL="0" rtl="0" algn="l">
              <a:spcBef>
                <a:spcPts val="0"/>
              </a:spcBef>
              <a:spcAft>
                <a:spcPts val="0"/>
              </a:spcAft>
              <a:buNone/>
            </a:pPr>
            <a:r>
              <a:t/>
            </a:r>
            <a:endParaRPr/>
          </a:p>
        </p:txBody>
      </p:sp>
      <p:sp>
        <p:nvSpPr>
          <p:cNvPr id="171" name="Google Shape;171;p19"/>
          <p:cNvSpPr txBox="1"/>
          <p:nvPr>
            <p:ph idx="4294967295" type="body"/>
          </p:nvPr>
        </p:nvSpPr>
        <p:spPr>
          <a:xfrm>
            <a:off x="432350" y="1451576"/>
            <a:ext cx="2257200" cy="3144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rgbClr val="000000"/>
                </a:solidFill>
              </a:rPr>
              <a:t>Challenge</a:t>
            </a:r>
            <a:r>
              <a:rPr lang="en">
                <a:solidFill>
                  <a:schemeClr val="lt1"/>
                </a:solidFill>
              </a:rPr>
              <a:t> </a:t>
            </a:r>
            <a:endParaRPr>
              <a:solidFill>
                <a:schemeClr val="lt1"/>
              </a:solidFill>
            </a:endParaRPr>
          </a:p>
        </p:txBody>
      </p:sp>
      <p:sp>
        <p:nvSpPr>
          <p:cNvPr id="172" name="Google Shape;172;p19"/>
          <p:cNvSpPr txBox="1"/>
          <p:nvPr>
            <p:ph idx="4294967295" type="body"/>
          </p:nvPr>
        </p:nvSpPr>
        <p:spPr>
          <a:xfrm>
            <a:off x="432350" y="2070575"/>
            <a:ext cx="4677600" cy="2650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900"/>
              <a:t>Imbalanced Dataset</a:t>
            </a:r>
            <a:endParaRPr b="1" sz="1900"/>
          </a:p>
          <a:p>
            <a:pPr indent="-349250" lvl="0" marL="457200" rtl="0" algn="l">
              <a:spcBef>
                <a:spcPts val="800"/>
              </a:spcBef>
              <a:spcAft>
                <a:spcPts val="0"/>
              </a:spcAft>
              <a:buClr>
                <a:srgbClr val="000000"/>
              </a:buClr>
              <a:buSzPts val="1900"/>
              <a:buChar char="●"/>
            </a:pPr>
            <a:r>
              <a:rPr lang="en" sz="1900">
                <a:solidFill>
                  <a:srgbClr val="000000"/>
                </a:solidFill>
              </a:rPr>
              <a:t>We can't rely on accuracy alone.</a:t>
            </a:r>
            <a:endParaRPr sz="1900">
              <a:solidFill>
                <a:srgbClr val="000000"/>
              </a:solidFill>
            </a:endParaRPr>
          </a:p>
          <a:p>
            <a:pPr indent="-349250" lvl="0" marL="457200" rtl="0" algn="l">
              <a:lnSpc>
                <a:spcPct val="100000"/>
              </a:lnSpc>
              <a:spcBef>
                <a:spcPts val="0"/>
              </a:spcBef>
              <a:spcAft>
                <a:spcPts val="0"/>
              </a:spcAft>
              <a:buClr>
                <a:srgbClr val="000000"/>
              </a:buClr>
              <a:buSzPts val="1900"/>
              <a:buChar char="●"/>
            </a:pPr>
            <a:r>
              <a:rPr lang="en" sz="1900">
                <a:solidFill>
                  <a:srgbClr val="000000"/>
                </a:solidFill>
              </a:rPr>
              <a:t>We’ll look at precision, recall, and F1 score.</a:t>
            </a:r>
            <a:endParaRPr sz="2400"/>
          </a:p>
          <a:p>
            <a:pPr indent="0" lvl="0" marL="0" rtl="0" algn="l">
              <a:spcBef>
                <a:spcPts val="0"/>
              </a:spcBef>
              <a:spcAft>
                <a:spcPts val="800"/>
              </a:spcAft>
              <a:buNone/>
            </a:pPr>
            <a:r>
              <a:t/>
            </a:r>
            <a:endParaRPr sz="1600"/>
          </a:p>
        </p:txBody>
      </p:sp>
      <p:pic>
        <p:nvPicPr>
          <p:cNvPr id="173" name="Google Shape;173;p19" title="STRATEGY 10.jpg"/>
          <p:cNvPicPr preferRelativeResize="0"/>
          <p:nvPr/>
        </p:nvPicPr>
        <p:blipFill>
          <a:blip r:embed="rId3">
            <a:alphaModFix/>
          </a:blip>
          <a:stretch>
            <a:fillRect/>
          </a:stretch>
        </p:blipFill>
        <p:spPr>
          <a:xfrm>
            <a:off x="5248400" y="1966325"/>
            <a:ext cx="2859275" cy="2859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0"/>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Cleaning the Data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Preprocessing for Better Results</a:t>
            </a:r>
            <a:endParaRPr/>
          </a:p>
          <a:p>
            <a:pPr indent="0" lvl="0" marL="0" rtl="0" algn="l">
              <a:spcBef>
                <a:spcPts val="0"/>
              </a:spcBef>
              <a:spcAft>
                <a:spcPts val="0"/>
              </a:spcAft>
              <a:buNone/>
            </a:pPr>
            <a:r>
              <a:t/>
            </a:r>
            <a:endParaRPr/>
          </a:p>
        </p:txBody>
      </p:sp>
      <p:grpSp>
        <p:nvGrpSpPr>
          <p:cNvPr id="184" name="Google Shape;184;p21"/>
          <p:cNvGrpSpPr/>
          <p:nvPr/>
        </p:nvGrpSpPr>
        <p:grpSpPr>
          <a:xfrm>
            <a:off x="431815" y="1304875"/>
            <a:ext cx="8101295" cy="3416400"/>
            <a:chOff x="431925" y="1304875"/>
            <a:chExt cx="2628925" cy="3416400"/>
          </a:xfrm>
        </p:grpSpPr>
        <p:sp>
          <p:nvSpPr>
            <p:cNvPr id="185" name="Google Shape;185;p21"/>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21"/>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7" name="Google Shape;187;p21"/>
          <p:cNvSpPr txBox="1"/>
          <p:nvPr>
            <p:ph idx="4294967295" type="body"/>
          </p:nvPr>
        </p:nvSpPr>
        <p:spPr>
          <a:xfrm>
            <a:off x="506425" y="1304875"/>
            <a:ext cx="2494500" cy="46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lt1"/>
                </a:solidFill>
              </a:rPr>
              <a:t>2016 Data</a:t>
            </a:r>
            <a:endParaRPr>
              <a:solidFill>
                <a:schemeClr val="lt1"/>
              </a:solidFill>
            </a:endParaRPr>
          </a:p>
        </p:txBody>
      </p:sp>
      <p:sp>
        <p:nvSpPr>
          <p:cNvPr id="188" name="Google Shape;188;p21"/>
          <p:cNvSpPr txBox="1"/>
          <p:nvPr>
            <p:ph idx="4294967295" type="body"/>
          </p:nvPr>
        </p:nvSpPr>
        <p:spPr>
          <a:xfrm>
            <a:off x="508325" y="1850300"/>
            <a:ext cx="37788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Loaded and duplicated raw CSV for safe editing</a:t>
            </a:r>
            <a:endParaRPr sz="1600"/>
          </a:p>
          <a:p>
            <a:pPr indent="-330200" lvl="0" marL="457200" rtl="0" algn="l">
              <a:spcBef>
                <a:spcPts val="0"/>
              </a:spcBef>
              <a:spcAft>
                <a:spcPts val="0"/>
              </a:spcAft>
              <a:buSzPts val="1600"/>
              <a:buChar char="●"/>
            </a:pPr>
            <a:r>
              <a:rPr lang="en" sz="1600"/>
              <a:t>Checked value counts and flagged low-variance columns</a:t>
            </a:r>
            <a:endParaRPr sz="1600"/>
          </a:p>
          <a:p>
            <a:pPr indent="-330200" lvl="0" marL="457200" rtl="0" algn="l">
              <a:spcBef>
                <a:spcPts val="0"/>
              </a:spcBef>
              <a:spcAft>
                <a:spcPts val="0"/>
              </a:spcAft>
              <a:buSzPts val="1600"/>
              <a:buChar char="●"/>
            </a:pPr>
            <a:r>
              <a:rPr lang="en" sz="1600"/>
              <a:t>Selected relevant features (e.g. title, description, location, education, experience)</a:t>
            </a:r>
            <a:endParaRPr sz="1600"/>
          </a:p>
        </p:txBody>
      </p:sp>
      <p:sp>
        <p:nvSpPr>
          <p:cNvPr id="189" name="Google Shape;189;p21"/>
          <p:cNvSpPr txBox="1"/>
          <p:nvPr>
            <p:ph idx="4294967295" type="body"/>
          </p:nvPr>
        </p:nvSpPr>
        <p:spPr>
          <a:xfrm>
            <a:off x="4546925" y="1850300"/>
            <a:ext cx="3778800" cy="2794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solidFill>
                  <a:srgbClr val="000000"/>
                </a:solidFill>
              </a:rPr>
              <a:t>Split </a:t>
            </a:r>
            <a:r>
              <a:rPr lang="en" sz="1600">
                <a:solidFill>
                  <a:srgbClr val="188038"/>
                </a:solidFill>
              </a:rPr>
              <a:t>location</a:t>
            </a:r>
            <a:r>
              <a:rPr lang="en" sz="1600">
                <a:solidFill>
                  <a:srgbClr val="000000"/>
                </a:solidFill>
              </a:rPr>
              <a:t> column into </a:t>
            </a:r>
            <a:r>
              <a:rPr lang="en" sz="1600">
                <a:solidFill>
                  <a:srgbClr val="188038"/>
                </a:solidFill>
              </a:rPr>
              <a:t>country</a:t>
            </a:r>
            <a:r>
              <a:rPr lang="en" sz="1600">
                <a:solidFill>
                  <a:srgbClr val="000000"/>
                </a:solidFill>
              </a:rPr>
              <a:t>, </a:t>
            </a:r>
            <a:r>
              <a:rPr lang="en" sz="1600">
                <a:solidFill>
                  <a:srgbClr val="188038"/>
                </a:solidFill>
              </a:rPr>
              <a:t>region</a:t>
            </a:r>
            <a:r>
              <a:rPr lang="en" sz="1600">
                <a:solidFill>
                  <a:srgbClr val="000000"/>
                </a:solidFill>
              </a:rPr>
              <a:t>, and </a:t>
            </a:r>
            <a:r>
              <a:rPr lang="en" sz="1600">
                <a:solidFill>
                  <a:srgbClr val="188038"/>
                </a:solidFill>
              </a:rPr>
              <a:t>city</a:t>
            </a:r>
            <a:endParaRPr sz="1600"/>
          </a:p>
          <a:p>
            <a:pPr indent="-330200" lvl="0" marL="457200" rtl="0" algn="l">
              <a:spcBef>
                <a:spcPts val="0"/>
              </a:spcBef>
              <a:spcAft>
                <a:spcPts val="0"/>
              </a:spcAft>
              <a:buSzPts val="1600"/>
              <a:buChar char="●"/>
            </a:pPr>
            <a:r>
              <a:rPr lang="en" sz="1600"/>
              <a:t>Renamed columns for clarity and consistency </a:t>
            </a:r>
            <a:endParaRPr sz="1600"/>
          </a:p>
          <a:p>
            <a:pPr indent="-330200" lvl="0" marL="457200" rtl="0" algn="l">
              <a:spcBef>
                <a:spcPts val="0"/>
              </a:spcBef>
              <a:spcAft>
                <a:spcPts val="0"/>
              </a:spcAft>
              <a:buSzPts val="1600"/>
              <a:buChar char="●"/>
            </a:pPr>
            <a:r>
              <a:rPr lang="en" sz="1600"/>
              <a:t>Exported cleaned data to new CSV for modeling</a:t>
            </a:r>
            <a:endParaRPr sz="1600"/>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