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7" r:id="rId55"/>
    <p:sldId id="318" r:id="rId56"/>
  </p:sldIdLst>
  <p:sldSz cx="9144000" cy="5143500" type="screen16x9"/>
  <p:notesSz cx="6858000" cy="9144000"/>
  <p:embeddedFontLst>
    <p:embeddedFont>
      <p:font typeface="Geo" panose="020B0604020202020204"/>
      <p:regular r:id="rId58"/>
      <p: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7eeef15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7eeef15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7eeef15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7eeef15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7eeef15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7eeef15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7eeef15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7eeef15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7eeef15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7eeef15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7eeef15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7eeef15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f9392eb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f9392eb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f9392eb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f9392eb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f9392eb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f9392eb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f9392eb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f9392eb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7eeef15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7eeef15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f9392eb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f9392eb7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04925e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04925e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7eeef15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7eeef15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04925e3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04925e3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04925e3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04925e3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04925e3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04925e3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04925e3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04925e3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04925e3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04925e3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04925e3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04925e3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04925e3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704925e3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7eeef15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7eeef15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04925e3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04925e3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04925e3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04925e3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04925e3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704925e3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04925e3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704925e3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04925e3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704925e3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04925e3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04925e3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04925e3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704925e3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04925e3f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04925e3f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04925e3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04925e3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04925e3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704925e3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7eeef15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7eeef15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04925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704925e3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04925e3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04925e3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04925e3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704925e3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04925e3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04925e3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704925e3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704925e3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89fabf6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89fabf6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704925e3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704925e3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04925e3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704925e3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04925e3f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704925e3f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704925e3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704925e3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7eeef15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7eeef15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04925e3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04925e3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04925e3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704925e3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704925e3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704925e3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04925e3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04925e3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7eeef15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7eeef15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4959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7eeef15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7eeef15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76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7eeef15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7eeef15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7eeef15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7eeef15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04925e3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04925e3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7eeef15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7eeef15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yrodek/csharp_worksho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bjectivityLtd/Test.Automation" TargetMode="External"/><Relationship Id="rId7" Type="http://schemas.openxmlformats.org/officeDocument/2006/relationships/hyperlink" Target="https://gauge.org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dwoodhq.com/" TargetMode="External"/><Relationship Id="rId5" Type="http://schemas.openxmlformats.org/officeDocument/2006/relationships/hyperlink" Target="https://github.com/TestStack/TestStack.Seleno" TargetMode="External"/><Relationship Id="rId4" Type="http://schemas.openxmlformats.org/officeDocument/2006/relationships/hyperlink" Target="https://atata-framework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ebdriver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planet.com/selenium-webdriver-locators-cheat-sheet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-sharp.ue.katowice.pl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sdn.microsoft.com/pl-pl/library/system.net(v=vs.110)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C# Workshop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Selenium Test Automation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916375" y="4759225"/>
            <a:ext cx="11802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Geo"/>
                <a:ea typeface="Geo"/>
                <a:cs typeface="Geo"/>
                <a:sym typeface="Geo"/>
              </a:rPr>
              <a:t>Maciej Wyrodek</a:t>
            </a:r>
            <a:endParaRPr sz="8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GIT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Geo"/>
                <a:ea typeface="Geo"/>
                <a:cs typeface="Geo"/>
                <a:sym typeface="Geo"/>
              </a:rPr>
              <a:t>EX 1 - Setup Git</a:t>
            </a:r>
            <a:endParaRPr sz="3600"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1. Ho to GitHub com and created your account (you can delete it later)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2. Go to </a:t>
            </a:r>
            <a:r>
              <a:rPr lang="en-GB" sz="2400" u="sng">
                <a:solidFill>
                  <a:schemeClr val="hlink"/>
                </a:solidFill>
                <a:latin typeface="Geo"/>
                <a:ea typeface="Geo"/>
                <a:cs typeface="Geo"/>
                <a:sym typeface="Geo"/>
                <a:hlinkClick r:id="rId3"/>
              </a:rPr>
              <a:t>https://github.com/mwyrodek/csharp_workshop</a:t>
            </a:r>
            <a:r>
              <a:rPr lang="en-GB" sz="2400">
                <a:latin typeface="Geo"/>
                <a:ea typeface="Geo"/>
                <a:cs typeface="Geo"/>
                <a:sym typeface="Geo"/>
              </a:rPr>
              <a:t> 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and fork it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3. Install git extensions 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latin typeface="Geo"/>
                <a:ea typeface="Geo"/>
                <a:cs typeface="Geo"/>
                <a:sym typeface="Geo"/>
              </a:rPr>
              <a:t>4. Clone your fork</a:t>
            </a:r>
            <a:endParaRPr sz="24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850" y="2477550"/>
            <a:ext cx="12382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Fork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The fork is a copy of a repository. Forking a repository allows you to experiment and changes without affecting the original project.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Commit vs push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Open your local copy of repository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Open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readme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Add some info there.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Commit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it (commit </a:t>
            </a:r>
            <a:r>
              <a:rPr lang="en-GB">
                <a:solidFill>
                  <a:srgbClr val="FF330B"/>
                </a:solidFill>
                <a:latin typeface="Geo"/>
                <a:ea typeface="Geo"/>
                <a:cs typeface="Geo"/>
                <a:sym typeface="Geo"/>
              </a:rPr>
              <a:t>not push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) to your repo.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Go to your fork on GitHub.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Check if your text is in a readme.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Push your changes.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Check now.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Revert commit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Do some changes to readme.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 Commit your changes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Open your previous commit in git extension.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Revert your branch to that..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Check file content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Revert 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1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Revert allows you to return to previous commits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revert is not recommended on already Pushed changes!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Commit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Often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push only when you are ready!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Branches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create new branch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Commit and push some changes 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Switch back to master branch.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Branches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subTitle" idx="1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Branches are useful for experiment and working on many tasks at once.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For example,  branch per developer or per task/story.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Branches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Add fork of your friend as remote repository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Commit and push some changes 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Try to marge his readme changes with yours.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both make conflicting changes to readme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AutoNum type="arabicPeriod"/>
            </a:pPr>
            <a:r>
              <a:rPr lang="en-GB">
                <a:latin typeface="Geo"/>
                <a:ea typeface="Geo"/>
                <a:cs typeface="Geo"/>
                <a:sym typeface="Geo"/>
              </a:rPr>
              <a:t>try to merge now.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Geo"/>
                <a:ea typeface="Geo"/>
                <a:cs typeface="Geo"/>
                <a:sym typeface="Geo"/>
              </a:rPr>
              <a:t>Workshop </a:t>
            </a:r>
            <a:r>
              <a:rPr lang="en-GB" sz="36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Plan</a:t>
            </a:r>
            <a:endParaRPr sz="3600"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 dirty="0">
                <a:latin typeface="Geo"/>
                <a:ea typeface="Geo"/>
                <a:cs typeface="Geo"/>
                <a:sym typeface="Geo"/>
              </a:rPr>
              <a:t>Programming basics.</a:t>
            </a:r>
            <a:endParaRPr sz="3000" dirty="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 dirty="0">
                <a:latin typeface="Geo"/>
                <a:ea typeface="Geo"/>
                <a:cs typeface="Geo"/>
                <a:sym typeface="Geo"/>
              </a:rPr>
              <a:t>Programming Concepts.</a:t>
            </a:r>
            <a:endParaRPr sz="3000" dirty="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 dirty="0">
                <a:latin typeface="Geo"/>
                <a:ea typeface="Geo"/>
                <a:cs typeface="Geo"/>
                <a:sym typeface="Geo"/>
              </a:rPr>
              <a:t>Automation basics.</a:t>
            </a:r>
            <a:endParaRPr sz="3000" dirty="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 dirty="0">
                <a:latin typeface="Geo"/>
                <a:ea typeface="Geo"/>
                <a:cs typeface="Geo"/>
                <a:sym typeface="Geo"/>
              </a:rPr>
              <a:t>Test automation Design.</a:t>
            </a:r>
            <a:endParaRPr sz="3000" dirty="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Commit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Often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80" name="Google Shape;180;p34"/>
          <p:cNvSpPr txBox="1">
            <a:spLocks noGrp="1"/>
          </p:cNvSpPr>
          <p:nvPr>
            <p:ph type="subTitle" idx="1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push only when you are ready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But oush to your branch/fork 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before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leaving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work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37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Let’s talk about </a:t>
            </a:r>
            <a:r>
              <a:rPr lang="en-GB" b="1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programing!</a:t>
            </a:r>
            <a:endParaRPr b="1"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86" name="Google Shape;186;p35"/>
          <p:cNvSpPr txBox="1">
            <a:spLocks noGrp="1"/>
          </p:cNvSpPr>
          <p:nvPr>
            <p:ph type="subTitle" idx="1"/>
          </p:nvPr>
        </p:nvSpPr>
        <p:spPr>
          <a:xfrm>
            <a:off x="311700" y="239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Open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VS!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50" y="0"/>
            <a:ext cx="84426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623" y="0"/>
            <a:ext cx="53424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1600"/>
            <a:ext cx="9144001" cy="4765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261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616425"/>
            <a:ext cx="9144000" cy="24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/>
        </p:nvSpPr>
        <p:spPr>
          <a:xfrm>
            <a:off x="802547" y="644131"/>
            <a:ext cx="127293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5353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8223"/>
            <a:ext cx="3440300" cy="17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2187698"/>
            <a:ext cx="6059175" cy="29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3625" y="94749"/>
            <a:ext cx="4743650" cy="23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6226"/>
            <a:ext cx="8835026" cy="4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>
            <a:spLocks noGrp="1"/>
          </p:cNvSpPr>
          <p:nvPr>
            <p:ph type="ctrTitle"/>
          </p:nvPr>
        </p:nvSpPr>
        <p:spPr>
          <a:xfrm>
            <a:off x="311708" y="1161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Object-oriented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Programming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Geo"/>
                <a:ea typeface="Geo"/>
                <a:cs typeface="Geo"/>
                <a:sym typeface="Geo"/>
              </a:rPr>
              <a:t>Day 1 - Programming Basics</a:t>
            </a:r>
            <a:r>
              <a:rPr lang="en-GB" sz="3600"/>
              <a:t> </a:t>
            </a:r>
            <a:endParaRPr sz="360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>
                <a:latin typeface="Geo"/>
                <a:ea typeface="Geo"/>
                <a:cs typeface="Geo"/>
                <a:sym typeface="Geo"/>
              </a:rPr>
              <a:t>1. Visual Studio and its functions</a:t>
            </a:r>
            <a:endParaRPr sz="2400" dirty="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>
                <a:latin typeface="Geo"/>
                <a:ea typeface="Geo"/>
                <a:cs typeface="Geo"/>
                <a:sym typeface="Geo"/>
              </a:rPr>
              <a:t>2. data t</a:t>
            </a:r>
            <a:r>
              <a:rPr lang="pl-PL" sz="2400" dirty="0">
                <a:latin typeface="Geo"/>
                <a:ea typeface="Geo"/>
                <a:cs typeface="Geo"/>
                <a:sym typeface="Geo"/>
              </a:rPr>
              <a:t>y</a:t>
            </a:r>
            <a:r>
              <a:rPr lang="en-GB" sz="2400" dirty="0">
                <a:latin typeface="Geo"/>
                <a:ea typeface="Geo"/>
                <a:cs typeface="Geo"/>
                <a:sym typeface="Geo"/>
              </a:rPr>
              <a:t>pes, variable, methods, etc</a:t>
            </a:r>
            <a:endParaRPr sz="2400" dirty="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>
                <a:latin typeface="Geo"/>
                <a:ea typeface="Geo"/>
                <a:cs typeface="Geo"/>
                <a:sym typeface="Geo"/>
              </a:rPr>
              <a:t>3. Programming</a:t>
            </a:r>
            <a:endParaRPr sz="2400" dirty="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Pillars of OOP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42" name="Google Shape;24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Abstraction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 Encapsulation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Inheritance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Polymorphism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>
            <a:spLocks noGrp="1"/>
          </p:cNvSpPr>
          <p:nvPr>
            <p:ph type="ctrTitle"/>
          </p:nvPr>
        </p:nvSpPr>
        <p:spPr>
          <a:xfrm>
            <a:off x="311700" y="146550"/>
            <a:ext cx="8520600" cy="9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Class and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Object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75" y="1093350"/>
            <a:ext cx="88392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>
            <a:spLocks noGrp="1"/>
          </p:cNvSpPr>
          <p:nvPr>
            <p:ph type="ctrTitle"/>
          </p:nvPr>
        </p:nvSpPr>
        <p:spPr>
          <a:xfrm>
            <a:off x="265708" y="1993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Abstraction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75" y="1331550"/>
            <a:ext cx="4904924" cy="3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>
            <a:spLocks noGrp="1"/>
          </p:cNvSpPr>
          <p:nvPr>
            <p:ph type="ctrTitle"/>
          </p:nvPr>
        </p:nvSpPr>
        <p:spPr>
          <a:xfrm>
            <a:off x="265708" y="1993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Encapsulation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260" name="Google Shape;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263" y="1547050"/>
            <a:ext cx="420052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>
            <a:spLocks noGrp="1"/>
          </p:cNvSpPr>
          <p:nvPr>
            <p:ph type="body" idx="4294967295"/>
          </p:nvPr>
        </p:nvSpPr>
        <p:spPr>
          <a:xfrm>
            <a:off x="265700" y="3954075"/>
            <a:ext cx="85206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Attack </a:t>
            </a:r>
            <a:r>
              <a:rPr lang="en-GB" sz="3000">
                <a:latin typeface="Geo"/>
                <a:ea typeface="Geo"/>
                <a:cs typeface="Geo"/>
                <a:sym typeface="Geo"/>
              </a:rPr>
              <a:t>= Skill + Weapon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>
            <a:spLocks noGrp="1"/>
          </p:cNvSpPr>
          <p:nvPr>
            <p:ph type="ctrTitle"/>
          </p:nvPr>
        </p:nvSpPr>
        <p:spPr>
          <a:xfrm>
            <a:off x="265708" y="1993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Inheritance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267" name="Google Shape;2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850" y="1743425"/>
            <a:ext cx="3368278" cy="25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Polymorphism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73" name="Google Shape;27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				loot = Dragon.</a:t>
            </a:r>
            <a:r>
              <a:rPr lang="en-GB" sz="30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Loot()</a:t>
            </a:r>
            <a:endParaRPr sz="3000"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				    loot = Orc.</a:t>
            </a:r>
            <a:r>
              <a:rPr lang="en-GB" sz="3000">
                <a:solidFill>
                  <a:srgbClr val="FF7754"/>
                </a:solidFill>
                <a:latin typeface="Geo"/>
                <a:ea typeface="Geo"/>
                <a:cs typeface="Geo"/>
                <a:sym typeface="Geo"/>
              </a:rPr>
              <a:t>Loot()</a:t>
            </a:r>
            <a:endParaRPr sz="3000">
              <a:solidFill>
                <a:srgbClr val="FF7754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1"/>
          <p:cNvSpPr txBox="1">
            <a:spLocks noGrp="1"/>
          </p:cNvSpPr>
          <p:nvPr>
            <p:ph type="ctrTitle"/>
          </p:nvPr>
        </p:nvSpPr>
        <p:spPr>
          <a:xfrm>
            <a:off x="311708" y="1660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SRP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- Single Responsibility Principle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>
            <a:spLocks noGrp="1"/>
          </p:cNvSpPr>
          <p:nvPr>
            <p:ph type="ctrTitle"/>
          </p:nvPr>
        </p:nvSpPr>
        <p:spPr>
          <a:xfrm>
            <a:off x="311708" y="11995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DRY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- Don’t Repeat Yourself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TDD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 - Test Driven Development 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89" name="Google Shape;28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Write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Run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Write code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Run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Fix code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TDD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 - Test Driven Development 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95" name="Google Shape;29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Write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Run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Write code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Run Test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Fix code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What are your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goals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?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What do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you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want to learn?</a:t>
            </a:r>
            <a:endParaRPr>
              <a:solidFill>
                <a:srgbClr val="FF7754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Let’s Talk about </a:t>
            </a:r>
            <a:r>
              <a:rPr lang="en-GB" b="1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Automation!</a:t>
            </a:r>
            <a:endParaRPr b="1"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07" name="Google Shape;307;p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7" descr="https://lh5.googleusercontent.com/BADI2PLzn5LYH2m_BwiEDD69zwYcI7_3dNL-R3WicBlgTO8r4j4L9qI_SWNT-G0D5Ye68qEVEX3987y6bAIZuVBPg0eNUaaZ0iLb8JKXLAvNgTVGRrVkvmYb0A-VXsY026PO1hxuN8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0922" y="0"/>
            <a:ext cx="52935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25" y="110075"/>
            <a:ext cx="67895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325" y="0"/>
            <a:ext cx="79925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00" y="247650"/>
            <a:ext cx="635317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See </a:t>
            </a:r>
            <a:r>
              <a:rPr lang="en-GB">
                <a:solidFill>
                  <a:srgbClr val="FF7754"/>
                </a:solidFill>
                <a:latin typeface="Geo"/>
                <a:ea typeface="Geo"/>
                <a:cs typeface="Geo"/>
                <a:sym typeface="Geo"/>
              </a:rPr>
              <a:t>Red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After you’ve seen </a:t>
            </a:r>
            <a:r>
              <a:rPr lang="en-GB">
                <a:solidFill>
                  <a:srgbClr val="B6D7A8"/>
                </a:solidFill>
                <a:latin typeface="Geo"/>
                <a:ea typeface="Geo"/>
                <a:cs typeface="Geo"/>
                <a:sym typeface="Geo"/>
              </a:rPr>
              <a:t>Green</a:t>
            </a:r>
            <a:endParaRPr>
              <a:solidFill>
                <a:srgbClr val="B6D7A8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2"/>
          <p:cNvSpPr txBox="1">
            <a:spLocks noGrp="1"/>
          </p:cNvSpPr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Don’t invent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wheel a new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!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Use already existing frameworks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3"/>
          <p:cNvSpPr txBox="1">
            <a:spLocks noGrp="1"/>
          </p:cNvSpPr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SELENIUM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WEBDRIVER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4"/>
          <p:cNvSpPr txBox="1">
            <a:spLocks noGrp="1"/>
          </p:cNvSpPr>
          <p:nvPr>
            <p:ph type="ctrTitle"/>
          </p:nvPr>
        </p:nvSpPr>
        <p:spPr>
          <a:xfrm>
            <a:off x="311700" y="2248550"/>
            <a:ext cx="85206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SELENIUM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WEBDRIVER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348" name="Google Shape;34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75" y="2455950"/>
            <a:ext cx="47720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5"/>
          <p:cNvSpPr txBox="1">
            <a:spLocks noGrp="1"/>
          </p:cNvSpPr>
          <p:nvPr>
            <p:ph type="subTitle" idx="1"/>
          </p:nvPr>
        </p:nvSpPr>
        <p:spPr>
          <a:xfrm>
            <a:off x="311700" y="1021375"/>
            <a:ext cx="85206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</a:rPr>
              <a:t>Example</a:t>
            </a:r>
            <a:r>
              <a:rPr lang="en-GB"/>
              <a:t>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https://github.com/ObjectivityLtd/Test.Automation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https://atata-framework.github.io/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https://github.com/TestStack/TestStack.Seleno</a:t>
            </a:r>
            <a:r>
              <a:rPr lang="en-GB"/>
              <a:t> (discontinued)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http://redwoodhq.com/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https://gauge.org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Why do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Testers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need to know how to code?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6"/>
          <p:cNvSpPr txBox="1">
            <a:spLocks noGrp="1"/>
          </p:cNvSpPr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WEBDRIVER Standard:</a:t>
            </a:r>
            <a:endParaRPr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chemeClr val="hlink"/>
                </a:solidFill>
                <a:latin typeface="Geo"/>
                <a:ea typeface="Geo"/>
                <a:cs typeface="Geo"/>
                <a:sym typeface="Geo"/>
                <a:hlinkClick r:id="rId3"/>
              </a:rPr>
              <a:t>https://www.w3.org/TR/webdriver/</a:t>
            </a:r>
            <a:endParaRPr sz="4400"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7"/>
          <p:cNvSpPr txBox="1">
            <a:spLocks noGrp="1"/>
          </p:cNvSpPr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LOCATORS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hlink"/>
                </a:solidFill>
                <a:latin typeface="Geo"/>
                <a:ea typeface="Geo"/>
                <a:cs typeface="Geo"/>
                <a:sym typeface="Geo"/>
                <a:hlinkClick r:id="rId3"/>
              </a:rPr>
              <a:t>https://automatetheplanet.com/selenium-webdriver-locators-cheat-sheet/</a:t>
            </a:r>
            <a:endParaRPr sz="36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Geo"/>
                <a:ea typeface="Geo"/>
                <a:cs typeface="Geo"/>
                <a:sym typeface="Geo"/>
              </a:rPr>
              <a:t>Locator Order</a:t>
            </a:r>
            <a:endParaRPr sz="48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69" name="Google Shape;369;p68"/>
          <p:cNvSpPr txBox="1">
            <a:spLocks noGrp="1"/>
          </p:cNvSpPr>
          <p:nvPr>
            <p:ph type="body" idx="1"/>
          </p:nvPr>
        </p:nvSpPr>
        <p:spPr>
          <a:xfrm>
            <a:off x="287750" y="1545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ID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 CLASS/NAME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CSS Selector</a:t>
            </a:r>
            <a:endParaRPr sz="3000">
              <a:latin typeface="Geo"/>
              <a:ea typeface="Geo"/>
              <a:cs typeface="Geo"/>
              <a:sym typeface="Geo"/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Geo"/>
              <a:buAutoNum type="arabicPeriod"/>
            </a:pPr>
            <a:r>
              <a:rPr lang="en-GB" sz="3000">
                <a:latin typeface="Geo"/>
                <a:ea typeface="Geo"/>
                <a:cs typeface="Geo"/>
                <a:sym typeface="Geo"/>
              </a:rPr>
              <a:t>XPATH</a:t>
            </a:r>
            <a:endParaRPr sz="3000"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9"/>
          <p:cNvSpPr txBox="1">
            <a:spLocks noGrp="1"/>
          </p:cNvSpPr>
          <p:nvPr>
            <p:ph type="ctrTitle"/>
          </p:nvPr>
        </p:nvSpPr>
        <p:spPr>
          <a:xfrm>
            <a:off x="311700" y="2885500"/>
            <a:ext cx="85206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PAGE OBJECT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PATTERN</a:t>
            </a:r>
            <a:endParaRPr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Geo"/>
                <a:ea typeface="Geo"/>
                <a:cs typeface="Geo"/>
                <a:sym typeface="Geo"/>
              </a:rPr>
              <a:t>Materials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you</a:t>
            </a:r>
            <a:r>
              <a:rPr lang="pl-PL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can</a:t>
            </a:r>
            <a:r>
              <a:rPr lang="pl-PL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dirty="0" err="1">
                <a:latin typeface="Geo"/>
                <a:ea typeface="Geo"/>
                <a:cs typeface="Geo"/>
                <a:sym typeface="Geo"/>
              </a:rPr>
              <a:t>use</a:t>
            </a:r>
            <a:endParaRPr dirty="0"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>
              <a:solidFill>
                <a:srgbClr val="FF7754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  <p:extLst>
      <p:ext uri="{BB962C8B-B14F-4D97-AF65-F5344CB8AC3E}">
        <p14:creationId xmlns:p14="http://schemas.microsoft.com/office/powerpoint/2010/main" val="3964864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Geo"/>
                <a:ea typeface="Geo"/>
                <a:cs typeface="Geo"/>
                <a:sym typeface="Geo"/>
              </a:rPr>
              <a:t>What I will help you with:</a:t>
            </a:r>
            <a:endParaRPr dirty="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4345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  <a:buFont typeface="Geo"/>
              <a:buChar char="●"/>
            </a:pP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Computer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Science Fundamentals:</a:t>
            </a:r>
          </a:p>
          <a:p>
            <a:pPr marL="114300" lvl="0" indent="0">
              <a:buSzPts val="1800"/>
              <a:buNone/>
            </a:pPr>
            <a:r>
              <a:rPr lang="pl-PL" dirty="0">
                <a:latin typeface="Geo"/>
                <a:ea typeface="Geo"/>
                <a:cs typeface="Geo"/>
                <a:sym typeface="Geo"/>
              </a:rPr>
              <a:t>https://online-learning.harvard.edu/course/cs50-introduction-computer-science </a:t>
            </a: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Wstęp do programowania w C#, Anna Kempa, Tomasz Staś </a:t>
            </a:r>
          </a:p>
          <a:p>
            <a:pPr marL="114300" lvl="0" indent="0">
              <a:buSzPts val="1800"/>
              <a:buNone/>
            </a:pPr>
            <a:r>
              <a:rPr lang="pl-PL" sz="1800" dirty="0">
                <a:latin typeface="Geo"/>
                <a:ea typeface="Geo"/>
                <a:cs typeface="Geo"/>
                <a:sym typeface="Geo"/>
                <a:hlinkClick r:id="rId3"/>
              </a:rPr>
              <a:t>http://c-sharp.ue.katowice.pl</a:t>
            </a:r>
            <a:endParaRPr lang="pl-PL" sz="1800" dirty="0">
              <a:latin typeface="Geo"/>
              <a:ea typeface="Geo"/>
              <a:cs typeface="Geo"/>
              <a:sym typeface="Geo"/>
            </a:endParaRP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C#. Praktyczny kurs. Wydanie III, Marcin Lis, wyd.3, wyd. Helion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C#. Ćwiczenia. Wydanie IV, Marcin Lis, wyd. Helion</a:t>
            </a: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Channel9 online </a:t>
            </a: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courses</a:t>
            </a:r>
            <a:endParaRPr lang="pl-PL" sz="1800" dirty="0">
              <a:latin typeface="Geo"/>
              <a:ea typeface="Geo"/>
              <a:cs typeface="Geo"/>
              <a:sym typeface="Geo"/>
            </a:endParaRP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Classe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sand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methods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description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</a:t>
            </a:r>
            <a:r>
              <a:rPr lang="pl-PL" sz="1800" dirty="0" err="1">
                <a:latin typeface="Geo"/>
                <a:ea typeface="Geo"/>
                <a:cs typeface="Geo"/>
                <a:sym typeface="Geo"/>
              </a:rPr>
              <a:t>at</a:t>
            </a:r>
            <a:r>
              <a:rPr lang="pl-PL" sz="1800" dirty="0">
                <a:latin typeface="Geo"/>
                <a:ea typeface="Geo"/>
                <a:cs typeface="Geo"/>
                <a:sym typeface="Geo"/>
              </a:rPr>
              <a:t> MSDN: </a:t>
            </a:r>
            <a:r>
              <a:rPr lang="pl-PL" sz="1800" dirty="0">
                <a:latin typeface="Geo"/>
                <a:ea typeface="Geo"/>
                <a:cs typeface="Geo"/>
                <a:sym typeface="Geo"/>
                <a:hlinkClick r:id="rId4"/>
              </a:rPr>
              <a:t>http://msdn.microsoft.com/pl-pl/library/system.net(v=vs.110).aspx</a:t>
            </a:r>
            <a:endParaRPr lang="pl-PL" sz="1800" dirty="0">
              <a:latin typeface="Geo"/>
              <a:ea typeface="Geo"/>
              <a:cs typeface="Geo"/>
              <a:sym typeface="Geo"/>
            </a:endParaRP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docs.microsoft.com</a:t>
            </a:r>
          </a:p>
          <a:p>
            <a:pPr lvl="0" indent="-342900">
              <a:buSzPts val="1800"/>
              <a:buFont typeface="Geo"/>
              <a:buChar char="●"/>
            </a:pPr>
            <a:r>
              <a:rPr lang="pl-PL" sz="1800" dirty="0">
                <a:latin typeface="Geo"/>
                <a:ea typeface="Geo"/>
                <a:cs typeface="Geo"/>
                <a:sym typeface="Geo"/>
              </a:rPr>
              <a:t>msdn.com</a:t>
            </a:r>
          </a:p>
        </p:txBody>
      </p:sp>
    </p:spTree>
    <p:extLst>
      <p:ext uri="{BB962C8B-B14F-4D97-AF65-F5344CB8AC3E}">
        <p14:creationId xmlns:p14="http://schemas.microsoft.com/office/powerpoint/2010/main" val="426122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0" y="1369500"/>
            <a:ext cx="8839203" cy="247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YOU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NEED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A MENTOR!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311708" y="755150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YOU </a:t>
            </a:r>
            <a:r>
              <a:rPr lang="en-GB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NEED </a:t>
            </a:r>
            <a:r>
              <a:rPr lang="en-GB">
                <a:latin typeface="Geo"/>
                <a:ea typeface="Geo"/>
                <a:cs typeface="Geo"/>
                <a:sym typeface="Geo"/>
              </a:rPr>
              <a:t>A MENTOR!</a:t>
            </a:r>
            <a:endParaRPr>
              <a:solidFill>
                <a:srgbClr val="00FF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The 4-day workshop is just a start on your journey,</a:t>
            </a:r>
            <a:endParaRPr>
              <a:solidFill>
                <a:srgbClr val="FF7754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"/>
                <a:ea typeface="Geo"/>
                <a:cs typeface="Geo"/>
                <a:sym typeface="Geo"/>
              </a:rPr>
              <a:t>What I will help you with: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4345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get you enough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knowledge </a:t>
            </a:r>
            <a:r>
              <a:rPr lang="en-GB" sz="1800">
                <a:latin typeface="Geo"/>
                <a:ea typeface="Geo"/>
                <a:cs typeface="Geo"/>
                <a:sym typeface="Geo"/>
              </a:rPr>
              <a:t>to start.</a:t>
            </a:r>
            <a:endParaRPr sz="18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Geo"/>
              <a:ea typeface="Geo"/>
              <a:cs typeface="Geo"/>
              <a:sym typeface="Ge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point you where to find more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info</a:t>
            </a:r>
            <a:r>
              <a:rPr lang="en-GB" sz="1800">
                <a:latin typeface="Geo"/>
                <a:ea typeface="Geo"/>
                <a:cs typeface="Geo"/>
                <a:sym typeface="Geo"/>
              </a:rPr>
              <a:t>.</a:t>
            </a:r>
            <a:endParaRPr sz="18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point you where to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start</a:t>
            </a:r>
            <a:r>
              <a:rPr lang="en-GB" sz="1800">
                <a:latin typeface="Geo"/>
                <a:ea typeface="Geo"/>
                <a:cs typeface="Geo"/>
                <a:sym typeface="Geo"/>
              </a:rPr>
              <a:t>.</a:t>
            </a:r>
            <a:endParaRPr sz="18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Geo"/>
              <a:ea typeface="Geo"/>
              <a:cs typeface="Geo"/>
              <a:sym typeface="Ge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Geo"/>
              <a:buChar char="●"/>
            </a:pPr>
            <a:r>
              <a:rPr lang="en-GB" sz="1800">
                <a:latin typeface="Geo"/>
                <a:ea typeface="Geo"/>
                <a:cs typeface="Geo"/>
                <a:sym typeface="Geo"/>
              </a:rPr>
              <a:t>I will help you get some </a:t>
            </a:r>
            <a:r>
              <a:rPr lang="en-GB" sz="1800">
                <a:solidFill>
                  <a:srgbClr val="FFDA56"/>
                </a:solidFill>
                <a:latin typeface="Geo"/>
                <a:ea typeface="Geo"/>
                <a:cs typeface="Geo"/>
                <a:sym typeface="Geo"/>
              </a:rPr>
              <a:t>practice</a:t>
            </a:r>
            <a:endParaRPr sz="1800">
              <a:solidFill>
                <a:srgbClr val="FFDA56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On-screen Show (16:9)</PresentationFormat>
  <Paragraphs>138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Geo</vt:lpstr>
      <vt:lpstr>Arial</vt:lpstr>
      <vt:lpstr>Simple Dark</vt:lpstr>
      <vt:lpstr>C# Workshop</vt:lpstr>
      <vt:lpstr>Workshop Plan</vt:lpstr>
      <vt:lpstr>Day 1 - Programming Basics </vt:lpstr>
      <vt:lpstr>What are your goals?</vt:lpstr>
      <vt:lpstr>Why do Testers need to know how to code?</vt:lpstr>
      <vt:lpstr>PowerPoint Presentation</vt:lpstr>
      <vt:lpstr>YOU NEED A MENTOR!</vt:lpstr>
      <vt:lpstr>YOU NEED A MENTOR!</vt:lpstr>
      <vt:lpstr>What I will help you with:</vt:lpstr>
      <vt:lpstr>GIT</vt:lpstr>
      <vt:lpstr>EX 1 - Setup Git</vt:lpstr>
      <vt:lpstr>Fork</vt:lpstr>
      <vt:lpstr>Commit vs push</vt:lpstr>
      <vt:lpstr>Revert commit</vt:lpstr>
      <vt:lpstr>Revert </vt:lpstr>
      <vt:lpstr>Commit Often</vt:lpstr>
      <vt:lpstr>Branches</vt:lpstr>
      <vt:lpstr>Branches</vt:lpstr>
      <vt:lpstr>Branches</vt:lpstr>
      <vt:lpstr>Commit Often</vt:lpstr>
      <vt:lpstr>Let’s talk about programing!</vt:lpstr>
      <vt:lpstr>Open VS!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Object-oriented Programming</vt:lpstr>
      <vt:lpstr>Pillars of OOP</vt:lpstr>
      <vt:lpstr>Class and Object</vt:lpstr>
      <vt:lpstr>Abstraction </vt:lpstr>
      <vt:lpstr>Encapsulation </vt:lpstr>
      <vt:lpstr>Inheritance </vt:lpstr>
      <vt:lpstr>Polymorphism</vt:lpstr>
      <vt:lpstr>SRP - Single Responsibility Principle</vt:lpstr>
      <vt:lpstr>DRY- Don’t Repeat Yourself</vt:lpstr>
      <vt:lpstr>TDD - Test Driven Development </vt:lpstr>
      <vt:lpstr>TDD - Test Driven Development </vt:lpstr>
      <vt:lpstr>Let’s Talk about Automation!</vt:lpstr>
      <vt:lpstr>PowerPoint Presentation</vt:lpstr>
      <vt:lpstr>PowerPoint Presentation</vt:lpstr>
      <vt:lpstr>PowerPoint Presentation</vt:lpstr>
      <vt:lpstr>PowerPoint Presentation</vt:lpstr>
      <vt:lpstr>See Red After you’ve seen Green</vt:lpstr>
      <vt:lpstr>Don’t invent wheel a new! Use already existing frameworks</vt:lpstr>
      <vt:lpstr>SELENIUM WEBDRIVER </vt:lpstr>
      <vt:lpstr>SELENIUM WEBDRIVER </vt:lpstr>
      <vt:lpstr>PowerPoint Presentation</vt:lpstr>
      <vt:lpstr>WEBDRIVER Standard: https://www.w3.org/TR/webdriver/ </vt:lpstr>
      <vt:lpstr>LOCATORS https://automatetheplanet.com/selenium-webdriver-locators-cheat-sheet/</vt:lpstr>
      <vt:lpstr>Locator Order</vt:lpstr>
      <vt:lpstr>PAGE OBJECT PATTERN </vt:lpstr>
      <vt:lpstr>Materials you can use</vt:lpstr>
      <vt:lpstr>What I will help you with: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Workshop</dc:title>
  <cp:lastModifiedBy>Maciej Wyrodek</cp:lastModifiedBy>
  <cp:revision>1</cp:revision>
  <dcterms:modified xsi:type="dcterms:W3CDTF">2019-09-24T15:00:34Z</dcterms:modified>
</cp:coreProperties>
</file>