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8" r:id="rId2"/>
    <p:sldId id="259" r:id="rId3"/>
    <p:sldId id="272" r:id="rId4"/>
    <p:sldId id="260" r:id="rId5"/>
    <p:sldId id="263" r:id="rId6"/>
    <p:sldId id="291" r:id="rId7"/>
    <p:sldId id="290" r:id="rId8"/>
    <p:sldId id="289" r:id="rId9"/>
    <p:sldId id="271" r:id="rId10"/>
    <p:sldId id="270" r:id="rId11"/>
    <p:sldId id="292" r:id="rId12"/>
    <p:sldId id="266" r:id="rId13"/>
    <p:sldId id="294" r:id="rId14"/>
    <p:sldId id="295" r:id="rId15"/>
    <p:sldId id="262" r:id="rId16"/>
    <p:sldId id="293" r:id="rId17"/>
    <p:sldId id="267" r:id="rId18"/>
    <p:sldId id="268" r:id="rId19"/>
    <p:sldId id="269" r:id="rId20"/>
    <p:sldId id="264" r:id="rId21"/>
    <p:sldId id="273" r:id="rId22"/>
    <p:sldId id="296" r:id="rId23"/>
    <p:sldId id="282" r:id="rId24"/>
    <p:sldId id="285" r:id="rId25"/>
    <p:sldId id="283" r:id="rId26"/>
    <p:sldId id="275" r:id="rId27"/>
    <p:sldId id="284" r:id="rId28"/>
    <p:sldId id="286" r:id="rId29"/>
    <p:sldId id="276" r:id="rId30"/>
    <p:sldId id="287" r:id="rId31"/>
    <p:sldId id="288" r:id="rId32"/>
    <p:sldId id="297" r:id="rId33"/>
    <p:sldId id="299" r:id="rId34"/>
    <p:sldId id="298" r:id="rId35"/>
    <p:sldId id="300" r:id="rId36"/>
    <p:sldId id="301" r:id="rId37"/>
    <p:sldId id="303" r:id="rId38"/>
    <p:sldId id="30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A221D-1D23-4852-B6DA-6576BCEA7270}" type="datetimeFigureOut">
              <a:rPr lang="de-DE" smtClean="0"/>
              <a:t>15.01.2020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E2706-9A15-4246-83E1-02ACE47453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76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122363"/>
            <a:ext cx="788670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37207"/>
            <a:ext cx="78867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A252-2314-4772-A566-2CE806BA6105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88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C32-5277-4D18-9237-2D9EFEE70859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F427-F0A3-4414-B85B-51AB93964579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77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4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223F-F55A-4595-9200-43B0DD10A323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1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48B9-CABA-4FF4-8ACD-34E4AC23D18B}" type="datetime1">
              <a:rPr lang="de-DE" smtClean="0"/>
              <a:t>15.01.2020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51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00FC-13D0-4C1D-85D2-CC25D183B7A0}" type="datetime1">
              <a:rPr lang="de-DE" smtClean="0"/>
              <a:t>15.01.2020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A42B-8F93-438C-B6DF-B557C5B2FA2C}" type="datetime1">
              <a:rPr lang="de-DE" smtClean="0"/>
              <a:t>15.01.2020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13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9243-FDF7-420A-BCC0-43CD5A0DD4E7}" type="datetime1">
              <a:rPr lang="de-DE" smtClean="0"/>
              <a:t>15.01.2020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9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B390-A885-48C8-A4C4-9AB18CB5E27A}" type="datetime1">
              <a:rPr lang="de-DE" smtClean="0"/>
              <a:t>15.01.2020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13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DF4C-C9F5-47FB-B71A-7476FBE97986}" type="datetime1">
              <a:rPr lang="de-DE" smtClean="0"/>
              <a:t>15.01.2020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71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91001"/>
            <a:ext cx="7886700" cy="691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293693"/>
            <a:ext cx="7886700" cy="388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861F-47DF-4B94-9718-9495387A8AD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Eric Brunk - Quantum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2310-4CBE-4B3B-8C88-D717286D041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4" descr="C:\Users\user\Dropbox\Aperto\Los 1 CD\01_FINALE_DOKUMENTE\HSKL_Logo\RGB\HSKL_LOGO_RGB_pos.png">
            <a:extLst>
              <a:ext uri="{FF2B5EF4-FFF2-40B4-BE49-F238E27FC236}">
                <a16:creationId xmlns:a16="http://schemas.microsoft.com/office/drawing/2014/main" id="{0D00ADCD-8C53-4DBF-AF91-CFE66B11A3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52" y="288309"/>
            <a:ext cx="1328778" cy="69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27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B3849-4E21-45F3-8F84-D4AA7F098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Alternative Entwicklungstools zu </a:t>
            </a:r>
            <a:r>
              <a:rPr lang="de-DE" dirty="0" err="1"/>
              <a:t>Qiskit</a:t>
            </a:r>
            <a:r>
              <a:rPr lang="de-DE" dirty="0"/>
              <a:t>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6F0B37-A639-4EED-9C70-08E2AE33A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Googles Quantum Computing Bibliothek für Python</a:t>
            </a:r>
          </a:p>
          <a:p>
            <a:r>
              <a:rPr lang="de-DE" dirty="0"/>
              <a:t>Referent: </a:t>
            </a:r>
            <a:r>
              <a:rPr lang="de-DE"/>
              <a:t>Eric Brunk, 867437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59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10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78434B1-F4AB-44C1-A819-FC03AED3F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462952"/>
            <a:ext cx="5715000" cy="26955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B96E9BB-50D7-4AFD-A055-F86B51EA9A83}"/>
              </a:ext>
            </a:extLst>
          </p:cNvPr>
          <p:cNvSpPr txBox="1"/>
          <p:nvPr/>
        </p:nvSpPr>
        <p:spPr>
          <a:xfrm>
            <a:off x="628650" y="560321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[2]</a:t>
            </a:r>
          </a:p>
        </p:txBody>
      </p:sp>
    </p:spTree>
    <p:extLst>
      <p:ext uri="{BB962C8B-B14F-4D97-AF65-F5344CB8AC3E}">
        <p14:creationId xmlns:p14="http://schemas.microsoft.com/office/powerpoint/2010/main" val="3046722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CNOT - </a:t>
            </a:r>
            <a:r>
              <a:rPr lang="de-DE" dirty="0" err="1"/>
              <a:t>Qiskit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11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B13310A-9F57-480B-A377-07F827520B89}"/>
              </a:ext>
            </a:extLst>
          </p:cNvPr>
          <p:cNvSpPr/>
          <p:nvPr/>
        </p:nvSpPr>
        <p:spPr>
          <a:xfrm>
            <a:off x="628650" y="2296574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Quantum Circuit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with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two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Qubits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= </a:t>
            </a:r>
            <a:r>
              <a:rPr lang="de-DE" sz="2000" dirty="0" err="1"/>
              <a:t>qiskit.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QuantumCircuit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00B050"/>
                </a:solidFill>
              </a:rPr>
              <a:t>2</a:t>
            </a:r>
            <a:r>
              <a:rPr lang="de-DE" sz="2000" dirty="0"/>
              <a:t>,</a:t>
            </a:r>
            <a:r>
              <a:rPr lang="de-DE" sz="2000" dirty="0">
                <a:solidFill>
                  <a:srgbClr val="00B050"/>
                </a:solidFill>
              </a:rPr>
              <a:t>1</a:t>
            </a:r>
            <a:r>
              <a:rPr lang="de-DE" sz="2000" dirty="0"/>
              <a:t>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BE2BEC3-D191-4452-AEA1-238D16A72756}"/>
              </a:ext>
            </a:extLst>
          </p:cNvPr>
          <p:cNvSpPr/>
          <p:nvPr/>
        </p:nvSpPr>
        <p:spPr>
          <a:xfrm>
            <a:off x="628649" y="3078120"/>
            <a:ext cx="7886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en-US" sz="2000" i="1" dirty="0" err="1">
                <a:solidFill>
                  <a:schemeClr val="accent3">
                    <a:lumMod val="75000"/>
                  </a:schemeClr>
                </a:solidFill>
              </a:rPr>
              <a:t>cnot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 gate and measure</a:t>
            </a:r>
          </a:p>
          <a:p>
            <a:r>
              <a:rPr lang="en-US" sz="2000" dirty="0"/>
              <a:t>circuit.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cx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0, 1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circuit.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en-US" sz="2000" dirty="0"/>
              <a:t>([</a:t>
            </a:r>
            <a:r>
              <a:rPr lang="en-US" sz="2000" dirty="0">
                <a:solidFill>
                  <a:srgbClr val="00B050"/>
                </a:solidFill>
              </a:rPr>
              <a:t>1</a:t>
            </a:r>
            <a:r>
              <a:rPr lang="en-US" sz="2000" dirty="0"/>
              <a:t>], [</a:t>
            </a:r>
            <a:r>
              <a:rPr lang="en-US" sz="2000" dirty="0">
                <a:solidFill>
                  <a:srgbClr val="00B050"/>
                </a:solidFill>
              </a:rPr>
              <a:t>0</a:t>
            </a:r>
            <a:r>
              <a:rPr lang="en-US" sz="2000" dirty="0"/>
              <a:t>])</a:t>
            </a:r>
            <a:endParaRPr lang="de-DE" sz="20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E7C950E-BEFF-4887-BC5E-F47DCB2056A0}"/>
              </a:ext>
            </a:extLst>
          </p:cNvPr>
          <p:cNvSpPr/>
          <p:nvPr/>
        </p:nvSpPr>
        <p:spPr>
          <a:xfrm>
            <a:off x="628649" y="4167443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B050"/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FF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draw</a:t>
            </a:r>
            <a:r>
              <a:rPr lang="de-DE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12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CNOT - </a:t>
            </a:r>
            <a:r>
              <a:rPr lang="de-DE" dirty="0" err="1"/>
              <a:t>Qiskit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2A50A2-4CF7-40AC-80B8-C4E2E7D5B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69" y="2854298"/>
            <a:ext cx="3804081" cy="179425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90D21C-4CF1-46C0-BE66-95C9DF2C5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38253"/>
            <a:ext cx="3086099" cy="25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5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CNOT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13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D3A818-6D6F-43A0-BF27-A1D5660012CF}"/>
              </a:ext>
            </a:extLst>
          </p:cNvPr>
          <p:cNvSpPr/>
          <p:nvPr/>
        </p:nvSpPr>
        <p:spPr>
          <a:xfrm>
            <a:off x="628650" y="2213491"/>
            <a:ext cx="7886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up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qubits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/>
              <a:t>qubit0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0</a:t>
            </a:r>
          </a:p>
          <a:p>
            <a:r>
              <a:rPr lang="de-DE" sz="2000" dirty="0"/>
              <a:t>qubit1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3E8698-E228-4737-BC9B-B07ECDE57549}"/>
              </a:ext>
            </a:extLst>
          </p:cNvPr>
          <p:cNvSpPr/>
          <p:nvPr/>
        </p:nvSpPr>
        <p:spPr>
          <a:xfrm>
            <a:off x="628650" y="3333843"/>
            <a:ext cx="78867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CNOT</a:t>
            </a:r>
            <a:r>
              <a:rPr lang="de-DE" sz="2000" dirty="0"/>
              <a:t>(</a:t>
            </a:r>
            <a:r>
              <a:rPr lang="de-DE" sz="2000" dirty="0" err="1"/>
              <a:t>control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qubit0, </a:t>
            </a:r>
            <a:r>
              <a:rPr lang="de-DE" sz="2000" dirty="0" err="1"/>
              <a:t>target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qubit1)),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(qubit1))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D215E3-F127-4218-A2F1-A88124BC4723}"/>
              </a:ext>
            </a:extLst>
          </p:cNvPr>
          <p:cNvSpPr/>
          <p:nvPr/>
        </p:nvSpPr>
        <p:spPr>
          <a:xfrm>
            <a:off x="628650" y="4761971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circuit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712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CNOT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14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986F299-DC84-450C-82E9-FE232546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07520"/>
            <a:ext cx="3217260" cy="20429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F2A50A2-4CF7-40AC-80B8-C4E2E7D5B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69" y="2703378"/>
            <a:ext cx="3804081" cy="179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7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330D593-E916-4BF4-B0AD-1061777EE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8" y="2659289"/>
            <a:ext cx="4477491" cy="233608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51FF1AF-0907-4481-AD3E-50F1E6220E0A}"/>
              </a:ext>
            </a:extLst>
          </p:cNvPr>
          <p:cNvSpPr txBox="1"/>
          <p:nvPr/>
        </p:nvSpPr>
        <p:spPr>
          <a:xfrm>
            <a:off x="628650" y="560321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[2]</a:t>
            </a:r>
          </a:p>
        </p:txBody>
      </p:sp>
    </p:spTree>
    <p:extLst>
      <p:ext uri="{BB962C8B-B14F-4D97-AF65-F5344CB8AC3E}">
        <p14:creationId xmlns:p14="http://schemas.microsoft.com/office/powerpoint/2010/main" val="184952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r>
              <a:rPr lang="de-DE" dirty="0"/>
              <a:t>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16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6ED9E5-7816-4893-863C-082E6B28BB96}"/>
              </a:ext>
            </a:extLst>
          </p:cNvPr>
          <p:cNvSpPr/>
          <p:nvPr/>
        </p:nvSpPr>
        <p:spPr>
          <a:xfrm>
            <a:off x="628650" y="2354438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BDC0C4A-02CE-4AAF-819C-02CB87BFA3EB}"/>
              </a:ext>
            </a:extLst>
          </p:cNvPr>
          <p:cNvSpPr/>
          <p:nvPr/>
        </p:nvSpPr>
        <p:spPr>
          <a:xfrm>
            <a:off x="628649" y="3153849"/>
            <a:ext cx="788670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),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</a:t>
            </a:r>
          </a:p>
          <a:p>
            <a:r>
              <a:rPr lang="de-DE" sz="2000" dirty="0"/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B7C02F-E3C1-40FD-9E5E-3EC917D7CF45}"/>
              </a:ext>
            </a:extLst>
          </p:cNvPr>
          <p:cNvSpPr/>
          <p:nvPr/>
        </p:nvSpPr>
        <p:spPr>
          <a:xfrm>
            <a:off x="628649" y="4876590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circuit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00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r>
              <a:rPr lang="de-DE" dirty="0"/>
              <a:t>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28BAF41-115F-4FD5-BBBB-B8E449C8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45704"/>
            <a:ext cx="3858613" cy="13665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03D605-79C8-40EF-BB56-5F30DD693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9" y="2745704"/>
            <a:ext cx="3086101" cy="16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r>
              <a:rPr lang="de-DE" dirty="0"/>
              <a:t>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18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C8B30AF-9078-412A-8BDC-9F284F1CCE04}"/>
              </a:ext>
            </a:extLst>
          </p:cNvPr>
          <p:cNvSpPr/>
          <p:nvPr/>
        </p:nvSpPr>
        <p:spPr>
          <a:xfrm>
            <a:off x="628649" y="2056473"/>
            <a:ext cx="7886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simulate</a:t>
            </a:r>
          </a:p>
          <a:p>
            <a:r>
              <a:rPr lang="en-US" sz="2000" dirty="0"/>
              <a:t>simulator 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Simulator</a:t>
            </a:r>
            <a:r>
              <a:rPr lang="en-US" sz="2000" dirty="0"/>
              <a:t>()</a:t>
            </a:r>
          </a:p>
          <a:p>
            <a:r>
              <a:rPr lang="en-US" sz="2000" dirty="0"/>
              <a:t>result 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simulator.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sz="2000" dirty="0"/>
              <a:t>(circuit, repetitions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>
                <a:solidFill>
                  <a:srgbClr val="00B050"/>
                </a:solidFill>
              </a:rPr>
              <a:t>1000</a:t>
            </a:r>
            <a:r>
              <a:rPr lang="en-US" sz="2000" dirty="0"/>
              <a:t>)</a:t>
            </a:r>
            <a:endParaRPr lang="de-DE" sz="2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61954A0-6545-45EB-B405-A3D419650DEB}"/>
              </a:ext>
            </a:extLst>
          </p:cNvPr>
          <p:cNvSpPr/>
          <p:nvPr/>
        </p:nvSpPr>
        <p:spPr>
          <a:xfrm>
            <a:off x="628650" y="3145937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 err="1">
                <a:solidFill>
                  <a:srgbClr val="C00000"/>
                </a:solidFill>
              </a:rPr>
              <a:t>Result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result</a:t>
            </a:r>
            <a:r>
              <a:rPr lang="de-DE" sz="2000" dirty="0"/>
              <a:t>)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F70B56B-6890-4FAE-A544-8E80C5BB7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927624"/>
            <a:ext cx="7965856" cy="19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4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Hadamard</a:t>
            </a:r>
            <a:r>
              <a:rPr lang="de-DE" dirty="0"/>
              <a:t>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19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A231F5-AD42-44B4-9568-3545F5D24436}"/>
              </a:ext>
            </a:extLst>
          </p:cNvPr>
          <p:cNvSpPr/>
          <p:nvPr/>
        </p:nvSpPr>
        <p:spPr>
          <a:xfrm>
            <a:off x="628649" y="2056473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histogram</a:t>
            </a:r>
          </a:p>
          <a:p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plot_state_histogram</a:t>
            </a:r>
            <a:r>
              <a:rPr lang="en-US" sz="2000" dirty="0"/>
              <a:t>(result)</a:t>
            </a:r>
            <a:endParaRPr lang="de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01E571-19F0-409A-861E-0E16EAD5B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895240"/>
            <a:ext cx="458001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FE090-3817-493B-BA1D-77A6E9F5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A086D5-FFF0-429C-9EFE-EE19922DC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93694"/>
            <a:ext cx="7886700" cy="2581636"/>
          </a:xfrm>
        </p:spPr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Cirq</a:t>
            </a:r>
            <a:r>
              <a:rPr lang="de-DE" dirty="0"/>
              <a:t>?</a:t>
            </a:r>
          </a:p>
          <a:p>
            <a:r>
              <a:rPr lang="de-DE" dirty="0"/>
              <a:t>Installation und Import</a:t>
            </a:r>
          </a:p>
          <a:p>
            <a:r>
              <a:rPr lang="de-DE" dirty="0"/>
              <a:t>NOT, CNOT und </a:t>
            </a:r>
            <a:r>
              <a:rPr lang="de-DE" dirty="0" err="1"/>
              <a:t>Hadamard</a:t>
            </a:r>
            <a:endParaRPr lang="de-DE" dirty="0"/>
          </a:p>
          <a:p>
            <a:r>
              <a:rPr lang="de-DE" dirty="0"/>
              <a:t>Deutsch-Algorithmus</a:t>
            </a:r>
          </a:p>
          <a:p>
            <a:r>
              <a:rPr lang="de-DE" dirty="0"/>
              <a:t>Deutsch-</a:t>
            </a:r>
            <a:r>
              <a:rPr lang="de-DE" dirty="0" err="1"/>
              <a:t>Jozsa</a:t>
            </a:r>
            <a:r>
              <a:rPr lang="de-DE" dirty="0"/>
              <a:t>-Algorithmus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C6B5E-6613-43F2-A1F1-B41E7C79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AC2A4-B90C-439B-9EE2-9858B1B8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5E989-F247-41EF-AD47-66CD0052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73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20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BDA0D6-C647-484B-8180-FB7D5717E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8" y="2727585"/>
            <a:ext cx="7041490" cy="182895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EC5BD5A-3E7B-414C-B20B-ED5E91832BBB}"/>
              </a:ext>
            </a:extLst>
          </p:cNvPr>
          <p:cNvSpPr txBox="1"/>
          <p:nvPr/>
        </p:nvSpPr>
        <p:spPr>
          <a:xfrm>
            <a:off x="628650" y="560321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[2]</a:t>
            </a:r>
          </a:p>
        </p:txBody>
      </p:sp>
    </p:spTree>
    <p:extLst>
      <p:ext uri="{BB962C8B-B14F-4D97-AF65-F5344CB8AC3E}">
        <p14:creationId xmlns:p14="http://schemas.microsoft.com/office/powerpoint/2010/main" val="1147341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FE090-3817-493B-BA1D-77A6E9F5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2158938" cy="691671"/>
          </a:xfrm>
        </p:spPr>
        <p:txBody>
          <a:bodyPr/>
          <a:lstStyle/>
          <a:p>
            <a:r>
              <a:rPr lang="de-DE" dirty="0"/>
              <a:t>Schaltkreise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C6B5E-6613-43F2-A1F1-B41E7C79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AC2A4-B90C-439B-9EE2-9858B1B8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5E989-F247-41EF-AD47-66CD0052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21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15B0698-3556-4E04-9DF4-C6572329EB29}"/>
              </a:ext>
            </a:extLst>
          </p:cNvPr>
          <p:cNvCxnSpPr>
            <a:cxnSpLocks/>
          </p:cNvCxnSpPr>
          <p:nvPr/>
        </p:nvCxnSpPr>
        <p:spPr>
          <a:xfrm>
            <a:off x="745725" y="3253730"/>
            <a:ext cx="75904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037904-F953-4925-B78E-62774F267897}"/>
              </a:ext>
            </a:extLst>
          </p:cNvPr>
          <p:cNvCxnSpPr>
            <a:cxnSpLocks/>
          </p:cNvCxnSpPr>
          <p:nvPr/>
        </p:nvCxnSpPr>
        <p:spPr>
          <a:xfrm>
            <a:off x="745725" y="4018690"/>
            <a:ext cx="75904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7A15AAC-99E2-4760-8072-B44F9006AB8A}"/>
              </a:ext>
            </a:extLst>
          </p:cNvPr>
          <p:cNvCxnSpPr>
            <a:cxnSpLocks/>
          </p:cNvCxnSpPr>
          <p:nvPr/>
        </p:nvCxnSpPr>
        <p:spPr>
          <a:xfrm>
            <a:off x="745725" y="4783650"/>
            <a:ext cx="75904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CCDE1A6-3495-4B85-A781-04818AD0BC21}"/>
              </a:ext>
            </a:extLst>
          </p:cNvPr>
          <p:cNvSpPr txBox="1"/>
          <p:nvPr/>
        </p:nvSpPr>
        <p:spPr>
          <a:xfrm>
            <a:off x="381523" y="30690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D9E5311-2924-4E08-B2DE-5732B7227223}"/>
              </a:ext>
            </a:extLst>
          </p:cNvPr>
          <p:cNvSpPr txBox="1"/>
          <p:nvPr/>
        </p:nvSpPr>
        <p:spPr>
          <a:xfrm>
            <a:off x="381523" y="38283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293E0F-3A05-4DEA-B475-61115ED9B5D9}"/>
              </a:ext>
            </a:extLst>
          </p:cNvPr>
          <p:cNvSpPr txBox="1"/>
          <p:nvPr/>
        </p:nvSpPr>
        <p:spPr>
          <a:xfrm>
            <a:off x="381523" y="45989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2: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727605-22DD-4FB8-ACDF-DEB676D929D2}"/>
              </a:ext>
            </a:extLst>
          </p:cNvPr>
          <p:cNvSpPr/>
          <p:nvPr/>
        </p:nvSpPr>
        <p:spPr>
          <a:xfrm>
            <a:off x="1715662" y="2943228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F521F96-F3B7-40CA-8B88-F5027BDCF1B5}"/>
              </a:ext>
            </a:extLst>
          </p:cNvPr>
          <p:cNvSpPr/>
          <p:nvPr/>
        </p:nvSpPr>
        <p:spPr>
          <a:xfrm>
            <a:off x="1715662" y="3699021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70F778E-CAAC-4313-91DF-4A4328B6546A}"/>
              </a:ext>
            </a:extLst>
          </p:cNvPr>
          <p:cNvSpPr/>
          <p:nvPr/>
        </p:nvSpPr>
        <p:spPr>
          <a:xfrm>
            <a:off x="1715661" y="4473148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6D5D152-57D0-46DD-88BD-DAE91A61C687}"/>
              </a:ext>
            </a:extLst>
          </p:cNvPr>
          <p:cNvSpPr/>
          <p:nvPr/>
        </p:nvSpPr>
        <p:spPr>
          <a:xfrm>
            <a:off x="2956265" y="2943229"/>
            <a:ext cx="1473693" cy="20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93B812E-896B-4776-B6C0-6225CAB7EE03}"/>
              </a:ext>
            </a:extLst>
          </p:cNvPr>
          <p:cNvSpPr/>
          <p:nvPr/>
        </p:nvSpPr>
        <p:spPr>
          <a:xfrm>
            <a:off x="5109824" y="2943228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51933ED-344A-4813-A446-587EFCA0A74D}"/>
              </a:ext>
            </a:extLst>
          </p:cNvPr>
          <p:cNvSpPr/>
          <p:nvPr/>
        </p:nvSpPr>
        <p:spPr>
          <a:xfrm>
            <a:off x="6806905" y="2943228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B35980E-CE25-4025-A2BA-06091A189711}"/>
              </a:ext>
            </a:extLst>
          </p:cNvPr>
          <p:cNvSpPr/>
          <p:nvPr/>
        </p:nvSpPr>
        <p:spPr>
          <a:xfrm>
            <a:off x="6806905" y="3699021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0A7866B-450B-4E94-B061-BAD603927FD6}"/>
              </a:ext>
            </a:extLst>
          </p:cNvPr>
          <p:cNvSpPr/>
          <p:nvPr/>
        </p:nvSpPr>
        <p:spPr>
          <a:xfrm>
            <a:off x="6806904" y="4473148"/>
            <a:ext cx="559291" cy="55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0194AD1-2EC0-43D8-B4A4-5978A7A271BF}"/>
              </a:ext>
            </a:extLst>
          </p:cNvPr>
          <p:cNvSpPr/>
          <p:nvPr/>
        </p:nvSpPr>
        <p:spPr>
          <a:xfrm>
            <a:off x="1538106" y="2794351"/>
            <a:ext cx="914400" cy="237033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D82C519-DDC6-444E-8A5F-36F034BAF19D}"/>
              </a:ext>
            </a:extLst>
          </p:cNvPr>
          <p:cNvSpPr/>
          <p:nvPr/>
        </p:nvSpPr>
        <p:spPr>
          <a:xfrm>
            <a:off x="4932269" y="2794351"/>
            <a:ext cx="914400" cy="237033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8728704-BB64-483B-B410-5A9758C33473}"/>
              </a:ext>
            </a:extLst>
          </p:cNvPr>
          <p:cNvCxnSpPr>
            <a:cxnSpLocks/>
          </p:cNvCxnSpPr>
          <p:nvPr/>
        </p:nvCxnSpPr>
        <p:spPr>
          <a:xfrm flipH="1">
            <a:off x="2547892" y="2150449"/>
            <a:ext cx="2384377" cy="608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1D4B481-86A9-466E-AB5A-68A33AFC53BA}"/>
              </a:ext>
            </a:extLst>
          </p:cNvPr>
          <p:cNvCxnSpPr>
            <a:cxnSpLocks/>
          </p:cNvCxnSpPr>
          <p:nvPr/>
        </p:nvCxnSpPr>
        <p:spPr>
          <a:xfrm>
            <a:off x="5014438" y="2119744"/>
            <a:ext cx="0" cy="626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1DC1FCA-D5E5-4B4C-83BB-9A05F9409603}"/>
              </a:ext>
            </a:extLst>
          </p:cNvPr>
          <p:cNvSpPr txBox="1"/>
          <p:nvPr/>
        </p:nvSpPr>
        <p:spPr>
          <a:xfrm>
            <a:off x="4381862" y="1636836"/>
            <a:ext cx="127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Moment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5C041A5-0919-4BDE-B81C-552D6EA98D18}"/>
              </a:ext>
            </a:extLst>
          </p:cNvPr>
          <p:cNvSpPr/>
          <p:nvPr/>
        </p:nvSpPr>
        <p:spPr>
          <a:xfrm>
            <a:off x="6629349" y="2794351"/>
            <a:ext cx="914400" cy="83671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F89BE00-571D-4FCD-91E1-2072D679687D}"/>
              </a:ext>
            </a:extLst>
          </p:cNvPr>
          <p:cNvCxnSpPr>
            <a:cxnSpLocks/>
          </p:cNvCxnSpPr>
          <p:nvPr/>
        </p:nvCxnSpPr>
        <p:spPr>
          <a:xfrm>
            <a:off x="7312962" y="2119744"/>
            <a:ext cx="0" cy="626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054202E-F33F-481E-B0D0-A2886C2CBF33}"/>
              </a:ext>
            </a:extLst>
          </p:cNvPr>
          <p:cNvSpPr txBox="1"/>
          <p:nvPr/>
        </p:nvSpPr>
        <p:spPr>
          <a:xfrm>
            <a:off x="6589623" y="1636836"/>
            <a:ext cx="1446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66500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0" grpId="0"/>
      <p:bldP spid="42" grpId="0" animBg="1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22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75AA1C-9CBB-4C0F-ABF5-517A1FCF597F}"/>
              </a:ext>
            </a:extLst>
          </p:cNvPr>
          <p:cNvCxnSpPr>
            <a:cxnSpLocks/>
          </p:cNvCxnSpPr>
          <p:nvPr/>
        </p:nvCxnSpPr>
        <p:spPr>
          <a:xfrm>
            <a:off x="1435409" y="3339213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5BC03CD-2E13-45DB-A0CE-7700061FCBFD}"/>
              </a:ext>
            </a:extLst>
          </p:cNvPr>
          <p:cNvCxnSpPr>
            <a:cxnSpLocks/>
          </p:cNvCxnSpPr>
          <p:nvPr/>
        </p:nvCxnSpPr>
        <p:spPr>
          <a:xfrm>
            <a:off x="1435409" y="4646046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E27AFDE-946C-4516-8A4F-3D490EC9D476}"/>
              </a:ext>
            </a:extLst>
          </p:cNvPr>
          <p:cNvSpPr txBox="1"/>
          <p:nvPr/>
        </p:nvSpPr>
        <p:spPr>
          <a:xfrm>
            <a:off x="628650" y="310683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|0 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6E475A-2927-45EA-8D22-71C720BF2382}"/>
              </a:ext>
            </a:extLst>
          </p:cNvPr>
          <p:cNvSpPr/>
          <p:nvPr/>
        </p:nvSpPr>
        <p:spPr>
          <a:xfrm>
            <a:off x="3645949" y="2943228"/>
            <a:ext cx="1473693" cy="20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Oracle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F4B8E4-C7E1-45E7-BAAE-B719F5884042}"/>
              </a:ext>
            </a:extLst>
          </p:cNvPr>
          <p:cNvSpPr/>
          <p:nvPr/>
        </p:nvSpPr>
        <p:spPr>
          <a:xfrm>
            <a:off x="2413557" y="2949339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B8A8E-0E51-496F-8BBD-0791C0A0D55B}"/>
              </a:ext>
            </a:extLst>
          </p:cNvPr>
          <p:cNvSpPr/>
          <p:nvPr/>
        </p:nvSpPr>
        <p:spPr>
          <a:xfrm>
            <a:off x="2413557" y="4235113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D99B6B6-A433-418B-BB51-6A3EEA779C9F}"/>
              </a:ext>
            </a:extLst>
          </p:cNvPr>
          <p:cNvSpPr txBox="1"/>
          <p:nvPr/>
        </p:nvSpPr>
        <p:spPr>
          <a:xfrm>
            <a:off x="638970" y="441366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|1 &gt;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145CF5-D7C2-4B66-92A5-F6E9A8B7DE3D}"/>
              </a:ext>
            </a:extLst>
          </p:cNvPr>
          <p:cNvSpPr/>
          <p:nvPr/>
        </p:nvSpPr>
        <p:spPr>
          <a:xfrm>
            <a:off x="5554709" y="2949339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3858A35-6820-4B4F-B0F9-54FDB9100CFE}"/>
              </a:ext>
            </a:extLst>
          </p:cNvPr>
          <p:cNvGrpSpPr/>
          <p:nvPr/>
        </p:nvGrpSpPr>
        <p:grpSpPr>
          <a:xfrm>
            <a:off x="6787101" y="2943228"/>
            <a:ext cx="797325" cy="982645"/>
            <a:chOff x="6787101" y="2943228"/>
            <a:chExt cx="797325" cy="982645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58D937-774E-40ED-B002-49F6DB05EB36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49E0D047-7D05-4982-87DC-85507A50D1F8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29" name="Bogen 28">
                <a:extLst>
                  <a:ext uri="{FF2B5EF4-FFF2-40B4-BE49-F238E27FC236}">
                    <a16:creationId xmlns:a16="http://schemas.microsoft.com/office/drawing/2014/main" id="{89FB5428-02E0-4B28-9AD4-328ED5BB48E4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46C63B67-E9C1-48F9-BEAB-D08D06F84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A982236F-B8DE-4606-95F5-2535EC5D707A}"/>
              </a:ext>
            </a:extLst>
          </p:cNvPr>
          <p:cNvSpPr/>
          <p:nvPr/>
        </p:nvSpPr>
        <p:spPr>
          <a:xfrm>
            <a:off x="5554709" y="4247383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E4F23532-63C5-4BC9-8742-7B694A1F8977}"/>
              </a:ext>
            </a:extLst>
          </p:cNvPr>
          <p:cNvGrpSpPr/>
          <p:nvPr/>
        </p:nvGrpSpPr>
        <p:grpSpPr>
          <a:xfrm>
            <a:off x="6787101" y="4241272"/>
            <a:ext cx="797325" cy="982645"/>
            <a:chOff x="6787101" y="2943228"/>
            <a:chExt cx="797325" cy="982645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A4BF681-059D-4694-A887-87DB0BB28D63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327834E-0979-4E7E-873C-86B999A687E9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48" name="Bogen 47">
                <a:extLst>
                  <a:ext uri="{FF2B5EF4-FFF2-40B4-BE49-F238E27FC236}">
                    <a16:creationId xmlns:a16="http://schemas.microsoft.com/office/drawing/2014/main" id="{959DD7AE-8870-42A3-8C35-7CE4734CC42A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55D1BDD3-B503-49D7-A501-3DF98E4DD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3131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23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75AA1C-9CBB-4C0F-ABF5-517A1FCF597F}"/>
              </a:ext>
            </a:extLst>
          </p:cNvPr>
          <p:cNvCxnSpPr>
            <a:cxnSpLocks/>
          </p:cNvCxnSpPr>
          <p:nvPr/>
        </p:nvCxnSpPr>
        <p:spPr>
          <a:xfrm>
            <a:off x="1435409" y="3339213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5BC03CD-2E13-45DB-A0CE-7700061FCBFD}"/>
              </a:ext>
            </a:extLst>
          </p:cNvPr>
          <p:cNvCxnSpPr>
            <a:cxnSpLocks/>
          </p:cNvCxnSpPr>
          <p:nvPr/>
        </p:nvCxnSpPr>
        <p:spPr>
          <a:xfrm>
            <a:off x="1435409" y="4646046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E27AFDE-946C-4516-8A4F-3D490EC9D476}"/>
              </a:ext>
            </a:extLst>
          </p:cNvPr>
          <p:cNvSpPr txBox="1"/>
          <p:nvPr/>
        </p:nvSpPr>
        <p:spPr>
          <a:xfrm>
            <a:off x="628650" y="310683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|0 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6E475A-2927-45EA-8D22-71C720BF2382}"/>
              </a:ext>
            </a:extLst>
          </p:cNvPr>
          <p:cNvSpPr/>
          <p:nvPr/>
        </p:nvSpPr>
        <p:spPr>
          <a:xfrm>
            <a:off x="3645949" y="2943228"/>
            <a:ext cx="1473693" cy="2089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Oracle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F4B8E4-C7E1-45E7-BAAE-B719F5884042}"/>
              </a:ext>
            </a:extLst>
          </p:cNvPr>
          <p:cNvSpPr/>
          <p:nvPr/>
        </p:nvSpPr>
        <p:spPr>
          <a:xfrm>
            <a:off x="2413557" y="2949339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B8A8E-0E51-496F-8BBD-0791C0A0D55B}"/>
              </a:ext>
            </a:extLst>
          </p:cNvPr>
          <p:cNvSpPr/>
          <p:nvPr/>
        </p:nvSpPr>
        <p:spPr>
          <a:xfrm>
            <a:off x="2413557" y="4235113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D99B6B6-A433-418B-BB51-6A3EEA779C9F}"/>
              </a:ext>
            </a:extLst>
          </p:cNvPr>
          <p:cNvSpPr txBox="1"/>
          <p:nvPr/>
        </p:nvSpPr>
        <p:spPr>
          <a:xfrm>
            <a:off x="638970" y="441366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|1 &gt;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145CF5-D7C2-4B66-92A5-F6E9A8B7DE3D}"/>
              </a:ext>
            </a:extLst>
          </p:cNvPr>
          <p:cNvSpPr/>
          <p:nvPr/>
        </p:nvSpPr>
        <p:spPr>
          <a:xfrm>
            <a:off x="5554709" y="2949339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3858A35-6820-4B4F-B0F9-54FDB9100CFE}"/>
              </a:ext>
            </a:extLst>
          </p:cNvPr>
          <p:cNvGrpSpPr/>
          <p:nvPr/>
        </p:nvGrpSpPr>
        <p:grpSpPr>
          <a:xfrm>
            <a:off x="6787101" y="2943228"/>
            <a:ext cx="797325" cy="982645"/>
            <a:chOff x="6787101" y="2943228"/>
            <a:chExt cx="797325" cy="9826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58D937-774E-40ED-B002-49F6DB05EB36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49E0D047-7D05-4982-87DC-85507A50D1F8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  <a:grpFill/>
          </p:grpSpPr>
          <p:sp>
            <p:nvSpPr>
              <p:cNvPr id="29" name="Bogen 28">
                <a:extLst>
                  <a:ext uri="{FF2B5EF4-FFF2-40B4-BE49-F238E27FC236}">
                    <a16:creationId xmlns:a16="http://schemas.microsoft.com/office/drawing/2014/main" id="{89FB5428-02E0-4B28-9AD4-328ED5BB48E4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46C63B67-E9C1-48F9-BEAB-D08D06F84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A982236F-B8DE-4606-95F5-2535EC5D707A}"/>
              </a:ext>
            </a:extLst>
          </p:cNvPr>
          <p:cNvSpPr/>
          <p:nvPr/>
        </p:nvSpPr>
        <p:spPr>
          <a:xfrm>
            <a:off x="5554709" y="4247383"/>
            <a:ext cx="797325" cy="7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E4F23532-63C5-4BC9-8742-7B694A1F8977}"/>
              </a:ext>
            </a:extLst>
          </p:cNvPr>
          <p:cNvGrpSpPr/>
          <p:nvPr/>
        </p:nvGrpSpPr>
        <p:grpSpPr>
          <a:xfrm>
            <a:off x="6787101" y="4241272"/>
            <a:ext cx="797325" cy="982645"/>
            <a:chOff x="6787101" y="2943228"/>
            <a:chExt cx="797325" cy="9826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A4BF681-059D-4694-A887-87DB0BB28D63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327834E-0979-4E7E-873C-86B999A687E9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  <a:grpFill/>
          </p:grpSpPr>
          <p:sp>
            <p:nvSpPr>
              <p:cNvPr id="48" name="Bogen 47">
                <a:extLst>
                  <a:ext uri="{FF2B5EF4-FFF2-40B4-BE49-F238E27FC236}">
                    <a16:creationId xmlns:a16="http://schemas.microsoft.com/office/drawing/2014/main" id="{959DD7AE-8870-42A3-8C35-7CE4734CC42A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55D1BDD3-B503-49D7-A501-3DF98E4DD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D5820F82-E227-4B6A-B4B3-36E23C10A8EB}"/>
              </a:ext>
            </a:extLst>
          </p:cNvPr>
          <p:cNvSpPr/>
          <p:nvPr/>
        </p:nvSpPr>
        <p:spPr>
          <a:xfrm>
            <a:off x="2262842" y="2750738"/>
            <a:ext cx="1098753" cy="247418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6270AAE-EDA4-45DF-85CA-2B908E46A03B}"/>
              </a:ext>
            </a:extLst>
          </p:cNvPr>
          <p:cNvSpPr/>
          <p:nvPr/>
        </p:nvSpPr>
        <p:spPr>
          <a:xfrm>
            <a:off x="5398832" y="2750737"/>
            <a:ext cx="1098753" cy="247418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21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24</a:t>
            </a:fld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4039529-4852-4189-B5DD-BFEFFFF3F544}"/>
              </a:ext>
            </a:extLst>
          </p:cNvPr>
          <p:cNvGrpSpPr/>
          <p:nvPr/>
        </p:nvGrpSpPr>
        <p:grpSpPr>
          <a:xfrm>
            <a:off x="628650" y="2562086"/>
            <a:ext cx="2895785" cy="1644486"/>
            <a:chOff x="628650" y="2949339"/>
            <a:chExt cx="3668142" cy="2083099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2575AA1C-9CBB-4C0F-ABF5-517A1FCF597F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3339213"/>
              <a:ext cx="283475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15BC03CD-2E13-45DB-A0CE-7700061FCBFD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4646046"/>
              <a:ext cx="286138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E27AFDE-946C-4516-8A4F-3D490EC9D476}"/>
                </a:ext>
              </a:extLst>
            </p:cNvPr>
            <p:cNvSpPr txBox="1"/>
            <p:nvPr/>
          </p:nvSpPr>
          <p:spPr>
            <a:xfrm>
              <a:off x="628650" y="3106831"/>
              <a:ext cx="729375" cy="46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|0 &gt;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3F4B8E4-C7E1-45E7-BAAE-B719F5884042}"/>
                </a:ext>
              </a:extLst>
            </p:cNvPr>
            <p:cNvSpPr/>
            <p:nvPr/>
          </p:nvSpPr>
          <p:spPr>
            <a:xfrm>
              <a:off x="2413557" y="2949339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08B8A8E-0E51-496F-8BBD-0791C0A0D55B}"/>
                </a:ext>
              </a:extLst>
            </p:cNvPr>
            <p:cNvSpPr/>
            <p:nvPr/>
          </p:nvSpPr>
          <p:spPr>
            <a:xfrm>
              <a:off x="2413557" y="4235113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D99B6B6-A433-418B-BB51-6A3EEA779C9F}"/>
                </a:ext>
              </a:extLst>
            </p:cNvPr>
            <p:cNvSpPr txBox="1"/>
            <p:nvPr/>
          </p:nvSpPr>
          <p:spPr>
            <a:xfrm>
              <a:off x="638970" y="4413664"/>
              <a:ext cx="729375" cy="46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|1 &gt;</a:t>
              </a:r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2ED2A2C8-08C2-40BF-A248-1AE2DAFEE550}"/>
              </a:ext>
            </a:extLst>
          </p:cNvPr>
          <p:cNvSpPr/>
          <p:nvPr/>
        </p:nvSpPr>
        <p:spPr>
          <a:xfrm>
            <a:off x="628650" y="4785986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hadamard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moment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moment_h_all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Moment</a:t>
            </a:r>
            <a:r>
              <a:rPr lang="de-DE" sz="2000" dirty="0"/>
              <a:t>( [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DE" sz="2000" dirty="0"/>
              <a:t>(qubit0),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DE" sz="2000" dirty="0"/>
              <a:t>(qubit1)] )</a:t>
            </a:r>
          </a:p>
        </p:txBody>
      </p:sp>
    </p:spTree>
    <p:extLst>
      <p:ext uri="{BB962C8B-B14F-4D97-AF65-F5344CB8AC3E}">
        <p14:creationId xmlns:p14="http://schemas.microsoft.com/office/powerpoint/2010/main" val="149804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25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75AA1C-9CBB-4C0F-ABF5-517A1FCF597F}"/>
              </a:ext>
            </a:extLst>
          </p:cNvPr>
          <p:cNvCxnSpPr>
            <a:cxnSpLocks/>
          </p:cNvCxnSpPr>
          <p:nvPr/>
        </p:nvCxnSpPr>
        <p:spPr>
          <a:xfrm>
            <a:off x="1435409" y="3339213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5BC03CD-2E13-45DB-A0CE-7700061FCBFD}"/>
              </a:ext>
            </a:extLst>
          </p:cNvPr>
          <p:cNvCxnSpPr>
            <a:cxnSpLocks/>
          </p:cNvCxnSpPr>
          <p:nvPr/>
        </p:nvCxnSpPr>
        <p:spPr>
          <a:xfrm>
            <a:off x="1435409" y="4646046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E27AFDE-946C-4516-8A4F-3D490EC9D476}"/>
              </a:ext>
            </a:extLst>
          </p:cNvPr>
          <p:cNvSpPr txBox="1"/>
          <p:nvPr/>
        </p:nvSpPr>
        <p:spPr>
          <a:xfrm>
            <a:off x="628650" y="310683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|0 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6E475A-2927-45EA-8D22-71C720BF2382}"/>
              </a:ext>
            </a:extLst>
          </p:cNvPr>
          <p:cNvSpPr/>
          <p:nvPr/>
        </p:nvSpPr>
        <p:spPr>
          <a:xfrm>
            <a:off x="3645949" y="2943228"/>
            <a:ext cx="1473693" cy="20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Oracle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F4B8E4-C7E1-45E7-BAAE-B719F5884042}"/>
              </a:ext>
            </a:extLst>
          </p:cNvPr>
          <p:cNvSpPr/>
          <p:nvPr/>
        </p:nvSpPr>
        <p:spPr>
          <a:xfrm>
            <a:off x="2413557" y="2949339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B8A8E-0E51-496F-8BBD-0791C0A0D55B}"/>
              </a:ext>
            </a:extLst>
          </p:cNvPr>
          <p:cNvSpPr/>
          <p:nvPr/>
        </p:nvSpPr>
        <p:spPr>
          <a:xfrm>
            <a:off x="2413557" y="4235113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D99B6B6-A433-418B-BB51-6A3EEA779C9F}"/>
              </a:ext>
            </a:extLst>
          </p:cNvPr>
          <p:cNvSpPr txBox="1"/>
          <p:nvPr/>
        </p:nvSpPr>
        <p:spPr>
          <a:xfrm>
            <a:off x="638970" y="441366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|1 &gt;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145CF5-D7C2-4B66-92A5-F6E9A8B7DE3D}"/>
              </a:ext>
            </a:extLst>
          </p:cNvPr>
          <p:cNvSpPr/>
          <p:nvPr/>
        </p:nvSpPr>
        <p:spPr>
          <a:xfrm>
            <a:off x="5554709" y="2949339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3858A35-6820-4B4F-B0F9-54FDB9100CFE}"/>
              </a:ext>
            </a:extLst>
          </p:cNvPr>
          <p:cNvGrpSpPr/>
          <p:nvPr/>
        </p:nvGrpSpPr>
        <p:grpSpPr>
          <a:xfrm>
            <a:off x="6787101" y="2943228"/>
            <a:ext cx="797325" cy="982645"/>
            <a:chOff x="6787101" y="2943228"/>
            <a:chExt cx="797325" cy="9826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58D937-774E-40ED-B002-49F6DB05EB36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49E0D047-7D05-4982-87DC-85507A50D1F8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  <a:grpFill/>
          </p:grpSpPr>
          <p:sp>
            <p:nvSpPr>
              <p:cNvPr id="29" name="Bogen 28">
                <a:extLst>
                  <a:ext uri="{FF2B5EF4-FFF2-40B4-BE49-F238E27FC236}">
                    <a16:creationId xmlns:a16="http://schemas.microsoft.com/office/drawing/2014/main" id="{89FB5428-02E0-4B28-9AD4-328ED5BB48E4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46C63B67-E9C1-48F9-BEAB-D08D06F84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A982236F-B8DE-4606-95F5-2535EC5D707A}"/>
              </a:ext>
            </a:extLst>
          </p:cNvPr>
          <p:cNvSpPr/>
          <p:nvPr/>
        </p:nvSpPr>
        <p:spPr>
          <a:xfrm>
            <a:off x="5554709" y="4247383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E4F23532-63C5-4BC9-8742-7B694A1F8977}"/>
              </a:ext>
            </a:extLst>
          </p:cNvPr>
          <p:cNvGrpSpPr/>
          <p:nvPr/>
        </p:nvGrpSpPr>
        <p:grpSpPr>
          <a:xfrm>
            <a:off x="6787101" y="4241272"/>
            <a:ext cx="797325" cy="982645"/>
            <a:chOff x="6787101" y="2943228"/>
            <a:chExt cx="797325" cy="9826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A4BF681-059D-4694-A887-87DB0BB28D63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327834E-0979-4E7E-873C-86B999A687E9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  <a:grpFill/>
          </p:grpSpPr>
          <p:sp>
            <p:nvSpPr>
              <p:cNvPr id="48" name="Bogen 47">
                <a:extLst>
                  <a:ext uri="{FF2B5EF4-FFF2-40B4-BE49-F238E27FC236}">
                    <a16:creationId xmlns:a16="http://schemas.microsoft.com/office/drawing/2014/main" id="{959DD7AE-8870-42A3-8C35-7CE4734CC42A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55D1BDD3-B503-49D7-A501-3DF98E4DD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15562504-85EA-4A1C-994D-856E2E92A7DD}"/>
              </a:ext>
            </a:extLst>
          </p:cNvPr>
          <p:cNvSpPr/>
          <p:nvPr/>
        </p:nvSpPr>
        <p:spPr>
          <a:xfrm>
            <a:off x="3507146" y="2750738"/>
            <a:ext cx="1751299" cy="247418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28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5576841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 Algorithmus – Oracle Gatter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26</a:t>
            </a:fld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8436882-E870-43FD-A918-0E45B5B4A3EB}"/>
              </a:ext>
            </a:extLst>
          </p:cNvPr>
          <p:cNvSpPr/>
          <p:nvPr/>
        </p:nvSpPr>
        <p:spPr>
          <a:xfrm>
            <a:off x="628649" y="2056473"/>
            <a:ext cx="78867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oracle gate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def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get_oracle_gate</a:t>
            </a:r>
            <a:r>
              <a:rPr lang="en-US" sz="2000" dirty="0"/>
              <a:t>(oracle):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if oracle is constant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sz="2000" b="1" dirty="0">
                <a:solidFill>
                  <a:srgbClr val="00B050"/>
                </a:solidFill>
              </a:rPr>
              <a:t> if </a:t>
            </a:r>
            <a:r>
              <a:rPr lang="en-US" sz="2000" dirty="0"/>
              <a:t>oracle </a:t>
            </a:r>
            <a:r>
              <a:rPr lang="en-US" sz="2000" b="1" dirty="0">
                <a:solidFill>
                  <a:srgbClr val="7030A0"/>
                </a:solidFill>
              </a:rPr>
              <a:t>==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"c"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c 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np.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random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randint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2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</a:t>
            </a:r>
            <a:r>
              <a:rPr lang="en-US" sz="2000" b="1" dirty="0">
                <a:solidFill>
                  <a:srgbClr val="00B050"/>
                </a:solidFill>
              </a:rPr>
              <a:t>if</a:t>
            </a:r>
            <a:r>
              <a:rPr lang="en-US" sz="2000" dirty="0"/>
              <a:t> c </a:t>
            </a:r>
            <a:r>
              <a:rPr lang="en-US" sz="2000" b="1" dirty="0">
                <a:solidFill>
                  <a:srgbClr val="7030A0"/>
                </a:solidFill>
              </a:rPr>
              <a:t>==</a:t>
            </a:r>
            <a:r>
              <a:rPr lang="en-US" sz="2000" dirty="0"/>
              <a:t> 1:</a:t>
            </a:r>
          </a:p>
          <a:p>
            <a:r>
              <a:rPr lang="en-US" sz="2000" dirty="0"/>
              <a:t>            </a:t>
            </a:r>
            <a:r>
              <a:rPr lang="en-US" sz="2000" b="1" dirty="0">
                <a:solidFill>
                  <a:srgbClr val="00B050"/>
                </a:solidFill>
              </a:rPr>
              <a:t>return</a:t>
            </a:r>
            <a:r>
              <a:rPr lang="en-US" sz="2000" dirty="0"/>
              <a:t> [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000" dirty="0"/>
              <a:t>(qubit0), 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dirty="0"/>
              <a:t>(qubit1)]</a:t>
            </a:r>
          </a:p>
          <a:p>
            <a:r>
              <a:rPr lang="en-US" sz="2000" dirty="0"/>
              <a:t>        </a:t>
            </a:r>
            <a:r>
              <a:rPr lang="en-US" sz="2000" b="1" dirty="0">
                <a:solidFill>
                  <a:srgbClr val="00B050"/>
                </a:solidFill>
              </a:rPr>
              <a:t>else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   </a:t>
            </a:r>
            <a:r>
              <a:rPr lang="en-US" sz="2000" b="1" dirty="0">
                <a:solidFill>
                  <a:srgbClr val="00B050"/>
                </a:solidFill>
              </a:rPr>
              <a:t>return</a:t>
            </a:r>
            <a:r>
              <a:rPr lang="en-US" sz="2000" dirty="0"/>
              <a:t> [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000" dirty="0"/>
              <a:t>(qubit0), 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000" dirty="0"/>
              <a:t>(qubit1)]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if oracle is balanced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000" b="1" dirty="0">
                <a:solidFill>
                  <a:srgbClr val="00B050"/>
                </a:solidFill>
              </a:rPr>
              <a:t>else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</a:t>
            </a:r>
            <a:r>
              <a:rPr lang="en-US" sz="2000" b="1" dirty="0">
                <a:solidFill>
                  <a:srgbClr val="00B050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cirq.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CNOT</a:t>
            </a:r>
            <a:r>
              <a:rPr lang="en-US" sz="2000" dirty="0"/>
              <a:t>(control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qubit0, target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dirty="0"/>
              <a:t>qubit1)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17945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27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75AA1C-9CBB-4C0F-ABF5-517A1FCF597F}"/>
              </a:ext>
            </a:extLst>
          </p:cNvPr>
          <p:cNvCxnSpPr>
            <a:cxnSpLocks/>
          </p:cNvCxnSpPr>
          <p:nvPr/>
        </p:nvCxnSpPr>
        <p:spPr>
          <a:xfrm>
            <a:off x="1435409" y="3339213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5BC03CD-2E13-45DB-A0CE-7700061FCBFD}"/>
              </a:ext>
            </a:extLst>
          </p:cNvPr>
          <p:cNvCxnSpPr>
            <a:cxnSpLocks/>
          </p:cNvCxnSpPr>
          <p:nvPr/>
        </p:nvCxnSpPr>
        <p:spPr>
          <a:xfrm>
            <a:off x="1435409" y="4646046"/>
            <a:ext cx="69717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E27AFDE-946C-4516-8A4F-3D490EC9D476}"/>
              </a:ext>
            </a:extLst>
          </p:cNvPr>
          <p:cNvSpPr txBox="1"/>
          <p:nvPr/>
        </p:nvSpPr>
        <p:spPr>
          <a:xfrm>
            <a:off x="628650" y="310683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|0 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6E475A-2927-45EA-8D22-71C720BF2382}"/>
              </a:ext>
            </a:extLst>
          </p:cNvPr>
          <p:cNvSpPr/>
          <p:nvPr/>
        </p:nvSpPr>
        <p:spPr>
          <a:xfrm>
            <a:off x="3645949" y="2943228"/>
            <a:ext cx="1473693" cy="2089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Oracle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F4B8E4-C7E1-45E7-BAAE-B719F5884042}"/>
              </a:ext>
            </a:extLst>
          </p:cNvPr>
          <p:cNvSpPr/>
          <p:nvPr/>
        </p:nvSpPr>
        <p:spPr>
          <a:xfrm>
            <a:off x="2413557" y="2949339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B8A8E-0E51-496F-8BBD-0791C0A0D55B}"/>
              </a:ext>
            </a:extLst>
          </p:cNvPr>
          <p:cNvSpPr/>
          <p:nvPr/>
        </p:nvSpPr>
        <p:spPr>
          <a:xfrm>
            <a:off x="2413557" y="4235113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D99B6B6-A433-418B-BB51-6A3EEA779C9F}"/>
              </a:ext>
            </a:extLst>
          </p:cNvPr>
          <p:cNvSpPr txBox="1"/>
          <p:nvPr/>
        </p:nvSpPr>
        <p:spPr>
          <a:xfrm>
            <a:off x="638970" y="441366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|1 &gt;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145CF5-D7C2-4B66-92A5-F6E9A8B7DE3D}"/>
              </a:ext>
            </a:extLst>
          </p:cNvPr>
          <p:cNvSpPr/>
          <p:nvPr/>
        </p:nvSpPr>
        <p:spPr>
          <a:xfrm>
            <a:off x="5554709" y="2949339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3858A35-6820-4B4F-B0F9-54FDB9100CFE}"/>
              </a:ext>
            </a:extLst>
          </p:cNvPr>
          <p:cNvGrpSpPr/>
          <p:nvPr/>
        </p:nvGrpSpPr>
        <p:grpSpPr>
          <a:xfrm>
            <a:off x="6787101" y="2943228"/>
            <a:ext cx="797325" cy="982645"/>
            <a:chOff x="6787101" y="2943228"/>
            <a:chExt cx="797325" cy="982645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58D937-774E-40ED-B002-49F6DB05EB36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49E0D047-7D05-4982-87DC-85507A50D1F8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29" name="Bogen 28">
                <a:extLst>
                  <a:ext uri="{FF2B5EF4-FFF2-40B4-BE49-F238E27FC236}">
                    <a16:creationId xmlns:a16="http://schemas.microsoft.com/office/drawing/2014/main" id="{89FB5428-02E0-4B28-9AD4-328ED5BB48E4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46C63B67-E9C1-48F9-BEAB-D08D06F84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A982236F-B8DE-4606-95F5-2535EC5D707A}"/>
              </a:ext>
            </a:extLst>
          </p:cNvPr>
          <p:cNvSpPr/>
          <p:nvPr/>
        </p:nvSpPr>
        <p:spPr>
          <a:xfrm>
            <a:off x="5554709" y="4247383"/>
            <a:ext cx="797325" cy="797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E4F23532-63C5-4BC9-8742-7B694A1F8977}"/>
              </a:ext>
            </a:extLst>
          </p:cNvPr>
          <p:cNvGrpSpPr/>
          <p:nvPr/>
        </p:nvGrpSpPr>
        <p:grpSpPr>
          <a:xfrm>
            <a:off x="6787101" y="4241272"/>
            <a:ext cx="797325" cy="982645"/>
            <a:chOff x="6787101" y="2943228"/>
            <a:chExt cx="797325" cy="982645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A4BF681-059D-4694-A887-87DB0BB28D63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327834E-0979-4E7E-873C-86B999A687E9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48" name="Bogen 47">
                <a:extLst>
                  <a:ext uri="{FF2B5EF4-FFF2-40B4-BE49-F238E27FC236}">
                    <a16:creationId xmlns:a16="http://schemas.microsoft.com/office/drawing/2014/main" id="{959DD7AE-8870-42A3-8C35-7CE4734CC42A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55D1BDD3-B503-49D7-A501-3DF98E4DD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384CED12-8FC7-482F-9812-F197F20411D6}"/>
              </a:ext>
            </a:extLst>
          </p:cNvPr>
          <p:cNvSpPr/>
          <p:nvPr/>
        </p:nvSpPr>
        <p:spPr>
          <a:xfrm>
            <a:off x="6636386" y="2750738"/>
            <a:ext cx="1098753" cy="247418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467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3552733" cy="691671"/>
          </a:xfrm>
        </p:spPr>
        <p:txBody>
          <a:bodyPr/>
          <a:lstStyle/>
          <a:p>
            <a:r>
              <a:rPr lang="de-DE" dirty="0"/>
              <a:t>Deutsch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28</a:t>
            </a:fld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4039529-4852-4189-B5DD-BFEFFFF3F544}"/>
              </a:ext>
            </a:extLst>
          </p:cNvPr>
          <p:cNvGrpSpPr/>
          <p:nvPr/>
        </p:nvGrpSpPr>
        <p:grpSpPr>
          <a:xfrm>
            <a:off x="628650" y="2562086"/>
            <a:ext cx="2895785" cy="1644486"/>
            <a:chOff x="628650" y="2949339"/>
            <a:chExt cx="3668142" cy="2083099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2575AA1C-9CBB-4C0F-ABF5-517A1FCF597F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3339213"/>
              <a:ext cx="283475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15BC03CD-2E13-45DB-A0CE-7700061FCBFD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4646046"/>
              <a:ext cx="286138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E27AFDE-946C-4516-8A4F-3D490EC9D476}"/>
                </a:ext>
              </a:extLst>
            </p:cNvPr>
            <p:cNvSpPr txBox="1"/>
            <p:nvPr/>
          </p:nvSpPr>
          <p:spPr>
            <a:xfrm>
              <a:off x="628650" y="3106831"/>
              <a:ext cx="729375" cy="46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|0 &gt;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3F4B8E4-C7E1-45E7-BAAE-B719F5884042}"/>
                </a:ext>
              </a:extLst>
            </p:cNvPr>
            <p:cNvSpPr/>
            <p:nvPr/>
          </p:nvSpPr>
          <p:spPr>
            <a:xfrm>
              <a:off x="2413557" y="2949339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08B8A8E-0E51-496F-8BBD-0791C0A0D55B}"/>
                </a:ext>
              </a:extLst>
            </p:cNvPr>
            <p:cNvSpPr/>
            <p:nvPr/>
          </p:nvSpPr>
          <p:spPr>
            <a:xfrm>
              <a:off x="2413557" y="4235113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D99B6B6-A433-418B-BB51-6A3EEA779C9F}"/>
                </a:ext>
              </a:extLst>
            </p:cNvPr>
            <p:cNvSpPr txBox="1"/>
            <p:nvPr/>
          </p:nvSpPr>
          <p:spPr>
            <a:xfrm>
              <a:off x="638970" y="4413664"/>
              <a:ext cx="729375" cy="46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|1 &gt;</a:t>
              </a:r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2ED2A2C8-08C2-40BF-A248-1AE2DAFEE550}"/>
              </a:ext>
            </a:extLst>
          </p:cNvPr>
          <p:cNvSpPr/>
          <p:nvPr/>
        </p:nvSpPr>
        <p:spPr>
          <a:xfrm>
            <a:off x="628650" y="4785986"/>
            <a:ext cx="7886700" cy="677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measure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moment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/>
              <a:t>moment_m_all</a:t>
            </a:r>
            <a:r>
              <a:rPr lang="de-DE" dirty="0"/>
              <a:t> </a:t>
            </a:r>
            <a:r>
              <a:rPr lang="de-DE" b="1" dirty="0">
                <a:solidFill>
                  <a:srgbClr val="7030A0"/>
                </a:solidFill>
              </a:rPr>
              <a:t>=</a:t>
            </a:r>
            <a:r>
              <a:rPr lang="de-DE" dirty="0"/>
              <a:t> </a:t>
            </a:r>
            <a:r>
              <a:rPr lang="de-DE" dirty="0" err="1"/>
              <a:t>cirq.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Moment</a:t>
            </a:r>
            <a:r>
              <a:rPr lang="de-DE" dirty="0"/>
              <a:t>( [</a:t>
            </a:r>
            <a:r>
              <a:rPr lang="de-DE" dirty="0" err="1"/>
              <a:t>cirq.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dirty="0"/>
              <a:t>(qubit0), </a:t>
            </a:r>
            <a:r>
              <a:rPr lang="de-DE" dirty="0" err="1"/>
              <a:t>cirq.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dirty="0"/>
              <a:t>(qubit1)] )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8F5EB4C-70A6-4B12-BAA0-D07F4EC1BC96}"/>
              </a:ext>
            </a:extLst>
          </p:cNvPr>
          <p:cNvGrpSpPr/>
          <p:nvPr/>
        </p:nvGrpSpPr>
        <p:grpSpPr>
          <a:xfrm>
            <a:off x="2037731" y="2562086"/>
            <a:ext cx="629442" cy="775741"/>
            <a:chOff x="6787101" y="2943228"/>
            <a:chExt cx="797325" cy="98264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204FF93-B7B9-483A-8DA6-6DE713A9AF23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566767B-CCCE-4984-A2AD-7ABB6ED4E470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17" name="Bogen 16">
                <a:extLst>
                  <a:ext uri="{FF2B5EF4-FFF2-40B4-BE49-F238E27FC236}">
                    <a16:creationId xmlns:a16="http://schemas.microsoft.com/office/drawing/2014/main" id="{9294B448-3DE2-419C-8A6D-6641B00261AC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58A832B-C0CB-461F-8FD0-4B17F097C8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622A3A8-D10E-43EC-AB7F-976450BCE7B9}"/>
              </a:ext>
            </a:extLst>
          </p:cNvPr>
          <p:cNvGrpSpPr/>
          <p:nvPr/>
        </p:nvGrpSpPr>
        <p:grpSpPr>
          <a:xfrm>
            <a:off x="2041932" y="3577130"/>
            <a:ext cx="629442" cy="775741"/>
            <a:chOff x="6787101" y="2943228"/>
            <a:chExt cx="797325" cy="98264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B015B2F-88D5-45B7-BE4A-6154BAB760D9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895A5A45-E605-469E-AF40-FEBD563CB65C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25" name="Bogen 24">
                <a:extLst>
                  <a:ext uri="{FF2B5EF4-FFF2-40B4-BE49-F238E27FC236}">
                    <a16:creationId xmlns:a16="http://schemas.microsoft.com/office/drawing/2014/main" id="{04419745-D852-4ED0-B685-3C81FD5EEC1F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64D2BC86-6A28-4EA5-9C7F-9DB605826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5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5576841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 Algorithmus – Schaltkreis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29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C0F853-BFC1-42A8-889F-861B61414043}"/>
              </a:ext>
            </a:extLst>
          </p:cNvPr>
          <p:cNvSpPr/>
          <p:nvPr/>
        </p:nvSpPr>
        <p:spPr>
          <a:xfrm>
            <a:off x="628649" y="2056473"/>
            <a:ext cx="78867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=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de-DE" sz="2000" dirty="0"/>
              <a:t>(qubit1))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moment_h_all</a:t>
            </a:r>
            <a:r>
              <a:rPr lang="de-DE" sz="2000" dirty="0"/>
              <a:t>)</a:t>
            </a:r>
          </a:p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insert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oracle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gate</a:t>
            </a:r>
            <a:endParaRPr lang="de-DE" sz="2000" dirty="0"/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get_oracle_gate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FF0000"/>
                </a:solidFill>
              </a:rPr>
              <a:t>"b"</a:t>
            </a:r>
            <a:r>
              <a:rPr lang="de-DE" sz="2000" dirty="0"/>
              <a:t>))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moment_h_all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moment_m_all</a:t>
            </a:r>
            <a:r>
              <a:rPr lang="de-DE" sz="2000" dirty="0"/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7020514-8847-46E0-877D-33D7C4B3A4AC}"/>
              </a:ext>
            </a:extLst>
          </p:cNvPr>
          <p:cNvSpPr/>
          <p:nvPr/>
        </p:nvSpPr>
        <p:spPr>
          <a:xfrm>
            <a:off x="628650" y="4992596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 err="1">
                <a:solidFill>
                  <a:srgbClr val="C00000"/>
                </a:solidFill>
              </a:rPr>
              <a:t>Result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result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892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FE090-3817-493B-BA1D-77A6E9F5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Cirq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C6B5E-6613-43F2-A1F1-B41E7C79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AC2A4-B90C-439B-9EE2-9858B1B8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5E989-F247-41EF-AD47-66CD0052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B609E1-85B5-4FBD-8849-BA8307A73A5B}"/>
              </a:ext>
            </a:extLst>
          </p:cNvPr>
          <p:cNvSpPr txBox="1"/>
          <p:nvPr/>
        </p:nvSpPr>
        <p:spPr>
          <a:xfrm>
            <a:off x="628650" y="2573317"/>
            <a:ext cx="78867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Python </a:t>
            </a:r>
            <a:r>
              <a:rPr lang="en-US" dirty="0" err="1"/>
              <a:t>Bibliothek</a:t>
            </a:r>
            <a:r>
              <a:rPr lang="en-US" dirty="0"/>
              <a:t> von Google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Aufbau und </a:t>
            </a:r>
            <a:r>
              <a:rPr lang="en-US" dirty="0" err="1"/>
              <a:t>Optimierung</a:t>
            </a:r>
            <a:r>
              <a:rPr lang="en-US" dirty="0"/>
              <a:t> von </a:t>
            </a:r>
            <a:r>
              <a:rPr lang="en-US" dirty="0" err="1"/>
              <a:t>Quantenschaltkreisen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Schaltkreise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auf </a:t>
            </a:r>
            <a:r>
              <a:rPr lang="en-US" dirty="0" err="1"/>
              <a:t>Quantencomputern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Simulator </a:t>
            </a:r>
            <a:r>
              <a:rPr lang="en-US" dirty="0" err="1"/>
              <a:t>ausgeführt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4742D8-F4DC-481D-9002-D0819C3FF0E7}"/>
              </a:ext>
            </a:extLst>
          </p:cNvPr>
          <p:cNvSpPr txBox="1"/>
          <p:nvPr/>
        </p:nvSpPr>
        <p:spPr>
          <a:xfrm>
            <a:off x="628650" y="560321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[1]</a:t>
            </a:r>
          </a:p>
        </p:txBody>
      </p:sp>
    </p:spTree>
    <p:extLst>
      <p:ext uri="{BB962C8B-B14F-4D97-AF65-F5344CB8AC3E}">
        <p14:creationId xmlns:p14="http://schemas.microsoft.com/office/powerpoint/2010/main" val="39354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5576841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 Algorithmus – Schaltkreis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9531D7-283F-4E43-B6F8-20D17F58F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9" y="4105251"/>
            <a:ext cx="5294267" cy="2004478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86E448FA-4226-4CA7-8DFC-2C1621F5B110}"/>
              </a:ext>
            </a:extLst>
          </p:cNvPr>
          <p:cNvGrpSpPr/>
          <p:nvPr/>
        </p:nvGrpSpPr>
        <p:grpSpPr>
          <a:xfrm>
            <a:off x="628650" y="2216504"/>
            <a:ext cx="5486400" cy="1608635"/>
            <a:chOff x="628650" y="2943228"/>
            <a:chExt cx="7778503" cy="2280689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C1064BF-51A7-42B3-9130-7DE7955F1A14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3339213"/>
              <a:ext cx="69717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E7C0F0D3-EBF2-4AB5-8D9D-06B29B71D804}"/>
                </a:ext>
              </a:extLst>
            </p:cNvPr>
            <p:cNvCxnSpPr>
              <a:cxnSpLocks/>
            </p:cNvCxnSpPr>
            <p:nvPr/>
          </p:nvCxnSpPr>
          <p:spPr>
            <a:xfrm>
              <a:off x="1435409" y="4646046"/>
              <a:ext cx="697174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8F55EE1-B0D3-49C6-81E1-3573C0B68A5A}"/>
                </a:ext>
              </a:extLst>
            </p:cNvPr>
            <p:cNvSpPr txBox="1"/>
            <p:nvPr/>
          </p:nvSpPr>
          <p:spPr>
            <a:xfrm>
              <a:off x="628650" y="3106831"/>
              <a:ext cx="742811" cy="476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|0 &gt;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DB73A38-41C6-4A78-87A8-A74EE18A47A3}"/>
                </a:ext>
              </a:extLst>
            </p:cNvPr>
            <p:cNvSpPr/>
            <p:nvPr/>
          </p:nvSpPr>
          <p:spPr>
            <a:xfrm>
              <a:off x="3645949" y="2943228"/>
              <a:ext cx="1473693" cy="2089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Oracle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E872B8A-086D-448E-89D0-6107205CF3EB}"/>
                </a:ext>
              </a:extLst>
            </p:cNvPr>
            <p:cNvSpPr/>
            <p:nvPr/>
          </p:nvSpPr>
          <p:spPr>
            <a:xfrm>
              <a:off x="2413557" y="2949339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BF574D7-25F7-4EB4-AD33-4A6E2C665953}"/>
                </a:ext>
              </a:extLst>
            </p:cNvPr>
            <p:cNvSpPr/>
            <p:nvPr/>
          </p:nvSpPr>
          <p:spPr>
            <a:xfrm>
              <a:off x="2413557" y="4235113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5D170DD-B747-4091-AA08-11100E2E573F}"/>
                </a:ext>
              </a:extLst>
            </p:cNvPr>
            <p:cNvSpPr txBox="1"/>
            <p:nvPr/>
          </p:nvSpPr>
          <p:spPr>
            <a:xfrm>
              <a:off x="638970" y="4413663"/>
              <a:ext cx="742811" cy="476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|1 &gt;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4739DEB-29EB-4356-87E3-4FB61A8EC2C7}"/>
                </a:ext>
              </a:extLst>
            </p:cNvPr>
            <p:cNvSpPr/>
            <p:nvPr/>
          </p:nvSpPr>
          <p:spPr>
            <a:xfrm>
              <a:off x="5554709" y="2949339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95B1711C-C21E-4B93-A2E5-581B4B129732}"/>
                </a:ext>
              </a:extLst>
            </p:cNvPr>
            <p:cNvGrpSpPr/>
            <p:nvPr/>
          </p:nvGrpSpPr>
          <p:grpSpPr>
            <a:xfrm>
              <a:off x="6787101" y="2943228"/>
              <a:ext cx="797325" cy="982645"/>
              <a:chOff x="6787101" y="2943228"/>
              <a:chExt cx="797325" cy="98264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291D1D5F-1225-4253-914F-3E3BFA0F24B6}"/>
                  </a:ext>
                </a:extLst>
              </p:cNvPr>
              <p:cNvSpPr/>
              <p:nvPr/>
            </p:nvSpPr>
            <p:spPr>
              <a:xfrm>
                <a:off x="6787101" y="2943228"/>
                <a:ext cx="797325" cy="7973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dirty="0"/>
              </a:p>
            </p:txBody>
          </p: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43186A1A-6DA3-467E-9BA3-F870F69C5B8A}"/>
                  </a:ext>
                </a:extLst>
              </p:cNvPr>
              <p:cNvGrpSpPr/>
              <p:nvPr/>
            </p:nvGrpSpPr>
            <p:grpSpPr>
              <a:xfrm>
                <a:off x="6792124" y="3211118"/>
                <a:ext cx="694526" cy="714755"/>
                <a:chOff x="6647307" y="1405386"/>
                <a:chExt cx="914400" cy="941033"/>
              </a:xfrm>
            </p:grpSpPr>
            <p:sp>
              <p:nvSpPr>
                <p:cNvPr id="21" name="Bogen 20">
                  <a:extLst>
                    <a:ext uri="{FF2B5EF4-FFF2-40B4-BE49-F238E27FC236}">
                      <a16:creationId xmlns:a16="http://schemas.microsoft.com/office/drawing/2014/main" id="{5907429B-63B7-47AF-9F8D-CEAFA258812C}"/>
                    </a:ext>
                  </a:extLst>
                </p:cNvPr>
                <p:cNvSpPr/>
                <p:nvPr/>
              </p:nvSpPr>
              <p:spPr>
                <a:xfrm rot="18927121">
                  <a:off x="6647307" y="1432019"/>
                  <a:ext cx="914400" cy="914400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" name="Gerade Verbindung mit Pfeil 21">
                  <a:extLst>
                    <a:ext uri="{FF2B5EF4-FFF2-40B4-BE49-F238E27FC236}">
                      <a16:creationId xmlns:a16="http://schemas.microsoft.com/office/drawing/2014/main" id="{393759C0-C6F7-416C-90EE-F29767FCEB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04507" y="1405386"/>
                  <a:ext cx="332913" cy="3870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A78CD1F-0179-4E01-A24C-54906C5EC766}"/>
                </a:ext>
              </a:extLst>
            </p:cNvPr>
            <p:cNvSpPr/>
            <p:nvPr/>
          </p:nvSpPr>
          <p:spPr>
            <a:xfrm>
              <a:off x="5554709" y="4247383"/>
              <a:ext cx="797325" cy="79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H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4C160B2C-2398-48B3-BCE8-C921CC53A6C0}"/>
                </a:ext>
              </a:extLst>
            </p:cNvPr>
            <p:cNvGrpSpPr/>
            <p:nvPr/>
          </p:nvGrpSpPr>
          <p:grpSpPr>
            <a:xfrm>
              <a:off x="6787101" y="4241272"/>
              <a:ext cx="797325" cy="982645"/>
              <a:chOff x="6787101" y="2943228"/>
              <a:chExt cx="797325" cy="982645"/>
            </a:xfrm>
          </p:grpSpPr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148A0DC9-DF66-4E51-BEDF-B3267F9FA484}"/>
                  </a:ext>
                </a:extLst>
              </p:cNvPr>
              <p:cNvSpPr/>
              <p:nvPr/>
            </p:nvSpPr>
            <p:spPr>
              <a:xfrm>
                <a:off x="6787101" y="2943228"/>
                <a:ext cx="797325" cy="7973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dirty="0"/>
              </a:p>
            </p:txBody>
          </p:sp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422DD14C-B96D-4976-BE88-146787303EC3}"/>
                  </a:ext>
                </a:extLst>
              </p:cNvPr>
              <p:cNvGrpSpPr/>
              <p:nvPr/>
            </p:nvGrpSpPr>
            <p:grpSpPr>
              <a:xfrm>
                <a:off x="6792124" y="3211118"/>
                <a:ext cx="694526" cy="714755"/>
                <a:chOff x="6647307" y="1405386"/>
                <a:chExt cx="914400" cy="941033"/>
              </a:xfrm>
            </p:grpSpPr>
            <p:sp>
              <p:nvSpPr>
                <p:cNvPr id="27" name="Bogen 26">
                  <a:extLst>
                    <a:ext uri="{FF2B5EF4-FFF2-40B4-BE49-F238E27FC236}">
                      <a16:creationId xmlns:a16="http://schemas.microsoft.com/office/drawing/2014/main" id="{FE9BCCE0-17BA-45BD-B185-C420D5497AF1}"/>
                    </a:ext>
                  </a:extLst>
                </p:cNvPr>
                <p:cNvSpPr/>
                <p:nvPr/>
              </p:nvSpPr>
              <p:spPr>
                <a:xfrm rot="18927121">
                  <a:off x="6647307" y="1432019"/>
                  <a:ext cx="914400" cy="914400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8" name="Gerade Verbindung mit Pfeil 27">
                  <a:extLst>
                    <a:ext uri="{FF2B5EF4-FFF2-40B4-BE49-F238E27FC236}">
                      <a16:creationId xmlns:a16="http://schemas.microsoft.com/office/drawing/2014/main" id="{EA89B9D9-90D6-4899-BBE1-05DBFB83E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04507" y="1405386"/>
                  <a:ext cx="332913" cy="3870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9269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5576841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 Algorithmus – Schaltkreis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31</a:t>
            </a:fld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ABEF131-546E-4690-A6DF-1DECE320025C}"/>
              </a:ext>
            </a:extLst>
          </p:cNvPr>
          <p:cNvSpPr/>
          <p:nvPr/>
        </p:nvSpPr>
        <p:spPr>
          <a:xfrm>
            <a:off x="628649" y="1982672"/>
            <a:ext cx="78867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accent3">
                    <a:lumMod val="75000"/>
                  </a:schemeClr>
                </a:solidFill>
              </a:rPr>
              <a:t># simulate and plot</a:t>
            </a:r>
          </a:p>
          <a:p>
            <a:r>
              <a:rPr lang="en-US" sz="1600" dirty="0"/>
              <a:t>simulator </a:t>
            </a:r>
            <a:r>
              <a:rPr lang="en-US" sz="1600" b="1" dirty="0">
                <a:solidFill>
                  <a:srgbClr val="7030A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 err="1"/>
              <a:t>cirq.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Simulator</a:t>
            </a:r>
            <a:r>
              <a:rPr lang="en-US" sz="1600" dirty="0"/>
              <a:t>()</a:t>
            </a:r>
          </a:p>
          <a:p>
            <a:r>
              <a:rPr lang="en-US" sz="1600" dirty="0"/>
              <a:t>result </a:t>
            </a:r>
            <a:r>
              <a:rPr lang="en-US" sz="1600" b="1" dirty="0">
                <a:solidFill>
                  <a:srgbClr val="7030A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 err="1"/>
              <a:t>simulator.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sz="1600" dirty="0"/>
              <a:t>(circuit, repetitions</a:t>
            </a:r>
            <a:r>
              <a:rPr lang="en-US" sz="1600" b="1" dirty="0">
                <a:solidFill>
                  <a:srgbClr val="7030A0"/>
                </a:solidFill>
              </a:rPr>
              <a:t>=</a:t>
            </a:r>
            <a:r>
              <a:rPr lang="en-US" sz="1600" dirty="0">
                <a:solidFill>
                  <a:srgbClr val="00B050"/>
                </a:solidFill>
              </a:rPr>
              <a:t>1000</a:t>
            </a:r>
            <a:r>
              <a:rPr lang="en-US" sz="1600" dirty="0"/>
              <a:t>)</a:t>
            </a:r>
            <a:endParaRPr lang="en-US" sz="16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dirty="0" err="1"/>
              <a:t>cirq.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plot_state_histogram</a:t>
            </a:r>
            <a:r>
              <a:rPr lang="en-US" sz="1600" dirty="0"/>
              <a:t>(result)</a:t>
            </a:r>
            <a:endParaRPr lang="de-DE" sz="16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E126542-F864-416A-AEE3-B350EA241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3178206"/>
            <a:ext cx="4265853" cy="31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4325090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Deutsch-</a:t>
            </a:r>
            <a:r>
              <a:rPr lang="de-DE" dirty="0" err="1"/>
              <a:t>Jozsa</a:t>
            </a:r>
            <a:r>
              <a:rPr lang="de-DE" dirty="0"/>
              <a:t> Algorithmus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32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75AA1C-9CBB-4C0F-ABF5-517A1FCF597F}"/>
              </a:ext>
            </a:extLst>
          </p:cNvPr>
          <p:cNvCxnSpPr>
            <a:cxnSpLocks/>
          </p:cNvCxnSpPr>
          <p:nvPr/>
        </p:nvCxnSpPr>
        <p:spPr>
          <a:xfrm>
            <a:off x="1435409" y="2845017"/>
            <a:ext cx="69096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E27AFDE-946C-4516-8A4F-3D490EC9D476}"/>
              </a:ext>
            </a:extLst>
          </p:cNvPr>
          <p:cNvSpPr txBox="1"/>
          <p:nvPr/>
        </p:nvSpPr>
        <p:spPr>
          <a:xfrm>
            <a:off x="784655" y="2630024"/>
            <a:ext cx="59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|0 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6E475A-2927-45EA-8D22-71C720BF2382}"/>
              </a:ext>
            </a:extLst>
          </p:cNvPr>
          <p:cNvSpPr/>
          <p:nvPr/>
        </p:nvSpPr>
        <p:spPr>
          <a:xfrm>
            <a:off x="3645949" y="2284512"/>
            <a:ext cx="1473693" cy="3584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Oracle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F4B8E4-C7E1-45E7-BAAE-B719F5884042}"/>
              </a:ext>
            </a:extLst>
          </p:cNvPr>
          <p:cNvSpPr/>
          <p:nvPr/>
        </p:nvSpPr>
        <p:spPr>
          <a:xfrm>
            <a:off x="2419712" y="2553233"/>
            <a:ext cx="594652" cy="59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145CF5-D7C2-4B66-92A5-F6E9A8B7DE3D}"/>
              </a:ext>
            </a:extLst>
          </p:cNvPr>
          <p:cNvSpPr/>
          <p:nvPr/>
        </p:nvSpPr>
        <p:spPr>
          <a:xfrm>
            <a:off x="5751015" y="2547691"/>
            <a:ext cx="594652" cy="59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3858A35-6820-4B4F-B0F9-54FDB9100CFE}"/>
              </a:ext>
            </a:extLst>
          </p:cNvPr>
          <p:cNvGrpSpPr/>
          <p:nvPr/>
        </p:nvGrpSpPr>
        <p:grpSpPr>
          <a:xfrm>
            <a:off x="6977040" y="2547691"/>
            <a:ext cx="594652" cy="732865"/>
            <a:chOff x="6787101" y="2943228"/>
            <a:chExt cx="797325" cy="982645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58D937-774E-40ED-B002-49F6DB05EB36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49E0D047-7D05-4982-87DC-85507A50D1F8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29" name="Bogen 28">
                <a:extLst>
                  <a:ext uri="{FF2B5EF4-FFF2-40B4-BE49-F238E27FC236}">
                    <a16:creationId xmlns:a16="http://schemas.microsoft.com/office/drawing/2014/main" id="{89FB5428-02E0-4B28-9AD4-328ED5BB48E4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46C63B67-E9C1-48F9-BEAB-D08D06F84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CADDC52-A92C-4526-A254-58106E72B7CC}"/>
              </a:ext>
            </a:extLst>
          </p:cNvPr>
          <p:cNvCxnSpPr>
            <a:cxnSpLocks/>
          </p:cNvCxnSpPr>
          <p:nvPr/>
        </p:nvCxnSpPr>
        <p:spPr>
          <a:xfrm>
            <a:off x="1435409" y="4355972"/>
            <a:ext cx="69096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E5E15223-EF7B-4767-AFB2-203164B3F5A6}"/>
              </a:ext>
            </a:extLst>
          </p:cNvPr>
          <p:cNvSpPr txBox="1"/>
          <p:nvPr/>
        </p:nvSpPr>
        <p:spPr>
          <a:xfrm>
            <a:off x="784655" y="4140979"/>
            <a:ext cx="59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|0 &gt;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35DE0FD-EE5E-48D1-A9B8-355566D2853F}"/>
              </a:ext>
            </a:extLst>
          </p:cNvPr>
          <p:cNvSpPr/>
          <p:nvPr/>
        </p:nvSpPr>
        <p:spPr>
          <a:xfrm>
            <a:off x="2419712" y="4064188"/>
            <a:ext cx="594652" cy="59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58C5CD2-9B3F-4E63-803C-E9F681AF9AAA}"/>
              </a:ext>
            </a:extLst>
          </p:cNvPr>
          <p:cNvSpPr/>
          <p:nvPr/>
        </p:nvSpPr>
        <p:spPr>
          <a:xfrm>
            <a:off x="5751015" y="4058646"/>
            <a:ext cx="594652" cy="59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C8B4440A-9843-4EB0-A81B-D0C1FA914B8A}"/>
              </a:ext>
            </a:extLst>
          </p:cNvPr>
          <p:cNvGrpSpPr/>
          <p:nvPr/>
        </p:nvGrpSpPr>
        <p:grpSpPr>
          <a:xfrm>
            <a:off x="6977040" y="4058646"/>
            <a:ext cx="594652" cy="732865"/>
            <a:chOff x="6787101" y="2943228"/>
            <a:chExt cx="797325" cy="982645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D3B524F-C6C5-4A30-B1BE-D17038B3C5F6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7E3B2443-A2E7-4A3B-8641-2A07D918D992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61" name="Bogen 60">
                <a:extLst>
                  <a:ext uri="{FF2B5EF4-FFF2-40B4-BE49-F238E27FC236}">
                    <a16:creationId xmlns:a16="http://schemas.microsoft.com/office/drawing/2014/main" id="{9DAD144D-FD9A-4813-9D3C-514BAEFE53A2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2" name="Gerade Verbindung mit Pfeil 61">
                <a:extLst>
                  <a:ext uri="{FF2B5EF4-FFF2-40B4-BE49-F238E27FC236}">
                    <a16:creationId xmlns:a16="http://schemas.microsoft.com/office/drawing/2014/main" id="{BEB19427-39A4-46AE-9CEA-CFBE00F5BD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4E5ACE8D-59D2-40C0-8CFE-32D12B22106A}"/>
              </a:ext>
            </a:extLst>
          </p:cNvPr>
          <p:cNvCxnSpPr>
            <a:cxnSpLocks/>
          </p:cNvCxnSpPr>
          <p:nvPr/>
        </p:nvCxnSpPr>
        <p:spPr>
          <a:xfrm>
            <a:off x="1435409" y="5353743"/>
            <a:ext cx="69096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8EAA97FC-3E42-4434-991A-E88E382AC9C2}"/>
              </a:ext>
            </a:extLst>
          </p:cNvPr>
          <p:cNvSpPr txBox="1"/>
          <p:nvPr/>
        </p:nvSpPr>
        <p:spPr>
          <a:xfrm>
            <a:off x="784655" y="5138750"/>
            <a:ext cx="59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|1 &gt;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0C46E64-1FBA-4E51-9EB8-1343184DDF81}"/>
              </a:ext>
            </a:extLst>
          </p:cNvPr>
          <p:cNvSpPr/>
          <p:nvPr/>
        </p:nvSpPr>
        <p:spPr>
          <a:xfrm>
            <a:off x="2419712" y="5061959"/>
            <a:ext cx="594652" cy="59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A722944-6AEA-4DBC-8053-065A92B40E04}"/>
              </a:ext>
            </a:extLst>
          </p:cNvPr>
          <p:cNvSpPr/>
          <p:nvPr/>
        </p:nvSpPr>
        <p:spPr>
          <a:xfrm>
            <a:off x="5751015" y="5056417"/>
            <a:ext cx="594652" cy="59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32F5D40-09C0-4831-A0C5-9F3CD8C54BBF}"/>
              </a:ext>
            </a:extLst>
          </p:cNvPr>
          <p:cNvGrpSpPr/>
          <p:nvPr/>
        </p:nvGrpSpPr>
        <p:grpSpPr>
          <a:xfrm>
            <a:off x="6977040" y="5056417"/>
            <a:ext cx="594652" cy="732865"/>
            <a:chOff x="6787101" y="2943228"/>
            <a:chExt cx="797325" cy="982645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B73F602-A634-4862-B70F-6DC451F3F18C}"/>
                </a:ext>
              </a:extLst>
            </p:cNvPr>
            <p:cNvSpPr/>
            <p:nvPr/>
          </p:nvSpPr>
          <p:spPr>
            <a:xfrm>
              <a:off x="6787101" y="2943228"/>
              <a:ext cx="797325" cy="7973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/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98F8B1CE-CCCB-4069-9B50-27501CF3CD30}"/>
                </a:ext>
              </a:extLst>
            </p:cNvPr>
            <p:cNvGrpSpPr/>
            <p:nvPr/>
          </p:nvGrpSpPr>
          <p:grpSpPr>
            <a:xfrm>
              <a:off x="6792124" y="3211118"/>
              <a:ext cx="694526" cy="714755"/>
              <a:chOff x="6647307" y="1405386"/>
              <a:chExt cx="914400" cy="941033"/>
            </a:xfrm>
          </p:grpSpPr>
          <p:sp>
            <p:nvSpPr>
              <p:cNvPr id="70" name="Bogen 69">
                <a:extLst>
                  <a:ext uri="{FF2B5EF4-FFF2-40B4-BE49-F238E27FC236}">
                    <a16:creationId xmlns:a16="http://schemas.microsoft.com/office/drawing/2014/main" id="{4208AFCA-BE05-4A41-B2C5-58B1B9E3F7E0}"/>
                  </a:ext>
                </a:extLst>
              </p:cNvPr>
              <p:cNvSpPr/>
              <p:nvPr/>
            </p:nvSpPr>
            <p:spPr>
              <a:xfrm rot="18927121">
                <a:off x="6647307" y="1432019"/>
                <a:ext cx="914400" cy="91440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1" name="Gerade Verbindung mit Pfeil 70">
                <a:extLst>
                  <a:ext uri="{FF2B5EF4-FFF2-40B4-BE49-F238E27FC236}">
                    <a16:creationId xmlns:a16="http://schemas.microsoft.com/office/drawing/2014/main" id="{36FDAB85-7768-46A6-B9FE-C75CAB446B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07" y="1405386"/>
                <a:ext cx="332913" cy="387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959C349-9ADD-4B7A-BEE6-A17CCFF805F2}"/>
              </a:ext>
            </a:extLst>
          </p:cNvPr>
          <p:cNvCxnSpPr>
            <a:cxnSpLocks/>
          </p:cNvCxnSpPr>
          <p:nvPr/>
        </p:nvCxnSpPr>
        <p:spPr>
          <a:xfrm>
            <a:off x="2717038" y="3275860"/>
            <a:ext cx="0" cy="67291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14FF9376-FEBF-4B9D-A117-40D90C12B55B}"/>
              </a:ext>
            </a:extLst>
          </p:cNvPr>
          <p:cNvCxnSpPr>
            <a:cxnSpLocks/>
          </p:cNvCxnSpPr>
          <p:nvPr/>
        </p:nvCxnSpPr>
        <p:spPr>
          <a:xfrm>
            <a:off x="6048341" y="3275860"/>
            <a:ext cx="0" cy="67291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D11A4C1C-19B8-4475-A1A7-3906C4E64AC2}"/>
              </a:ext>
            </a:extLst>
          </p:cNvPr>
          <p:cNvCxnSpPr>
            <a:cxnSpLocks/>
          </p:cNvCxnSpPr>
          <p:nvPr/>
        </p:nvCxnSpPr>
        <p:spPr>
          <a:xfrm>
            <a:off x="7274366" y="3275859"/>
            <a:ext cx="0" cy="67291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8B8CFF6-B33C-482F-B085-9D4A1090AF6B}"/>
              </a:ext>
            </a:extLst>
          </p:cNvPr>
          <p:cNvCxnSpPr>
            <a:cxnSpLocks/>
          </p:cNvCxnSpPr>
          <p:nvPr/>
        </p:nvCxnSpPr>
        <p:spPr>
          <a:xfrm>
            <a:off x="1007638" y="3266086"/>
            <a:ext cx="0" cy="67291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83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5576841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Deutsch-</a:t>
            </a:r>
            <a:r>
              <a:rPr lang="de-DE" dirty="0" err="1"/>
              <a:t>Jozsa</a:t>
            </a:r>
            <a:r>
              <a:rPr lang="de-DE" dirty="0"/>
              <a:t> Algorithmus – Gatter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C0F853-BFC1-42A8-889F-861B61414043}"/>
              </a:ext>
            </a:extLst>
          </p:cNvPr>
          <p:cNvSpPr/>
          <p:nvPr/>
        </p:nvSpPr>
        <p:spPr>
          <a:xfrm>
            <a:off x="628650" y="3657592"/>
            <a:ext cx="78867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gates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gate_x_last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de-DE" sz="2000" dirty="0"/>
              <a:t>(</a:t>
            </a:r>
            <a:r>
              <a:rPr lang="de-DE" sz="2000" dirty="0" err="1"/>
              <a:t>qubits</a:t>
            </a:r>
            <a:r>
              <a:rPr lang="de-DE" sz="2000" dirty="0"/>
              <a:t>[</a:t>
            </a:r>
            <a:r>
              <a:rPr lang="de-DE" sz="2000" dirty="0" err="1"/>
              <a:t>n_qubits</a:t>
            </a:r>
            <a:r>
              <a:rPr lang="de-DE" sz="2000" dirty="0"/>
              <a:t>])</a:t>
            </a:r>
          </a:p>
          <a:p>
            <a:r>
              <a:rPr lang="de-DE" sz="2000" dirty="0" err="1"/>
              <a:t>gate_h_all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[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 </a:t>
            </a:r>
            <a:r>
              <a:rPr lang="de-DE" sz="2000" b="1" dirty="0" err="1">
                <a:solidFill>
                  <a:srgbClr val="00B050"/>
                </a:solidFill>
              </a:rPr>
              <a:t>for</a:t>
            </a:r>
            <a:r>
              <a:rPr lang="de-DE" sz="2000" dirty="0"/>
              <a:t> </a:t>
            </a:r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00B050"/>
                </a:solidFill>
              </a:rPr>
              <a:t>in</a:t>
            </a:r>
            <a:r>
              <a:rPr lang="de-DE" sz="2000" dirty="0"/>
              <a:t> </a:t>
            </a:r>
            <a:r>
              <a:rPr lang="de-DE" sz="2000" dirty="0" err="1"/>
              <a:t>qubits</a:t>
            </a:r>
            <a:r>
              <a:rPr lang="de-DE" sz="2000" dirty="0"/>
              <a:t>]</a:t>
            </a:r>
          </a:p>
          <a:p>
            <a:r>
              <a:rPr lang="de-DE" sz="2000" dirty="0" err="1"/>
              <a:t>gate_m_all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[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 </a:t>
            </a:r>
            <a:r>
              <a:rPr lang="de-DE" sz="2000" b="1" dirty="0" err="1">
                <a:solidFill>
                  <a:srgbClr val="00B050"/>
                </a:solidFill>
              </a:rPr>
              <a:t>for</a:t>
            </a:r>
            <a:r>
              <a:rPr lang="de-DE" sz="2000" dirty="0"/>
              <a:t> </a:t>
            </a:r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00B050"/>
                </a:solidFill>
              </a:rPr>
              <a:t>in</a:t>
            </a:r>
            <a:r>
              <a:rPr lang="de-DE" sz="2000" dirty="0"/>
              <a:t> </a:t>
            </a:r>
            <a:r>
              <a:rPr lang="de-DE" sz="2000" dirty="0" err="1"/>
              <a:t>qubits</a:t>
            </a:r>
            <a:r>
              <a:rPr lang="de-DE" sz="2000" dirty="0"/>
              <a:t>]</a:t>
            </a:r>
          </a:p>
          <a:p>
            <a:r>
              <a:rPr lang="de-DE" sz="2000" dirty="0" err="1"/>
              <a:t>gate_h_all_ex_last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[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 </a:t>
            </a:r>
            <a:r>
              <a:rPr lang="de-DE" sz="2000" b="1" dirty="0" err="1">
                <a:solidFill>
                  <a:srgbClr val="00B050"/>
                </a:solidFill>
              </a:rPr>
              <a:t>for</a:t>
            </a:r>
            <a:r>
              <a:rPr lang="de-DE" sz="2000" dirty="0"/>
              <a:t> </a:t>
            </a:r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00B050"/>
                </a:solidFill>
              </a:rPr>
              <a:t>in</a:t>
            </a:r>
            <a:r>
              <a:rPr lang="de-DE" sz="2000" dirty="0"/>
              <a:t> </a:t>
            </a:r>
            <a:r>
              <a:rPr lang="de-DE" sz="2000" dirty="0" err="1"/>
              <a:t>qubits</a:t>
            </a:r>
            <a:r>
              <a:rPr lang="de-DE" sz="2000" dirty="0"/>
              <a:t>[:</a:t>
            </a:r>
            <a:r>
              <a:rPr lang="de-DE" sz="2000" b="1" dirty="0">
                <a:solidFill>
                  <a:srgbClr val="7030A0"/>
                </a:solidFill>
              </a:rPr>
              <a:t>-</a:t>
            </a:r>
            <a:r>
              <a:rPr lang="de-DE" sz="2000" dirty="0">
                <a:solidFill>
                  <a:srgbClr val="00B050"/>
                </a:solidFill>
              </a:rPr>
              <a:t>1</a:t>
            </a:r>
            <a:r>
              <a:rPr lang="de-DE" sz="2000" dirty="0"/>
              <a:t>]]</a:t>
            </a:r>
          </a:p>
          <a:p>
            <a:r>
              <a:rPr lang="de-DE" sz="2000" dirty="0" err="1"/>
              <a:t>gate_m_all_ex_last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[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 </a:t>
            </a:r>
            <a:r>
              <a:rPr lang="de-DE" sz="2000" b="1" dirty="0" err="1">
                <a:solidFill>
                  <a:srgbClr val="00B050"/>
                </a:solidFill>
              </a:rPr>
              <a:t>for</a:t>
            </a:r>
            <a:r>
              <a:rPr lang="de-DE" sz="2000" dirty="0"/>
              <a:t> </a:t>
            </a:r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00B050"/>
                </a:solidFill>
              </a:rPr>
              <a:t>in</a:t>
            </a:r>
            <a:r>
              <a:rPr lang="de-DE" sz="2000" dirty="0"/>
              <a:t> </a:t>
            </a:r>
            <a:r>
              <a:rPr lang="de-DE" sz="2000" dirty="0" err="1"/>
              <a:t>qubits</a:t>
            </a:r>
            <a:r>
              <a:rPr lang="de-DE" sz="2000" dirty="0"/>
              <a:t>[:</a:t>
            </a:r>
            <a:r>
              <a:rPr lang="de-DE" sz="2000" b="1" dirty="0">
                <a:solidFill>
                  <a:srgbClr val="7030A0"/>
                </a:solidFill>
              </a:rPr>
              <a:t>-</a:t>
            </a:r>
            <a:r>
              <a:rPr lang="de-DE" sz="2000" dirty="0">
                <a:solidFill>
                  <a:srgbClr val="00B050"/>
                </a:solidFill>
              </a:rPr>
              <a:t>1</a:t>
            </a:r>
            <a:r>
              <a:rPr lang="de-DE" sz="2000" dirty="0"/>
              <a:t>]]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CC80038-ED6F-4B6B-9159-A88C422290A3}"/>
              </a:ext>
            </a:extLst>
          </p:cNvPr>
          <p:cNvSpPr/>
          <p:nvPr/>
        </p:nvSpPr>
        <p:spPr>
          <a:xfrm>
            <a:off x="628650" y="2211264"/>
            <a:ext cx="78867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n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qubits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n_qubits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00B050"/>
                </a:solidFill>
              </a:rPr>
              <a:t>5</a:t>
            </a:r>
            <a:endParaRPr lang="de-DE" sz="2000" i="1" dirty="0">
              <a:solidFill>
                <a:srgbClr val="00B050"/>
              </a:solidFill>
            </a:endParaRPr>
          </a:p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up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qubits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qubits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[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(x) </a:t>
            </a:r>
            <a:r>
              <a:rPr lang="de-DE" sz="2000" b="1" dirty="0" err="1">
                <a:solidFill>
                  <a:srgbClr val="00B050"/>
                </a:solidFill>
              </a:rPr>
              <a:t>for</a:t>
            </a:r>
            <a:r>
              <a:rPr lang="de-DE" sz="2000" dirty="0"/>
              <a:t> x </a:t>
            </a:r>
            <a:r>
              <a:rPr lang="de-DE" sz="2000" b="1" dirty="0">
                <a:solidFill>
                  <a:srgbClr val="00B050"/>
                </a:solidFill>
              </a:rPr>
              <a:t>in</a:t>
            </a:r>
            <a:r>
              <a:rPr lang="de-DE" sz="2000" dirty="0"/>
              <a:t> </a:t>
            </a:r>
            <a:r>
              <a:rPr lang="de-DE" sz="2000" dirty="0" err="1"/>
              <a:t>range</a:t>
            </a:r>
            <a:r>
              <a:rPr lang="de-DE" sz="2000" dirty="0"/>
              <a:t>(n_qubits</a:t>
            </a:r>
            <a:r>
              <a:rPr lang="de-DE" sz="2000" b="1" dirty="0">
                <a:solidFill>
                  <a:srgbClr val="7030A0"/>
                </a:solidFill>
              </a:rPr>
              <a:t>+</a:t>
            </a:r>
            <a:r>
              <a:rPr lang="de-DE" sz="2000" dirty="0">
                <a:solidFill>
                  <a:srgbClr val="00B050"/>
                </a:solidFill>
              </a:rPr>
              <a:t>1</a:t>
            </a:r>
            <a:r>
              <a:rPr lang="de-DE" sz="2000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67709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95693"/>
            <a:ext cx="6393587" cy="691671"/>
          </a:xfrm>
        </p:spPr>
        <p:txBody>
          <a:bodyPr>
            <a:normAutofit/>
          </a:bodyPr>
          <a:lstStyle/>
          <a:p>
            <a:r>
              <a:rPr lang="de-DE" sz="2000" dirty="0"/>
              <a:t>Deutsch-</a:t>
            </a:r>
            <a:r>
              <a:rPr lang="de-DE" sz="2000" dirty="0" err="1"/>
              <a:t>Jozsa</a:t>
            </a:r>
            <a:r>
              <a:rPr lang="de-DE" sz="2000" dirty="0"/>
              <a:t> Algorithmus – Oracle Gatter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34</a:t>
            </a:fld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8436882-E870-43FD-A918-0E45B5B4A3EB}"/>
              </a:ext>
            </a:extLst>
          </p:cNvPr>
          <p:cNvSpPr/>
          <p:nvPr/>
        </p:nvSpPr>
        <p:spPr>
          <a:xfrm>
            <a:off x="628650" y="1787364"/>
            <a:ext cx="7886700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3">
                    <a:lumMod val="75000"/>
                  </a:schemeClr>
                </a:solidFill>
              </a:rPr>
              <a:t># oracle gate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def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70C0"/>
                </a:solidFill>
              </a:rPr>
              <a:t>get_oracle_gate</a:t>
            </a:r>
            <a:r>
              <a:rPr lang="en-US" sz="1400" dirty="0"/>
              <a:t>(oracle):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rnd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7030A0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np.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random</a:t>
            </a:r>
            <a:r>
              <a:rPr lang="en-US" sz="1400" dirty="0" err="1"/>
              <a:t>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randint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B050"/>
                </a:solidFill>
              </a:rPr>
              <a:t>2</a:t>
            </a:r>
            <a:r>
              <a:rPr lang="en-US" sz="1400" dirty="0"/>
              <a:t>)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1400" i="1" dirty="0">
                <a:solidFill>
                  <a:schemeClr val="accent3">
                    <a:lumMod val="75000"/>
                  </a:schemeClr>
                </a:solidFill>
              </a:rPr>
              <a:t># if oracle is constant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1400" b="1" dirty="0">
                <a:solidFill>
                  <a:srgbClr val="00B050"/>
                </a:solidFill>
              </a:rPr>
              <a:t>if</a:t>
            </a:r>
            <a:r>
              <a:rPr lang="en-US" sz="1400" dirty="0"/>
              <a:t> oracle </a:t>
            </a:r>
            <a:r>
              <a:rPr lang="en-US" sz="1400" b="1" dirty="0">
                <a:solidFill>
                  <a:srgbClr val="7030A0"/>
                </a:solidFill>
              </a:rPr>
              <a:t>==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"c"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if</a:t>
            </a:r>
            <a:r>
              <a:rPr lang="en-US" sz="1400" dirty="0"/>
              <a:t> </a:t>
            </a:r>
            <a:r>
              <a:rPr lang="en-US" sz="1400" dirty="0" err="1"/>
              <a:t>rnd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7030A0"/>
                </a:solidFill>
              </a:rPr>
              <a:t>==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   gate </a:t>
            </a:r>
            <a:r>
              <a:rPr lang="en-US" sz="1400" b="1" dirty="0">
                <a:solidFill>
                  <a:srgbClr val="7030A0"/>
                </a:solidFill>
              </a:rPr>
              <a:t>=</a:t>
            </a:r>
            <a:r>
              <a:rPr lang="en-US" sz="1400" dirty="0"/>
              <a:t> [</a:t>
            </a:r>
            <a:r>
              <a:rPr lang="en-US" sz="1400" dirty="0" err="1"/>
              <a:t>cirq.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400" dirty="0"/>
              <a:t>(qubit) </a:t>
            </a:r>
            <a:r>
              <a:rPr lang="en-US" sz="1400" b="1" dirty="0">
                <a:solidFill>
                  <a:srgbClr val="00B050"/>
                </a:solidFill>
              </a:rPr>
              <a:t>for</a:t>
            </a:r>
            <a:r>
              <a:rPr lang="en-US" sz="1400" dirty="0"/>
              <a:t> qubit </a:t>
            </a:r>
            <a:r>
              <a:rPr lang="en-US" sz="1400" b="1" dirty="0">
                <a:solidFill>
                  <a:srgbClr val="00B050"/>
                </a:solidFill>
              </a:rPr>
              <a:t>in</a:t>
            </a:r>
            <a:r>
              <a:rPr lang="en-US" sz="1400" dirty="0"/>
              <a:t> qubits[:</a:t>
            </a:r>
            <a:r>
              <a:rPr lang="en-US" sz="1400" b="1" dirty="0">
                <a:solidFill>
                  <a:srgbClr val="7030A0"/>
                </a:solidFill>
              </a:rPr>
              <a:t>-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  <a:r>
              <a:rPr lang="en-US" sz="1400" dirty="0"/>
              <a:t>]]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gate.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en-US" sz="1400" dirty="0"/>
              <a:t>(</a:t>
            </a:r>
            <a:r>
              <a:rPr lang="en-US" sz="1400" dirty="0" err="1"/>
              <a:t>cirq.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1400" dirty="0"/>
              <a:t>(qubits[</a:t>
            </a:r>
            <a:r>
              <a:rPr lang="en-US" sz="1400" dirty="0" err="1"/>
              <a:t>n_qubits</a:t>
            </a:r>
            <a:r>
              <a:rPr lang="en-US" sz="1400" dirty="0"/>
              <a:t>]))</a:t>
            </a:r>
          </a:p>
          <a:p>
            <a:r>
              <a:rPr lang="en-US" sz="1400" dirty="0"/>
              <a:t>            </a:t>
            </a:r>
            <a:r>
              <a:rPr lang="en-US" sz="1400" b="1" dirty="0">
                <a:solidFill>
                  <a:srgbClr val="00B050"/>
                </a:solidFill>
              </a:rPr>
              <a:t>return</a:t>
            </a:r>
            <a:r>
              <a:rPr lang="en-US" sz="1400" dirty="0"/>
              <a:t> gate</a:t>
            </a:r>
          </a:p>
          <a:p>
            <a:r>
              <a:rPr lang="en-US" sz="1400" dirty="0"/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else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   </a:t>
            </a:r>
            <a:r>
              <a:rPr lang="en-US" sz="1400" b="1" dirty="0">
                <a:solidFill>
                  <a:srgbClr val="00B050"/>
                </a:solidFill>
              </a:rPr>
              <a:t>return</a:t>
            </a:r>
            <a:r>
              <a:rPr lang="en-US" sz="1400" dirty="0"/>
              <a:t> [</a:t>
            </a:r>
            <a:r>
              <a:rPr lang="en-US" sz="1400" dirty="0" err="1"/>
              <a:t>cirq.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400" dirty="0"/>
              <a:t>(qubit) </a:t>
            </a:r>
            <a:r>
              <a:rPr lang="en-US" sz="1400" b="1" dirty="0">
                <a:solidFill>
                  <a:srgbClr val="00B050"/>
                </a:solidFill>
              </a:rPr>
              <a:t>for</a:t>
            </a:r>
            <a:r>
              <a:rPr lang="en-US" sz="1400" dirty="0"/>
              <a:t> qubit </a:t>
            </a:r>
            <a:r>
              <a:rPr lang="en-US" sz="1400" b="1" dirty="0">
                <a:solidFill>
                  <a:srgbClr val="00B050"/>
                </a:solidFill>
              </a:rPr>
              <a:t>in</a:t>
            </a:r>
            <a:r>
              <a:rPr lang="en-US" sz="1400" dirty="0"/>
              <a:t> qubits]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1400" i="1" dirty="0">
                <a:solidFill>
                  <a:schemeClr val="accent3">
                    <a:lumMod val="75000"/>
                  </a:schemeClr>
                </a:solidFill>
              </a:rPr>
              <a:t># if oracle is balanced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else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if</a:t>
            </a:r>
            <a:r>
              <a:rPr lang="en-US" sz="1400" dirty="0"/>
              <a:t> </a:t>
            </a:r>
            <a:r>
              <a:rPr lang="en-US" sz="1400" dirty="0" err="1"/>
              <a:t>rnd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7030A0"/>
                </a:solidFill>
              </a:rPr>
              <a:t>==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   gate </a:t>
            </a:r>
            <a:r>
              <a:rPr lang="en-US" sz="1400" b="1" dirty="0">
                <a:solidFill>
                  <a:srgbClr val="7030A0"/>
                </a:solidFill>
              </a:rPr>
              <a:t>=</a:t>
            </a:r>
            <a:r>
              <a:rPr lang="en-US" sz="1400" dirty="0"/>
              <a:t> [</a:t>
            </a:r>
            <a:r>
              <a:rPr lang="en-US" sz="1400" dirty="0" err="1"/>
              <a:t>cirq.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CNOT</a:t>
            </a:r>
            <a:r>
              <a:rPr lang="en-US" sz="1400" dirty="0"/>
              <a:t>(control</a:t>
            </a:r>
            <a:r>
              <a:rPr lang="en-US" sz="1400" b="1" dirty="0">
                <a:solidFill>
                  <a:srgbClr val="7030A0"/>
                </a:solidFill>
              </a:rPr>
              <a:t>=</a:t>
            </a:r>
            <a:r>
              <a:rPr lang="en-US" sz="1400" dirty="0"/>
              <a:t>qubit, target</a:t>
            </a:r>
            <a:r>
              <a:rPr lang="en-US" sz="1400" b="1" dirty="0">
                <a:solidFill>
                  <a:srgbClr val="7030A0"/>
                </a:solidFill>
              </a:rPr>
              <a:t>=</a:t>
            </a:r>
            <a:r>
              <a:rPr lang="en-US" sz="1400" dirty="0"/>
              <a:t>qubits[</a:t>
            </a:r>
            <a:r>
              <a:rPr lang="en-US" sz="1400" dirty="0" err="1"/>
              <a:t>n_qubits</a:t>
            </a:r>
            <a:r>
              <a:rPr lang="en-US" sz="1400" dirty="0"/>
              <a:t>]) </a:t>
            </a:r>
            <a:r>
              <a:rPr lang="en-US" sz="1400" b="1" dirty="0">
                <a:solidFill>
                  <a:srgbClr val="00B050"/>
                </a:solidFill>
              </a:rPr>
              <a:t>for</a:t>
            </a:r>
            <a:r>
              <a:rPr lang="en-US" sz="1400" dirty="0"/>
              <a:t> qubit </a:t>
            </a:r>
            <a:r>
              <a:rPr lang="en-US" sz="1400" b="1" dirty="0">
                <a:solidFill>
                  <a:srgbClr val="00B050"/>
                </a:solidFill>
              </a:rPr>
              <a:t>in</a:t>
            </a:r>
            <a:r>
              <a:rPr lang="en-US" sz="1400" dirty="0"/>
              <a:t> qubits[:</a:t>
            </a:r>
            <a:r>
              <a:rPr lang="en-US" sz="1400" b="1" dirty="0">
                <a:solidFill>
                  <a:srgbClr val="7030A0"/>
                </a:solidFill>
              </a:rPr>
              <a:t>-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  <a:r>
              <a:rPr lang="en-US" sz="1400" dirty="0"/>
              <a:t>]]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gate.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en-US" sz="1400" dirty="0"/>
              <a:t>(</a:t>
            </a:r>
            <a:r>
              <a:rPr lang="en-US" sz="1400" dirty="0" err="1"/>
              <a:t>cirq.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1400" dirty="0"/>
              <a:t>(qubits[</a:t>
            </a:r>
            <a:r>
              <a:rPr lang="en-US" sz="1400" dirty="0" err="1"/>
              <a:t>n_qubits</a:t>
            </a:r>
            <a:r>
              <a:rPr lang="en-US" sz="1400" dirty="0"/>
              <a:t>]))</a:t>
            </a:r>
          </a:p>
          <a:p>
            <a:r>
              <a:rPr lang="en-US" sz="1400" dirty="0"/>
              <a:t>            </a:t>
            </a:r>
            <a:r>
              <a:rPr lang="en-US" sz="1400" b="1" dirty="0">
                <a:solidFill>
                  <a:srgbClr val="00B050"/>
                </a:solidFill>
              </a:rPr>
              <a:t>return</a:t>
            </a:r>
            <a:r>
              <a:rPr lang="en-US" sz="1400" dirty="0"/>
              <a:t> gate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    else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        return </a:t>
            </a:r>
            <a:r>
              <a:rPr lang="en-US" sz="1400" dirty="0"/>
              <a:t>[</a:t>
            </a:r>
            <a:r>
              <a:rPr lang="en-US" sz="1400" dirty="0" err="1"/>
              <a:t>cirq.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CNOT</a:t>
            </a:r>
            <a:r>
              <a:rPr lang="en-US" sz="1400" dirty="0"/>
              <a:t>(control</a:t>
            </a:r>
            <a:r>
              <a:rPr lang="en-US" sz="1400" b="1" dirty="0">
                <a:solidFill>
                  <a:srgbClr val="7030A0"/>
                </a:solidFill>
              </a:rPr>
              <a:t>=</a:t>
            </a:r>
            <a:r>
              <a:rPr lang="en-US" sz="1400" dirty="0"/>
              <a:t>qubit, target</a:t>
            </a:r>
            <a:r>
              <a:rPr lang="en-US" sz="1400" b="1" dirty="0">
                <a:solidFill>
                  <a:srgbClr val="7030A0"/>
                </a:solidFill>
              </a:rPr>
              <a:t>=</a:t>
            </a:r>
            <a:r>
              <a:rPr lang="en-US" sz="1400" dirty="0"/>
              <a:t>qubits[</a:t>
            </a:r>
            <a:r>
              <a:rPr lang="en-US" sz="1400" dirty="0" err="1"/>
              <a:t>n_qubits</a:t>
            </a:r>
            <a:r>
              <a:rPr lang="en-US" sz="1400" dirty="0"/>
              <a:t>]) </a:t>
            </a:r>
            <a:r>
              <a:rPr lang="en-US" sz="1400" b="1" dirty="0">
                <a:solidFill>
                  <a:srgbClr val="00B050"/>
                </a:solidFill>
              </a:rPr>
              <a:t>for</a:t>
            </a:r>
            <a:r>
              <a:rPr lang="en-US" sz="1400" dirty="0"/>
              <a:t> qubit </a:t>
            </a:r>
            <a:r>
              <a:rPr lang="en-US" sz="1400" b="1" dirty="0">
                <a:solidFill>
                  <a:srgbClr val="00B050"/>
                </a:solidFill>
              </a:rPr>
              <a:t>in</a:t>
            </a:r>
            <a:r>
              <a:rPr lang="en-US" sz="1400" dirty="0"/>
              <a:t> qubits[:</a:t>
            </a:r>
            <a:r>
              <a:rPr lang="en-US" sz="1400" b="1" dirty="0">
                <a:solidFill>
                  <a:srgbClr val="7030A0"/>
                </a:solidFill>
              </a:rPr>
              <a:t>-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  <a:r>
              <a:rPr lang="en-US" sz="1400" dirty="0"/>
              <a:t>]]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70296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6216033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Deutsch-</a:t>
            </a:r>
            <a:r>
              <a:rPr lang="de-DE" dirty="0" err="1"/>
              <a:t>Jozsa</a:t>
            </a:r>
            <a:r>
              <a:rPr lang="de-DE" dirty="0"/>
              <a:t> Algorithmus – Schaltkreis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35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C0F853-BFC1-42A8-889F-861B61414043}"/>
              </a:ext>
            </a:extLst>
          </p:cNvPr>
          <p:cNvSpPr/>
          <p:nvPr/>
        </p:nvSpPr>
        <p:spPr>
          <a:xfrm>
            <a:off x="628649" y="2056473"/>
            <a:ext cx="78867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moment_x_last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moment_h_all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get_oracle_gate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FF0000"/>
                </a:solidFill>
              </a:rPr>
              <a:t>"b"</a:t>
            </a:r>
            <a:r>
              <a:rPr lang="de-DE" sz="2000" dirty="0"/>
              <a:t>))</a:t>
            </a:r>
          </a:p>
          <a:p>
            <a:endParaRPr lang="de-DE" sz="2000" dirty="0"/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moment_h_all_ex_last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moment_m_all_ex_last</a:t>
            </a:r>
            <a:r>
              <a:rPr lang="de-DE" sz="2000" dirty="0"/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7020514-8847-46E0-877D-33D7C4B3A4AC}"/>
              </a:ext>
            </a:extLst>
          </p:cNvPr>
          <p:cNvSpPr/>
          <p:nvPr/>
        </p:nvSpPr>
        <p:spPr>
          <a:xfrm>
            <a:off x="628650" y="4992596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 err="1">
                <a:solidFill>
                  <a:srgbClr val="C00000"/>
                </a:solidFill>
              </a:rPr>
              <a:t>Result</a:t>
            </a:r>
            <a:r>
              <a:rPr lang="de-DE" sz="2000" dirty="0">
                <a:solidFill>
                  <a:srgbClr val="C00000"/>
                </a:solidFill>
              </a:rPr>
              <a:t>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result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021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6216033" cy="691671"/>
          </a:xfrm>
        </p:spPr>
        <p:txBody>
          <a:bodyPr>
            <a:normAutofit fontScale="90000"/>
          </a:bodyPr>
          <a:lstStyle/>
          <a:p>
            <a:r>
              <a:rPr lang="de-DE" dirty="0"/>
              <a:t>Deutsch-</a:t>
            </a:r>
            <a:r>
              <a:rPr lang="de-DE" dirty="0" err="1"/>
              <a:t>Jozsa</a:t>
            </a:r>
            <a:r>
              <a:rPr lang="de-DE" dirty="0"/>
              <a:t> Algorithmus – Schaltkreis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CE98DB-FD4B-4BAE-B19A-CB6BA63F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9" y="2253427"/>
            <a:ext cx="5585719" cy="34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95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6216033" cy="691671"/>
          </a:xfrm>
        </p:spPr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37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E7A7F06-78B1-4B43-AE8C-398300522111}"/>
              </a:ext>
            </a:extLst>
          </p:cNvPr>
          <p:cNvSpPr txBox="1">
            <a:spLocks/>
          </p:cNvSpPr>
          <p:nvPr/>
        </p:nvSpPr>
        <p:spPr>
          <a:xfrm>
            <a:off x="628650" y="2737329"/>
            <a:ext cx="7886700" cy="691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0" dirty="0">
                <a:solidFill>
                  <a:schemeClr val="tx1"/>
                </a:solidFill>
              </a:rPr>
              <a:t>Literatur:</a:t>
            </a:r>
          </a:p>
          <a:p>
            <a:endParaRPr lang="de-DE" b="0" dirty="0">
              <a:solidFill>
                <a:schemeClr val="tx1"/>
              </a:solidFill>
            </a:endParaRPr>
          </a:p>
          <a:p>
            <a:r>
              <a:rPr lang="de-DE" b="0" dirty="0">
                <a:solidFill>
                  <a:schemeClr val="tx1"/>
                </a:solidFill>
              </a:rPr>
              <a:t>[1] – </a:t>
            </a:r>
            <a:r>
              <a:rPr lang="de-DE" b="0" dirty="0" err="1">
                <a:solidFill>
                  <a:schemeClr val="tx1"/>
                </a:solidFill>
              </a:rPr>
              <a:t>Cirq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Documentation</a:t>
            </a:r>
            <a:r>
              <a:rPr lang="de-DE" b="0" dirty="0">
                <a:solidFill>
                  <a:schemeClr val="tx1"/>
                </a:solidFill>
              </a:rPr>
              <a:t>, url: https://cirq.readthedocs.io/en/stable/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9EDDA16-42A1-4D3F-A2B2-A644B59419B0}"/>
              </a:ext>
            </a:extLst>
          </p:cNvPr>
          <p:cNvSpPr txBox="1">
            <a:spLocks/>
          </p:cNvSpPr>
          <p:nvPr/>
        </p:nvSpPr>
        <p:spPr>
          <a:xfrm>
            <a:off x="628650" y="3968327"/>
            <a:ext cx="7886700" cy="691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0" dirty="0">
                <a:solidFill>
                  <a:schemeClr val="tx1"/>
                </a:solidFill>
              </a:rPr>
              <a:t>Bilder:</a:t>
            </a:r>
          </a:p>
          <a:p>
            <a:endParaRPr lang="de-DE" sz="1600" b="0" dirty="0">
              <a:solidFill>
                <a:schemeClr val="tx1"/>
              </a:solidFill>
            </a:endParaRPr>
          </a:p>
          <a:p>
            <a:r>
              <a:rPr lang="de-DE" sz="1600" b="0" dirty="0">
                <a:solidFill>
                  <a:schemeClr val="tx1"/>
                </a:solidFill>
              </a:rPr>
              <a:t>[2] – Prof. Dr. Jörg </a:t>
            </a:r>
            <a:r>
              <a:rPr lang="de-DE" sz="1600" b="0" dirty="0" err="1">
                <a:solidFill>
                  <a:schemeClr val="tx1"/>
                </a:solidFill>
              </a:rPr>
              <a:t>Hettel</a:t>
            </a:r>
            <a:r>
              <a:rPr lang="de-DE" sz="1600" b="0" dirty="0">
                <a:solidFill>
                  <a:schemeClr val="tx1"/>
                </a:solidFill>
              </a:rPr>
              <a:t>, </a:t>
            </a:r>
            <a:r>
              <a:rPr lang="en-US" sz="1600" b="0" dirty="0">
                <a:solidFill>
                  <a:schemeClr val="tx1"/>
                </a:solidFill>
              </a:rPr>
              <a:t>Quantum Computing and Information An Introduction for Computer Scientists – Quantum Algorithms</a:t>
            </a:r>
            <a:endParaRPr lang="de-DE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03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38</a:t>
            </a:fld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B784B99-2B3E-493F-85AE-3884BE20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496" y="3083164"/>
            <a:ext cx="2807008" cy="691671"/>
          </a:xfrm>
        </p:spPr>
        <p:txBody>
          <a:bodyPr>
            <a:noAutofit/>
          </a:bodyPr>
          <a:lstStyle/>
          <a:p>
            <a:r>
              <a:rPr lang="de-DE" sz="60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09141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001"/>
            <a:ext cx="7886700" cy="691671"/>
          </a:xfrm>
        </p:spPr>
        <p:txBody>
          <a:bodyPr/>
          <a:lstStyle/>
          <a:p>
            <a:r>
              <a:rPr lang="de-DE" dirty="0"/>
              <a:t>Installation und Import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4</a:t>
            </a:fld>
            <a:endParaRPr lang="de-DE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79B8378-69A7-4136-B97A-D8919886A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27366"/>
            <a:ext cx="7886700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pip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install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cirq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20CD20-81B0-4011-A65C-420CFE4E4209}"/>
              </a:ext>
            </a:extLst>
          </p:cNvPr>
          <p:cNvSpPr/>
          <p:nvPr/>
        </p:nvSpPr>
        <p:spPr>
          <a:xfrm>
            <a:off x="628650" y="4203715"/>
            <a:ext cx="78867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 err="1">
                <a:solidFill>
                  <a:srgbClr val="00B050"/>
                </a:solidFill>
              </a:rPr>
              <a:t>import</a:t>
            </a:r>
            <a:r>
              <a:rPr lang="de-DE" sz="2000" dirty="0"/>
              <a:t> </a:t>
            </a:r>
            <a:r>
              <a:rPr lang="de-DE" sz="2000" dirty="0" err="1"/>
              <a:t>cirq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4333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5</a:t>
            </a:fld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554167CE-5783-4016-8966-42FC4B6CA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56" y="2714925"/>
            <a:ext cx="3947188" cy="203183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9D82A9A-33B9-4A13-A260-C99ADB200672}"/>
              </a:ext>
            </a:extLst>
          </p:cNvPr>
          <p:cNvSpPr txBox="1"/>
          <p:nvPr/>
        </p:nvSpPr>
        <p:spPr>
          <a:xfrm>
            <a:off x="628650" y="560321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[2]</a:t>
            </a:r>
          </a:p>
        </p:txBody>
      </p:sp>
    </p:spTree>
    <p:extLst>
      <p:ext uri="{BB962C8B-B14F-4D97-AF65-F5344CB8AC3E}">
        <p14:creationId xmlns:p14="http://schemas.microsoft.com/office/powerpoint/2010/main" val="131236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 - </a:t>
            </a:r>
            <a:r>
              <a:rPr lang="de-DE" dirty="0" err="1"/>
              <a:t>Qiskit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6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D3A818-6D6F-43A0-BF27-A1D5660012CF}"/>
              </a:ext>
            </a:extLst>
          </p:cNvPr>
          <p:cNvSpPr/>
          <p:nvPr/>
        </p:nvSpPr>
        <p:spPr>
          <a:xfrm>
            <a:off x="628650" y="2296574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Quantum Circuit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with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one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= </a:t>
            </a:r>
            <a:r>
              <a:rPr lang="de-DE" sz="2000" dirty="0" err="1"/>
              <a:t>qiskit.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QuantumCircuit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00B050"/>
                </a:solidFill>
              </a:rPr>
              <a:t>1</a:t>
            </a:r>
            <a:r>
              <a:rPr lang="de-DE" sz="2000" dirty="0"/>
              <a:t>,</a:t>
            </a:r>
            <a:r>
              <a:rPr lang="de-DE" sz="2000" dirty="0">
                <a:solidFill>
                  <a:srgbClr val="00B050"/>
                </a:solidFill>
              </a:rPr>
              <a:t>1</a:t>
            </a:r>
            <a:r>
              <a:rPr lang="de-DE" sz="2000" dirty="0"/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3E8698-E228-4737-BC9B-B07ECDE57549}"/>
              </a:ext>
            </a:extLst>
          </p:cNvPr>
          <p:cNvSpPr/>
          <p:nvPr/>
        </p:nvSpPr>
        <p:spPr>
          <a:xfrm>
            <a:off x="628649" y="3078120"/>
            <a:ext cx="78867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# not gate and measure</a:t>
            </a:r>
          </a:p>
          <a:p>
            <a:r>
              <a:rPr lang="en-US" sz="2000" dirty="0" err="1"/>
              <a:t>circuit.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0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circuit.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en-US" sz="2000" dirty="0"/>
              <a:t>([</a:t>
            </a:r>
            <a:r>
              <a:rPr lang="en-US" sz="2000" dirty="0">
                <a:solidFill>
                  <a:srgbClr val="00B050"/>
                </a:solidFill>
              </a:rPr>
              <a:t>0</a:t>
            </a:r>
            <a:r>
              <a:rPr lang="en-US" sz="2000" dirty="0"/>
              <a:t>], [</a:t>
            </a:r>
            <a:r>
              <a:rPr lang="en-US" sz="2000" dirty="0">
                <a:solidFill>
                  <a:srgbClr val="00B050"/>
                </a:solidFill>
              </a:rPr>
              <a:t>0</a:t>
            </a:r>
            <a:r>
              <a:rPr lang="en-US" sz="2000" dirty="0"/>
              <a:t>])</a:t>
            </a:r>
            <a:endParaRPr lang="de-DE" sz="20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D215E3-F127-4218-A2F1-A88124BC4723}"/>
              </a:ext>
            </a:extLst>
          </p:cNvPr>
          <p:cNvSpPr/>
          <p:nvPr/>
        </p:nvSpPr>
        <p:spPr>
          <a:xfrm>
            <a:off x="628649" y="4167443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B050"/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FF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draw</a:t>
            </a:r>
            <a:r>
              <a:rPr lang="de-DE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339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 - </a:t>
            </a:r>
            <a:r>
              <a:rPr lang="de-DE" dirty="0" err="1"/>
              <a:t>Qiskit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232E57E-5CEC-4AD2-86D5-A00348B16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17366"/>
            <a:ext cx="3334588" cy="19600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6931ED1-27F9-4583-9A74-C71D7918F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64" y="3088810"/>
            <a:ext cx="3086100" cy="158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8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D3A818-6D6F-43A0-BF27-A1D5660012CF}"/>
              </a:ext>
            </a:extLst>
          </p:cNvPr>
          <p:cNvSpPr/>
          <p:nvPr/>
        </p:nvSpPr>
        <p:spPr>
          <a:xfrm>
            <a:off x="628650" y="2213491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pick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up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qubit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qubit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LineQubit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de-DE" sz="2000" dirty="0"/>
              <a:t>)    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position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3E8698-E228-4737-BC9B-B07ECDE57549}"/>
              </a:ext>
            </a:extLst>
          </p:cNvPr>
          <p:cNvSpPr/>
          <p:nvPr/>
        </p:nvSpPr>
        <p:spPr>
          <a:xfrm>
            <a:off x="628649" y="3038439"/>
            <a:ext cx="78867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de-DE" sz="2000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de-DE" sz="2000" i="1" dirty="0" err="1">
                <a:solidFill>
                  <a:schemeClr val="accent3">
                    <a:lumMod val="75000"/>
                  </a:schemeClr>
                </a:solidFill>
              </a:rPr>
              <a:t>circuit</a:t>
            </a:r>
            <a:endParaRPr lang="de-DE" sz="20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sz="2000" dirty="0" err="1"/>
              <a:t>circuit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7030A0"/>
                </a:solidFill>
              </a:rPr>
              <a:t>=</a:t>
            </a:r>
            <a:r>
              <a:rPr lang="de-DE" sz="2000" dirty="0"/>
              <a:t> 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Circuit</a:t>
            </a:r>
            <a:r>
              <a:rPr lang="de-DE" sz="2000" dirty="0"/>
              <a:t>()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)),</a:t>
            </a:r>
          </a:p>
          <a:p>
            <a:r>
              <a:rPr lang="de-DE" sz="2000" dirty="0" err="1"/>
              <a:t>circuit.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de-DE" sz="2000" dirty="0"/>
              <a:t>(</a:t>
            </a:r>
            <a:r>
              <a:rPr lang="de-DE" sz="2000" dirty="0" err="1"/>
              <a:t>cirq.</a:t>
            </a:r>
            <a:r>
              <a:rPr lang="de-DE" sz="2000" dirty="0" err="1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de-DE" sz="2000" dirty="0"/>
              <a:t>(</a:t>
            </a:r>
            <a:r>
              <a:rPr lang="de-DE" sz="2000" dirty="0" err="1"/>
              <a:t>qubit</a:t>
            </a:r>
            <a:r>
              <a:rPr lang="de-DE" sz="2000" dirty="0"/>
              <a:t>))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D215E3-F127-4218-A2F1-A88124BC4723}"/>
              </a:ext>
            </a:extLst>
          </p:cNvPr>
          <p:cNvSpPr/>
          <p:nvPr/>
        </p:nvSpPr>
        <p:spPr>
          <a:xfrm>
            <a:off x="628649" y="4478940"/>
            <a:ext cx="78866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C00000"/>
                </a:solidFill>
              </a:rPr>
              <a:t>"Circuit"</a:t>
            </a:r>
            <a:r>
              <a:rPr lang="de-DE" sz="2000" dirty="0"/>
              <a:t>)</a:t>
            </a:r>
          </a:p>
          <a:p>
            <a:r>
              <a:rPr lang="de-DE" sz="2000" dirty="0" err="1">
                <a:solidFill>
                  <a:schemeClr val="accent3">
                    <a:lumMod val="75000"/>
                  </a:schemeClr>
                </a:solidFill>
              </a:rPr>
              <a:t>print</a:t>
            </a:r>
            <a:r>
              <a:rPr lang="de-DE" sz="2000" dirty="0"/>
              <a:t>(</a:t>
            </a:r>
            <a:r>
              <a:rPr lang="de-DE" sz="2000" dirty="0" err="1"/>
              <a:t>circuit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715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1063-F17A-46BD-9ED6-72F4704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 - </a:t>
            </a:r>
            <a:r>
              <a:rPr lang="de-DE" dirty="0" err="1"/>
              <a:t>Cirq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22633-E468-4FF6-A50C-A8E16FF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88E6-B411-4413-831A-87EED82A659E}" type="datetime1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37D9-9605-4CDF-B340-01F91107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Eric Brunk - Quantum Computing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7531D-03A9-4770-BA1F-A6792D5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2310-4CBE-4B3B-8C88-D717286D0414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DCE09F-A584-43CF-8DD4-B5AC6E4DB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70632"/>
            <a:ext cx="3334588" cy="13167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FB4BF91-9138-4287-9119-80662359F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64" y="2770632"/>
            <a:ext cx="3086100" cy="158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1534</Words>
  <Application>Microsoft Office PowerPoint</Application>
  <PresentationFormat>Bildschirmpräsentation (4:3)</PresentationFormat>
  <Paragraphs>348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Arial Unicode MS</vt:lpstr>
      <vt:lpstr>Calibri</vt:lpstr>
      <vt:lpstr>Calibri Light</vt:lpstr>
      <vt:lpstr>Office</vt:lpstr>
      <vt:lpstr>Alternative Entwicklungstools zu Qiskit - Cirq</vt:lpstr>
      <vt:lpstr>Inhalt</vt:lpstr>
      <vt:lpstr>Was ist Cirq?</vt:lpstr>
      <vt:lpstr>Installation und Import</vt:lpstr>
      <vt:lpstr>NOT</vt:lpstr>
      <vt:lpstr>NOT - Qiskit</vt:lpstr>
      <vt:lpstr>NOT - Qiskit</vt:lpstr>
      <vt:lpstr>NOT - Cirq</vt:lpstr>
      <vt:lpstr>NOT - Cirq</vt:lpstr>
      <vt:lpstr>CNOT</vt:lpstr>
      <vt:lpstr>CNOT - Qiskit</vt:lpstr>
      <vt:lpstr>CNOT - Qiskit</vt:lpstr>
      <vt:lpstr>CNOT - Cirq</vt:lpstr>
      <vt:lpstr>CNOT - Cirq</vt:lpstr>
      <vt:lpstr>Hadamard</vt:lpstr>
      <vt:lpstr>Hadamard - Cirq</vt:lpstr>
      <vt:lpstr>Hadamard - Cirq</vt:lpstr>
      <vt:lpstr>Hadamard - Cirq</vt:lpstr>
      <vt:lpstr>Hadamard - Cirq</vt:lpstr>
      <vt:lpstr>Deutsch Algorithmus</vt:lpstr>
      <vt:lpstr>Schaltkreise</vt:lpstr>
      <vt:lpstr>Deutsch Algorithmus</vt:lpstr>
      <vt:lpstr>Deutsch Algorithmus</vt:lpstr>
      <vt:lpstr>Deutsch Algorithmus</vt:lpstr>
      <vt:lpstr>Deutsch Algorithmus</vt:lpstr>
      <vt:lpstr>Deutsch Algorithmus – Oracle Gatter</vt:lpstr>
      <vt:lpstr>Deutsch Algorithmus</vt:lpstr>
      <vt:lpstr>Deutsch Algorithmus</vt:lpstr>
      <vt:lpstr>Deutsch Algorithmus – Schaltkreis</vt:lpstr>
      <vt:lpstr>Deutsch Algorithmus – Schaltkreis</vt:lpstr>
      <vt:lpstr>Deutsch Algorithmus – Schaltkreis</vt:lpstr>
      <vt:lpstr>Deutsch-Jozsa Algorithmus</vt:lpstr>
      <vt:lpstr>Deutsch-Jozsa Algorithmus – Gatter</vt:lpstr>
      <vt:lpstr>Deutsch-Jozsa Algorithmus – Oracle Gatter</vt:lpstr>
      <vt:lpstr>Deutsch-Jozsa Algorithmus – Schaltkreis</vt:lpstr>
      <vt:lpstr>Deutsch-Jozsa Algorithmus – Schaltkreis</vt:lpstr>
      <vt:lpstr>Quellen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Entwicklungstools zu Qiskit - Cirq</dc:title>
  <dc:creator>Eric Brunk</dc:creator>
  <cp:lastModifiedBy>Eric Brunk</cp:lastModifiedBy>
  <cp:revision>65</cp:revision>
  <dcterms:created xsi:type="dcterms:W3CDTF">2020-01-02T15:20:58Z</dcterms:created>
  <dcterms:modified xsi:type="dcterms:W3CDTF">2020-01-15T13:09:58Z</dcterms:modified>
</cp:coreProperties>
</file>