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72" r:id="rId4"/>
    <p:sldId id="260" r:id="rId5"/>
    <p:sldId id="261" r:id="rId6"/>
    <p:sldId id="265" r:id="rId7"/>
    <p:sldId id="263" r:id="rId8"/>
    <p:sldId id="271" r:id="rId9"/>
    <p:sldId id="270" r:id="rId10"/>
    <p:sldId id="266" r:id="rId11"/>
    <p:sldId id="262" r:id="rId12"/>
    <p:sldId id="267" r:id="rId13"/>
    <p:sldId id="268" r:id="rId14"/>
    <p:sldId id="269" r:id="rId15"/>
    <p:sldId id="273" r:id="rId16"/>
    <p:sldId id="264" r:id="rId17"/>
    <p:sldId id="282" r:id="rId18"/>
    <p:sldId id="285" r:id="rId19"/>
    <p:sldId id="283" r:id="rId20"/>
    <p:sldId id="275" r:id="rId21"/>
    <p:sldId id="284" r:id="rId22"/>
    <p:sldId id="286" r:id="rId23"/>
    <p:sldId id="276" r:id="rId24"/>
    <p:sldId id="287" r:id="rId25"/>
    <p:sldId id="288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221D-1D23-4852-B6DA-6576BCEA7270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2706-9A15-4246-83E1-02ACE4745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37207"/>
            <a:ext cx="7886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A252-2314-4772-A566-2CE806BA6105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C32-5277-4D18-9237-2D9EFEE70859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427-F0A3-4414-B85B-51AB93964579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223F-F55A-4595-9200-43B0DD10A323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48B9-CABA-4FF4-8ACD-34E4AC23D18B}" type="datetime1">
              <a:rPr lang="de-DE" smtClean="0"/>
              <a:t>06.01.2020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5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00FC-13D0-4C1D-85D2-CC25D183B7A0}" type="datetime1">
              <a:rPr lang="de-DE" smtClean="0"/>
              <a:t>06.01.2020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2B-8F93-438C-B6DF-B557C5B2FA2C}" type="datetime1">
              <a:rPr lang="de-DE" smtClean="0"/>
              <a:t>06.01.2020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9243-FDF7-420A-BCC0-43CD5A0DD4E7}" type="datetime1">
              <a:rPr lang="de-DE" smtClean="0"/>
              <a:t>06.01.2020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B390-A885-48C8-A4C4-9AB18CB5E27A}" type="datetime1">
              <a:rPr lang="de-DE" smtClean="0"/>
              <a:t>06.01.2020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F4C-C9F5-47FB-B71A-7476FBE97986}" type="datetime1">
              <a:rPr lang="de-DE" smtClean="0"/>
              <a:t>06.01.2020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93693"/>
            <a:ext cx="7886700" cy="388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861F-47DF-4B94-9718-9495387A8AD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0D00ADCD-8C53-4DBF-AF91-CFE66B11A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2" y="288309"/>
            <a:ext cx="1328778" cy="6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3849-4E21-45F3-8F84-D4AA7F098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Alternative Entwicklungstools zu </a:t>
            </a:r>
            <a:r>
              <a:rPr lang="de-DE" dirty="0" err="1"/>
              <a:t>Qiskit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F0B37-A639-4EED-9C70-08E2AE33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Googles Quantum Computing Bibliothek für Python</a:t>
            </a:r>
          </a:p>
          <a:p>
            <a:r>
              <a:rPr lang="de-DE" dirty="0"/>
              <a:t>Referent: Eric Brunk</a:t>
            </a:r>
          </a:p>
        </p:txBody>
      </p:sp>
    </p:spTree>
    <p:extLst>
      <p:ext uri="{BB962C8B-B14F-4D97-AF65-F5344CB8AC3E}">
        <p14:creationId xmlns:p14="http://schemas.microsoft.com/office/powerpoint/2010/main" val="5805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10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86F299-DC84-450C-82E9-FE232546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7520"/>
            <a:ext cx="3217260" cy="20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11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6ED9E5-7816-4893-863C-082E6B28BB96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DC0C4A-02CE-4AAF-819C-02CB87BFA3EB}"/>
              </a:ext>
            </a:extLst>
          </p:cNvPr>
          <p:cNvSpPr/>
          <p:nvPr/>
        </p:nvSpPr>
        <p:spPr>
          <a:xfrm>
            <a:off x="628649" y="3153849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),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B7C02F-E3C1-40FD-9E5E-3EC917D7CF45}"/>
              </a:ext>
            </a:extLst>
          </p:cNvPr>
          <p:cNvSpPr/>
          <p:nvPr/>
        </p:nvSpPr>
        <p:spPr>
          <a:xfrm>
            <a:off x="628649" y="487659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5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28BAF41-115F-4FD5-BBBB-B8E449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45704"/>
            <a:ext cx="3858613" cy="13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13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8B30AF-9078-412A-8BDC-9F284F1CCE04}"/>
              </a:ext>
            </a:extLst>
          </p:cNvPr>
          <p:cNvSpPr/>
          <p:nvPr/>
        </p:nvSpPr>
        <p:spPr>
          <a:xfrm>
            <a:off x="628649" y="2056473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simulate</a:t>
            </a:r>
          </a:p>
          <a:p>
            <a:r>
              <a:rPr lang="en-US" sz="2000" dirty="0"/>
              <a:t>simulator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2000" dirty="0"/>
              <a:t>()</a:t>
            </a:r>
          </a:p>
          <a:p>
            <a:r>
              <a:rPr lang="en-US" sz="2000" dirty="0"/>
              <a:t>result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simulator.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2000" dirty="0"/>
              <a:t>(circuit, repetitions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1000</a:t>
            </a:r>
            <a:r>
              <a:rPr lang="en-US" sz="2000" dirty="0"/>
              <a:t>)</a:t>
            </a:r>
            <a:endParaRPr lang="de-DE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61954A0-6545-45EB-B405-A3D419650DEB}"/>
              </a:ext>
            </a:extLst>
          </p:cNvPr>
          <p:cNvSpPr/>
          <p:nvPr/>
        </p:nvSpPr>
        <p:spPr>
          <a:xfrm>
            <a:off x="628650" y="3145937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70B56B-6890-4FAE-A544-8E80C5BB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27624"/>
            <a:ext cx="7965856" cy="1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A231F5-AD42-44B4-9568-3545F5D24436}"/>
              </a:ext>
            </a:extLst>
          </p:cNvPr>
          <p:cNvSpPr/>
          <p:nvPr/>
        </p:nvSpPr>
        <p:spPr>
          <a:xfrm>
            <a:off x="628649" y="2056473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histogram</a:t>
            </a:r>
          </a:p>
          <a:p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2000" dirty="0"/>
              <a:t>(result)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01E571-19F0-409A-861E-0E16EAD5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95240"/>
            <a:ext cx="458001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2158938" cy="691671"/>
          </a:xfrm>
        </p:spPr>
        <p:txBody>
          <a:bodyPr/>
          <a:lstStyle/>
          <a:p>
            <a:r>
              <a:rPr lang="de-DE" dirty="0"/>
              <a:t>Schaltkreise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15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5B0698-3556-4E04-9DF4-C6572329EB29}"/>
              </a:ext>
            </a:extLst>
          </p:cNvPr>
          <p:cNvCxnSpPr>
            <a:cxnSpLocks/>
          </p:cNvCxnSpPr>
          <p:nvPr/>
        </p:nvCxnSpPr>
        <p:spPr>
          <a:xfrm>
            <a:off x="745725" y="325373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037904-F953-4925-B78E-62774F267897}"/>
              </a:ext>
            </a:extLst>
          </p:cNvPr>
          <p:cNvCxnSpPr>
            <a:cxnSpLocks/>
          </p:cNvCxnSpPr>
          <p:nvPr/>
        </p:nvCxnSpPr>
        <p:spPr>
          <a:xfrm>
            <a:off x="745725" y="401869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7A15AAC-99E2-4760-8072-B44F9006AB8A}"/>
              </a:ext>
            </a:extLst>
          </p:cNvPr>
          <p:cNvCxnSpPr>
            <a:cxnSpLocks/>
          </p:cNvCxnSpPr>
          <p:nvPr/>
        </p:nvCxnSpPr>
        <p:spPr>
          <a:xfrm>
            <a:off x="745725" y="478365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CCDE1A6-3495-4B85-A781-04818AD0BC21}"/>
              </a:ext>
            </a:extLst>
          </p:cNvPr>
          <p:cNvSpPr txBox="1"/>
          <p:nvPr/>
        </p:nvSpPr>
        <p:spPr>
          <a:xfrm>
            <a:off x="381523" y="30690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D9E5311-2924-4E08-B2DE-5732B7227223}"/>
              </a:ext>
            </a:extLst>
          </p:cNvPr>
          <p:cNvSpPr txBox="1"/>
          <p:nvPr/>
        </p:nvSpPr>
        <p:spPr>
          <a:xfrm>
            <a:off x="381523" y="38283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293E0F-3A05-4DEA-B475-61115ED9B5D9}"/>
              </a:ext>
            </a:extLst>
          </p:cNvPr>
          <p:cNvSpPr txBox="1"/>
          <p:nvPr/>
        </p:nvSpPr>
        <p:spPr>
          <a:xfrm>
            <a:off x="381523" y="45989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2: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727605-22DD-4FB8-ACDF-DEB676D929D2}"/>
              </a:ext>
            </a:extLst>
          </p:cNvPr>
          <p:cNvSpPr/>
          <p:nvPr/>
        </p:nvSpPr>
        <p:spPr>
          <a:xfrm>
            <a:off x="1715662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521F96-F3B7-40CA-8B88-F5027BDCF1B5}"/>
              </a:ext>
            </a:extLst>
          </p:cNvPr>
          <p:cNvSpPr/>
          <p:nvPr/>
        </p:nvSpPr>
        <p:spPr>
          <a:xfrm>
            <a:off x="1715662" y="3699021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0F778E-CAAC-4313-91DF-4A4328B6546A}"/>
              </a:ext>
            </a:extLst>
          </p:cNvPr>
          <p:cNvSpPr/>
          <p:nvPr/>
        </p:nvSpPr>
        <p:spPr>
          <a:xfrm>
            <a:off x="1715661" y="447314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D5D152-57D0-46DD-88BD-DAE91A61C687}"/>
              </a:ext>
            </a:extLst>
          </p:cNvPr>
          <p:cNvSpPr/>
          <p:nvPr/>
        </p:nvSpPr>
        <p:spPr>
          <a:xfrm>
            <a:off x="2956265" y="2943229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3B812E-896B-4776-B6C0-6225CAB7EE03}"/>
              </a:ext>
            </a:extLst>
          </p:cNvPr>
          <p:cNvSpPr/>
          <p:nvPr/>
        </p:nvSpPr>
        <p:spPr>
          <a:xfrm>
            <a:off x="5109824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51933ED-344A-4813-A446-587EFCA0A74D}"/>
              </a:ext>
            </a:extLst>
          </p:cNvPr>
          <p:cNvSpPr/>
          <p:nvPr/>
        </p:nvSpPr>
        <p:spPr>
          <a:xfrm>
            <a:off x="6806905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B35980E-CE25-4025-A2BA-06091A189711}"/>
              </a:ext>
            </a:extLst>
          </p:cNvPr>
          <p:cNvSpPr/>
          <p:nvPr/>
        </p:nvSpPr>
        <p:spPr>
          <a:xfrm>
            <a:off x="6806905" y="3699021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A7866B-450B-4E94-B061-BAD603927FD6}"/>
              </a:ext>
            </a:extLst>
          </p:cNvPr>
          <p:cNvSpPr/>
          <p:nvPr/>
        </p:nvSpPr>
        <p:spPr>
          <a:xfrm>
            <a:off x="6806904" y="447314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0194AD1-2EC0-43D8-B4A4-5978A7A271BF}"/>
              </a:ext>
            </a:extLst>
          </p:cNvPr>
          <p:cNvSpPr/>
          <p:nvPr/>
        </p:nvSpPr>
        <p:spPr>
          <a:xfrm>
            <a:off x="1538106" y="2794351"/>
            <a:ext cx="914400" cy="23703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82C519-DDC6-444E-8A5F-36F034BAF19D}"/>
              </a:ext>
            </a:extLst>
          </p:cNvPr>
          <p:cNvSpPr/>
          <p:nvPr/>
        </p:nvSpPr>
        <p:spPr>
          <a:xfrm>
            <a:off x="4932269" y="2794351"/>
            <a:ext cx="914400" cy="23703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8728704-BB64-483B-B410-5A9758C33473}"/>
              </a:ext>
            </a:extLst>
          </p:cNvPr>
          <p:cNvCxnSpPr>
            <a:cxnSpLocks/>
          </p:cNvCxnSpPr>
          <p:nvPr/>
        </p:nvCxnSpPr>
        <p:spPr>
          <a:xfrm flipH="1">
            <a:off x="2547892" y="2150449"/>
            <a:ext cx="2384377" cy="608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1D4B481-86A9-466E-AB5A-68A33AFC53BA}"/>
              </a:ext>
            </a:extLst>
          </p:cNvPr>
          <p:cNvCxnSpPr>
            <a:cxnSpLocks/>
          </p:cNvCxnSpPr>
          <p:nvPr/>
        </p:nvCxnSpPr>
        <p:spPr>
          <a:xfrm>
            <a:off x="5014438" y="2119744"/>
            <a:ext cx="0" cy="626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1DC1FCA-D5E5-4B4C-83BB-9A05F9409603}"/>
              </a:ext>
            </a:extLst>
          </p:cNvPr>
          <p:cNvSpPr txBox="1"/>
          <p:nvPr/>
        </p:nvSpPr>
        <p:spPr>
          <a:xfrm>
            <a:off x="4381862" y="1636836"/>
            <a:ext cx="127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Moment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5C041A5-0919-4BDE-B81C-552D6EA98D18}"/>
              </a:ext>
            </a:extLst>
          </p:cNvPr>
          <p:cNvSpPr/>
          <p:nvPr/>
        </p:nvSpPr>
        <p:spPr>
          <a:xfrm>
            <a:off x="6629349" y="2794351"/>
            <a:ext cx="914400" cy="83671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89BE00-571D-4FCD-91E1-2072D679687D}"/>
              </a:ext>
            </a:extLst>
          </p:cNvPr>
          <p:cNvCxnSpPr>
            <a:cxnSpLocks/>
          </p:cNvCxnSpPr>
          <p:nvPr/>
        </p:nvCxnSpPr>
        <p:spPr>
          <a:xfrm>
            <a:off x="7312962" y="2119744"/>
            <a:ext cx="0" cy="626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054202E-F33F-481E-B0D0-A2886C2CBF33}"/>
              </a:ext>
            </a:extLst>
          </p:cNvPr>
          <p:cNvSpPr txBox="1"/>
          <p:nvPr/>
        </p:nvSpPr>
        <p:spPr>
          <a:xfrm>
            <a:off x="6589623" y="1636836"/>
            <a:ext cx="144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6650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/>
      <p:bldP spid="42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16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734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17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D5820F82-E227-4B6A-B4B3-36E23C10A8EB}"/>
              </a:ext>
            </a:extLst>
          </p:cNvPr>
          <p:cNvSpPr/>
          <p:nvPr/>
        </p:nvSpPr>
        <p:spPr>
          <a:xfrm>
            <a:off x="2262842" y="2750738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6270AAE-EDA4-45DF-85CA-2B908E46A03B}"/>
              </a:ext>
            </a:extLst>
          </p:cNvPr>
          <p:cNvSpPr/>
          <p:nvPr/>
        </p:nvSpPr>
        <p:spPr>
          <a:xfrm>
            <a:off x="5398832" y="2750737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2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18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039529-4852-4189-B5DD-BFEFFFF3F544}"/>
              </a:ext>
            </a:extLst>
          </p:cNvPr>
          <p:cNvGrpSpPr/>
          <p:nvPr/>
        </p:nvGrpSpPr>
        <p:grpSpPr>
          <a:xfrm>
            <a:off x="628650" y="2562086"/>
            <a:ext cx="2895785" cy="1644486"/>
            <a:chOff x="628650" y="2949339"/>
            <a:chExt cx="3668142" cy="208309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575AA1C-9CBB-4C0F-ABF5-517A1FCF597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28347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5BC03CD-2E13-45DB-A0CE-7700061F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286138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27AFDE-946C-4516-8A4F-3D490EC9D476}"/>
                </a:ext>
              </a:extLst>
            </p:cNvPr>
            <p:cNvSpPr txBox="1"/>
            <p:nvPr/>
          </p:nvSpPr>
          <p:spPr>
            <a:xfrm>
              <a:off x="628650" y="3106831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3F4B8E4-C7E1-45E7-BAAE-B719F5884042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8B8A8E-0E51-496F-8BBD-0791C0A0D55B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D99B6B6-A433-418B-BB51-6A3EEA779C9F}"/>
                </a:ext>
              </a:extLst>
            </p:cNvPr>
            <p:cNvSpPr txBox="1"/>
            <p:nvPr/>
          </p:nvSpPr>
          <p:spPr>
            <a:xfrm>
              <a:off x="638970" y="4413664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ED2A2C8-08C2-40BF-A248-1AE2DAFEE550}"/>
              </a:ext>
            </a:extLst>
          </p:cNvPr>
          <p:cNvSpPr/>
          <p:nvPr/>
        </p:nvSpPr>
        <p:spPr>
          <a:xfrm>
            <a:off x="628650" y="4785986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hadamard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moment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moment_h_all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Moment</a:t>
            </a:r>
            <a:r>
              <a:rPr lang="de-DE" sz="2000" dirty="0"/>
              <a:t>(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(qubit0),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(qubit1)] )</a:t>
            </a:r>
          </a:p>
        </p:txBody>
      </p:sp>
    </p:spTree>
    <p:extLst>
      <p:ext uri="{BB962C8B-B14F-4D97-AF65-F5344CB8AC3E}">
        <p14:creationId xmlns:p14="http://schemas.microsoft.com/office/powerpoint/2010/main" val="14980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19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15562504-85EA-4A1C-994D-856E2E92A7DD}"/>
              </a:ext>
            </a:extLst>
          </p:cNvPr>
          <p:cNvSpPr/>
          <p:nvPr/>
        </p:nvSpPr>
        <p:spPr>
          <a:xfrm>
            <a:off x="3507146" y="2750738"/>
            <a:ext cx="1751299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2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086D5-FFF0-429C-9EFE-EE19922D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3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Oracle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20</a:t>
            </a:fld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436882-E870-43FD-A918-0E45B5B4A3EB}"/>
              </a:ext>
            </a:extLst>
          </p:cNvPr>
          <p:cNvSpPr/>
          <p:nvPr/>
        </p:nvSpPr>
        <p:spPr>
          <a:xfrm>
            <a:off x="628649" y="2056473"/>
            <a:ext cx="78867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oracle gate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def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get_oracle_gate</a:t>
            </a:r>
            <a:r>
              <a:rPr lang="en-US" sz="2000" dirty="0"/>
              <a:t>(oracle):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if oracle is constant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rgbClr val="00B050"/>
                </a:solidFill>
              </a:rPr>
              <a:t> if </a:t>
            </a:r>
            <a:r>
              <a:rPr lang="en-US" sz="2000" dirty="0"/>
              <a:t>oracle </a:t>
            </a:r>
            <a:r>
              <a:rPr lang="en-US" sz="2000" b="1" dirty="0">
                <a:solidFill>
                  <a:srgbClr val="7030A0"/>
                </a:solidFill>
              </a:rPr>
              <a:t>==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"c"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c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np.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randint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if</a:t>
            </a:r>
            <a:r>
              <a:rPr lang="en-US" sz="2000" dirty="0"/>
              <a:t> c </a:t>
            </a:r>
            <a:r>
              <a:rPr lang="en-US" sz="2000" b="1" dirty="0">
                <a:solidFill>
                  <a:srgbClr val="7030A0"/>
                </a:solidFill>
              </a:rPr>
              <a:t>==</a:t>
            </a:r>
            <a:r>
              <a:rPr lang="en-US" sz="2000" dirty="0"/>
              <a:t> 1: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[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(qubit0),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(qubit1)]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[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(qubit0),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(qubit1)]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if oracle is balanced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b="1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2000" dirty="0"/>
              <a:t>(control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qubit0, target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qubit1)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1794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21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384CED12-8FC7-482F-9812-F197F20411D6}"/>
              </a:ext>
            </a:extLst>
          </p:cNvPr>
          <p:cNvSpPr/>
          <p:nvPr/>
        </p:nvSpPr>
        <p:spPr>
          <a:xfrm>
            <a:off x="6636386" y="2750738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6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22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039529-4852-4189-B5DD-BFEFFFF3F544}"/>
              </a:ext>
            </a:extLst>
          </p:cNvPr>
          <p:cNvGrpSpPr/>
          <p:nvPr/>
        </p:nvGrpSpPr>
        <p:grpSpPr>
          <a:xfrm>
            <a:off x="628650" y="2562086"/>
            <a:ext cx="2895785" cy="1644486"/>
            <a:chOff x="628650" y="2949339"/>
            <a:chExt cx="3668142" cy="208309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575AA1C-9CBB-4C0F-ABF5-517A1FCF597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28347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5BC03CD-2E13-45DB-A0CE-7700061F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286138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27AFDE-946C-4516-8A4F-3D490EC9D476}"/>
                </a:ext>
              </a:extLst>
            </p:cNvPr>
            <p:cNvSpPr txBox="1"/>
            <p:nvPr/>
          </p:nvSpPr>
          <p:spPr>
            <a:xfrm>
              <a:off x="628650" y="3106831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3F4B8E4-C7E1-45E7-BAAE-B719F5884042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8B8A8E-0E51-496F-8BBD-0791C0A0D55B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D99B6B6-A433-418B-BB51-6A3EEA779C9F}"/>
                </a:ext>
              </a:extLst>
            </p:cNvPr>
            <p:cNvSpPr txBox="1"/>
            <p:nvPr/>
          </p:nvSpPr>
          <p:spPr>
            <a:xfrm>
              <a:off x="638970" y="4413664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ED2A2C8-08C2-40BF-A248-1AE2DAFEE550}"/>
              </a:ext>
            </a:extLst>
          </p:cNvPr>
          <p:cNvSpPr/>
          <p:nvPr/>
        </p:nvSpPr>
        <p:spPr>
          <a:xfrm>
            <a:off x="628650" y="4785986"/>
            <a:ext cx="7886700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measure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moment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/>
              <a:t>moment_m_all</a:t>
            </a:r>
            <a:r>
              <a:rPr lang="de-DE" dirty="0"/>
              <a:t> </a:t>
            </a:r>
            <a:r>
              <a:rPr lang="de-DE" b="1" dirty="0">
                <a:solidFill>
                  <a:srgbClr val="7030A0"/>
                </a:solidFill>
              </a:rPr>
              <a:t>=</a:t>
            </a:r>
            <a:r>
              <a:rPr lang="de-DE" dirty="0"/>
              <a:t> 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Moment</a:t>
            </a:r>
            <a:r>
              <a:rPr lang="de-DE" dirty="0"/>
              <a:t>( [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dirty="0"/>
              <a:t>(qubit0), 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dirty="0"/>
              <a:t>(qubit1)] 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F5EB4C-70A6-4B12-BAA0-D07F4EC1BC96}"/>
              </a:ext>
            </a:extLst>
          </p:cNvPr>
          <p:cNvGrpSpPr/>
          <p:nvPr/>
        </p:nvGrpSpPr>
        <p:grpSpPr>
          <a:xfrm>
            <a:off x="2037731" y="2562086"/>
            <a:ext cx="629442" cy="775741"/>
            <a:chOff x="6787101" y="2943228"/>
            <a:chExt cx="797325" cy="98264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204FF93-B7B9-483A-8DA6-6DE713A9AF2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566767B-CCCE-4984-A2AD-7ABB6ED4E470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9294B448-3DE2-419C-8A6D-6641B00261AC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58A832B-C0CB-461F-8FD0-4B17F097C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622A3A8-D10E-43EC-AB7F-976450BCE7B9}"/>
              </a:ext>
            </a:extLst>
          </p:cNvPr>
          <p:cNvGrpSpPr/>
          <p:nvPr/>
        </p:nvGrpSpPr>
        <p:grpSpPr>
          <a:xfrm>
            <a:off x="2041932" y="3577130"/>
            <a:ext cx="629442" cy="775741"/>
            <a:chOff x="6787101" y="2943228"/>
            <a:chExt cx="797325" cy="98264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B015B2F-88D5-45B7-BE4A-6154BAB760D9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95A5A45-E605-469E-AF40-FEBD563CB65C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5" name="Bogen 24">
                <a:extLst>
                  <a:ext uri="{FF2B5EF4-FFF2-40B4-BE49-F238E27FC236}">
                    <a16:creationId xmlns:a16="http://schemas.microsoft.com/office/drawing/2014/main" id="{04419745-D852-4ED0-B685-3C81FD5EEC1F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64D2BC86-6A28-4EA5-9C7F-9DB605826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49" y="2056473"/>
            <a:ext cx="78867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(qubit1))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oracle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gate</a:t>
            </a:r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get_oracle_gate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"b"</a:t>
            </a:r>
            <a:r>
              <a:rPr lang="de-DE" sz="2000" dirty="0"/>
              <a:t>))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moment_m_all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020514-8847-46E0-877D-33D7C4B3A4AC}"/>
              </a:ext>
            </a:extLst>
          </p:cNvPr>
          <p:cNvSpPr/>
          <p:nvPr/>
        </p:nvSpPr>
        <p:spPr>
          <a:xfrm>
            <a:off x="628650" y="4992596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9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9531D7-283F-4E43-B6F8-20D17F58F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" y="4105251"/>
            <a:ext cx="5294267" cy="2004478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6E448FA-4226-4CA7-8DFC-2C1621F5B110}"/>
              </a:ext>
            </a:extLst>
          </p:cNvPr>
          <p:cNvGrpSpPr/>
          <p:nvPr/>
        </p:nvGrpSpPr>
        <p:grpSpPr>
          <a:xfrm>
            <a:off x="628650" y="2216504"/>
            <a:ext cx="5486400" cy="1608635"/>
            <a:chOff x="628650" y="2943228"/>
            <a:chExt cx="7778503" cy="2280689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C1064BF-51A7-42B3-9130-7DE7955F1A1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69717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7C0F0D3-EBF2-4AB5-8D9D-06B29B71D80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69717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8F55EE1-B0D3-49C6-81E1-3573C0B68A5A}"/>
                </a:ext>
              </a:extLst>
            </p:cNvPr>
            <p:cNvSpPr txBox="1"/>
            <p:nvPr/>
          </p:nvSpPr>
          <p:spPr>
            <a:xfrm>
              <a:off x="628650" y="3106831"/>
              <a:ext cx="742811" cy="476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DB73A38-41C6-4A78-87A8-A74EE18A47A3}"/>
                </a:ext>
              </a:extLst>
            </p:cNvPr>
            <p:cNvSpPr/>
            <p:nvPr/>
          </p:nvSpPr>
          <p:spPr>
            <a:xfrm>
              <a:off x="3645949" y="2943228"/>
              <a:ext cx="1473693" cy="2089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Oracle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872B8A-086D-448E-89D0-6107205CF3EB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BF574D7-25F7-4EB4-AD33-4A6E2C665953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D170DD-B747-4091-AA08-11100E2E573F}"/>
                </a:ext>
              </a:extLst>
            </p:cNvPr>
            <p:cNvSpPr txBox="1"/>
            <p:nvPr/>
          </p:nvSpPr>
          <p:spPr>
            <a:xfrm>
              <a:off x="638970" y="4413663"/>
              <a:ext cx="742811" cy="476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4739DEB-29EB-4356-87E3-4FB61A8EC2C7}"/>
                </a:ext>
              </a:extLst>
            </p:cNvPr>
            <p:cNvSpPr/>
            <p:nvPr/>
          </p:nvSpPr>
          <p:spPr>
            <a:xfrm>
              <a:off x="5554709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5B1711C-C21E-4B93-A2E5-581B4B129732}"/>
                </a:ext>
              </a:extLst>
            </p:cNvPr>
            <p:cNvGrpSpPr/>
            <p:nvPr/>
          </p:nvGrpSpPr>
          <p:grpSpPr>
            <a:xfrm>
              <a:off x="6787101" y="2943228"/>
              <a:ext cx="797325" cy="982645"/>
              <a:chOff x="6787101" y="2943228"/>
              <a:chExt cx="797325" cy="98264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91D1D5F-1225-4253-914F-3E3BFA0F24B6}"/>
                  </a:ext>
                </a:extLst>
              </p:cNvPr>
              <p:cNvSpPr/>
              <p:nvPr/>
            </p:nvSpPr>
            <p:spPr>
              <a:xfrm>
                <a:off x="6787101" y="2943228"/>
                <a:ext cx="797325" cy="797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43186A1A-6DA3-467E-9BA3-F870F69C5B8A}"/>
                  </a:ext>
                </a:extLst>
              </p:cNvPr>
              <p:cNvGrpSpPr/>
              <p:nvPr/>
            </p:nvGrpSpPr>
            <p:grpSpPr>
              <a:xfrm>
                <a:off x="6792124" y="3211118"/>
                <a:ext cx="694526" cy="714755"/>
                <a:chOff x="6647307" y="1405386"/>
                <a:chExt cx="914400" cy="941033"/>
              </a:xfrm>
            </p:grpSpPr>
            <p:sp>
              <p:nvSpPr>
                <p:cNvPr id="21" name="Bogen 20">
                  <a:extLst>
                    <a:ext uri="{FF2B5EF4-FFF2-40B4-BE49-F238E27FC236}">
                      <a16:creationId xmlns:a16="http://schemas.microsoft.com/office/drawing/2014/main" id="{5907429B-63B7-47AF-9F8D-CEAFA258812C}"/>
                    </a:ext>
                  </a:extLst>
                </p:cNvPr>
                <p:cNvSpPr/>
                <p:nvPr/>
              </p:nvSpPr>
              <p:spPr>
                <a:xfrm rot="18927121">
                  <a:off x="6647307" y="1432019"/>
                  <a:ext cx="914400" cy="9144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393759C0-C6F7-416C-90EE-F29767FCE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4507" y="1405386"/>
                  <a:ext cx="332913" cy="3870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A78CD1F-0179-4E01-A24C-54906C5EC766}"/>
                </a:ext>
              </a:extLst>
            </p:cNvPr>
            <p:cNvSpPr/>
            <p:nvPr/>
          </p:nvSpPr>
          <p:spPr>
            <a:xfrm>
              <a:off x="5554709" y="424738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4C160B2C-2398-48B3-BCE8-C921CC53A6C0}"/>
                </a:ext>
              </a:extLst>
            </p:cNvPr>
            <p:cNvGrpSpPr/>
            <p:nvPr/>
          </p:nvGrpSpPr>
          <p:grpSpPr>
            <a:xfrm>
              <a:off x="6787101" y="4241272"/>
              <a:ext cx="797325" cy="982645"/>
              <a:chOff x="6787101" y="2943228"/>
              <a:chExt cx="797325" cy="982645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148A0DC9-DF66-4E51-BEDF-B3267F9FA484}"/>
                  </a:ext>
                </a:extLst>
              </p:cNvPr>
              <p:cNvSpPr/>
              <p:nvPr/>
            </p:nvSpPr>
            <p:spPr>
              <a:xfrm>
                <a:off x="6787101" y="2943228"/>
                <a:ext cx="797325" cy="797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422DD14C-B96D-4976-BE88-146787303EC3}"/>
                  </a:ext>
                </a:extLst>
              </p:cNvPr>
              <p:cNvGrpSpPr/>
              <p:nvPr/>
            </p:nvGrpSpPr>
            <p:grpSpPr>
              <a:xfrm>
                <a:off x="6792124" y="3211118"/>
                <a:ext cx="694526" cy="714755"/>
                <a:chOff x="6647307" y="1405386"/>
                <a:chExt cx="914400" cy="941033"/>
              </a:xfrm>
            </p:grpSpPr>
            <p:sp>
              <p:nvSpPr>
                <p:cNvPr id="27" name="Bogen 26">
                  <a:extLst>
                    <a:ext uri="{FF2B5EF4-FFF2-40B4-BE49-F238E27FC236}">
                      <a16:creationId xmlns:a16="http://schemas.microsoft.com/office/drawing/2014/main" id="{FE9BCCE0-17BA-45BD-B185-C420D5497AF1}"/>
                    </a:ext>
                  </a:extLst>
                </p:cNvPr>
                <p:cNvSpPr/>
                <p:nvPr/>
              </p:nvSpPr>
              <p:spPr>
                <a:xfrm rot="18927121">
                  <a:off x="6647307" y="1432019"/>
                  <a:ext cx="914400" cy="9144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EA89B9D9-90D6-4899-BBE1-05DBFB83E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4507" y="1405386"/>
                  <a:ext cx="332913" cy="3870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9269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25</a:t>
            </a:fld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ABEF131-546E-4690-A6DF-1DECE320025C}"/>
              </a:ext>
            </a:extLst>
          </p:cNvPr>
          <p:cNvSpPr/>
          <p:nvPr/>
        </p:nvSpPr>
        <p:spPr>
          <a:xfrm>
            <a:off x="628649" y="1982672"/>
            <a:ext cx="78867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# simulate and plot</a:t>
            </a:r>
          </a:p>
          <a:p>
            <a:r>
              <a:rPr lang="en-US" sz="1600" dirty="0"/>
              <a:t>simulator 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 err="1"/>
              <a:t>cirq.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1600" dirty="0"/>
              <a:t>()</a:t>
            </a:r>
          </a:p>
          <a:p>
            <a:r>
              <a:rPr lang="en-US" sz="1600" dirty="0"/>
              <a:t>result 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 err="1"/>
              <a:t>simulator.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1600" dirty="0"/>
              <a:t>(circuit, repetitions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00B050"/>
                </a:solidFill>
              </a:rPr>
              <a:t>1000</a:t>
            </a:r>
            <a:r>
              <a:rPr lang="en-US" sz="1600" dirty="0"/>
              <a:t>)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 err="1"/>
              <a:t>cirq.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1600" dirty="0"/>
              <a:t>(result)</a:t>
            </a:r>
            <a:endParaRPr lang="de-DE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126542-F864-416A-AEE3-B350EA24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178206"/>
            <a:ext cx="4265853" cy="31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B609E1-85B5-4FBD-8849-BA8307A73A5B}"/>
              </a:ext>
            </a:extLst>
          </p:cNvPr>
          <p:cNvSpPr txBox="1"/>
          <p:nvPr/>
        </p:nvSpPr>
        <p:spPr>
          <a:xfrm>
            <a:off x="628650" y="2573317"/>
            <a:ext cx="78867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Python </a:t>
            </a:r>
            <a:r>
              <a:rPr lang="en-US" dirty="0" err="1"/>
              <a:t>Bibliothek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Aufbau und </a:t>
            </a:r>
            <a:r>
              <a:rPr lang="en-US" dirty="0" err="1"/>
              <a:t>Optimierung</a:t>
            </a:r>
            <a:r>
              <a:rPr lang="en-US" dirty="0"/>
              <a:t> von </a:t>
            </a:r>
            <a:r>
              <a:rPr lang="en-US" dirty="0" err="1"/>
              <a:t>Quantenschaltkreisen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Schaltkreise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Quantencomputern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Simulator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</p:spPr>
        <p:txBody>
          <a:bodyPr/>
          <a:lstStyle/>
          <a:p>
            <a:r>
              <a:rPr lang="de-DE" dirty="0"/>
              <a:t>Installation und Import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4</a:t>
            </a:fld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9B8378-69A7-4136-B97A-D8919886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27366"/>
            <a:ext cx="78867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cirq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20CD20-81B0-4011-A65C-420CFE4E4209}"/>
              </a:ext>
            </a:extLst>
          </p:cNvPr>
          <p:cNvSpPr/>
          <p:nvPr/>
        </p:nvSpPr>
        <p:spPr>
          <a:xfrm>
            <a:off x="628650" y="4203715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import</a:t>
            </a:r>
            <a:r>
              <a:rPr lang="de-DE" sz="2000" dirty="0"/>
              <a:t> </a:t>
            </a:r>
            <a:r>
              <a:rPr lang="de-DE" sz="2000" dirty="0" err="1"/>
              <a:t>cirq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33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D2C81A-50DA-4670-B0C6-7232DED028D2}"/>
              </a:ext>
            </a:extLst>
          </p:cNvPr>
          <p:cNvSpPr/>
          <p:nvPr/>
        </p:nvSpPr>
        <p:spPr>
          <a:xfrm>
            <a:off x="628652" y="2791247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20042E-7754-445B-BEDC-31F505756B48}"/>
              </a:ext>
            </a:extLst>
          </p:cNvPr>
          <p:cNvSpPr/>
          <p:nvPr/>
        </p:nvSpPr>
        <p:spPr>
          <a:xfrm>
            <a:off x="628651" y="3590658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29EB1-4E18-4AD6-8B1D-C7F65672EB02}"/>
              </a:ext>
            </a:extLst>
          </p:cNvPr>
          <p:cNvSpPr/>
          <p:nvPr/>
        </p:nvSpPr>
        <p:spPr>
          <a:xfrm>
            <a:off x="628651" y="4697846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034144-0AB2-4B67-8E94-F6AE23A81A88}"/>
              </a:ext>
            </a:extLst>
          </p:cNvPr>
          <p:cNvSpPr/>
          <p:nvPr/>
        </p:nvSpPr>
        <p:spPr>
          <a:xfrm>
            <a:off x="628650" y="2310951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import</a:t>
            </a:r>
            <a:r>
              <a:rPr lang="de-DE" sz="2000" dirty="0"/>
              <a:t> </a:t>
            </a:r>
            <a:r>
              <a:rPr lang="de-DE" sz="2000" dirty="0" err="1"/>
              <a:t>cirq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80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6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412C465-346E-4E41-892E-3C06C1DF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086100" cy="13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7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49" y="3038439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49" y="447894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3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DCE09F-A584-43CF-8DD4-B5AC6E4D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334588" cy="13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9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/>
              <a:t>qubit0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  <a:p>
            <a:r>
              <a:rPr lang="de-DE" sz="2000" dirty="0"/>
              <a:t>qubit1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50" y="3333843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de-DE" sz="2000" dirty="0"/>
              <a:t>(</a:t>
            </a:r>
            <a:r>
              <a:rPr lang="de-DE" sz="2000" dirty="0" err="1"/>
              <a:t>control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qubit0, </a:t>
            </a:r>
            <a:r>
              <a:rPr lang="de-DE" sz="2000" dirty="0" err="1"/>
              <a:t>target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qubit1)),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(qubit1))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50" y="4761971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7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856</Words>
  <Application>Microsoft Office PowerPoint</Application>
  <PresentationFormat>Bildschirmpräsentation (4:3)</PresentationFormat>
  <Paragraphs>228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Office</vt:lpstr>
      <vt:lpstr>Alternative Entwicklungstools zu Qiskit - Cirq</vt:lpstr>
      <vt:lpstr>Inhalt</vt:lpstr>
      <vt:lpstr>Cirq</vt:lpstr>
      <vt:lpstr>Installation und Import</vt:lpstr>
      <vt:lpstr>Hello World</vt:lpstr>
      <vt:lpstr>Hello World</vt:lpstr>
      <vt:lpstr>NOT</vt:lpstr>
      <vt:lpstr>Hello World</vt:lpstr>
      <vt:lpstr>CNOT</vt:lpstr>
      <vt:lpstr>CNOT</vt:lpstr>
      <vt:lpstr>Hadamard</vt:lpstr>
      <vt:lpstr>Hadamard</vt:lpstr>
      <vt:lpstr>Hadamard</vt:lpstr>
      <vt:lpstr>Hadamard</vt:lpstr>
      <vt:lpstr>Schaltkreise</vt:lpstr>
      <vt:lpstr>Deutsch Algorithmus</vt:lpstr>
      <vt:lpstr>Deutsch Algorithmus</vt:lpstr>
      <vt:lpstr>Deutsch Algorithmus</vt:lpstr>
      <vt:lpstr>Deutsch Algorithmus</vt:lpstr>
      <vt:lpstr>Deutsch Algorithmus – Oracle Gatter</vt:lpstr>
      <vt:lpstr>Deutsch Algorithmus</vt:lpstr>
      <vt:lpstr>Deutsch Algorithmus</vt:lpstr>
      <vt:lpstr>Deutsch Algorithmus – Schaltkreis</vt:lpstr>
      <vt:lpstr>Deutsch Algorithmus – Schaltkreis</vt:lpstr>
      <vt:lpstr>Deutsch Algorithmus – Schaltkreis</vt:lpstr>
      <vt:lpstr>Deutsch-Jozsa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Entwicklungstools zu Qiskit - Cirq</dc:title>
  <dc:creator>Eric Brunk</dc:creator>
  <cp:lastModifiedBy>Eric Brunk</cp:lastModifiedBy>
  <cp:revision>35</cp:revision>
  <dcterms:created xsi:type="dcterms:W3CDTF">2020-01-02T15:20:58Z</dcterms:created>
  <dcterms:modified xsi:type="dcterms:W3CDTF">2020-01-06T18:19:33Z</dcterms:modified>
</cp:coreProperties>
</file>