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altLang="en-US"/>
              <a:t>Kelompok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id-ID" altLang="en-US"/>
              <a:t>Nama :</a:t>
            </a:r>
          </a:p>
          <a:p>
            <a:pPr algn="l"/>
            <a:r>
              <a:rPr lang="id-ID" altLang="en-US"/>
              <a:t>- M. Rizal Al Anshori</a:t>
            </a:r>
          </a:p>
          <a:p>
            <a:pPr algn="l"/>
            <a:r>
              <a:rPr lang="id-ID" altLang="en-US"/>
              <a:t>- M. Eryan Wicaksono</a:t>
            </a:r>
          </a:p>
          <a:p>
            <a:pPr algn="l"/>
            <a:r>
              <a:rPr lang="id-ID" altLang="en-US"/>
              <a:t>- M. Yusuf Prastomo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SQL 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71530" cy="137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altLang="en-US"/>
              <a:t>Mengambil semua rekaman dari tabel kiri(tabel 1) dan mencocokan rekaman dari tabel kanan (tabel 2). hasil akan NULL dari sisi kanan, jika tidak ada kecocokan.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3615690"/>
            <a:ext cx="6122035" cy="216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en-US" dirty="0"/>
              <a:t>SELECT </a:t>
            </a:r>
            <a:r>
              <a:rPr lang="en-US" altLang="en-US" dirty="0" err="1" smtClean="0"/>
              <a:t>StoryArchive.urlStoryStorage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Highlight.judul</a:t>
            </a:r>
            <a:endParaRPr lang="id-ID" altLang="en-US" dirty="0"/>
          </a:p>
          <a:p>
            <a:pPr marL="0" indent="0">
              <a:buNone/>
            </a:pPr>
            <a:r>
              <a:rPr lang="id-ID" altLang="en-US" dirty="0"/>
              <a:t>FROM </a:t>
            </a:r>
            <a:r>
              <a:rPr lang="en-US" altLang="en-US" dirty="0" err="1" smtClean="0"/>
              <a:t>StoryArchive</a:t>
            </a:r>
            <a:endParaRPr lang="id-ID" altLang="en-US" dirty="0"/>
          </a:p>
          <a:p>
            <a:pPr marL="0" indent="0">
              <a:buNone/>
            </a:pPr>
            <a:r>
              <a:rPr lang="id-ID" altLang="en-US" dirty="0"/>
              <a:t>LEFT JOIN </a:t>
            </a:r>
            <a:r>
              <a:rPr lang="en-US" altLang="en-US" dirty="0" smtClean="0"/>
              <a:t>Highlight</a:t>
            </a:r>
            <a:r>
              <a:rPr lang="id-ID" altLang="en-US" dirty="0" smtClean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id-ID" altLang="en-US" dirty="0" smtClean="0"/>
              <a:t>ON </a:t>
            </a:r>
            <a:r>
              <a:rPr lang="en-US" altLang="en-US" dirty="0" err="1" smtClean="0"/>
              <a:t>StoryArchive.account_username</a:t>
            </a:r>
            <a:r>
              <a:rPr lang="id-ID" altLang="en-US" dirty="0" smtClean="0"/>
              <a:t> </a:t>
            </a:r>
            <a:r>
              <a:rPr lang="id-ID" altLang="en-US" dirty="0"/>
              <a:t>= </a:t>
            </a:r>
            <a:r>
              <a:rPr lang="en-US" altLang="en-US" dirty="0"/>
              <a:t>Highlight. </a:t>
            </a:r>
            <a:r>
              <a:rPr lang="en-US" altLang="en-US" dirty="0" err="1" smtClean="0"/>
              <a:t>account_username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ORDER BY </a:t>
            </a:r>
            <a:r>
              <a:rPr lang="en-US" altLang="en-US" dirty="0" err="1" smtClean="0"/>
              <a:t>StoryArchive.urlStoryStorage</a:t>
            </a:r>
            <a:r>
              <a:rPr lang="en-US" altLang="en-US" dirty="0" smtClean="0"/>
              <a:t>;</a:t>
            </a:r>
            <a:endParaRPr lang="en-U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64830" y="3396615"/>
            <a:ext cx="3460750" cy="1948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SQL Right Join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1825625"/>
            <a:ext cx="10971530" cy="13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en-US"/>
              <a:t>Mengambil semua rekaman dari tabel kanan(tabel 2) dan mencocokan rekaman dari tabel kiri(tabel 1). hasil akan NULL dari sisi kanan, jika tidak ada kecocokan.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84870" y="3058160"/>
            <a:ext cx="2619375" cy="188595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965200" y="3615690"/>
            <a:ext cx="6122035" cy="216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en-US" dirty="0"/>
              <a:t>SELECT </a:t>
            </a:r>
            <a:r>
              <a:rPr lang="en-US" altLang="en-US" dirty="0" err="1" smtClean="0"/>
              <a:t>StoryArchive.urlStoryStorage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Highlight.judul</a:t>
            </a:r>
            <a:endParaRPr lang="id-ID" altLang="en-US" dirty="0"/>
          </a:p>
          <a:p>
            <a:pPr marL="0" indent="0">
              <a:buNone/>
            </a:pPr>
            <a:r>
              <a:rPr lang="id-ID" altLang="en-US" dirty="0"/>
              <a:t>FROM </a:t>
            </a:r>
            <a:r>
              <a:rPr lang="en-US" altLang="en-US" dirty="0" err="1" smtClean="0"/>
              <a:t>StoryArchive</a:t>
            </a:r>
            <a:endParaRPr lang="id-ID" altLang="en-US" dirty="0"/>
          </a:p>
          <a:p>
            <a:pPr marL="0" indent="0">
              <a:buNone/>
            </a:pPr>
            <a:r>
              <a:rPr lang="en-US" altLang="en-US" dirty="0" smtClean="0"/>
              <a:t>RIGHT</a:t>
            </a:r>
            <a:r>
              <a:rPr lang="id-ID" altLang="en-US" dirty="0" smtClean="0"/>
              <a:t> </a:t>
            </a:r>
            <a:r>
              <a:rPr lang="id-ID" altLang="en-US" dirty="0"/>
              <a:t>JOIN </a:t>
            </a:r>
            <a:r>
              <a:rPr lang="en-US" altLang="en-US" dirty="0" smtClean="0"/>
              <a:t>Highlight</a:t>
            </a:r>
            <a:r>
              <a:rPr lang="id-ID" altLang="en-US" dirty="0" smtClean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id-ID" altLang="en-US" dirty="0" smtClean="0"/>
              <a:t>ON </a:t>
            </a:r>
            <a:r>
              <a:rPr lang="en-US" altLang="en-US" dirty="0" err="1" smtClean="0"/>
              <a:t>StoryArchive.account_username</a:t>
            </a:r>
            <a:r>
              <a:rPr lang="id-ID" altLang="en-US" dirty="0" smtClean="0"/>
              <a:t> </a:t>
            </a:r>
            <a:r>
              <a:rPr lang="id-ID" altLang="en-US" dirty="0"/>
              <a:t>= </a:t>
            </a:r>
            <a:r>
              <a:rPr lang="en-US" altLang="en-US" dirty="0"/>
              <a:t>Highlight. </a:t>
            </a:r>
            <a:r>
              <a:rPr lang="en-US" altLang="en-US" dirty="0" err="1" smtClean="0"/>
              <a:t>account_username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ORDER BY </a:t>
            </a:r>
            <a:r>
              <a:rPr lang="en-US" altLang="en-US" dirty="0" err="1" smtClean="0"/>
              <a:t>StoryArchive.urlStoryStorage</a:t>
            </a:r>
            <a:r>
              <a:rPr lang="en-US" altLang="en-US" dirty="0" smtClean="0"/>
              <a:t>;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altLang="en-US"/>
              <a:t>SQL Inner Join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1825625"/>
            <a:ext cx="10971530" cy="13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en-US"/>
              <a:t>Mengambil semua rekaman dari kedua tabel kemudian mencocokan seluruh isi tabelnya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985" y="3364230"/>
            <a:ext cx="2209800" cy="168592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965200" y="3477140"/>
            <a:ext cx="6122035" cy="1438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en-US" dirty="0"/>
              <a:t>SELECT </a:t>
            </a:r>
            <a:r>
              <a:rPr lang="en-US" altLang="en-US" dirty="0" err="1" smtClean="0"/>
              <a:t>StoryArchive.urlStoryStorage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Highlight.judul</a:t>
            </a:r>
            <a:endParaRPr lang="id-ID" altLang="en-US" dirty="0"/>
          </a:p>
          <a:p>
            <a:pPr marL="0" indent="0">
              <a:buNone/>
            </a:pPr>
            <a:r>
              <a:rPr lang="id-ID" altLang="en-US" dirty="0"/>
              <a:t>FROM </a:t>
            </a:r>
            <a:r>
              <a:rPr lang="en-US" altLang="en-US" dirty="0" smtClean="0"/>
              <a:t>Highlight</a:t>
            </a:r>
            <a:endParaRPr lang="id-ID" altLang="en-US" dirty="0"/>
          </a:p>
          <a:p>
            <a:pPr marL="0" indent="0">
              <a:buNone/>
            </a:pPr>
            <a:r>
              <a:rPr lang="en-US" altLang="en-US" dirty="0" smtClean="0"/>
              <a:t>INNER</a:t>
            </a:r>
            <a:r>
              <a:rPr lang="id-ID" altLang="en-US" dirty="0" smtClean="0"/>
              <a:t> </a:t>
            </a:r>
            <a:r>
              <a:rPr lang="id-ID" altLang="en-US" dirty="0"/>
              <a:t>JOIN </a:t>
            </a:r>
            <a:r>
              <a:rPr lang="en-US" altLang="en-US" dirty="0" smtClean="0"/>
              <a:t>Highlight</a:t>
            </a:r>
            <a:r>
              <a:rPr lang="id-ID" altLang="en-US" dirty="0" smtClean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id-ID" altLang="en-US" dirty="0" smtClean="0"/>
              <a:t>ON </a:t>
            </a:r>
            <a:r>
              <a:rPr lang="en-US" altLang="en-US" dirty="0" err="1" smtClean="0"/>
              <a:t>StoryArchive.account_username</a:t>
            </a:r>
            <a:r>
              <a:rPr lang="id-ID" altLang="en-US" dirty="0" smtClean="0"/>
              <a:t> </a:t>
            </a:r>
            <a:r>
              <a:rPr lang="id-ID" altLang="en-US" dirty="0"/>
              <a:t>= </a:t>
            </a:r>
            <a:r>
              <a:rPr lang="en-US" altLang="en-US" dirty="0"/>
              <a:t>Highlight. </a:t>
            </a:r>
            <a:r>
              <a:rPr lang="en-US" altLang="en-US" dirty="0" err="1"/>
              <a:t>account_username</a:t>
            </a:r>
            <a:r>
              <a:rPr lang="id-ID" altLang="en-US" dirty="0" smtClean="0"/>
              <a:t>;</a:t>
            </a:r>
            <a:endParaRPr lang="id-ID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SQL 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3770"/>
          </a:xfrm>
        </p:spPr>
        <p:txBody>
          <a:bodyPr/>
          <a:lstStyle/>
          <a:p>
            <a:pPr marL="0" indent="0">
              <a:buNone/>
            </a:pPr>
            <a:r>
              <a:rPr lang="id-ID" altLang="en-US">
                <a:sym typeface="+mn-ea"/>
              </a:rPr>
              <a:t>Self join merupakan join pada umumnya, namun table tersebut join dengan dirinya sendiri.</a:t>
            </a:r>
            <a:endParaRPr lang="id-ID" alt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8199" y="3218180"/>
            <a:ext cx="6558643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r>
              <a:rPr lang="en-US" dirty="0"/>
              <a:t>FROM table1 T1, table1 T2</a:t>
            </a:r>
          </a:p>
          <a:p>
            <a:r>
              <a:rPr lang="en-US" dirty="0"/>
              <a:t>WHERE condition</a:t>
            </a:r>
            <a:r>
              <a:rPr lang="en-US" dirty="0" smtClean="0"/>
              <a:t>;</a:t>
            </a:r>
          </a:p>
          <a:p>
            <a:endParaRPr lang="en-ID" dirty="0"/>
          </a:p>
          <a:p>
            <a:r>
              <a:rPr lang="en-US" dirty="0"/>
              <a:t>SELECT 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Pengguna_A</a:t>
            </a:r>
            <a:r>
              <a:rPr lang="en-US" dirty="0"/>
              <a:t>, </a:t>
            </a:r>
            <a:r>
              <a:rPr lang="en-US" dirty="0" err="1"/>
              <a:t>B.username</a:t>
            </a:r>
            <a:r>
              <a:rPr lang="en-US" dirty="0"/>
              <a:t> AS </a:t>
            </a:r>
            <a:r>
              <a:rPr lang="en-US" dirty="0" err="1"/>
              <a:t>Pengguna_B</a:t>
            </a:r>
            <a:endParaRPr lang="en-US" dirty="0"/>
          </a:p>
          <a:p>
            <a:r>
              <a:rPr lang="en-US" dirty="0"/>
              <a:t>FROM account A, account B</a:t>
            </a:r>
          </a:p>
          <a:p>
            <a:r>
              <a:rPr lang="en-US" dirty="0"/>
              <a:t>WHERE </a:t>
            </a:r>
            <a:r>
              <a:rPr lang="en-US" dirty="0" err="1"/>
              <a:t>A.Webstite</a:t>
            </a:r>
            <a:r>
              <a:rPr lang="en-US" dirty="0"/>
              <a:t> = "PENS"</a:t>
            </a:r>
          </a:p>
          <a:p>
            <a:r>
              <a:rPr lang="en-US" dirty="0"/>
              <a:t>AND </a:t>
            </a:r>
            <a:r>
              <a:rPr lang="en-US" dirty="0" err="1"/>
              <a:t>B.Webstite</a:t>
            </a:r>
            <a:r>
              <a:rPr lang="en-US" dirty="0"/>
              <a:t> = "PENS"</a:t>
            </a:r>
          </a:p>
          <a:p>
            <a:r>
              <a:rPr lang="en-US" dirty="0"/>
              <a:t>ORDER BY </a:t>
            </a:r>
            <a:r>
              <a:rPr lang="en-US" dirty="0" err="1"/>
              <a:t>A.Webstite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80614" y="3086100"/>
            <a:ext cx="1306286" cy="1330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39149" y="3385457"/>
            <a:ext cx="786493" cy="7375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 smtClean="0">
                <a:solidFill>
                  <a:schemeClr val="tx1"/>
                </a:solidFill>
              </a:rPr>
              <a:t>Table 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Kelompok</vt:lpstr>
      <vt:lpstr>SQL Left Join</vt:lpstr>
      <vt:lpstr>SQL Right Join</vt:lpstr>
      <vt:lpstr>SQL Inner Join</vt:lpstr>
      <vt:lpstr>SQL Self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</dc:title>
  <dc:creator>giga08</dc:creator>
  <cp:lastModifiedBy>LazirX</cp:lastModifiedBy>
  <cp:revision>6</cp:revision>
  <dcterms:created xsi:type="dcterms:W3CDTF">2018-05-17T07:14:40Z</dcterms:created>
  <dcterms:modified xsi:type="dcterms:W3CDTF">2018-05-17T08:31:52Z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