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2" r:id="rId9"/>
    <p:sldId id="273" r:id="rId10"/>
    <p:sldId id="262" r:id="rId11"/>
    <p:sldId id="263" r:id="rId12"/>
    <p:sldId id="275" r:id="rId13"/>
    <p:sldId id="264" r:id="rId14"/>
    <p:sldId id="265" r:id="rId15"/>
    <p:sldId id="267" r:id="rId16"/>
    <p:sldId id="268" r:id="rId17"/>
    <p:sldId id="270" r:id="rId18"/>
    <p:sldId id="269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DA4-A25D-4396-BAB7-9697F67E5C49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D95ADA4-A25D-4396-BAB7-9697F67E5C49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0CD2349-BC1E-4DB8-977B-7E121DAA4D9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apellaerp.com/" TargetMode="External"/><Relationship Id="rId4" Type="http://schemas.openxmlformats.org/officeDocument/2006/relationships/hyperlink" Target="mailto:director@prismadataabadi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905000"/>
            <a:ext cx="8382000" cy="3276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0998"/>
            <a:ext cx="8534400" cy="1600202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</a:t>
            </a:r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ERP Indonesia</a:t>
            </a:r>
            <a: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/>
            </a:r>
            <a:b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en-US" sz="5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versi</a:t>
            </a:r>
            <a: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3.1.0</a:t>
            </a:r>
            <a:endParaRPr 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1" y="5257800"/>
            <a:ext cx="8381998" cy="1473200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Prisma</a:t>
            </a:r>
            <a:r>
              <a:rPr lang="en-US" sz="32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Data </a:t>
            </a:r>
            <a:r>
              <a:rPr lang="en-US" sz="32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Abadi</a:t>
            </a:r>
            <a:endParaRPr lang="en-US" sz="3200" dirty="0" smtClean="0">
              <a:solidFill>
                <a:schemeClr val="tx1"/>
              </a:solidFill>
              <a:latin typeface="Berlin Sans FB Demi" pitchFamily="34" charset="0"/>
              <a:cs typeface="Aharoni" pitchFamily="2" charset="-79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Member of </a:t>
            </a:r>
            <a:r>
              <a:rPr lang="en-US" sz="14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Prisma</a:t>
            </a:r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Group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Ruko</a:t>
            </a:r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Taman Harapan </a:t>
            </a:r>
            <a:r>
              <a:rPr lang="en-US" sz="14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Baru</a:t>
            </a:r>
            <a:endParaRPr lang="en-US" sz="1400" dirty="0">
              <a:solidFill>
                <a:schemeClr val="tx1"/>
              </a:solidFill>
              <a:latin typeface="Berlin Sans FB Demi" pitchFamily="34" charset="0"/>
              <a:cs typeface="Aharoni" pitchFamily="2" charset="-79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Jl. Taman Harapan </a:t>
            </a:r>
            <a:r>
              <a:rPr lang="en-US" sz="14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Baru</a:t>
            </a:r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Utara Blok N no 6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Bekasi</a:t>
            </a:r>
            <a:r>
              <a:rPr lang="en-US" sz="1400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17131 Indonesia</a:t>
            </a:r>
            <a:endParaRPr lang="en-US" sz="1400" dirty="0">
              <a:solidFill>
                <a:schemeClr val="tx1"/>
              </a:solidFill>
              <a:latin typeface="Berlin Sans FB Demi" pitchFamily="34" charset="0"/>
              <a:cs typeface="Aharoni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948888" y="4406919"/>
            <a:ext cx="4486" cy="489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6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BUSINESS PROCESS ORDER TO CASH (OTC)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1" y="2600325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</a:t>
            </a:r>
            <a:r>
              <a:rPr lang="en-US" sz="1200" dirty="0" err="1" smtClean="0">
                <a:solidFill>
                  <a:schemeClr val="tx1"/>
                </a:solidFill>
              </a:rPr>
              <a:t>mengirimkan</a:t>
            </a:r>
            <a:r>
              <a:rPr lang="en-US" sz="1200" dirty="0" smtClean="0">
                <a:solidFill>
                  <a:schemeClr val="tx1"/>
                </a:solidFill>
              </a:rPr>
              <a:t> Purchase Order (PO) / </a:t>
            </a:r>
            <a:r>
              <a:rPr lang="en-US" sz="1200" dirty="0" err="1" smtClean="0">
                <a:solidFill>
                  <a:schemeClr val="tx1"/>
                </a:solidFill>
              </a:rPr>
              <a:t>Surat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Perintah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Kerja</a:t>
            </a:r>
            <a:r>
              <a:rPr lang="en-US" sz="1200" dirty="0" smtClean="0">
                <a:solidFill>
                  <a:schemeClr val="tx1"/>
                </a:solidFill>
              </a:rPr>
              <a:t> (SPK)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3695700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Sales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Sales Order </a:t>
            </a:r>
            <a:r>
              <a:rPr lang="en-US" sz="1200" dirty="0" err="1" smtClean="0">
                <a:solidFill>
                  <a:schemeClr val="tx1"/>
                </a:solidFill>
              </a:rPr>
              <a:t>berdasarkan</a:t>
            </a:r>
            <a:r>
              <a:rPr lang="en-US" sz="1200" dirty="0" smtClean="0">
                <a:solidFill>
                  <a:schemeClr val="tx1"/>
                </a:solidFill>
              </a:rPr>
              <a:t> PO / SPK Customer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1453515" y="3286125"/>
            <a:ext cx="1" cy="40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381002" y="4838700"/>
            <a:ext cx="2145028" cy="77152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Gudang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r>
              <a:rPr lang="en-US" sz="1200" dirty="0" smtClean="0"/>
              <a:t> </a:t>
            </a:r>
            <a:r>
              <a:rPr lang="en-US" sz="1200" dirty="0" err="1" smtClean="0"/>
              <a:t>jadi</a:t>
            </a:r>
            <a:r>
              <a:rPr lang="en-US" sz="1200" dirty="0" smtClean="0"/>
              <a:t> </a:t>
            </a:r>
            <a:r>
              <a:rPr lang="en-US" sz="1200" dirty="0" err="1" smtClean="0"/>
              <a:t>cek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9" idx="2"/>
            <a:endCxn id="13" idx="0"/>
          </p:cNvCxnSpPr>
          <p:nvPr/>
        </p:nvCxnSpPr>
        <p:spPr>
          <a:xfrm>
            <a:off x="1453515" y="4381500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06271" y="3482637"/>
            <a:ext cx="112614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Tidak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Tersedia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3869341" y="2600325"/>
            <a:ext cx="123605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Proses Request To Payment (RTP)</a:t>
            </a:r>
          </a:p>
        </p:txBody>
      </p:sp>
      <p:cxnSp>
        <p:nvCxnSpPr>
          <p:cNvPr id="24" name="Elbow Connector 23"/>
          <p:cNvCxnSpPr>
            <a:stCxn id="13" idx="3"/>
            <a:endCxn id="19" idx="1"/>
          </p:cNvCxnSpPr>
          <p:nvPr/>
        </p:nvCxnSpPr>
        <p:spPr>
          <a:xfrm flipV="1">
            <a:off x="2526030" y="2943225"/>
            <a:ext cx="1343311" cy="22812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72000" y="5344298"/>
            <a:ext cx="2286000" cy="113270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Gudang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Goods Issue (GI),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dikirim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customer. </a:t>
            </a:r>
            <a:r>
              <a:rPr lang="en-US" sz="1200" dirty="0" err="1" smtClean="0">
                <a:solidFill>
                  <a:schemeClr val="tx1"/>
                </a:solidFill>
              </a:rPr>
              <a:t>Salinan</a:t>
            </a:r>
            <a:r>
              <a:rPr lang="en-US" sz="1200" dirty="0" smtClean="0">
                <a:solidFill>
                  <a:schemeClr val="tx1"/>
                </a:solidFill>
              </a:rPr>
              <a:t> GI yang </a:t>
            </a:r>
            <a:r>
              <a:rPr lang="en-US" sz="1200" dirty="0" err="1" smtClean="0">
                <a:solidFill>
                  <a:schemeClr val="tx1"/>
                </a:solidFill>
              </a:rPr>
              <a:t>ditandatangani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diberikan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akunting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27495" y="2590800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mengirimkan</a:t>
            </a:r>
            <a:r>
              <a:rPr lang="en-US" sz="1200" dirty="0" smtClean="0">
                <a:solidFill>
                  <a:schemeClr val="tx1"/>
                </a:solidFill>
              </a:rPr>
              <a:t> Invoice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customer</a:t>
            </a:r>
          </a:p>
        </p:txBody>
      </p:sp>
      <p:cxnSp>
        <p:nvCxnSpPr>
          <p:cNvPr id="35" name="Elbow Connector 34"/>
          <p:cNvCxnSpPr>
            <a:stCxn id="27" idx="0"/>
            <a:endCxn id="30" idx="1"/>
          </p:cNvCxnSpPr>
          <p:nvPr/>
        </p:nvCxnSpPr>
        <p:spPr>
          <a:xfrm rot="5400000" flipH="1" flipV="1">
            <a:off x="4965948" y="3682752"/>
            <a:ext cx="2410598" cy="9124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17971" y="3848100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terima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pembayaran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melalui</a:t>
            </a:r>
            <a:r>
              <a:rPr lang="en-US" sz="1200" dirty="0" smtClean="0">
                <a:solidFill>
                  <a:schemeClr val="tx1"/>
                </a:solidFill>
              </a:rPr>
              <a:t> Cash / Bank</a:t>
            </a:r>
          </a:p>
        </p:txBody>
      </p:sp>
      <p:cxnSp>
        <p:nvCxnSpPr>
          <p:cNvPr id="41" name="Straight Arrow Connector 40"/>
          <p:cNvCxnSpPr>
            <a:stCxn id="30" idx="2"/>
            <a:endCxn id="39" idx="0"/>
          </p:cNvCxnSpPr>
          <p:nvPr/>
        </p:nvCxnSpPr>
        <p:spPr>
          <a:xfrm flipH="1">
            <a:off x="7690486" y="3276600"/>
            <a:ext cx="9524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3" idx="2"/>
            <a:endCxn id="27" idx="1"/>
          </p:cNvCxnSpPr>
          <p:nvPr/>
        </p:nvCxnSpPr>
        <p:spPr>
          <a:xfrm rot="16200000" flipH="1">
            <a:off x="2862546" y="4201195"/>
            <a:ext cx="300424" cy="31184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45253" y="5693122"/>
            <a:ext cx="73500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Tersedia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6945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BUSINESS PROCESS PAYROLL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436" y="2559843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Admin HR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pencatatan</a:t>
            </a:r>
            <a:r>
              <a:rPr lang="en-US" sz="1200" dirty="0" smtClean="0">
                <a:solidFill>
                  <a:schemeClr val="tx1"/>
                </a:solidFill>
              </a:rPr>
              <a:t> Employee, Employee Benefit, Payroll Period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7435" y="3655218"/>
            <a:ext cx="2145029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Admin HR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payroll process </a:t>
            </a:r>
            <a:r>
              <a:rPr lang="en-US" sz="1200" dirty="0" err="1" smtClean="0">
                <a:solidFill>
                  <a:schemeClr val="tx1"/>
                </a:solidFill>
              </a:rPr>
              <a:t>untuk</a:t>
            </a:r>
            <a:r>
              <a:rPr lang="en-US" sz="1200" dirty="0" smtClean="0">
                <a:solidFill>
                  <a:schemeClr val="tx1"/>
                </a:solidFill>
              </a:rPr>
              <a:t> payroll period yang </a:t>
            </a:r>
            <a:r>
              <a:rPr lang="en-US" sz="1200" dirty="0" err="1" smtClean="0">
                <a:solidFill>
                  <a:schemeClr val="tx1"/>
                </a:solidFill>
              </a:rPr>
              <a:t>diinginkan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2979950" y="3245643"/>
            <a:ext cx="1" cy="40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07435" y="4874418"/>
            <a:ext cx="2145029" cy="9144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</a:t>
            </a:r>
            <a:r>
              <a:rPr lang="en-US" sz="1200" dirty="0" err="1" smtClean="0">
                <a:solidFill>
                  <a:schemeClr val="tx1"/>
                </a:solidFill>
              </a:rPr>
              <a:t>akan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proses </a:t>
            </a:r>
            <a:r>
              <a:rPr lang="en-US" sz="1200" dirty="0" err="1" smtClean="0">
                <a:solidFill>
                  <a:schemeClr val="tx1"/>
                </a:solidFill>
              </a:rPr>
              <a:t>penggajian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invoice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accounting </a:t>
            </a:r>
            <a:r>
              <a:rPr lang="en-US" sz="1200" dirty="0" err="1" smtClean="0">
                <a:solidFill>
                  <a:schemeClr val="tx1"/>
                </a:solidFill>
              </a:rPr>
              <a:t>untuk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pembayaran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gaji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>
          <a:xfrm flipH="1">
            <a:off x="2979949" y="4341018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65035" y="4979193"/>
            <a:ext cx="2362200" cy="7096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proses </a:t>
            </a:r>
            <a:r>
              <a:rPr lang="en-US" sz="1200" dirty="0" err="1" smtClean="0">
                <a:solidFill>
                  <a:schemeClr val="tx1"/>
                </a:solidFill>
              </a:rPr>
              <a:t>pembayaran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berdasarkan</a:t>
            </a:r>
            <a:r>
              <a:rPr lang="en-US" sz="1200" dirty="0" smtClean="0">
                <a:solidFill>
                  <a:schemeClr val="tx1"/>
                </a:solidFill>
              </a:rPr>
              <a:t> invoice yang </a:t>
            </a:r>
            <a:r>
              <a:rPr lang="en-US" sz="1200" dirty="0" err="1" smtClean="0">
                <a:solidFill>
                  <a:schemeClr val="tx1"/>
                </a:solidFill>
              </a:rPr>
              <a:t>dikirimkan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oleh</a:t>
            </a:r>
            <a:r>
              <a:rPr lang="en-US" sz="1200" dirty="0" smtClean="0">
                <a:solidFill>
                  <a:schemeClr val="tx1"/>
                </a:solidFill>
              </a:rPr>
              <a:t> HR</a:t>
            </a:r>
          </a:p>
        </p:txBody>
      </p:sp>
      <p:cxnSp>
        <p:nvCxnSpPr>
          <p:cNvPr id="17" name="Elbow Connector 16"/>
          <p:cNvCxnSpPr>
            <a:stCxn id="12" idx="3"/>
            <a:endCxn id="15" idx="1"/>
          </p:cNvCxnSpPr>
          <p:nvPr/>
        </p:nvCxnSpPr>
        <p:spPr>
          <a:xfrm>
            <a:off x="4052464" y="5331618"/>
            <a:ext cx="1512571" cy="23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0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BUSINESS PROCESS FINANCIAL STATEMENT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56125" y="2893474"/>
            <a:ext cx="1623059" cy="50940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Buku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Besar</a:t>
            </a:r>
            <a:r>
              <a:rPr lang="en-US" sz="1200" dirty="0" smtClean="0">
                <a:solidFill>
                  <a:schemeClr val="tx1"/>
                </a:solidFill>
              </a:rPr>
              <a:t> / General Ledger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89625" y="4141629"/>
            <a:ext cx="1623060" cy="50940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Laporan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Laba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Rugi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2526" y="2893474"/>
            <a:ext cx="1623059" cy="50940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Financial Transaction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89725" y="2893474"/>
            <a:ext cx="1623059" cy="50940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Trial Balance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23225" y="4141629"/>
            <a:ext cx="1623060" cy="50940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Laporan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Neraca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9625" y="5319894"/>
            <a:ext cx="1623060" cy="50940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Laporan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Perubahan</a:t>
            </a:r>
            <a:r>
              <a:rPr lang="en-US" sz="1200" dirty="0" smtClean="0">
                <a:solidFill>
                  <a:schemeClr val="tx1"/>
                </a:solidFill>
              </a:rPr>
              <a:t> Modal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3225" y="5334000"/>
            <a:ext cx="1623060" cy="50940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Cash / Flow</a:t>
            </a:r>
          </a:p>
        </p:txBody>
      </p:sp>
      <p:cxnSp>
        <p:nvCxnSpPr>
          <p:cNvPr id="3" name="Straight Arrow Connector 2"/>
          <p:cNvCxnSpPr>
            <a:stCxn id="31" idx="3"/>
            <a:endCxn id="27" idx="1"/>
          </p:cNvCxnSpPr>
          <p:nvPr/>
        </p:nvCxnSpPr>
        <p:spPr>
          <a:xfrm>
            <a:off x="2345585" y="3148177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3"/>
            <a:endCxn id="15" idx="1"/>
          </p:cNvCxnSpPr>
          <p:nvPr/>
        </p:nvCxnSpPr>
        <p:spPr>
          <a:xfrm>
            <a:off x="4479184" y="3148177"/>
            <a:ext cx="5105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20" idx="0"/>
          </p:cNvCxnSpPr>
          <p:nvPr/>
        </p:nvCxnSpPr>
        <p:spPr>
          <a:xfrm flipH="1">
            <a:off x="5001155" y="3402880"/>
            <a:ext cx="800100" cy="738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6" idx="0"/>
          </p:cNvCxnSpPr>
          <p:nvPr/>
        </p:nvCxnSpPr>
        <p:spPr>
          <a:xfrm>
            <a:off x="5801255" y="3402880"/>
            <a:ext cx="1333500" cy="738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17" idx="0"/>
          </p:cNvCxnSpPr>
          <p:nvPr/>
        </p:nvCxnSpPr>
        <p:spPr>
          <a:xfrm>
            <a:off x="5001155" y="4651035"/>
            <a:ext cx="0" cy="668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  <a:endCxn id="18" idx="0"/>
          </p:cNvCxnSpPr>
          <p:nvPr/>
        </p:nvCxnSpPr>
        <p:spPr>
          <a:xfrm>
            <a:off x="7134755" y="4651035"/>
            <a:ext cx="0" cy="682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01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MODUL YANG TERSEDIA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590800"/>
            <a:ext cx="76104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63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ACCOUNTING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6771" y="2714625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Invoice from Supplier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26771" y="38862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Cash / Bank Payment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56388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Financial Statement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4600" y="2714625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Invoice to Customer &amp; Customer Tax</a:t>
            </a:r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1512570" y="3400425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39" idx="0"/>
          </p:cNvCxnSpPr>
          <p:nvPr/>
        </p:nvCxnSpPr>
        <p:spPr>
          <a:xfrm>
            <a:off x="7010399" y="3400425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33" idx="1"/>
          </p:cNvCxnSpPr>
          <p:nvPr/>
        </p:nvCxnSpPr>
        <p:spPr>
          <a:xfrm>
            <a:off x="2198369" y="4229100"/>
            <a:ext cx="1391603" cy="12700"/>
          </a:xfrm>
          <a:prstGeom prst="bentConnector3">
            <a:avLst>
              <a:gd name="adj1" fmla="val 9517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9" idx="1"/>
            <a:endCxn id="33" idx="3"/>
          </p:cNvCxnSpPr>
          <p:nvPr/>
        </p:nvCxnSpPr>
        <p:spPr>
          <a:xfrm rot="10800000">
            <a:off x="4961570" y="4229100"/>
            <a:ext cx="1363030" cy="12700"/>
          </a:xfrm>
          <a:prstGeom prst="bentConnector3">
            <a:avLst>
              <a:gd name="adj1" fmla="val 982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81400" y="219075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Period</a:t>
            </a:r>
          </a:p>
        </p:txBody>
      </p:sp>
      <p:cxnSp>
        <p:nvCxnSpPr>
          <p:cNvPr id="56" name="Straight Arrow Connector 55"/>
          <p:cNvCxnSpPr>
            <a:stCxn id="48" idx="2"/>
            <a:endCxn id="33" idx="0"/>
          </p:cNvCxnSpPr>
          <p:nvPr/>
        </p:nvCxnSpPr>
        <p:spPr>
          <a:xfrm>
            <a:off x="4267199" y="2876550"/>
            <a:ext cx="8572" cy="1009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0"/>
          </p:cNvCxnSpPr>
          <p:nvPr/>
        </p:nvCxnSpPr>
        <p:spPr>
          <a:xfrm flipH="1">
            <a:off x="4267199" y="4572000"/>
            <a:ext cx="8572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8" idx="1"/>
            <a:endCxn id="8" idx="0"/>
          </p:cNvCxnSpPr>
          <p:nvPr/>
        </p:nvCxnSpPr>
        <p:spPr>
          <a:xfrm rot="10800000" flipV="1">
            <a:off x="1512570" y="2533649"/>
            <a:ext cx="2068830" cy="1809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8" idx="3"/>
            <a:endCxn id="11" idx="0"/>
          </p:cNvCxnSpPr>
          <p:nvPr/>
        </p:nvCxnSpPr>
        <p:spPr>
          <a:xfrm>
            <a:off x="4952998" y="2533650"/>
            <a:ext cx="2057401" cy="1809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89972" y="38862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Cash / Bank Payment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24600" y="38862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Cash / Bank Payment</a:t>
            </a:r>
          </a:p>
        </p:txBody>
      </p:sp>
    </p:spTree>
    <p:extLst>
      <p:ext uri="{BB962C8B-B14F-4D97-AF65-F5344CB8AC3E}">
        <p14:creationId xmlns:p14="http://schemas.microsoft.com/office/powerpoint/2010/main" val="17230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INVENTORY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6771" y="2428875"/>
            <a:ext cx="1371598" cy="46672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Storage Location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246" y="39624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Goods Received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4600" y="2428875"/>
            <a:ext cx="1371598" cy="46672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Master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39624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Goods Issue</a:t>
            </a:r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flipH="1">
            <a:off x="1503045" y="2895600"/>
            <a:ext cx="9525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7010399" y="28956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7" idx="1"/>
          </p:cNvCxnSpPr>
          <p:nvPr/>
        </p:nvCxnSpPr>
        <p:spPr>
          <a:xfrm flipV="1">
            <a:off x="2188844" y="4305299"/>
            <a:ext cx="139255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1"/>
            <a:endCxn id="17" idx="3"/>
          </p:cNvCxnSpPr>
          <p:nvPr/>
        </p:nvCxnSpPr>
        <p:spPr>
          <a:xfrm rot="10800000">
            <a:off x="4952998" y="4305300"/>
            <a:ext cx="137160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4198" y="5257800"/>
            <a:ext cx="2286000" cy="104775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Stock Overview,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Stock Detail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Detail,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Detail History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81399" y="3962399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Period</a:t>
            </a:r>
          </a:p>
        </p:txBody>
      </p:sp>
      <p:cxnSp>
        <p:nvCxnSpPr>
          <p:cNvPr id="35" name="Straight Arrow Connector 34"/>
          <p:cNvCxnSpPr>
            <a:stCxn id="8" idx="3"/>
            <a:endCxn id="12" idx="0"/>
          </p:cNvCxnSpPr>
          <p:nvPr/>
        </p:nvCxnSpPr>
        <p:spPr>
          <a:xfrm>
            <a:off x="2198369" y="2662238"/>
            <a:ext cx="4812030" cy="1300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1"/>
            <a:endCxn id="9" idx="0"/>
          </p:cNvCxnSpPr>
          <p:nvPr/>
        </p:nvCxnSpPr>
        <p:spPr>
          <a:xfrm flipH="1">
            <a:off x="1503045" y="2662238"/>
            <a:ext cx="4821555" cy="1300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2"/>
            <a:endCxn id="24" idx="0"/>
          </p:cNvCxnSpPr>
          <p:nvPr/>
        </p:nvCxnSpPr>
        <p:spPr>
          <a:xfrm>
            <a:off x="4267198" y="4648199"/>
            <a:ext cx="0" cy="609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581399" y="2428875"/>
            <a:ext cx="1371598" cy="46672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Form Request</a:t>
            </a:r>
          </a:p>
        </p:txBody>
      </p:sp>
      <p:cxnSp>
        <p:nvCxnSpPr>
          <p:cNvPr id="48" name="Straight Arrow Connector 47"/>
          <p:cNvCxnSpPr>
            <a:stCxn id="46" idx="1"/>
            <a:endCxn id="9" idx="0"/>
          </p:cNvCxnSpPr>
          <p:nvPr/>
        </p:nvCxnSpPr>
        <p:spPr>
          <a:xfrm flipH="1">
            <a:off x="1503045" y="2662238"/>
            <a:ext cx="2078354" cy="1300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12" idx="0"/>
          </p:cNvCxnSpPr>
          <p:nvPr/>
        </p:nvCxnSpPr>
        <p:spPr>
          <a:xfrm>
            <a:off x="4952997" y="2662238"/>
            <a:ext cx="2057402" cy="1300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2"/>
            <a:endCxn id="17" idx="0"/>
          </p:cNvCxnSpPr>
          <p:nvPr/>
        </p:nvCxnSpPr>
        <p:spPr>
          <a:xfrm>
            <a:off x="4267198" y="2895600"/>
            <a:ext cx="0" cy="1066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3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PROCUREMENT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1125" y="2962276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Storage Location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1600" y="4495801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Purchase Order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6703" y="2962276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Master</a:t>
            </a:r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flipH="1">
            <a:off x="2057399" y="3648076"/>
            <a:ext cx="9525" cy="847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7" idx="1"/>
          </p:cNvCxnSpPr>
          <p:nvPr/>
        </p:nvCxnSpPr>
        <p:spPr>
          <a:xfrm flipV="1">
            <a:off x="2743198" y="4838700"/>
            <a:ext cx="139255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35753" y="44958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Period</a:t>
            </a:r>
          </a:p>
        </p:txBody>
      </p:sp>
      <p:cxnSp>
        <p:nvCxnSpPr>
          <p:cNvPr id="37" name="Straight Arrow Connector 36"/>
          <p:cNvCxnSpPr>
            <a:stCxn id="11" idx="1"/>
            <a:endCxn id="9" idx="0"/>
          </p:cNvCxnSpPr>
          <p:nvPr/>
        </p:nvCxnSpPr>
        <p:spPr>
          <a:xfrm flipH="1">
            <a:off x="2057399" y="3305176"/>
            <a:ext cx="2059304" cy="119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12230" y="44958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Module</a:t>
            </a:r>
          </a:p>
        </p:txBody>
      </p:sp>
      <p:cxnSp>
        <p:nvCxnSpPr>
          <p:cNvPr id="10" name="Straight Arrow Connector 9"/>
          <p:cNvCxnSpPr>
            <a:stCxn id="17" idx="3"/>
            <a:endCxn id="20" idx="1"/>
          </p:cNvCxnSpPr>
          <p:nvPr/>
        </p:nvCxnSpPr>
        <p:spPr>
          <a:xfrm>
            <a:off x="5507351" y="4838700"/>
            <a:ext cx="9048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2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HUMAN RESOURCE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1" y="25146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25146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33801" y="33528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 Schedule</a:t>
            </a:r>
          </a:p>
        </p:txBody>
      </p:sp>
      <p:cxnSp>
        <p:nvCxnSpPr>
          <p:cNvPr id="3" name="Straight Arrow Connector 2"/>
          <p:cNvCxnSpPr>
            <a:stCxn id="11" idx="2"/>
            <a:endCxn id="16" idx="0"/>
          </p:cNvCxnSpPr>
          <p:nvPr/>
        </p:nvCxnSpPr>
        <p:spPr>
          <a:xfrm>
            <a:off x="4419600" y="2971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5" idx="2"/>
            <a:endCxn id="16" idx="0"/>
          </p:cNvCxnSpPr>
          <p:nvPr/>
        </p:nvCxnSpPr>
        <p:spPr>
          <a:xfrm flipH="1">
            <a:off x="4419600" y="2971800"/>
            <a:ext cx="1828799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33801" y="42672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Absence</a:t>
            </a:r>
          </a:p>
        </p:txBody>
      </p:sp>
      <p:cxnSp>
        <p:nvCxnSpPr>
          <p:cNvPr id="22" name="Straight Arrow Connector 21"/>
          <p:cNvCxnSpPr>
            <a:stCxn id="16" idx="2"/>
            <a:endCxn id="21" idx="0"/>
          </p:cNvCxnSpPr>
          <p:nvPr/>
        </p:nvCxnSpPr>
        <p:spPr>
          <a:xfrm>
            <a:off x="4419600" y="3810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62600" y="42672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Via Absence Engine (custom)</a:t>
            </a:r>
          </a:p>
        </p:txBody>
      </p:sp>
      <p:cxnSp>
        <p:nvCxnSpPr>
          <p:cNvPr id="26" name="Straight Arrow Connector 25"/>
          <p:cNvCxnSpPr>
            <a:stCxn id="25" idx="1"/>
            <a:endCxn id="21" idx="3"/>
          </p:cNvCxnSpPr>
          <p:nvPr/>
        </p:nvCxnSpPr>
        <p:spPr>
          <a:xfrm flipH="1">
            <a:off x="5105399" y="4495800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33801" y="51816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Payroll</a:t>
            </a:r>
          </a:p>
        </p:txBody>
      </p:sp>
      <p:cxnSp>
        <p:nvCxnSpPr>
          <p:cNvPr id="29" name="Straight Arrow Connector 28"/>
          <p:cNvCxnSpPr>
            <a:stCxn id="21" idx="2"/>
            <a:endCxn id="28" idx="0"/>
          </p:cNvCxnSpPr>
          <p:nvPr/>
        </p:nvCxnSpPr>
        <p:spPr>
          <a:xfrm>
            <a:off x="4419600" y="4724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41121" y="42672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Sickness Transaction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41121" y="335280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Onleave</a:t>
            </a:r>
            <a:r>
              <a:rPr lang="en-US" sz="1200" dirty="0" smtClean="0">
                <a:solidFill>
                  <a:schemeClr val="tx1"/>
                </a:solidFill>
              </a:rPr>
              <a:t> Transaction</a:t>
            </a:r>
          </a:p>
        </p:txBody>
      </p:sp>
      <p:cxnSp>
        <p:nvCxnSpPr>
          <p:cNvPr id="34" name="Straight Arrow Connector 33"/>
          <p:cNvCxnSpPr>
            <a:stCxn id="33" idx="3"/>
            <a:endCxn id="21" idx="1"/>
          </p:cNvCxnSpPr>
          <p:nvPr/>
        </p:nvCxnSpPr>
        <p:spPr>
          <a:xfrm>
            <a:off x="2712719" y="3581400"/>
            <a:ext cx="1021082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21" idx="1"/>
          </p:cNvCxnSpPr>
          <p:nvPr/>
        </p:nvCxnSpPr>
        <p:spPr>
          <a:xfrm>
            <a:off x="2712719" y="4495800"/>
            <a:ext cx="1021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41121" y="5200650"/>
            <a:ext cx="1371598" cy="4572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Overtime Transaction</a:t>
            </a:r>
          </a:p>
        </p:txBody>
      </p:sp>
      <p:cxnSp>
        <p:nvCxnSpPr>
          <p:cNvPr id="40" name="Straight Arrow Connector 39"/>
          <p:cNvCxnSpPr>
            <a:stCxn id="38" idx="3"/>
            <a:endCxn id="28" idx="1"/>
          </p:cNvCxnSpPr>
          <p:nvPr/>
        </p:nvCxnSpPr>
        <p:spPr>
          <a:xfrm flipV="1">
            <a:off x="2712719" y="5410200"/>
            <a:ext cx="1021082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HUMAN RESOURCE - PAYROLL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35753" y="2962275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1600" y="4495801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Payroll Process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2962276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 Benefit</a:t>
            </a:r>
          </a:p>
        </p:txBody>
      </p:sp>
      <p:cxnSp>
        <p:nvCxnSpPr>
          <p:cNvPr id="14" name="Straight Arrow Connector 13"/>
          <p:cNvCxnSpPr>
            <a:stCxn id="8" idx="1"/>
            <a:endCxn id="11" idx="3"/>
          </p:cNvCxnSpPr>
          <p:nvPr/>
        </p:nvCxnSpPr>
        <p:spPr>
          <a:xfrm flipH="1">
            <a:off x="2743198" y="3305175"/>
            <a:ext cx="139255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7" idx="1"/>
          </p:cNvCxnSpPr>
          <p:nvPr/>
        </p:nvCxnSpPr>
        <p:spPr>
          <a:xfrm flipV="1">
            <a:off x="2743198" y="4838700"/>
            <a:ext cx="139255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35753" y="44958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Period</a:t>
            </a:r>
          </a:p>
        </p:txBody>
      </p:sp>
      <p:cxnSp>
        <p:nvCxnSpPr>
          <p:cNvPr id="37" name="Straight Arrow Connector 36"/>
          <p:cNvCxnSpPr>
            <a:stCxn id="11" idx="2"/>
            <a:endCxn id="9" idx="0"/>
          </p:cNvCxnSpPr>
          <p:nvPr/>
        </p:nvCxnSpPr>
        <p:spPr>
          <a:xfrm>
            <a:off x="2057399" y="3648076"/>
            <a:ext cx="0" cy="847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12230" y="44958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Module</a:t>
            </a:r>
          </a:p>
        </p:txBody>
      </p:sp>
      <p:cxnSp>
        <p:nvCxnSpPr>
          <p:cNvPr id="10" name="Straight Arrow Connector 9"/>
          <p:cNvCxnSpPr>
            <a:stCxn id="17" idx="3"/>
            <a:endCxn id="20" idx="1"/>
          </p:cNvCxnSpPr>
          <p:nvPr/>
        </p:nvCxnSpPr>
        <p:spPr>
          <a:xfrm>
            <a:off x="5507351" y="4838700"/>
            <a:ext cx="9048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8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TERIMA KASIH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5600" y="2971800"/>
            <a:ext cx="3184684" cy="1066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 Person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Romy Andre,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Director of </a:t>
            </a:r>
            <a:r>
              <a:rPr lang="en-US" sz="1200" dirty="0" err="1" smtClean="0">
                <a:solidFill>
                  <a:schemeClr val="tx1"/>
                </a:solidFill>
              </a:rPr>
              <a:t>Prisma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Group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Email: </a:t>
            </a:r>
            <a:r>
              <a:rPr lang="en-US" sz="1200" dirty="0" smtClean="0">
                <a:solidFill>
                  <a:schemeClr val="tx1"/>
                </a:solidFill>
                <a:hlinkClick r:id="rId4"/>
              </a:rPr>
              <a:t>director@prismadataabadi.com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YM: director_pda@yahoo.com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24400" y="4343400"/>
            <a:ext cx="2819400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Trial v3.1: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hlinkClick r:id="rId5"/>
              </a:rPr>
              <a:t>http://www.capellaerp.com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User: admin, password: qwerty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0" y="4333875"/>
            <a:ext cx="2850832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Trial v2.7: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http</a:t>
            </a:r>
            <a:r>
              <a:rPr lang="en-US" sz="1200" dirty="0" smtClean="0">
                <a:solidFill>
                  <a:schemeClr val="tx1"/>
                </a:solidFill>
              </a:rPr>
              <a:t>://www.prismadataabadi.com/smlive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User: </a:t>
            </a:r>
            <a:r>
              <a:rPr lang="en-US" sz="1200" dirty="0" smtClean="0">
                <a:solidFill>
                  <a:schemeClr val="tx1"/>
                </a:solidFill>
              </a:rPr>
              <a:t>admin, </a:t>
            </a:r>
            <a:r>
              <a:rPr lang="en-US" sz="1200" dirty="0" smtClean="0">
                <a:solidFill>
                  <a:schemeClr val="tx1"/>
                </a:solidFill>
              </a:rPr>
              <a:t>password: </a:t>
            </a:r>
            <a:r>
              <a:rPr lang="en-US" sz="1200" dirty="0" smtClean="0">
                <a:solidFill>
                  <a:schemeClr val="tx1"/>
                </a:solidFill>
              </a:rPr>
              <a:t>qwerty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39278" y="5334000"/>
            <a:ext cx="5420676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Special Price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For </a:t>
            </a:r>
            <a:r>
              <a:rPr lang="en-US" sz="1200" dirty="0" err="1" smtClean="0">
                <a:solidFill>
                  <a:schemeClr val="tx1"/>
                </a:solidFill>
              </a:rPr>
              <a:t>Yii</a:t>
            </a:r>
            <a:r>
              <a:rPr lang="en-US" sz="1200" dirty="0" smtClean="0">
                <a:solidFill>
                  <a:schemeClr val="tx1"/>
                </a:solidFill>
              </a:rPr>
              <a:t> Forum Member, </a:t>
            </a:r>
            <a:r>
              <a:rPr lang="en-US" sz="1200" dirty="0" err="1" smtClean="0">
                <a:solidFill>
                  <a:schemeClr val="tx1"/>
                </a:solidFill>
              </a:rPr>
              <a:t>Yii</a:t>
            </a:r>
            <a:r>
              <a:rPr lang="en-US" sz="1200" dirty="0" smtClean="0">
                <a:solidFill>
                  <a:schemeClr val="tx1"/>
                </a:solidFill>
              </a:rPr>
              <a:t> PHP Framework Indonesia, PHP Indonesia</a:t>
            </a:r>
          </a:p>
        </p:txBody>
      </p:sp>
    </p:spTree>
    <p:extLst>
      <p:ext uri="{BB962C8B-B14F-4D97-AF65-F5344CB8AC3E}">
        <p14:creationId xmlns:p14="http://schemas.microsoft.com/office/powerpoint/2010/main" val="22615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2021" y="3810000"/>
            <a:ext cx="7408333" cy="1286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Capella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sebuah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aplikasi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terintegrasi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yang </a:t>
            </a:r>
            <a:r>
              <a:rPr lang="en-US" sz="2800" dirty="0" err="1" smtClean="0">
                <a:solidFill>
                  <a:schemeClr val="tx1"/>
                </a:solidFill>
              </a:rPr>
              <a:t>dapat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mengkorelasikan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seluruh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departemen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di </a:t>
            </a:r>
            <a:r>
              <a:rPr lang="en-US" sz="2800" dirty="0" err="1">
                <a:solidFill>
                  <a:schemeClr val="tx1"/>
                </a:solidFill>
              </a:rPr>
              <a:t>dalam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sebuah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institusi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baik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itu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perusahaan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sekolah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toko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bengkel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lainnya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ERP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Indonesia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2438400"/>
            <a:ext cx="6987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 smtClean="0"/>
              <a:t>Apa</a:t>
            </a:r>
            <a:r>
              <a:rPr lang="en-US" sz="4400" dirty="0" smtClean="0"/>
              <a:t> yang </a:t>
            </a:r>
            <a:r>
              <a:rPr lang="en-US" sz="4400" dirty="0" err="1" smtClean="0"/>
              <a:t>dimaksud</a:t>
            </a:r>
            <a:r>
              <a:rPr lang="en-US" sz="4400" dirty="0" smtClean="0"/>
              <a:t> </a:t>
            </a:r>
            <a:r>
              <a:rPr lang="en-US" sz="4400" dirty="0" err="1" smtClean="0"/>
              <a:t>Capella</a:t>
            </a:r>
            <a:r>
              <a:rPr lang="en-US" sz="4400" dirty="0" smtClean="0"/>
              <a:t> 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6098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3" y="2286000"/>
            <a:ext cx="83819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Investasi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relatif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ringan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Laporan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keuangan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stok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dapat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dilihat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secara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realtime</a:t>
            </a:r>
            <a:endParaRPr lang="en-US" sz="2400" dirty="0" smtClean="0">
              <a:latin typeface="Aharoni" pitchFamily="2" charset="-79"/>
              <a:cs typeface="Aharoni" pitchFamily="2" charset="-79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Mengikuti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perkembangan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common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bisnis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ada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di Indonesia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sz="2400" dirty="0" smtClean="0">
                <a:latin typeface="Aharoni" pitchFamily="2" charset="-79"/>
                <a:cs typeface="Aharoni" pitchFamily="2" charset="-79"/>
              </a:rPr>
              <a:t>Flexible </a:t>
            </a:r>
            <a:r>
              <a:rPr lang="fr-FR" sz="2400" dirty="0" err="1">
                <a:latin typeface="Aharoni" pitchFamily="2" charset="-79"/>
                <a:cs typeface="Aharoni" pitchFamily="2" charset="-79"/>
              </a:rPr>
              <a:t>dalam</a:t>
            </a:r>
            <a:r>
              <a:rPr lang="fr-FR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fr-FR" sz="2400" dirty="0" err="1">
                <a:latin typeface="Aharoni" pitchFamily="2" charset="-79"/>
                <a:cs typeface="Aharoni" pitchFamily="2" charset="-79"/>
              </a:rPr>
              <a:t>implementasi</a:t>
            </a:r>
            <a:r>
              <a:rPr lang="fr-FR" sz="2400" dirty="0">
                <a:latin typeface="Aharoni" pitchFamily="2" charset="-79"/>
                <a:cs typeface="Aharoni" pitchFamily="2" charset="-79"/>
              </a:rPr>
              <a:t>, </a:t>
            </a:r>
            <a:r>
              <a:rPr lang="fr-FR" sz="2400" dirty="0" err="1">
                <a:latin typeface="Aharoni" pitchFamily="2" charset="-79"/>
                <a:cs typeface="Aharoni" pitchFamily="2" charset="-79"/>
              </a:rPr>
              <a:t>sesuai</a:t>
            </a:r>
            <a:r>
              <a:rPr lang="fr-FR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fr-FR" sz="2400" dirty="0" err="1">
                <a:latin typeface="Aharoni" pitchFamily="2" charset="-79"/>
                <a:cs typeface="Aharoni" pitchFamily="2" charset="-79"/>
              </a:rPr>
              <a:t>dengan</a:t>
            </a:r>
            <a:r>
              <a:rPr lang="fr-FR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fr-FR" sz="2400" dirty="0" smtClean="0">
                <a:latin typeface="Aharoni" pitchFamily="2" charset="-79"/>
                <a:cs typeface="Aharoni" pitchFamily="2" charset="-79"/>
              </a:rPr>
              <a:t>budget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customer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>
                <a:latin typeface="Aharoni" pitchFamily="2" charset="-79"/>
                <a:cs typeface="Aharoni" pitchFamily="2" charset="-79"/>
              </a:rPr>
              <a:t>Dapat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diterapkan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di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seluruh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jenis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perusahaan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: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kecil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menengah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besar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ukm</a:t>
            </a:r>
            <a:endParaRPr lang="en-US" sz="2400" dirty="0" smtClean="0">
              <a:latin typeface="Aharoni" pitchFamily="2" charset="-79"/>
              <a:cs typeface="Aharoni" pitchFamily="2" charset="-79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sv-SE" sz="2400" dirty="0">
                <a:latin typeface="Aharoni" pitchFamily="2" charset="-79"/>
                <a:cs typeface="Aharoni" pitchFamily="2" charset="-79"/>
              </a:rPr>
              <a:t>Dapat dipakai untuk menghubungkan antara pusat </a:t>
            </a:r>
            <a:r>
              <a:rPr lang="sv-SE" sz="2400" dirty="0" smtClean="0">
                <a:latin typeface="Aharoni" pitchFamily="2" charset="-79"/>
                <a:cs typeface="Aharoni" pitchFamily="2" charset="-79"/>
              </a:rPr>
              <a:t>dan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cabang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KEUNTUNGAN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841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1" y="1983403"/>
            <a:ext cx="838199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nn-NO" sz="2400" dirty="0">
                <a:latin typeface="Aharoni" pitchFamily="2" charset="-79"/>
                <a:cs typeface="Aharoni" pitchFamily="2" charset="-79"/>
              </a:rPr>
              <a:t>Transparansi data, karena menggunakan satu </a:t>
            </a:r>
            <a:r>
              <a:rPr lang="nn-NO" sz="2400" dirty="0" smtClean="0">
                <a:latin typeface="Aharoni" pitchFamily="2" charset="-79"/>
                <a:cs typeface="Aharoni" pitchFamily="2" charset="-79"/>
              </a:rPr>
              <a:t>sumber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data 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yang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sama</a:t>
            </a:r>
            <a:endParaRPr lang="en-US" sz="2400" dirty="0" smtClean="0">
              <a:latin typeface="Aharoni" pitchFamily="2" charset="-79"/>
              <a:cs typeface="Aharoni" pitchFamily="2" charset="-79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400" dirty="0">
                <a:latin typeface="Aharoni" pitchFamily="2" charset="-79"/>
                <a:cs typeface="Aharoni" pitchFamily="2" charset="-79"/>
              </a:rPr>
              <a:t>Menggunakan sistem multi currency, multi language, </a:t>
            </a:r>
            <a:r>
              <a:rPr lang="it-IT" sz="2400" dirty="0" smtClean="0">
                <a:latin typeface="Aharoni" pitchFamily="2" charset="-79"/>
                <a:cs typeface="Aharoni" pitchFamily="2" charset="-79"/>
              </a:rPr>
              <a:t>multi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platform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err="1">
                <a:latin typeface="Aharoni" pitchFamily="2" charset="-79"/>
                <a:cs typeface="Aharoni" pitchFamily="2" charset="-79"/>
              </a:rPr>
              <a:t>Dapat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dicustomize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dengan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mudah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karena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didesain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secara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modular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err="1">
                <a:latin typeface="Aharoni" pitchFamily="2" charset="-79"/>
                <a:cs typeface="Aharoni" pitchFamily="2" charset="-79"/>
              </a:rPr>
              <a:t>Menggunakan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konsep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web based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common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user interface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memudahkan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user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mempelajari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modul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ada</a:t>
            </a:r>
            <a:endParaRPr lang="en-US" sz="2400" dirty="0" smtClean="0">
              <a:latin typeface="Aharoni" pitchFamily="2" charset="-79"/>
              <a:cs typeface="Aharoni" pitchFamily="2" charset="-79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err="1">
                <a:latin typeface="Aharoni" pitchFamily="2" charset="-79"/>
                <a:cs typeface="Aharoni" pitchFamily="2" charset="-79"/>
              </a:rPr>
              <a:t>Bebas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jumlah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User yang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didaftarkan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jumlah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karyawan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digunakan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untuk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payroll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err="1">
                <a:latin typeface="Aharoni" pitchFamily="2" charset="-79"/>
                <a:cs typeface="Aharoni" pitchFamily="2" charset="-79"/>
              </a:rPr>
              <a:t>Memiliki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dashboard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todo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list, user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favourite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menu, 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user inbox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KEUNTUNGAN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315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BUSINESS PROCESS REQUEST TO PAYMENT (RTP)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2806" y="2433638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Form Request (FR)</a:t>
            </a:r>
          </a:p>
        </p:txBody>
      </p:sp>
      <p:sp>
        <p:nvSpPr>
          <p:cNvPr id="11" name="Diamond 10"/>
          <p:cNvSpPr/>
          <p:nvPr/>
        </p:nvSpPr>
        <p:spPr>
          <a:xfrm>
            <a:off x="1372805" y="3786188"/>
            <a:ext cx="1371599" cy="77152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Gudang</a:t>
            </a:r>
            <a:r>
              <a:rPr lang="en-US" sz="1200" dirty="0" smtClean="0"/>
              <a:t> </a:t>
            </a:r>
            <a:r>
              <a:rPr lang="en-US" sz="1200" dirty="0" err="1" smtClean="0"/>
              <a:t>cek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8" idx="2"/>
            <a:endCxn id="11" idx="0"/>
          </p:cNvCxnSpPr>
          <p:nvPr/>
        </p:nvCxnSpPr>
        <p:spPr>
          <a:xfrm>
            <a:off x="2058605" y="3119438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72805" y="5257800"/>
            <a:ext cx="1371598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Gudang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Purchase Requisition (PR)</a:t>
            </a:r>
          </a:p>
        </p:txBody>
      </p:sp>
      <p:cxnSp>
        <p:nvCxnSpPr>
          <p:cNvPr id="20" name="Straight Arrow Connector 19"/>
          <p:cNvCxnSpPr>
            <a:stCxn id="11" idx="2"/>
            <a:endCxn id="18" idx="0"/>
          </p:cNvCxnSpPr>
          <p:nvPr/>
        </p:nvCxnSpPr>
        <p:spPr>
          <a:xfrm flipH="1">
            <a:off x="2058604" y="4557713"/>
            <a:ext cx="1" cy="700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8" idx="3"/>
          </p:cNvCxnSpPr>
          <p:nvPr/>
        </p:nvCxnSpPr>
        <p:spPr>
          <a:xfrm flipV="1">
            <a:off x="2744404" y="2776538"/>
            <a:ext cx="12700" cy="139541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89191" y="3335744"/>
            <a:ext cx="73500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Tersedia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37126" y="4602421"/>
            <a:ext cx="106327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/>
              <a:t>Tidak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Tersedia</a:t>
            </a:r>
            <a:endParaRPr lang="en-US" sz="1200" b="1" dirty="0"/>
          </a:p>
        </p:txBody>
      </p:sp>
      <p:sp>
        <p:nvSpPr>
          <p:cNvPr id="30" name="Rectangle 29"/>
          <p:cNvSpPr/>
          <p:nvPr/>
        </p:nvSpPr>
        <p:spPr>
          <a:xfrm>
            <a:off x="3772286" y="3124200"/>
            <a:ext cx="1981201" cy="7620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Purchasing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Purchase Order, </a:t>
            </a:r>
            <a:r>
              <a:rPr lang="en-US" sz="1200" dirty="0" err="1" smtClean="0">
                <a:solidFill>
                  <a:schemeClr val="tx1"/>
                </a:solidFill>
              </a:rPr>
              <a:t>kirim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supplier, copy PO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Accounting</a:t>
            </a:r>
          </a:p>
        </p:txBody>
      </p:sp>
      <p:cxnSp>
        <p:nvCxnSpPr>
          <p:cNvPr id="32" name="Elbow Connector 31"/>
          <p:cNvCxnSpPr>
            <a:stCxn id="18" idx="3"/>
            <a:endCxn id="30" idx="1"/>
          </p:cNvCxnSpPr>
          <p:nvPr/>
        </p:nvCxnSpPr>
        <p:spPr>
          <a:xfrm flipV="1">
            <a:off x="2744403" y="3505200"/>
            <a:ext cx="1027883" cy="2095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" idx="3"/>
            <a:endCxn id="8" idx="1"/>
          </p:cNvCxnSpPr>
          <p:nvPr/>
        </p:nvCxnSpPr>
        <p:spPr>
          <a:xfrm>
            <a:off x="1011556" y="2773291"/>
            <a:ext cx="361250" cy="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772285" y="4255293"/>
            <a:ext cx="1981201" cy="6858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Supplier </a:t>
            </a:r>
            <a:r>
              <a:rPr lang="en-US" sz="1200" dirty="0" err="1" smtClean="0">
                <a:solidFill>
                  <a:schemeClr val="tx1"/>
                </a:solidFill>
              </a:rPr>
              <a:t>memproses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permintaan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mengirimkan</a:t>
            </a:r>
            <a:r>
              <a:rPr lang="en-US" sz="1200" dirty="0" smtClean="0">
                <a:solidFill>
                  <a:schemeClr val="tx1"/>
                </a:solidFill>
              </a:rPr>
              <a:t> material / </a:t>
            </a:r>
            <a:r>
              <a:rPr lang="en-US" sz="1200" dirty="0" err="1" smtClean="0">
                <a:solidFill>
                  <a:schemeClr val="tx1"/>
                </a:solidFill>
              </a:rPr>
              <a:t>jasa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30" idx="2"/>
            <a:endCxn id="43" idx="0"/>
          </p:cNvCxnSpPr>
          <p:nvPr/>
        </p:nvCxnSpPr>
        <p:spPr>
          <a:xfrm flipH="1">
            <a:off x="4762886" y="3886200"/>
            <a:ext cx="1" cy="369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4077085" y="5500687"/>
            <a:ext cx="1371599" cy="77152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Gudang</a:t>
            </a:r>
            <a:r>
              <a:rPr lang="en-US" sz="1200" dirty="0" smtClean="0"/>
              <a:t> </a:t>
            </a:r>
            <a:r>
              <a:rPr lang="en-US" sz="1200" dirty="0" err="1" smtClean="0"/>
              <a:t>cek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43" idx="2"/>
            <a:endCxn id="49" idx="0"/>
          </p:cNvCxnSpPr>
          <p:nvPr/>
        </p:nvCxnSpPr>
        <p:spPr>
          <a:xfrm flipH="1">
            <a:off x="4762885" y="4941093"/>
            <a:ext cx="1" cy="559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62799" y="2405063"/>
            <a:ext cx="1600199" cy="819150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Gudang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membuat</a:t>
            </a:r>
            <a:r>
              <a:rPr lang="en-US" sz="1200" dirty="0" smtClean="0">
                <a:solidFill>
                  <a:schemeClr val="tx1"/>
                </a:solidFill>
              </a:rPr>
              <a:t> Goods Received (GR) </a:t>
            </a:r>
            <a:r>
              <a:rPr lang="en-US" sz="1200" dirty="0" err="1" smtClean="0">
                <a:solidFill>
                  <a:schemeClr val="tx1"/>
                </a:solidFill>
              </a:rPr>
              <a:t>untuk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pengakuan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terima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barang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49" idx="3"/>
            <a:endCxn id="43" idx="3"/>
          </p:cNvCxnSpPr>
          <p:nvPr/>
        </p:nvCxnSpPr>
        <p:spPr>
          <a:xfrm flipV="1">
            <a:off x="5448684" y="4598193"/>
            <a:ext cx="304802" cy="1288257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63607" y="5138350"/>
            <a:ext cx="9797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Tidak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sesuai</a:t>
            </a:r>
            <a:endParaRPr lang="en-US" sz="1200" b="1" dirty="0"/>
          </a:p>
        </p:txBody>
      </p:sp>
      <p:cxnSp>
        <p:nvCxnSpPr>
          <p:cNvPr id="60" name="Elbow Connector 59"/>
          <p:cNvCxnSpPr>
            <a:stCxn id="49" idx="2"/>
            <a:endCxn id="53" idx="1"/>
          </p:cNvCxnSpPr>
          <p:nvPr/>
        </p:nvCxnSpPr>
        <p:spPr>
          <a:xfrm rot="5400000" flipH="1" flipV="1">
            <a:off x="4234055" y="3343468"/>
            <a:ext cx="3457574" cy="2399914"/>
          </a:xfrm>
          <a:prstGeom prst="bentConnector4">
            <a:avLst>
              <a:gd name="adj1" fmla="val -6612"/>
              <a:gd name="adj2" fmla="val 8492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167285" y="4176211"/>
            <a:ext cx="1600199" cy="8191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Gudang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kirim</a:t>
            </a:r>
            <a:r>
              <a:rPr lang="en-US" sz="1200" dirty="0" smtClean="0">
                <a:solidFill>
                  <a:schemeClr val="tx1"/>
                </a:solidFill>
              </a:rPr>
              <a:t> copy </a:t>
            </a:r>
            <a:r>
              <a:rPr lang="en-US" sz="1200" dirty="0" err="1" smtClean="0">
                <a:solidFill>
                  <a:schemeClr val="tx1"/>
                </a:solidFill>
              </a:rPr>
              <a:t>dokumen</a:t>
            </a:r>
            <a:r>
              <a:rPr lang="en-US" sz="1200" dirty="0" smtClean="0">
                <a:solidFill>
                  <a:schemeClr val="tx1"/>
                </a:solidFill>
              </a:rPr>
              <a:t> GR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Accounting</a:t>
            </a:r>
          </a:p>
        </p:txBody>
      </p:sp>
      <p:sp>
        <p:nvSpPr>
          <p:cNvPr id="65" name="Oval 64"/>
          <p:cNvSpPr/>
          <p:nvPr/>
        </p:nvSpPr>
        <p:spPr>
          <a:xfrm>
            <a:off x="7805461" y="5415349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4" idx="2"/>
            <a:endCxn id="65" idx="0"/>
          </p:cNvCxnSpPr>
          <p:nvPr/>
        </p:nvCxnSpPr>
        <p:spPr>
          <a:xfrm flipH="1">
            <a:off x="7962899" y="4995361"/>
            <a:ext cx="4486" cy="419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085924" y="3311236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0" name="Straight Arrow Connector 69"/>
          <p:cNvCxnSpPr>
            <a:stCxn id="30" idx="3"/>
            <a:endCxn id="68" idx="2"/>
          </p:cNvCxnSpPr>
          <p:nvPr/>
        </p:nvCxnSpPr>
        <p:spPr>
          <a:xfrm flipV="1">
            <a:off x="5753487" y="3484418"/>
            <a:ext cx="332437" cy="20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497301" y="6157138"/>
            <a:ext cx="58862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sesuai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53" idx="2"/>
            <a:endCxn id="64" idx="0"/>
          </p:cNvCxnSpPr>
          <p:nvPr/>
        </p:nvCxnSpPr>
        <p:spPr>
          <a:xfrm>
            <a:off x="7962899" y="3224213"/>
            <a:ext cx="4486" cy="951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37185" y="2574781"/>
            <a:ext cx="674371" cy="397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72286" y="2286000"/>
            <a:ext cx="1981197" cy="457200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Data Master Supplier </a:t>
            </a:r>
            <a:r>
              <a:rPr lang="en-US" sz="1200" dirty="0" err="1" smtClean="0">
                <a:solidFill>
                  <a:schemeClr val="tx1"/>
                </a:solidFill>
              </a:rPr>
              <a:t>jika</a:t>
            </a:r>
            <a:r>
              <a:rPr lang="en-US" sz="1200" dirty="0" smtClean="0">
                <a:solidFill>
                  <a:schemeClr val="tx1"/>
                </a:solidFill>
              </a:rPr>
              <a:t> supplier </a:t>
            </a:r>
            <a:r>
              <a:rPr lang="en-US" sz="1200" dirty="0" err="1" smtClean="0">
                <a:solidFill>
                  <a:schemeClr val="tx1"/>
                </a:solidFill>
              </a:rPr>
              <a:t>baru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0" idx="0"/>
          </p:cNvCxnSpPr>
          <p:nvPr/>
        </p:nvCxnSpPr>
        <p:spPr>
          <a:xfrm>
            <a:off x="4762885" y="2743200"/>
            <a:ext cx="2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448122" y="3514724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3" idx="2"/>
            <a:endCxn id="58" idx="1"/>
          </p:cNvCxnSpPr>
          <p:nvPr/>
        </p:nvCxnSpPr>
        <p:spPr>
          <a:xfrm>
            <a:off x="7962899" y="3224213"/>
            <a:ext cx="531336" cy="34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315200" y="3527030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53" idx="2"/>
            <a:endCxn id="37" idx="7"/>
          </p:cNvCxnSpPr>
          <p:nvPr/>
        </p:nvCxnSpPr>
        <p:spPr>
          <a:xfrm flipH="1">
            <a:off x="7583963" y="3224213"/>
            <a:ext cx="378936" cy="353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5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BUSINESS PROCESS REQUEST TO PAYMENT (RTP)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3276" y="2752725"/>
            <a:ext cx="1600199" cy="8191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terima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dokumen</a:t>
            </a:r>
            <a:r>
              <a:rPr lang="en-US" sz="1200" dirty="0" smtClean="0">
                <a:solidFill>
                  <a:schemeClr val="tx1"/>
                </a:solidFill>
              </a:rPr>
              <a:t> GR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PO </a:t>
            </a:r>
            <a:r>
              <a:rPr lang="en-US" sz="1200" dirty="0" err="1" smtClean="0">
                <a:solidFill>
                  <a:schemeClr val="tx1"/>
                </a:solidFill>
              </a:rPr>
              <a:t>serta</a:t>
            </a:r>
            <a:r>
              <a:rPr lang="en-US" sz="1200" dirty="0" smtClean="0">
                <a:solidFill>
                  <a:schemeClr val="tx1"/>
                </a:solidFill>
              </a:rPr>
              <a:t> invoice </a:t>
            </a:r>
            <a:r>
              <a:rPr lang="en-US" sz="1200" dirty="0" err="1" smtClean="0">
                <a:solidFill>
                  <a:schemeClr val="tx1"/>
                </a:solidFill>
              </a:rPr>
              <a:t>dari</a:t>
            </a:r>
            <a:r>
              <a:rPr lang="en-US" sz="1200" dirty="0" smtClean="0">
                <a:solidFill>
                  <a:schemeClr val="tx1"/>
                </a:solidFill>
              </a:rPr>
              <a:t> supplier</a:t>
            </a:r>
          </a:p>
        </p:txBody>
      </p:sp>
      <p:sp>
        <p:nvSpPr>
          <p:cNvPr id="9" name="Oval 8"/>
          <p:cNvSpPr/>
          <p:nvPr/>
        </p:nvSpPr>
        <p:spPr>
          <a:xfrm>
            <a:off x="3095937" y="2062924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95800" y="2990850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>
            <a:stCxn id="9" idx="4"/>
            <a:endCxn id="8" idx="0"/>
          </p:cNvCxnSpPr>
          <p:nvPr/>
        </p:nvCxnSpPr>
        <p:spPr>
          <a:xfrm>
            <a:off x="3253375" y="2409288"/>
            <a:ext cx="1" cy="343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8" idx="3"/>
          </p:cNvCxnSpPr>
          <p:nvPr/>
        </p:nvCxnSpPr>
        <p:spPr>
          <a:xfrm flipH="1" flipV="1">
            <a:off x="4053475" y="3162300"/>
            <a:ext cx="442325" cy="1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1001" y="2752725"/>
            <a:ext cx="1600199" cy="8191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Supplier </a:t>
            </a:r>
            <a:r>
              <a:rPr lang="en-US" sz="1200" dirty="0" err="1" smtClean="0">
                <a:solidFill>
                  <a:schemeClr val="tx1"/>
                </a:solidFill>
              </a:rPr>
              <a:t>kirim</a:t>
            </a:r>
            <a:r>
              <a:rPr lang="en-US" sz="1200" dirty="0" smtClean="0">
                <a:solidFill>
                  <a:schemeClr val="tx1"/>
                </a:solidFill>
              </a:rPr>
              <a:t> invoice</a:t>
            </a:r>
          </a:p>
        </p:txBody>
      </p:sp>
      <p:cxnSp>
        <p:nvCxnSpPr>
          <p:cNvPr id="17" name="Straight Arrow Connector 16"/>
          <p:cNvCxnSpPr>
            <a:stCxn id="15" idx="3"/>
            <a:endCxn id="8" idx="1"/>
          </p:cNvCxnSpPr>
          <p:nvPr/>
        </p:nvCxnSpPr>
        <p:spPr>
          <a:xfrm>
            <a:off x="1981200" y="3162300"/>
            <a:ext cx="4720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1981200" y="3962400"/>
            <a:ext cx="2514600" cy="14478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Accounting </a:t>
            </a:r>
            <a:r>
              <a:rPr lang="en-US" sz="1200" dirty="0" err="1" smtClean="0"/>
              <a:t>cek</a:t>
            </a:r>
            <a:r>
              <a:rPr lang="en-US" sz="1200" dirty="0" smtClean="0"/>
              <a:t> </a:t>
            </a:r>
            <a:r>
              <a:rPr lang="en-US" sz="1200" dirty="0" err="1" smtClean="0"/>
              <a:t>kesesuaian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err="1" smtClean="0"/>
              <a:t>dokumen</a:t>
            </a:r>
            <a:r>
              <a:rPr lang="en-US" sz="1200" dirty="0" smtClean="0"/>
              <a:t> </a:t>
            </a:r>
            <a:r>
              <a:rPr lang="en-US" sz="1200" dirty="0" err="1" smtClean="0"/>
              <a:t>beserta</a:t>
            </a:r>
            <a:r>
              <a:rPr lang="en-US" sz="1200" dirty="0" smtClean="0"/>
              <a:t> Term of Payment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8" idx="1"/>
            <a:endCxn id="15" idx="2"/>
          </p:cNvCxnSpPr>
          <p:nvPr/>
        </p:nvCxnSpPr>
        <p:spPr>
          <a:xfrm rot="10800000">
            <a:off x="1181102" y="3571876"/>
            <a:ext cx="800099" cy="11144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1445" y="4038600"/>
            <a:ext cx="9797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Tidak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sesuai</a:t>
            </a:r>
            <a:endParaRPr lang="en-US" sz="1200" b="1" dirty="0"/>
          </a:p>
        </p:txBody>
      </p:sp>
      <p:sp>
        <p:nvSpPr>
          <p:cNvPr id="23" name="Rectangle 22"/>
          <p:cNvSpPr/>
          <p:nvPr/>
        </p:nvSpPr>
        <p:spPr>
          <a:xfrm>
            <a:off x="6248400" y="2752725"/>
            <a:ext cx="1669310" cy="81915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proses </a:t>
            </a:r>
            <a:r>
              <a:rPr lang="en-US" sz="1200" dirty="0" err="1" smtClean="0">
                <a:solidFill>
                  <a:schemeClr val="tx1"/>
                </a:solidFill>
              </a:rPr>
              <a:t>pembayaran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sesuai</a:t>
            </a:r>
            <a:r>
              <a:rPr lang="en-US" sz="1200" dirty="0" smtClean="0">
                <a:solidFill>
                  <a:schemeClr val="tx1"/>
                </a:solidFill>
              </a:rPr>
              <a:t> Term of Payment</a:t>
            </a:r>
          </a:p>
        </p:txBody>
      </p:sp>
      <p:cxnSp>
        <p:nvCxnSpPr>
          <p:cNvPr id="25" name="Elbow Connector 24"/>
          <p:cNvCxnSpPr>
            <a:stCxn id="18" idx="3"/>
            <a:endCxn id="23" idx="1"/>
          </p:cNvCxnSpPr>
          <p:nvPr/>
        </p:nvCxnSpPr>
        <p:spPr>
          <a:xfrm flipV="1">
            <a:off x="4495800" y="3162300"/>
            <a:ext cx="1752600" cy="1524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48400" y="3867150"/>
            <a:ext cx="1669310" cy="586948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mencatat</a:t>
            </a:r>
            <a:r>
              <a:rPr lang="en-US" sz="1200" dirty="0" smtClean="0">
                <a:solidFill>
                  <a:schemeClr val="tx1"/>
                </a:solidFill>
              </a:rPr>
              <a:t> Invoice from Supplier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48400" y="5949454"/>
            <a:ext cx="1669310" cy="586948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pembayaran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melalui</a:t>
            </a:r>
            <a:r>
              <a:rPr lang="en-US" sz="1200" dirty="0" smtClean="0">
                <a:solidFill>
                  <a:schemeClr val="tx1"/>
                </a:solidFill>
              </a:rPr>
              <a:t> Cash / Bank</a:t>
            </a:r>
          </a:p>
        </p:txBody>
      </p:sp>
      <p:cxnSp>
        <p:nvCxnSpPr>
          <p:cNvPr id="38" name="Straight Arrow Connector 37"/>
          <p:cNvCxnSpPr>
            <a:stCxn id="23" idx="2"/>
            <a:endCxn id="35" idx="0"/>
          </p:cNvCxnSpPr>
          <p:nvPr/>
        </p:nvCxnSpPr>
        <p:spPr>
          <a:xfrm>
            <a:off x="7083055" y="357187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44" idx="0"/>
          </p:cNvCxnSpPr>
          <p:nvPr/>
        </p:nvCxnSpPr>
        <p:spPr>
          <a:xfrm flipH="1">
            <a:off x="7081562" y="4454098"/>
            <a:ext cx="1493" cy="375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8" idx="2"/>
            <a:endCxn id="18" idx="0"/>
          </p:cNvCxnSpPr>
          <p:nvPr/>
        </p:nvCxnSpPr>
        <p:spPr>
          <a:xfrm flipH="1">
            <a:off x="3238500" y="3571875"/>
            <a:ext cx="14876" cy="390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3977" y="4315599"/>
            <a:ext cx="58862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sesuai</a:t>
            </a:r>
            <a:endParaRPr lang="en-US" sz="1200" b="1" dirty="0"/>
          </a:p>
        </p:txBody>
      </p:sp>
      <p:sp>
        <p:nvSpPr>
          <p:cNvPr id="31" name="Oval 30"/>
          <p:cNvSpPr/>
          <p:nvPr/>
        </p:nvSpPr>
        <p:spPr>
          <a:xfrm>
            <a:off x="8371924" y="3987442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8371924" y="6069746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5" idx="3"/>
            <a:endCxn id="31" idx="2"/>
          </p:cNvCxnSpPr>
          <p:nvPr/>
        </p:nvCxnSpPr>
        <p:spPr>
          <a:xfrm>
            <a:off x="7917710" y="4160624"/>
            <a:ext cx="454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37" idx="2"/>
          </p:cNvCxnSpPr>
          <p:nvPr/>
        </p:nvCxnSpPr>
        <p:spPr>
          <a:xfrm>
            <a:off x="7917710" y="6242928"/>
            <a:ext cx="454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4829176"/>
            <a:ext cx="2580724" cy="767022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Accounting </a:t>
            </a:r>
            <a:r>
              <a:rPr lang="en-US" sz="1200" dirty="0" err="1" smtClean="0">
                <a:solidFill>
                  <a:schemeClr val="tx1"/>
                </a:solidFill>
              </a:rPr>
              <a:t>mengajukan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permintaan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pembayan</a:t>
            </a:r>
            <a:r>
              <a:rPr lang="en-US" sz="1200" dirty="0" smtClean="0">
                <a:solidFill>
                  <a:schemeClr val="tx1"/>
                </a:solidFill>
              </a:rPr>
              <a:t> (Payment Request) </a:t>
            </a:r>
            <a:r>
              <a:rPr lang="en-US" sz="1200" dirty="0" err="1" smtClean="0">
                <a:solidFill>
                  <a:schemeClr val="tx1"/>
                </a:solidFill>
              </a:rPr>
              <a:t>ke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Direksi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4" idx="2"/>
            <a:endCxn id="36" idx="0"/>
          </p:cNvCxnSpPr>
          <p:nvPr/>
        </p:nvCxnSpPr>
        <p:spPr>
          <a:xfrm>
            <a:off x="7081562" y="5596198"/>
            <a:ext cx="1493" cy="353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BUSINESS PROCESS REQUEST TO PAYMENT (RTP)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7536" y="3068347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045135" y="3017691"/>
            <a:ext cx="1600199" cy="44767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Pencatatan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Aktiva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2" name="Diamond 31"/>
          <p:cNvSpPr/>
          <p:nvPr/>
        </p:nvSpPr>
        <p:spPr>
          <a:xfrm>
            <a:off x="1240977" y="2708129"/>
            <a:ext cx="1813558" cy="10668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Cek</a:t>
            </a:r>
            <a:r>
              <a:rPr lang="en-US" sz="1200" dirty="0" smtClean="0"/>
              <a:t> </a:t>
            </a:r>
            <a:r>
              <a:rPr lang="en-US" sz="1200" dirty="0" err="1" smtClean="0"/>
              <a:t>apakah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r>
              <a:rPr lang="en-US" sz="1200" dirty="0" smtClean="0"/>
              <a:t> </a:t>
            </a:r>
            <a:r>
              <a:rPr lang="en-US" sz="1200" dirty="0" err="1" smtClean="0"/>
              <a:t>aktiva</a:t>
            </a:r>
            <a:r>
              <a:rPr lang="en-US" sz="1200" dirty="0" smtClean="0"/>
              <a:t>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tidak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9" idx="6"/>
            <a:endCxn id="32" idx="1"/>
          </p:cNvCxnSpPr>
          <p:nvPr/>
        </p:nvCxnSpPr>
        <p:spPr>
          <a:xfrm>
            <a:off x="702412" y="3241529"/>
            <a:ext cx="5385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3"/>
            <a:endCxn id="30" idx="1"/>
          </p:cNvCxnSpPr>
          <p:nvPr/>
        </p:nvCxnSpPr>
        <p:spPr>
          <a:xfrm>
            <a:off x="3054535" y="324152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9323" y="2929847"/>
            <a:ext cx="58381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err="1" smtClean="0"/>
              <a:t>aktiva</a:t>
            </a:r>
            <a:endParaRPr lang="en-US" sz="1200" b="1" dirty="0"/>
          </a:p>
        </p:txBody>
      </p:sp>
      <p:sp>
        <p:nvSpPr>
          <p:cNvPr id="45" name="Rectangle 44"/>
          <p:cNvSpPr/>
          <p:nvPr/>
        </p:nvSpPr>
        <p:spPr>
          <a:xfrm>
            <a:off x="6093010" y="3017690"/>
            <a:ext cx="1600199" cy="44767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Harga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Perolehan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45135" y="3889229"/>
            <a:ext cx="1600199" cy="990600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Material Master – Accounting View</a:t>
            </a:r>
          </a:p>
          <a:p>
            <a:pPr marL="171450" indent="-171450" algn="ctr">
              <a:buFontTx/>
              <a:buChar char="-"/>
            </a:pPr>
            <a:r>
              <a:rPr lang="en-US" sz="1200" dirty="0" err="1" smtClean="0">
                <a:solidFill>
                  <a:schemeClr val="tx1"/>
                </a:solidFill>
              </a:rPr>
              <a:t>Umur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Aktiva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sz="1200" dirty="0" err="1" smtClean="0">
                <a:solidFill>
                  <a:schemeClr val="tx1"/>
                </a:solidFill>
              </a:rPr>
              <a:t>Depresiasi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r>
              <a:rPr lang="en-US" sz="1200" dirty="0" err="1" smtClean="0">
                <a:solidFill>
                  <a:schemeClr val="tx1"/>
                </a:solidFill>
              </a:rPr>
              <a:t>Bulan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7" idx="0"/>
            <a:endCxn id="30" idx="2"/>
          </p:cNvCxnSpPr>
          <p:nvPr/>
        </p:nvCxnSpPr>
        <p:spPr>
          <a:xfrm flipV="1">
            <a:off x="4845235" y="3465366"/>
            <a:ext cx="0" cy="423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3"/>
            <a:endCxn id="45" idx="1"/>
          </p:cNvCxnSpPr>
          <p:nvPr/>
        </p:nvCxnSpPr>
        <p:spPr>
          <a:xfrm flipV="1">
            <a:off x="5645334" y="3241528"/>
            <a:ext cx="4476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321735" y="3965426"/>
            <a:ext cx="1676400" cy="44767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Running </a:t>
            </a:r>
            <a:r>
              <a:rPr lang="en-US" sz="1200" dirty="0" err="1" smtClean="0">
                <a:solidFill>
                  <a:schemeClr val="tx1"/>
                </a:solidFill>
              </a:rPr>
              <a:t>Depresiasi</a:t>
            </a:r>
            <a:r>
              <a:rPr lang="en-US" sz="1200" dirty="0" smtClean="0">
                <a:solidFill>
                  <a:schemeClr val="tx1"/>
                </a:solidFill>
              </a:rPr>
              <a:t> per </a:t>
            </a:r>
            <a:r>
              <a:rPr lang="en-US" sz="1200" dirty="0" err="1" smtClean="0">
                <a:solidFill>
                  <a:schemeClr val="tx1"/>
                </a:solidFill>
              </a:rPr>
              <a:t>awal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bulan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5" idx="2"/>
            <a:endCxn id="52" idx="0"/>
          </p:cNvCxnSpPr>
          <p:nvPr/>
        </p:nvCxnSpPr>
        <p:spPr>
          <a:xfrm>
            <a:off x="6893110" y="3465365"/>
            <a:ext cx="1266825" cy="500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079940" y="5056041"/>
            <a:ext cx="1600199" cy="44767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</a:t>
            </a:r>
            <a:r>
              <a:rPr lang="en-US" sz="1200" dirty="0" err="1" smtClean="0">
                <a:solidFill>
                  <a:schemeClr val="tx1"/>
                </a:solidFill>
              </a:rPr>
              <a:t>Laporan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Aktiva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45" idx="2"/>
            <a:endCxn id="57" idx="0"/>
          </p:cNvCxnSpPr>
          <p:nvPr/>
        </p:nvCxnSpPr>
        <p:spPr>
          <a:xfrm flipH="1">
            <a:off x="6880040" y="3465365"/>
            <a:ext cx="13070" cy="1590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2"/>
            <a:endCxn id="57" idx="0"/>
          </p:cNvCxnSpPr>
          <p:nvPr/>
        </p:nvCxnSpPr>
        <p:spPr>
          <a:xfrm flipH="1">
            <a:off x="6880040" y="4413101"/>
            <a:ext cx="1279895" cy="642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079939" y="6096000"/>
            <a:ext cx="1600199" cy="44767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Financial Statement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6934199" y="5503716"/>
            <a:ext cx="1" cy="592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BUSINESS PROCESS REQUEST TO PAYMENT (RTP)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70986" y="2741090"/>
            <a:ext cx="1623059" cy="50940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</a:t>
            </a:r>
            <a:r>
              <a:rPr lang="en-US" sz="1200" dirty="0" err="1" smtClean="0">
                <a:solidFill>
                  <a:schemeClr val="tx1"/>
                </a:solidFill>
              </a:rPr>
              <a:t>Laporan</a:t>
            </a:r>
            <a:r>
              <a:rPr lang="en-US" sz="1200" dirty="0" smtClean="0">
                <a:solidFill>
                  <a:schemeClr val="tx1"/>
                </a:solidFill>
              </a:rPr>
              <a:t> Stock</a:t>
            </a:r>
          </a:p>
        </p:txBody>
      </p:sp>
      <p:sp>
        <p:nvSpPr>
          <p:cNvPr id="37" name="Oval 36"/>
          <p:cNvSpPr/>
          <p:nvPr/>
        </p:nvSpPr>
        <p:spPr>
          <a:xfrm>
            <a:off x="969921" y="2822611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870985" y="3443468"/>
            <a:ext cx="1623060" cy="50940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</a:t>
            </a:r>
            <a:r>
              <a:rPr lang="en-US" sz="1200" dirty="0" err="1" smtClean="0">
                <a:solidFill>
                  <a:schemeClr val="tx1"/>
                </a:solidFill>
              </a:rPr>
              <a:t>Harga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Pokok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Penjualan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70985" y="4162424"/>
            <a:ext cx="1623060" cy="685800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</a:t>
            </a:r>
            <a:r>
              <a:rPr lang="en-US" sz="1200" dirty="0" err="1" smtClean="0">
                <a:solidFill>
                  <a:schemeClr val="tx1"/>
                </a:solidFill>
              </a:rPr>
              <a:t>Laporan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Mutasi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Stok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Nilai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Perolehan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7" idx="6"/>
            <a:endCxn id="27" idx="1"/>
          </p:cNvCxnSpPr>
          <p:nvPr/>
        </p:nvCxnSpPr>
        <p:spPr>
          <a:xfrm>
            <a:off x="1284797" y="2995793"/>
            <a:ext cx="586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6"/>
            <a:endCxn id="41" idx="1"/>
          </p:cNvCxnSpPr>
          <p:nvPr/>
        </p:nvCxnSpPr>
        <p:spPr>
          <a:xfrm>
            <a:off x="1284797" y="2995793"/>
            <a:ext cx="586188" cy="702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2" idx="1"/>
          </p:cNvCxnSpPr>
          <p:nvPr/>
        </p:nvCxnSpPr>
        <p:spPr>
          <a:xfrm>
            <a:off x="1284797" y="2995793"/>
            <a:ext cx="586188" cy="1509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43526" y="2741090"/>
            <a:ext cx="1623059" cy="50940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</a:t>
            </a:r>
            <a:r>
              <a:rPr lang="en-US" sz="1200" dirty="0" err="1" smtClean="0">
                <a:solidFill>
                  <a:schemeClr val="tx1"/>
                </a:solidFill>
              </a:rPr>
              <a:t>Hutang</a:t>
            </a:r>
            <a:r>
              <a:rPr lang="en-US" sz="1200" dirty="0" smtClean="0">
                <a:solidFill>
                  <a:schemeClr val="tx1"/>
                </a:solidFill>
              </a:rPr>
              <a:t> Usaha</a:t>
            </a:r>
          </a:p>
        </p:txBody>
      </p:sp>
      <p:sp>
        <p:nvSpPr>
          <p:cNvPr id="14" name="Oval 13"/>
          <p:cNvSpPr/>
          <p:nvPr/>
        </p:nvSpPr>
        <p:spPr>
          <a:xfrm>
            <a:off x="4442461" y="2822611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43525" y="3443468"/>
            <a:ext cx="1623060" cy="50940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Aging </a:t>
            </a:r>
            <a:r>
              <a:rPr lang="en-US" sz="1200" dirty="0" err="1" smtClean="0">
                <a:solidFill>
                  <a:schemeClr val="tx1"/>
                </a:solidFill>
              </a:rPr>
              <a:t>Hutang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43525" y="4162424"/>
            <a:ext cx="1623060" cy="685800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</a:t>
            </a:r>
            <a:r>
              <a:rPr lang="en-US" sz="1200" dirty="0" err="1" smtClean="0">
                <a:solidFill>
                  <a:schemeClr val="tx1"/>
                </a:solidFill>
              </a:rPr>
              <a:t>Rekap</a:t>
            </a:r>
            <a:r>
              <a:rPr lang="en-US" sz="1200" dirty="0" smtClean="0">
                <a:solidFill>
                  <a:schemeClr val="tx1"/>
                </a:solidFill>
              </a:rPr>
              <a:t> AP per Supplier</a:t>
            </a:r>
          </a:p>
        </p:txBody>
      </p:sp>
      <p:cxnSp>
        <p:nvCxnSpPr>
          <p:cNvPr id="17" name="Straight Arrow Connector 16"/>
          <p:cNvCxnSpPr>
            <a:stCxn id="14" idx="6"/>
            <a:endCxn id="13" idx="1"/>
          </p:cNvCxnSpPr>
          <p:nvPr/>
        </p:nvCxnSpPr>
        <p:spPr>
          <a:xfrm>
            <a:off x="4757337" y="2995793"/>
            <a:ext cx="586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6"/>
            <a:endCxn id="15" idx="1"/>
          </p:cNvCxnSpPr>
          <p:nvPr/>
        </p:nvCxnSpPr>
        <p:spPr>
          <a:xfrm>
            <a:off x="4757337" y="2995793"/>
            <a:ext cx="586188" cy="702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6"/>
            <a:endCxn id="16" idx="1"/>
          </p:cNvCxnSpPr>
          <p:nvPr/>
        </p:nvCxnSpPr>
        <p:spPr>
          <a:xfrm>
            <a:off x="4757337" y="2995793"/>
            <a:ext cx="586188" cy="1509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42410" y="5105400"/>
            <a:ext cx="1600199" cy="447675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Financial Statement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43525" y="5105399"/>
            <a:ext cx="1600199" cy="447675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Financial Statement</a:t>
            </a:r>
          </a:p>
        </p:txBody>
      </p:sp>
      <p:cxnSp>
        <p:nvCxnSpPr>
          <p:cNvPr id="22" name="Straight Arrow Connector 21"/>
          <p:cNvCxnSpPr>
            <a:stCxn id="37" idx="6"/>
            <a:endCxn id="20" idx="1"/>
          </p:cNvCxnSpPr>
          <p:nvPr/>
        </p:nvCxnSpPr>
        <p:spPr>
          <a:xfrm>
            <a:off x="1284797" y="2995793"/>
            <a:ext cx="557613" cy="2333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1" idx="1"/>
          </p:cNvCxnSpPr>
          <p:nvPr/>
        </p:nvCxnSpPr>
        <p:spPr>
          <a:xfrm>
            <a:off x="4757337" y="2995793"/>
            <a:ext cx="586188" cy="2333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10" y="381000"/>
            <a:ext cx="84528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80999"/>
            <a:ext cx="891541" cy="68580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338328"/>
            <a:ext cx="8229600" cy="72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Capella ERP Indonesia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1" y="1371600"/>
            <a:ext cx="8381998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  <a:latin typeface="Aharoni" pitchFamily="2" charset="-79"/>
                <a:cs typeface="Aharoni" pitchFamily="2" charset="-79"/>
              </a:rPr>
              <a:t>BUSINESS PROCESS REQUEST TO PAYMENT (RTP)</a:t>
            </a:r>
            <a:endParaRPr lang="en-US" dirty="0">
              <a:solidFill>
                <a:srgbClr val="FF33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38600" y="2776339"/>
            <a:ext cx="1623059" cy="50940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</a:t>
            </a:r>
            <a:r>
              <a:rPr lang="en-US" sz="1200" dirty="0" err="1" smtClean="0">
                <a:solidFill>
                  <a:schemeClr val="tx1"/>
                </a:solidFill>
              </a:rPr>
              <a:t>Hutang</a:t>
            </a:r>
            <a:r>
              <a:rPr lang="en-US" sz="1200" dirty="0" smtClean="0">
                <a:solidFill>
                  <a:schemeClr val="tx1"/>
                </a:solidFill>
              </a:rPr>
              <a:t> Usaha</a:t>
            </a:r>
          </a:p>
        </p:txBody>
      </p:sp>
      <p:sp>
        <p:nvSpPr>
          <p:cNvPr id="37" name="Oval 36"/>
          <p:cNvSpPr/>
          <p:nvPr/>
        </p:nvSpPr>
        <p:spPr>
          <a:xfrm>
            <a:off x="960396" y="2855389"/>
            <a:ext cx="314876" cy="346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1" idx="3"/>
            <a:endCxn id="27" idx="1"/>
          </p:cNvCxnSpPr>
          <p:nvPr/>
        </p:nvCxnSpPr>
        <p:spPr>
          <a:xfrm>
            <a:off x="3375659" y="3031042"/>
            <a:ext cx="6629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38600" y="3657600"/>
            <a:ext cx="1623060" cy="50940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Aging </a:t>
            </a:r>
            <a:r>
              <a:rPr lang="en-US" sz="1200" dirty="0" err="1" smtClean="0">
                <a:solidFill>
                  <a:schemeClr val="tx1"/>
                </a:solidFill>
              </a:rPr>
              <a:t>Hutang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38599" y="4572000"/>
            <a:ext cx="1623060" cy="685800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</a:t>
            </a:r>
            <a:r>
              <a:rPr lang="en-US" sz="1200" dirty="0" err="1" smtClean="0">
                <a:solidFill>
                  <a:schemeClr val="tx1"/>
                </a:solidFill>
              </a:rPr>
              <a:t>Rekap</a:t>
            </a:r>
            <a:r>
              <a:rPr lang="en-US" sz="1200" dirty="0" smtClean="0">
                <a:solidFill>
                  <a:schemeClr val="tx1"/>
                </a:solidFill>
              </a:rPr>
              <a:t> AP per Supplier</a:t>
            </a:r>
          </a:p>
        </p:txBody>
      </p:sp>
      <p:cxnSp>
        <p:nvCxnSpPr>
          <p:cNvPr id="22" name="Straight Arrow Connector 21"/>
          <p:cNvCxnSpPr>
            <a:stCxn id="31" idx="3"/>
            <a:endCxn id="20" idx="1"/>
          </p:cNvCxnSpPr>
          <p:nvPr/>
        </p:nvCxnSpPr>
        <p:spPr>
          <a:xfrm>
            <a:off x="3375659" y="3031042"/>
            <a:ext cx="662941" cy="881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3"/>
            <a:endCxn id="21" idx="1"/>
          </p:cNvCxnSpPr>
          <p:nvPr/>
        </p:nvCxnSpPr>
        <p:spPr>
          <a:xfrm>
            <a:off x="3375659" y="3031042"/>
            <a:ext cx="662940" cy="1883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752600" y="2776339"/>
            <a:ext cx="1623059" cy="50940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Prosedur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Pengeluaran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Kas</a:t>
            </a:r>
            <a:r>
              <a:rPr lang="en-US" sz="1200" dirty="0" smtClean="0">
                <a:solidFill>
                  <a:schemeClr val="tx1"/>
                </a:solidFill>
              </a:rPr>
              <a:t> / Bank</a:t>
            </a:r>
          </a:p>
        </p:txBody>
      </p:sp>
      <p:cxnSp>
        <p:nvCxnSpPr>
          <p:cNvPr id="38" name="Straight Arrow Connector 37"/>
          <p:cNvCxnSpPr>
            <a:stCxn id="37" idx="6"/>
            <a:endCxn id="31" idx="1"/>
          </p:cNvCxnSpPr>
          <p:nvPr/>
        </p:nvCxnSpPr>
        <p:spPr>
          <a:xfrm>
            <a:off x="1275272" y="3028571"/>
            <a:ext cx="477328" cy="2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7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1290</TotalTime>
  <Words>795</Words>
  <Application>Microsoft Office PowerPoint</Application>
  <PresentationFormat>On-screen Show (4:3)</PresentationFormat>
  <Paragraphs>181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Waveform</vt:lpstr>
      <vt:lpstr>Capella ERP Indonesia versi 3.1.0</vt:lpstr>
      <vt:lpstr>Capella ERP Indonesia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Capella ERP Indonesia versi 3.1.0</dc:title>
  <dc:creator>romy</dc:creator>
  <cp:lastModifiedBy>romy</cp:lastModifiedBy>
  <cp:revision>60</cp:revision>
  <dcterms:created xsi:type="dcterms:W3CDTF">2013-04-08T01:45:47Z</dcterms:created>
  <dcterms:modified xsi:type="dcterms:W3CDTF">2013-05-22T13:53:10Z</dcterms:modified>
</cp:coreProperties>
</file>