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30243463" cy="21386800"/>
  <p:notesSz cx="9144000" cy="6858000"/>
  <p:defaultTextStyle>
    <a:defPPr>
      <a:defRPr lang="en-US"/>
    </a:defPPr>
    <a:lvl1pPr marL="0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4546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9096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3642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98192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2738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47288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21834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96380" algn="l" defTabSz="294909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143" autoAdjust="0"/>
  </p:normalViewPr>
  <p:slideViewPr>
    <p:cSldViewPr>
      <p:cViewPr varScale="1">
        <p:scale>
          <a:sx n="27" d="100"/>
          <a:sy n="27" d="100"/>
        </p:scale>
        <p:origin x="590" y="43"/>
      </p:cViewPr>
      <p:guideLst>
        <p:guide orient="horz" pos="6736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213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E3AD-0B02-4438-9CC1-E672BEAE7DA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D23BD-AA2F-4988-A1C4-BB793D957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1474546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2949096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4423642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5898192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7372738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8847288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10321834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11796380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60" y="6643771"/>
            <a:ext cx="25706944" cy="4584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520" y="12119186"/>
            <a:ext cx="21170424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5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7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3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0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0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0297" y="4109038"/>
            <a:ext cx="28579020" cy="875918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3228" y="4109038"/>
            <a:ext cx="85233011" cy="875918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13743001"/>
            <a:ext cx="25706944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9064643"/>
            <a:ext cx="25706944" cy="4678361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25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5079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76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015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626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3523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077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8031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3249" y="23951236"/>
            <a:ext cx="56906016" cy="6774962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63323" y="23951236"/>
            <a:ext cx="56906016" cy="6774962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3" y="856463"/>
            <a:ext cx="27219117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4787278"/>
            <a:ext cx="13362782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2540" indent="0">
              <a:buNone/>
              <a:defRPr sz="6400" b="1"/>
            </a:lvl2pPr>
            <a:lvl3pPr marL="2945079" indent="0">
              <a:buNone/>
              <a:defRPr sz="5800" b="1"/>
            </a:lvl3pPr>
            <a:lvl4pPr marL="4417616" indent="0">
              <a:buNone/>
              <a:defRPr sz="5100" b="1"/>
            </a:lvl4pPr>
            <a:lvl5pPr marL="5890159" indent="0">
              <a:buNone/>
              <a:defRPr sz="5100" b="1"/>
            </a:lvl5pPr>
            <a:lvl6pPr marL="7362698" indent="0">
              <a:buNone/>
              <a:defRPr sz="5100" b="1"/>
            </a:lvl6pPr>
            <a:lvl7pPr marL="8835238" indent="0">
              <a:buNone/>
              <a:defRPr sz="5100" b="1"/>
            </a:lvl7pPr>
            <a:lvl8pPr marL="10307781" indent="0">
              <a:buNone/>
              <a:defRPr sz="5100" b="1"/>
            </a:lvl8pPr>
            <a:lvl9pPr marL="11780318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173" y="6782388"/>
            <a:ext cx="13362782" cy="1232216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281" y="4787278"/>
            <a:ext cx="13368031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2540" indent="0">
              <a:buNone/>
              <a:defRPr sz="6400" b="1"/>
            </a:lvl2pPr>
            <a:lvl3pPr marL="2945079" indent="0">
              <a:buNone/>
              <a:defRPr sz="5800" b="1"/>
            </a:lvl3pPr>
            <a:lvl4pPr marL="4417616" indent="0">
              <a:buNone/>
              <a:defRPr sz="5100" b="1"/>
            </a:lvl4pPr>
            <a:lvl5pPr marL="5890159" indent="0">
              <a:buNone/>
              <a:defRPr sz="5100" b="1"/>
            </a:lvl5pPr>
            <a:lvl6pPr marL="7362698" indent="0">
              <a:buNone/>
              <a:defRPr sz="5100" b="1"/>
            </a:lvl6pPr>
            <a:lvl7pPr marL="8835238" indent="0">
              <a:buNone/>
              <a:defRPr sz="5100" b="1"/>
            </a:lvl7pPr>
            <a:lvl8pPr marL="10307781" indent="0">
              <a:buNone/>
              <a:defRPr sz="5100" b="1"/>
            </a:lvl8pPr>
            <a:lvl9pPr marL="11780318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281" y="6782388"/>
            <a:ext cx="13368031" cy="1232216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95" y="851512"/>
            <a:ext cx="9949891" cy="3623874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354" y="851516"/>
            <a:ext cx="16906936" cy="18253041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195" y="4475390"/>
            <a:ext cx="9949891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2540" indent="0">
              <a:buNone/>
              <a:defRPr sz="3800"/>
            </a:lvl2pPr>
            <a:lvl3pPr marL="2945079" indent="0">
              <a:buNone/>
              <a:defRPr sz="3300"/>
            </a:lvl3pPr>
            <a:lvl4pPr marL="4417616" indent="0">
              <a:buNone/>
              <a:defRPr sz="2900"/>
            </a:lvl4pPr>
            <a:lvl5pPr marL="5890159" indent="0">
              <a:buNone/>
              <a:defRPr sz="2900"/>
            </a:lvl5pPr>
            <a:lvl6pPr marL="7362698" indent="0">
              <a:buNone/>
              <a:defRPr sz="2900"/>
            </a:lvl6pPr>
            <a:lvl7pPr marL="8835238" indent="0">
              <a:buNone/>
              <a:defRPr sz="2900"/>
            </a:lvl7pPr>
            <a:lvl8pPr marL="10307781" indent="0">
              <a:buNone/>
              <a:defRPr sz="2900"/>
            </a:lvl8pPr>
            <a:lvl9pPr marL="11780318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31" y="14970760"/>
            <a:ext cx="18146078" cy="1767383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931" y="1910950"/>
            <a:ext cx="18146078" cy="12832080"/>
          </a:xfrm>
        </p:spPr>
        <p:txBody>
          <a:bodyPr/>
          <a:lstStyle>
            <a:lvl1pPr marL="0" indent="0">
              <a:buNone/>
              <a:defRPr sz="10400"/>
            </a:lvl1pPr>
            <a:lvl2pPr marL="1472540" indent="0">
              <a:buNone/>
              <a:defRPr sz="9000"/>
            </a:lvl2pPr>
            <a:lvl3pPr marL="2945079" indent="0">
              <a:buNone/>
              <a:defRPr sz="7700"/>
            </a:lvl3pPr>
            <a:lvl4pPr marL="4417616" indent="0">
              <a:buNone/>
              <a:defRPr sz="6400"/>
            </a:lvl4pPr>
            <a:lvl5pPr marL="5890159" indent="0">
              <a:buNone/>
              <a:defRPr sz="6400"/>
            </a:lvl5pPr>
            <a:lvl6pPr marL="7362698" indent="0">
              <a:buNone/>
              <a:defRPr sz="6400"/>
            </a:lvl6pPr>
            <a:lvl7pPr marL="8835238" indent="0">
              <a:buNone/>
              <a:defRPr sz="6400"/>
            </a:lvl7pPr>
            <a:lvl8pPr marL="10307781" indent="0">
              <a:buNone/>
              <a:defRPr sz="6400"/>
            </a:lvl8pPr>
            <a:lvl9pPr marL="11780318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931" y="16738143"/>
            <a:ext cx="18146078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2540" indent="0">
              <a:buNone/>
              <a:defRPr sz="3800"/>
            </a:lvl2pPr>
            <a:lvl3pPr marL="2945079" indent="0">
              <a:buNone/>
              <a:defRPr sz="3300"/>
            </a:lvl3pPr>
            <a:lvl4pPr marL="4417616" indent="0">
              <a:buNone/>
              <a:defRPr sz="2900"/>
            </a:lvl4pPr>
            <a:lvl5pPr marL="5890159" indent="0">
              <a:buNone/>
              <a:defRPr sz="2900"/>
            </a:lvl5pPr>
            <a:lvl6pPr marL="7362698" indent="0">
              <a:buNone/>
              <a:defRPr sz="2900"/>
            </a:lvl6pPr>
            <a:lvl7pPr marL="8835238" indent="0">
              <a:buNone/>
              <a:defRPr sz="2900"/>
            </a:lvl7pPr>
            <a:lvl8pPr marL="10307781" indent="0">
              <a:buNone/>
              <a:defRPr sz="2900"/>
            </a:lvl8pPr>
            <a:lvl9pPr marL="11780318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73" y="856463"/>
            <a:ext cx="27219117" cy="3564467"/>
          </a:xfrm>
          <a:prstGeom prst="rect">
            <a:avLst/>
          </a:prstGeom>
        </p:spPr>
        <p:txBody>
          <a:bodyPr vert="horz" lIns="294506" tIns="147263" rIns="294506" bIns="14726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4990258"/>
            <a:ext cx="27219117" cy="14114299"/>
          </a:xfrm>
          <a:prstGeom prst="rect">
            <a:avLst/>
          </a:prstGeom>
        </p:spPr>
        <p:txBody>
          <a:bodyPr vert="horz" lIns="294506" tIns="147263" rIns="294506" bIns="1472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173" y="19822397"/>
            <a:ext cx="7056808" cy="1138649"/>
          </a:xfrm>
          <a:prstGeom prst="rect">
            <a:avLst/>
          </a:prstGeom>
        </p:spPr>
        <p:txBody>
          <a:bodyPr vert="horz" lIns="294506" tIns="147263" rIns="294506" bIns="147263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3A22-F38F-43ED-ABEF-5D4A7A2F0F97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3183" y="19822397"/>
            <a:ext cx="9577097" cy="1138649"/>
          </a:xfrm>
          <a:prstGeom prst="rect">
            <a:avLst/>
          </a:prstGeom>
        </p:spPr>
        <p:txBody>
          <a:bodyPr vert="horz" lIns="294506" tIns="147263" rIns="294506" bIns="147263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482" y="19822397"/>
            <a:ext cx="7056808" cy="1138649"/>
          </a:xfrm>
          <a:prstGeom prst="rect">
            <a:avLst/>
          </a:prstGeom>
        </p:spPr>
        <p:txBody>
          <a:bodyPr vert="horz" lIns="294506" tIns="147263" rIns="294506" bIns="147263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3B8C-A0A1-4304-B359-E76BDF2C8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294507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4412" indent="-1104412" algn="l" defTabSz="2945079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2880" indent="-920333" algn="l" defTabSz="294507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1351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3887" indent="-736275" algn="l" defTabSz="294507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26434" indent="-736275" algn="l" defTabSz="294507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8970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1510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44049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16589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2540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5079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7616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0159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6269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3523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07781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031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0243463" cy="31684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6184" tIns="33092" rIns="66184" bIns="33092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935" y="4109038"/>
            <a:ext cx="6678412" cy="15434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6184" tIns="33092" rIns="66184" bIns="33092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00893" y="4109038"/>
            <a:ext cx="6678412" cy="1544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6184" tIns="33092" rIns="66184" bIns="33092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62924" y="4097390"/>
            <a:ext cx="6678412" cy="1544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6184" tIns="33092" rIns="66184" bIns="33092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682597" y="4109038"/>
            <a:ext cx="6678412" cy="1544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6184" tIns="33092" rIns="66184" bIns="33092"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564467"/>
            <a:ext cx="30243463" cy="99013"/>
          </a:xfrm>
          <a:prstGeom prst="line">
            <a:avLst/>
          </a:prstGeom>
          <a:ln w="161925"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6331" y="346089"/>
            <a:ext cx="23545800" cy="915974"/>
          </a:xfrm>
          <a:prstGeom prst="rect">
            <a:avLst/>
          </a:prstGeom>
          <a:noFill/>
        </p:spPr>
        <p:txBody>
          <a:bodyPr wrap="square" lIns="66184" tIns="33092" rIns="66184" bIns="33092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tr-TR" sz="6900" b="1" dirty="0" err="1">
                <a:solidFill>
                  <a:schemeClr val="bg1"/>
                </a:solidFill>
              </a:rPr>
              <a:t>Diet</a:t>
            </a:r>
            <a:r>
              <a:rPr lang="tr-TR" sz="6900" b="1" dirty="0">
                <a:solidFill>
                  <a:schemeClr val="bg1"/>
                </a:solidFill>
              </a:rPr>
              <a:t> Application- WEBFAT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25483" y="2263441"/>
            <a:ext cx="23226648" cy="666995"/>
          </a:xfrm>
          <a:prstGeom prst="rect">
            <a:avLst/>
          </a:prstGeom>
          <a:noFill/>
        </p:spPr>
        <p:txBody>
          <a:bodyPr wrap="square" lIns="66184" tIns="33092" rIns="66184" bIns="33092" rtlCol="0">
            <a:spAutoFit/>
          </a:bodyPr>
          <a:lstStyle/>
          <a:p>
            <a:pPr algn="ctr"/>
            <a:r>
              <a:rPr lang="tr-TR" sz="3900" dirty="0">
                <a:solidFill>
                  <a:schemeClr val="bg1"/>
                </a:solidFill>
              </a:rPr>
              <a:t>Eray Durukan, Ata Uğur Arslan, --   Supervisor: Assoc. Prof. Dr. Behçet </a:t>
            </a:r>
            <a:r>
              <a:rPr lang="tr-TR" sz="3900" dirty="0" err="1">
                <a:solidFill>
                  <a:schemeClr val="bg1"/>
                </a:solidFill>
              </a:rPr>
              <a:t>Sarıbatır</a:t>
            </a:r>
            <a:endParaRPr lang="en-US" sz="39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63254"/>
              </p:ext>
            </p:extLst>
          </p:nvPr>
        </p:nvGraphicFramePr>
        <p:xfrm>
          <a:off x="720082" y="4455584"/>
          <a:ext cx="6120701" cy="3737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610">
                <a:tc>
                  <a:txBody>
                    <a:bodyPr/>
                    <a:lstStyle/>
                    <a:p>
                      <a:pPr algn="ctr"/>
                      <a:r>
                        <a:rPr lang="tr-TR" sz="3500" dirty="0"/>
                        <a:t>Aim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129">
                <a:tc>
                  <a:txBody>
                    <a:bodyPr/>
                    <a:lstStyle/>
                    <a:p>
                      <a:pPr algn="just"/>
                      <a:r>
                        <a:rPr lang="en-US" sz="3600" dirty="0"/>
                        <a:t>WEBFAT aims to provide users with a comprehensive web application for managing their nutritional needs and fostering a healthier lifestyle.</a:t>
                      </a:r>
                    </a:p>
                  </a:txBody>
                  <a:tcPr marL="72008" marR="72008" marT="29704" marB="29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84211"/>
              </p:ext>
            </p:extLst>
          </p:nvPr>
        </p:nvGraphicFramePr>
        <p:xfrm>
          <a:off x="719931" y="8911167"/>
          <a:ext cx="6172200" cy="10704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117">
                <a:tc>
                  <a:txBody>
                    <a:bodyPr/>
                    <a:lstStyle/>
                    <a:p>
                      <a:pPr marL="0" marR="0" indent="0" algn="ctr" defTabSz="4068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500" dirty="0" err="1"/>
                        <a:t>Objectives</a:t>
                      </a:r>
                      <a:r>
                        <a:rPr lang="tr-TR" sz="3500" dirty="0"/>
                        <a:t>»»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9316">
                <a:tc>
                  <a:txBody>
                    <a:bodyPr/>
                    <a:lstStyle/>
                    <a:p>
                      <a:pPr algn="just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user-friendly platform: Create an intuitive interface that allows users to easily navigate and utilize the application's 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features.Utilize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scientific data: Implement algorithms and methodologies based on scientific research to analyze users' dietary habits and provide personalized 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recommendations.Foster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engagement: Encourage active participation by providing tools for users to track their progress, set goals, and receive feedback on their dietary 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choices.Enhance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experience: Continuously improve the application based on user feedback and technological advancements to ensure a seamless and rewarding experience for users.</a:t>
                      </a:r>
                    </a:p>
                  </a:txBody>
                  <a:tcPr marL="72008" marR="72008" marT="29704" marB="29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7546"/>
              </p:ext>
            </p:extLst>
          </p:nvPr>
        </p:nvGraphicFramePr>
        <p:xfrm>
          <a:off x="8079749" y="4406077"/>
          <a:ext cx="6120701" cy="147529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1289">
                <a:tc>
                  <a:txBody>
                    <a:bodyPr/>
                    <a:lstStyle/>
                    <a:p>
                      <a:pPr algn="ctr"/>
                      <a:r>
                        <a:rPr lang="tr-TR" sz="3500" dirty="0" err="1"/>
                        <a:t>Implementation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1642">
                <a:tc>
                  <a:txBody>
                    <a:bodyPr/>
                    <a:lstStyle/>
                    <a:p>
                      <a:pPr algn="just"/>
                      <a:r>
                        <a:rPr lang="en-US" sz="4000" dirty="0"/>
                        <a:t>We developed our application using PHP language and utilized the Laravel </a:t>
                      </a:r>
                      <a:r>
                        <a:rPr lang="en-US" sz="4000" dirty="0" err="1"/>
                        <a:t>framework.We</a:t>
                      </a:r>
                      <a:r>
                        <a:rPr lang="en-US" sz="4000" dirty="0"/>
                        <a:t> underwent training to familiarize ourselves with the framework and included references to these training sessions in our </a:t>
                      </a:r>
                      <a:r>
                        <a:rPr lang="en-US" sz="4000" dirty="0" err="1"/>
                        <a:t>report.When</a:t>
                      </a:r>
                      <a:r>
                        <a:rPr lang="en-US" sz="4000" dirty="0"/>
                        <a:t> creating the database, we used SQL to create tables such as "foods," "users," "</a:t>
                      </a:r>
                      <a:r>
                        <a:rPr lang="en-US" sz="4000" dirty="0" err="1"/>
                        <a:t>user_diet_profiles</a:t>
                      </a:r>
                      <a:r>
                        <a:rPr lang="en-US" sz="4000" dirty="0"/>
                        <a:t>," and "</a:t>
                      </a:r>
                      <a:r>
                        <a:rPr lang="en-US" sz="4000" dirty="0" err="1"/>
                        <a:t>user_menus."We</a:t>
                      </a:r>
                      <a:r>
                        <a:rPr lang="en-US" sz="4000" dirty="0"/>
                        <a:t> carefully curated a large dataset of foods and recipes to meet the needs of our users.</a:t>
                      </a:r>
                    </a:p>
                  </a:txBody>
                  <a:tcPr marL="72008" marR="72008" marT="29704" marB="2970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48777"/>
              </p:ext>
            </p:extLst>
          </p:nvPr>
        </p:nvGraphicFramePr>
        <p:xfrm>
          <a:off x="22961453" y="4455582"/>
          <a:ext cx="6120701" cy="77618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2766">
                <a:tc>
                  <a:txBody>
                    <a:bodyPr/>
                    <a:lstStyle/>
                    <a:p>
                      <a:pPr algn="ctr"/>
                      <a:r>
                        <a:rPr lang="tr-TR" sz="3500" dirty="0" err="1"/>
                        <a:t>Conclusion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9051">
                <a:tc>
                  <a:txBody>
                    <a:bodyPr/>
                    <a:lstStyle/>
                    <a:p>
                      <a:pPr algn="just"/>
                      <a:r>
                        <a:rPr lang="en-US" sz="3600" dirty="0"/>
                        <a:t>WEBFAT provides a robust platform to help users monitor their dietary habits, create personalized diet programs, and make informed decisions about their healthy </a:t>
                      </a:r>
                      <a:r>
                        <a:rPr lang="en-US" sz="3600" dirty="0" err="1"/>
                        <a:t>lifestyles.The</a:t>
                      </a:r>
                      <a:r>
                        <a:rPr lang="en-US" sz="3600" dirty="0"/>
                        <a:t> success of our application will be continuously evaluated and improved through user feedback and data analysis.</a:t>
                      </a:r>
                    </a:p>
                    <a:p>
                      <a:pPr algn="just"/>
                      <a:endParaRPr lang="en-US" sz="2300" dirty="0"/>
                    </a:p>
                    <a:p>
                      <a:pPr algn="just"/>
                      <a:endParaRPr lang="en-US" sz="2300" dirty="0"/>
                    </a:p>
                    <a:p>
                      <a:pPr algn="just"/>
                      <a:endParaRPr lang="en-US" sz="2300" dirty="0"/>
                    </a:p>
                  </a:txBody>
                  <a:tcPr marL="72008" marR="72008" marT="29704" marB="29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35203"/>
              </p:ext>
            </p:extLst>
          </p:nvPr>
        </p:nvGraphicFramePr>
        <p:xfrm>
          <a:off x="15541779" y="4453804"/>
          <a:ext cx="6120701" cy="146977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8748">
                <a:tc>
                  <a:txBody>
                    <a:bodyPr/>
                    <a:lstStyle/>
                    <a:p>
                      <a:pPr algn="ctr"/>
                      <a:r>
                        <a:rPr lang="tr-TR" sz="3500" dirty="0"/>
                        <a:t>Evaluation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9048">
                <a:tc>
                  <a:txBody>
                    <a:bodyPr/>
                    <a:lstStyle/>
                    <a:p>
                      <a:pPr algn="just"/>
                      <a:r>
                        <a:rPr lang="en-US" sz="4000" dirty="0"/>
                        <a:t>We developed a BMR calculator to calculate users' daily calorie needs, which is prominently featured on the homepage of our </a:t>
                      </a:r>
                      <a:r>
                        <a:rPr lang="en-US" sz="4000" dirty="0" err="1"/>
                        <a:t>application.We</a:t>
                      </a:r>
                      <a:r>
                        <a:rPr lang="en-US" sz="4000" dirty="0"/>
                        <a:t> designed an interface for users to create and manage their diet </a:t>
                      </a:r>
                      <a:r>
                        <a:rPr lang="en-US" sz="4000" dirty="0" err="1"/>
                        <a:t>profiles.The</a:t>
                      </a:r>
                      <a:r>
                        <a:rPr lang="en-US" sz="4000" dirty="0"/>
                        <a:t> admin panel allows administrators to manage user accounts and view general user data.</a:t>
                      </a:r>
                    </a:p>
                  </a:txBody>
                  <a:tcPr marL="72008" marR="72008" marT="29704" marB="2970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10872"/>
              </p:ext>
            </p:extLst>
          </p:nvPr>
        </p:nvGraphicFramePr>
        <p:xfrm>
          <a:off x="22961452" y="12522200"/>
          <a:ext cx="6120701" cy="65800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2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0061">
                <a:tc>
                  <a:txBody>
                    <a:bodyPr/>
                    <a:lstStyle/>
                    <a:p>
                      <a:pPr algn="ctr"/>
                      <a:r>
                        <a:rPr lang="tr-TR" sz="3500" dirty="0"/>
                        <a:t>References</a:t>
                      </a:r>
                      <a:endParaRPr lang="en-US" sz="3500" dirty="0"/>
                    </a:p>
                  </a:txBody>
                  <a:tcPr marL="72008" marR="72008" marT="29704" marB="2970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14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https://www.php.net/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https://phpturkiye.net/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https://www.tutorialspoint.com/laravel/laravel_overview.htm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https://code.visualstudio.com/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https://laravel.com/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https://www.mobilhanem.com/laravel-egitimleri/</a:t>
                      </a:r>
                    </a:p>
                    <a:p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https://www.mysql.com/</a:t>
                      </a:r>
                    </a:p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8" marR="72008" marT="29704" marB="29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C:\Users\ibrahim.zincir\Documents\Logo-2 (yeni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8" y="177800"/>
            <a:ext cx="2220278" cy="27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2D7A6D8-49B8-93F6-EADE-DE7472EC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35" y="15494878"/>
            <a:ext cx="6274413" cy="348111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7CA62EE-8BF6-3D0B-806A-E7F04DF5E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236" y="13821185"/>
            <a:ext cx="5559430" cy="1673693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645C8BC9-4F2D-7255-AC3B-47EB2473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177" y="15931562"/>
            <a:ext cx="2743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388</Words>
  <Application>Microsoft Office PowerPoint</Application>
  <PresentationFormat>Özel</PresentationFormat>
  <Paragraphs>21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Template</dc:title>
  <dc:creator>Template.org</dc:creator>
  <cp:keywords>scientific poster template</cp:keywords>
  <cp:lastModifiedBy>eray durukan</cp:lastModifiedBy>
  <cp:revision>25</cp:revision>
  <dcterms:created xsi:type="dcterms:W3CDTF">2012-02-02T05:39:18Z</dcterms:created>
  <dcterms:modified xsi:type="dcterms:W3CDTF">2024-06-10T21:15:56Z</dcterms:modified>
</cp:coreProperties>
</file>