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7" r:id="rId2"/>
    <p:sldId id="528" r:id="rId3"/>
    <p:sldId id="403" r:id="rId4"/>
    <p:sldId id="529" r:id="rId5"/>
    <p:sldId id="538" r:id="rId6"/>
    <p:sldId id="539" r:id="rId7"/>
    <p:sldId id="353" r:id="rId8"/>
    <p:sldId id="530" r:id="rId9"/>
    <p:sldId id="531" r:id="rId10"/>
    <p:sldId id="536" r:id="rId11"/>
    <p:sldId id="537" r:id="rId12"/>
    <p:sldId id="532" r:id="rId13"/>
    <p:sldId id="533" r:id="rId14"/>
    <p:sldId id="450" r:id="rId15"/>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272" y="114"/>
      </p:cViewPr>
      <p:guideLst/>
    </p:cSldViewPr>
  </p:slideViewPr>
  <p:notesTextViewPr>
    <p:cViewPr>
      <p:scale>
        <a:sx n="1" d="1"/>
        <a:sy n="1" d="1"/>
      </p:scale>
      <p:origin x="0" y="0"/>
    </p:cViewPr>
  </p:notesTextViewPr>
  <p:notesViewPr>
    <p:cSldViewPr snapToGrid="0">
      <p:cViewPr varScale="1">
        <p:scale>
          <a:sx n="48" d="100"/>
          <a:sy n="48" d="100"/>
        </p:scale>
        <p:origin x="1877"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181600" cy="513508"/>
          </a:xfrm>
          <a:prstGeom prst="rect">
            <a:avLst/>
          </a:prstGeom>
        </p:spPr>
        <p:txBody>
          <a:bodyPr vert="horz" lIns="99075" tIns="49538" rIns="99075" bIns="49538" rtlCol="0"/>
          <a:lstStyle>
            <a:lvl1pPr algn="l">
              <a:defRPr sz="1300"/>
            </a:lvl1pPr>
          </a:lstStyle>
          <a:p>
            <a:r>
              <a:rPr lang="en-US"/>
              <a:t>COMP4318 Presentation v1.0, Your Lastname</a:t>
            </a:r>
            <a:endParaRPr lang="tr-TR" dirty="0"/>
          </a:p>
        </p:txBody>
      </p:sp>
      <p:sp>
        <p:nvSpPr>
          <p:cNvPr id="3" name="Date Placeholder 2"/>
          <p:cNvSpPr>
            <a:spLocks noGrp="1"/>
          </p:cNvSpPr>
          <p:nvPr>
            <p:ph type="dt" sz="quarter" idx="1"/>
          </p:nvPr>
        </p:nvSpPr>
        <p:spPr>
          <a:xfrm>
            <a:off x="5903495" y="0"/>
            <a:ext cx="1198924" cy="513508"/>
          </a:xfrm>
          <a:prstGeom prst="rect">
            <a:avLst/>
          </a:prstGeom>
        </p:spPr>
        <p:txBody>
          <a:bodyPr vert="horz" lIns="99075" tIns="49538" rIns="99075" bIns="49538" rtlCol="0"/>
          <a:lstStyle>
            <a:lvl1pPr algn="r">
              <a:defRPr sz="1300"/>
            </a:lvl1pPr>
          </a:lstStyle>
          <a:p>
            <a:r>
              <a:rPr lang="en-US"/>
              <a:t>??.01.2022</a:t>
            </a:r>
            <a:endParaRPr lang="tr-TR" dirty="0"/>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tr-T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09C5BD-710E-45EF-8E17-F22029C24133}" type="slidenum">
              <a:rPr lang="tr-TR" smtClean="0"/>
              <a:t>‹#›</a:t>
            </a:fld>
            <a:endParaRPr lang="tr-TR"/>
          </a:p>
        </p:txBody>
      </p:sp>
    </p:spTree>
    <p:extLst>
      <p:ext uri="{BB962C8B-B14F-4D97-AF65-F5344CB8AC3E}">
        <p14:creationId xmlns:p14="http://schemas.microsoft.com/office/powerpoint/2010/main" val="2884837828"/>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t>COMP4318 Presentation v1.0, Your Lastname</a:t>
            </a:r>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r>
              <a:rPr lang="en-US"/>
              <a:t>??.01.2022</a:t>
            </a:r>
          </a:p>
        </p:txBody>
      </p:sp>
      <p:sp>
        <p:nvSpPr>
          <p:cNvPr id="4" name="Slide Image Placeholder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1003E9EB-BB66-4865-B74A-73D4362339DA}" type="slidenum">
              <a:rPr lang="en-US" smtClean="0"/>
              <a:t>‹#›</a:t>
            </a:fld>
            <a:endParaRPr lang="en-US"/>
          </a:p>
        </p:txBody>
      </p:sp>
    </p:spTree>
    <p:extLst>
      <p:ext uri="{BB962C8B-B14F-4D97-AF65-F5344CB8AC3E}">
        <p14:creationId xmlns:p14="http://schemas.microsoft.com/office/powerpoint/2010/main" val="890755388"/>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Rot="1" noChangeAspect="1" noChangeArrowheads="1" noTextEdit="1"/>
          </p:cNvSpPr>
          <p:nvPr>
            <p:ph type="sldImg"/>
          </p:nvPr>
        </p:nvSpPr>
        <p:spPr>
          <a:xfrm>
            <a:off x="1003300" y="955675"/>
            <a:ext cx="5097463" cy="3824288"/>
          </a:xfrm>
          <a:ln/>
        </p:spPr>
      </p:sp>
      <p:sp>
        <p:nvSpPr>
          <p:cNvPr id="438275" name="Rectangle 3"/>
          <p:cNvSpPr>
            <a:spLocks noGrp="1" noChangeArrowheads="1"/>
          </p:cNvSpPr>
          <p:nvPr>
            <p:ph type="body" idx="1"/>
          </p:nvPr>
        </p:nvSpPr>
        <p:spPr>
          <a:noFill/>
          <a:ln w="9525"/>
        </p:spPr>
        <p:txBody>
          <a:bodyPr/>
          <a:lstStyle/>
          <a:p>
            <a:endParaRPr lang="en-AU"/>
          </a:p>
        </p:txBody>
      </p:sp>
      <p:sp>
        <p:nvSpPr>
          <p:cNvPr id="2" name="Date Placeholder 1"/>
          <p:cNvSpPr>
            <a:spLocks noGrp="1"/>
          </p:cNvSpPr>
          <p:nvPr>
            <p:ph type="dt" idx="10"/>
          </p:nvPr>
        </p:nvSpPr>
        <p:spPr/>
        <p:txBody>
          <a:bodyPr/>
          <a:lstStyle/>
          <a:p>
            <a:r>
              <a:rPr lang="en-US"/>
              <a:t>??.01.2022</a:t>
            </a:r>
          </a:p>
        </p:txBody>
      </p:sp>
      <p:sp>
        <p:nvSpPr>
          <p:cNvPr id="3" name="Header Placeholder 2"/>
          <p:cNvSpPr>
            <a:spLocks noGrp="1"/>
          </p:cNvSpPr>
          <p:nvPr>
            <p:ph type="hdr" sz="quarter" idx="11"/>
          </p:nvPr>
        </p:nvSpPr>
        <p:spPr/>
        <p:txBody>
          <a:bodyPr/>
          <a:lstStyle/>
          <a:p>
            <a:r>
              <a:rPr lang="en-US"/>
              <a:t>COMP4318 Presentation v1.0, Your Lastname</a:t>
            </a:r>
          </a:p>
        </p:txBody>
      </p:sp>
    </p:spTree>
    <p:extLst>
      <p:ext uri="{BB962C8B-B14F-4D97-AF65-F5344CB8AC3E}">
        <p14:creationId xmlns:p14="http://schemas.microsoft.com/office/powerpoint/2010/main" val="286390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Rot="1" noChangeAspect="1" noChangeArrowheads="1" noTextEdit="1"/>
          </p:cNvSpPr>
          <p:nvPr>
            <p:ph type="sldImg"/>
          </p:nvPr>
        </p:nvSpPr>
        <p:spPr>
          <a:xfrm>
            <a:off x="1003300" y="955675"/>
            <a:ext cx="5097463" cy="3824288"/>
          </a:xfrm>
          <a:ln/>
        </p:spPr>
      </p:sp>
      <p:sp>
        <p:nvSpPr>
          <p:cNvPr id="438275" name="Rectangle 3"/>
          <p:cNvSpPr>
            <a:spLocks noGrp="1" noChangeArrowheads="1"/>
          </p:cNvSpPr>
          <p:nvPr>
            <p:ph type="body" idx="1"/>
          </p:nvPr>
        </p:nvSpPr>
        <p:spPr>
          <a:noFill/>
          <a:ln w="9525"/>
        </p:spPr>
        <p:txBody>
          <a:bodyPr/>
          <a:lstStyle/>
          <a:p>
            <a:endParaRPr lang="en-AU"/>
          </a:p>
        </p:txBody>
      </p:sp>
      <p:sp>
        <p:nvSpPr>
          <p:cNvPr id="2" name="Date Placeholder 1"/>
          <p:cNvSpPr>
            <a:spLocks noGrp="1"/>
          </p:cNvSpPr>
          <p:nvPr>
            <p:ph type="dt" idx="10"/>
          </p:nvPr>
        </p:nvSpPr>
        <p:spPr/>
        <p:txBody>
          <a:bodyPr/>
          <a:lstStyle/>
          <a:p>
            <a:r>
              <a:rPr lang="en-US"/>
              <a:t>??.01.2022</a:t>
            </a:r>
          </a:p>
        </p:txBody>
      </p:sp>
      <p:sp>
        <p:nvSpPr>
          <p:cNvPr id="3" name="Header Placeholder 2"/>
          <p:cNvSpPr>
            <a:spLocks noGrp="1"/>
          </p:cNvSpPr>
          <p:nvPr>
            <p:ph type="hdr" sz="quarter" idx="11"/>
          </p:nvPr>
        </p:nvSpPr>
        <p:spPr/>
        <p:txBody>
          <a:bodyPr/>
          <a:lstStyle/>
          <a:p>
            <a:r>
              <a:rPr lang="en-US"/>
              <a:t>COMP4318 Presentation v1.0, Your Lastname</a:t>
            </a:r>
          </a:p>
        </p:txBody>
      </p:sp>
    </p:spTree>
    <p:extLst>
      <p:ext uri="{BB962C8B-B14F-4D97-AF65-F5344CB8AC3E}">
        <p14:creationId xmlns:p14="http://schemas.microsoft.com/office/powerpoint/2010/main" val="33945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Rot="1" noChangeAspect="1" noChangeArrowheads="1" noTextEdit="1"/>
          </p:cNvSpPr>
          <p:nvPr>
            <p:ph type="sldImg"/>
          </p:nvPr>
        </p:nvSpPr>
        <p:spPr>
          <a:xfrm>
            <a:off x="1003300" y="955675"/>
            <a:ext cx="5097463" cy="3824288"/>
          </a:xfrm>
          <a:ln/>
        </p:spPr>
      </p:sp>
      <p:sp>
        <p:nvSpPr>
          <p:cNvPr id="438275" name="Rectangle 3"/>
          <p:cNvSpPr>
            <a:spLocks noGrp="1" noChangeArrowheads="1"/>
          </p:cNvSpPr>
          <p:nvPr>
            <p:ph type="body" idx="1"/>
          </p:nvPr>
        </p:nvSpPr>
        <p:spPr>
          <a:noFill/>
          <a:ln w="9525"/>
        </p:spPr>
        <p:txBody>
          <a:bodyPr/>
          <a:lstStyle/>
          <a:p>
            <a:endParaRPr lang="en-AU"/>
          </a:p>
        </p:txBody>
      </p:sp>
      <p:sp>
        <p:nvSpPr>
          <p:cNvPr id="2" name="Date Placeholder 1"/>
          <p:cNvSpPr>
            <a:spLocks noGrp="1"/>
          </p:cNvSpPr>
          <p:nvPr>
            <p:ph type="dt" idx="10"/>
          </p:nvPr>
        </p:nvSpPr>
        <p:spPr/>
        <p:txBody>
          <a:bodyPr/>
          <a:lstStyle/>
          <a:p>
            <a:r>
              <a:rPr lang="en-US"/>
              <a:t>??.01.2022</a:t>
            </a:r>
          </a:p>
        </p:txBody>
      </p:sp>
      <p:sp>
        <p:nvSpPr>
          <p:cNvPr id="3" name="Header Placeholder 2"/>
          <p:cNvSpPr>
            <a:spLocks noGrp="1"/>
          </p:cNvSpPr>
          <p:nvPr>
            <p:ph type="hdr" sz="quarter" idx="11"/>
          </p:nvPr>
        </p:nvSpPr>
        <p:spPr/>
        <p:txBody>
          <a:bodyPr/>
          <a:lstStyle/>
          <a:p>
            <a:r>
              <a:rPr lang="en-US"/>
              <a:t>COMP4318 Presentation v1.0, Your Lastname</a:t>
            </a:r>
          </a:p>
        </p:txBody>
      </p:sp>
    </p:spTree>
    <p:extLst>
      <p:ext uri="{BB962C8B-B14F-4D97-AF65-F5344CB8AC3E}">
        <p14:creationId xmlns:p14="http://schemas.microsoft.com/office/powerpoint/2010/main" val="686386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??.01.2022</a:t>
            </a:r>
            <a:endParaRPr lang="en-US" dirty="0"/>
          </a:p>
        </p:txBody>
      </p:sp>
      <p:sp>
        <p:nvSpPr>
          <p:cNvPr id="5" name="Footer Placeholder 4"/>
          <p:cNvSpPr>
            <a:spLocks noGrp="1"/>
          </p:cNvSpPr>
          <p:nvPr>
            <p:ph type="ftr" sz="quarter" idx="11"/>
          </p:nvPr>
        </p:nvSpPr>
        <p:spPr/>
        <p:txBody>
          <a:bodyPr/>
          <a:lstStyle/>
          <a:p>
            <a:r>
              <a:rPr lang="en-US"/>
              <a:t>COMP4318 Presentation v1.0, Your Lastname</a:t>
            </a:r>
            <a:endParaRPr lang="en-US" dirty="0"/>
          </a:p>
        </p:txBody>
      </p:sp>
      <p:sp>
        <p:nvSpPr>
          <p:cNvPr id="6" name="Slide Number Placeholder 5"/>
          <p:cNvSpPr>
            <a:spLocks noGrp="1"/>
          </p:cNvSpPr>
          <p:nvPr>
            <p:ph type="sldNum" sz="quarter" idx="12"/>
          </p:nvPr>
        </p:nvSpPr>
        <p:spPr/>
        <p:txBody>
          <a:bodyPr/>
          <a:lstStyle/>
          <a:p>
            <a:fld id="{4D5F0829-FB99-457F-97B0-50FF1BA0458E}" type="slidenum">
              <a:rPr lang="en-US" smtClean="0"/>
              <a:t>‹#›</a:t>
            </a:fld>
            <a:endParaRPr lang="en-US" dirty="0"/>
          </a:p>
        </p:txBody>
      </p:sp>
    </p:spTree>
    <p:extLst>
      <p:ext uri="{BB962C8B-B14F-4D97-AF65-F5344CB8AC3E}">
        <p14:creationId xmlns:p14="http://schemas.microsoft.com/office/powerpoint/2010/main" val="197604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6356351"/>
            <a:ext cx="1405890" cy="365125"/>
          </a:xfrm>
        </p:spPr>
        <p:txBody>
          <a:bodyPr/>
          <a:lstStyle/>
          <a:p>
            <a:r>
              <a:rPr lang="en-US"/>
              <a:t>??.01.2022</a:t>
            </a:r>
            <a:endParaRPr lang="en-US" dirty="0"/>
          </a:p>
        </p:txBody>
      </p:sp>
      <p:sp>
        <p:nvSpPr>
          <p:cNvPr id="5" name="Footer Placeholder 4"/>
          <p:cNvSpPr>
            <a:spLocks noGrp="1"/>
          </p:cNvSpPr>
          <p:nvPr>
            <p:ph type="ftr" sz="quarter" idx="11"/>
          </p:nvPr>
        </p:nvSpPr>
        <p:spPr>
          <a:xfrm>
            <a:off x="2607277" y="6356351"/>
            <a:ext cx="4324864" cy="365125"/>
          </a:xfrm>
        </p:spPr>
        <p:txBody>
          <a:bodyPr/>
          <a:lstStyle/>
          <a:p>
            <a:r>
              <a:rPr lang="en-US"/>
              <a:t>COMP4318 Presentation v1.0, Your Lastname</a:t>
            </a:r>
          </a:p>
        </p:txBody>
      </p:sp>
      <p:sp>
        <p:nvSpPr>
          <p:cNvPr id="6" name="Slide Number Placeholder 5"/>
          <p:cNvSpPr>
            <a:spLocks noGrp="1"/>
          </p:cNvSpPr>
          <p:nvPr>
            <p:ph type="sldNum" sz="quarter" idx="12"/>
          </p:nvPr>
        </p:nvSpPr>
        <p:spPr>
          <a:xfrm>
            <a:off x="7142204" y="6356351"/>
            <a:ext cx="1373145" cy="365125"/>
          </a:xfrm>
        </p:spPr>
        <p:txBody>
          <a:bodyPr/>
          <a:lstStyle/>
          <a:p>
            <a:fld id="{4D5F0829-FB99-457F-97B0-50FF1BA0458E}" type="slidenum">
              <a:rPr lang="en-US" smtClean="0"/>
              <a:pPr/>
              <a:t>‹#›</a:t>
            </a:fld>
            <a:endParaRPr lang="en-US" dirty="0"/>
          </a:p>
        </p:txBody>
      </p:sp>
    </p:spTree>
    <p:extLst>
      <p:ext uri="{BB962C8B-B14F-4D97-AF65-F5344CB8AC3E}">
        <p14:creationId xmlns:p14="http://schemas.microsoft.com/office/powerpoint/2010/main" val="176672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??.01.2022</a:t>
            </a:r>
            <a:endParaRPr lang="en-US" dirty="0"/>
          </a:p>
        </p:txBody>
      </p:sp>
      <p:sp>
        <p:nvSpPr>
          <p:cNvPr id="3" name="Footer Placeholder 2"/>
          <p:cNvSpPr>
            <a:spLocks noGrp="1"/>
          </p:cNvSpPr>
          <p:nvPr>
            <p:ph type="ftr" sz="quarter" idx="11"/>
          </p:nvPr>
        </p:nvSpPr>
        <p:spPr/>
        <p:txBody>
          <a:bodyPr/>
          <a:lstStyle/>
          <a:p>
            <a:r>
              <a:rPr lang="en-US"/>
              <a:t>COMP4318 Presentation v1.0, Your Lastname</a:t>
            </a:r>
          </a:p>
        </p:txBody>
      </p:sp>
      <p:sp>
        <p:nvSpPr>
          <p:cNvPr id="4" name="Slide Number Placeholder 3"/>
          <p:cNvSpPr>
            <a:spLocks noGrp="1"/>
          </p:cNvSpPr>
          <p:nvPr>
            <p:ph type="sldNum" sz="quarter" idx="12"/>
          </p:nvPr>
        </p:nvSpPr>
        <p:spPr/>
        <p:txBody>
          <a:bodyPr/>
          <a:lstStyle/>
          <a:p>
            <a:fld id="{4D5F0829-FB99-457F-97B0-50FF1BA0458E}" type="slidenum">
              <a:rPr lang="en-US" smtClean="0"/>
              <a:t>‹#›</a:t>
            </a:fld>
            <a:endParaRPr lang="en-US"/>
          </a:p>
        </p:txBody>
      </p:sp>
    </p:spTree>
    <p:extLst>
      <p:ext uri="{BB962C8B-B14F-4D97-AF65-F5344CB8AC3E}">
        <p14:creationId xmlns:p14="http://schemas.microsoft.com/office/powerpoint/2010/main" val="2617885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12862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??.01.2022</a:t>
            </a:r>
            <a:endParaRPr lang="en-US" dirty="0"/>
          </a:p>
        </p:txBody>
      </p:sp>
      <p:sp>
        <p:nvSpPr>
          <p:cNvPr id="5" name="Footer Placeholder 4"/>
          <p:cNvSpPr>
            <a:spLocks noGrp="1"/>
          </p:cNvSpPr>
          <p:nvPr>
            <p:ph type="ftr" sz="quarter" idx="3"/>
          </p:nvPr>
        </p:nvSpPr>
        <p:spPr>
          <a:xfrm>
            <a:off x="2244437" y="6356351"/>
            <a:ext cx="49416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COMP4318 Presentation v1.0, Your Lastname</a:t>
            </a:r>
            <a:endParaRPr lang="en-US" dirty="0"/>
          </a:p>
        </p:txBody>
      </p:sp>
      <p:sp>
        <p:nvSpPr>
          <p:cNvPr id="6" name="Slide Number Placeholder 5"/>
          <p:cNvSpPr>
            <a:spLocks noGrp="1"/>
          </p:cNvSpPr>
          <p:nvPr>
            <p:ph type="sldNum" sz="quarter" idx="4"/>
          </p:nvPr>
        </p:nvSpPr>
        <p:spPr>
          <a:xfrm>
            <a:off x="7627172" y="6356351"/>
            <a:ext cx="88817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F0829-FB99-457F-97B0-50FF1BA0458E}" type="slidenum">
              <a:rPr lang="en-US" smtClean="0"/>
              <a:t>‹#›</a:t>
            </a:fld>
            <a:endParaRPr lang="en-US" dirty="0"/>
          </a:p>
        </p:txBody>
      </p:sp>
    </p:spTree>
    <p:extLst>
      <p:ext uri="{BB962C8B-B14F-4D97-AF65-F5344CB8AC3E}">
        <p14:creationId xmlns:p14="http://schemas.microsoft.com/office/powerpoint/2010/main" val="202200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18070001034@stu.yasar.edu.t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mailto:20070001081@stu.yasar.edu.t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23900" y="357927"/>
            <a:ext cx="7620000" cy="2931747"/>
          </a:xfrm>
          <a:noFill/>
        </p:spPr>
        <p:txBody>
          <a:bodyPr>
            <a:normAutofit/>
          </a:bodyPr>
          <a:lstStyle/>
          <a:p>
            <a:r>
              <a:rPr lang="tr-TR" sz="3200" b="1" dirty="0">
                <a:latin typeface="+mn-lt"/>
              </a:rPr>
              <a:t>COMP 49</a:t>
            </a:r>
            <a:r>
              <a:rPr lang="en-US" sz="3200" b="1" dirty="0">
                <a:latin typeface="+mn-lt"/>
              </a:rPr>
              <a:t>2</a:t>
            </a:r>
            <a:r>
              <a:rPr lang="tr-TR" sz="3200" b="1" dirty="0">
                <a:latin typeface="+mn-lt"/>
              </a:rPr>
              <a:t>0 Senior Project Design</a:t>
            </a:r>
            <a:br>
              <a:rPr lang="tr-TR" sz="3200" b="1" dirty="0">
                <a:latin typeface="+mn-lt"/>
              </a:rPr>
            </a:br>
            <a:r>
              <a:rPr lang="tr-TR" sz="3200" b="1" dirty="0">
                <a:latin typeface="+mn-lt"/>
              </a:rPr>
              <a:t>Project Presentation, Fall</a:t>
            </a:r>
            <a:r>
              <a:rPr lang="en-US" sz="3200" b="1" dirty="0">
                <a:latin typeface="+mn-lt"/>
              </a:rPr>
              <a:t> 202</a:t>
            </a:r>
            <a:r>
              <a:rPr lang="tr-TR" sz="3200" b="1" dirty="0">
                <a:latin typeface="+mn-lt"/>
              </a:rPr>
              <a:t>3</a:t>
            </a:r>
            <a:br>
              <a:rPr lang="en-US" sz="3200" b="1" dirty="0">
                <a:latin typeface="+mn-lt"/>
              </a:rPr>
            </a:br>
            <a:br>
              <a:rPr lang="tr-TR" sz="3200" b="1" dirty="0">
                <a:latin typeface="+mn-lt"/>
              </a:rPr>
            </a:br>
            <a:r>
              <a:rPr lang="tr-TR" sz="3200" b="1" dirty="0">
                <a:latin typeface="+mn-lt"/>
              </a:rPr>
              <a:t>WEBFAT: </a:t>
            </a:r>
            <a:r>
              <a:rPr lang="tr-TR" sz="3200" b="1" dirty="0" err="1">
                <a:latin typeface="+mn-lt"/>
              </a:rPr>
              <a:t>Diet</a:t>
            </a:r>
            <a:r>
              <a:rPr lang="tr-TR" sz="3200" b="1" dirty="0">
                <a:latin typeface="+mn-lt"/>
              </a:rPr>
              <a:t> Application</a:t>
            </a:r>
            <a:br>
              <a:rPr lang="en-US" sz="3200" b="1" dirty="0">
                <a:latin typeface="+mn-lt"/>
              </a:rPr>
            </a:br>
            <a:endParaRPr lang="en-US" sz="3200" b="1" dirty="0">
              <a:latin typeface="+mn-lt"/>
            </a:endParaRPr>
          </a:p>
        </p:txBody>
      </p:sp>
      <p:sp>
        <p:nvSpPr>
          <p:cNvPr id="4099" name="Rectangle 3"/>
          <p:cNvSpPr>
            <a:spLocks noGrp="1" noChangeArrowheads="1"/>
          </p:cNvSpPr>
          <p:nvPr>
            <p:ph type="subTitle" idx="1"/>
          </p:nvPr>
        </p:nvSpPr>
        <p:spPr>
          <a:xfrm>
            <a:off x="723900" y="3998260"/>
            <a:ext cx="7696200" cy="1649505"/>
          </a:xfrm>
          <a:noFill/>
        </p:spPr>
        <p:txBody>
          <a:bodyPr>
            <a:normAutofit/>
          </a:bodyPr>
          <a:lstStyle/>
          <a:p>
            <a:pPr marL="742950" lvl="1" indent="-285750"/>
            <a:r>
              <a:rPr lang="tr-TR" sz="3200" b="1" dirty="0"/>
              <a:t>Eray Durukan, Ata Uğur Arslan</a:t>
            </a:r>
          </a:p>
          <a:p>
            <a:pPr marL="742950" lvl="1" indent="-285750"/>
            <a:r>
              <a:rPr kumimoji="1" lang="tr-TR" sz="3200" b="1" dirty="0">
                <a:cs typeface="Times New Roman" pitchFamily="18" charset="0"/>
              </a:rPr>
              <a:t>Department of Computer Engineering</a:t>
            </a:r>
            <a:endParaRPr lang="tr-TR" sz="3200" dirty="0"/>
          </a:p>
          <a:p>
            <a:pPr marL="742950" lvl="1" indent="-285750"/>
            <a:r>
              <a:rPr kumimoji="1" lang="tr-TR" sz="3200" b="1" dirty="0">
                <a:cs typeface="Times New Roman" pitchFamily="18" charset="0"/>
              </a:rPr>
              <a:t>Yaşar University</a:t>
            </a:r>
            <a:endParaRPr lang="en-US" sz="3200" dirty="0"/>
          </a:p>
        </p:txBody>
      </p:sp>
      <p:sp>
        <p:nvSpPr>
          <p:cNvPr id="4100" name="Line 4"/>
          <p:cNvSpPr>
            <a:spLocks noChangeShapeType="1"/>
          </p:cNvSpPr>
          <p:nvPr/>
        </p:nvSpPr>
        <p:spPr bwMode="auto">
          <a:xfrm>
            <a:off x="762000" y="3612777"/>
            <a:ext cx="7670800" cy="0"/>
          </a:xfrm>
          <a:prstGeom prst="line">
            <a:avLst/>
          </a:prstGeom>
          <a:noFill/>
          <a:ln w="101600">
            <a:solidFill>
              <a:schemeClr val="hlink"/>
            </a:solidFill>
            <a:round/>
            <a:headEnd/>
            <a:tailEnd/>
          </a:ln>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2623127" y="6356351"/>
            <a:ext cx="4455405" cy="365125"/>
          </a:xfrm>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1</a:t>
            </a:fld>
            <a:r>
              <a:rPr lang="en-US" dirty="0"/>
              <a:t> </a:t>
            </a:r>
          </a:p>
        </p:txBody>
      </p:sp>
    </p:spTree>
    <p:extLst>
      <p:ext uri="{BB962C8B-B14F-4D97-AF65-F5344CB8AC3E}">
        <p14:creationId xmlns:p14="http://schemas.microsoft.com/office/powerpoint/2010/main" val="31372914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a:noFill/>
          <a:ln/>
        </p:spPr>
        <p:txBody>
          <a:bodyPr/>
          <a:lstStyle/>
          <a:p>
            <a:r>
              <a:rPr lang="tr-TR" b="1" dirty="0" err="1"/>
              <a:t>Conclusion</a:t>
            </a:r>
            <a:r>
              <a:rPr lang="en-AU" dirty="0"/>
              <a:t> </a:t>
            </a:r>
            <a:endParaRPr lang="en-US" dirty="0"/>
          </a:p>
        </p:txBody>
      </p:sp>
      <p:sp>
        <p:nvSpPr>
          <p:cNvPr id="1051651" name="Rectangle 3"/>
          <p:cNvSpPr>
            <a:spLocks noGrp="1" noChangeArrowheads="1"/>
          </p:cNvSpPr>
          <p:nvPr>
            <p:ph type="body" idx="1"/>
          </p:nvPr>
        </p:nvSpPr>
        <p:spPr>
          <a:noFill/>
          <a:ln/>
        </p:spPr>
        <p:txBody>
          <a:bodyPr>
            <a:normAutofit/>
          </a:bodyPr>
          <a:lstStyle/>
          <a:p>
            <a:pPr marL="0" indent="0">
              <a:buNone/>
            </a:pPr>
            <a:r>
              <a:rPr lang="en-US" sz="2400" b="1" dirty="0">
                <a:latin typeface="Söhne"/>
              </a:rPr>
              <a:t>Expanding the Food Dataset: </a:t>
            </a:r>
            <a:r>
              <a:rPr lang="en-US" sz="2400" dirty="0">
                <a:latin typeface="Söhne"/>
              </a:rPr>
              <a:t>Work on expanding the dataset with new recipes and foods to offer users more options.</a:t>
            </a:r>
          </a:p>
          <a:p>
            <a:pPr marL="0" indent="0">
              <a:buNone/>
            </a:pPr>
            <a:r>
              <a:rPr lang="en-US" sz="2400" b="1" dirty="0">
                <a:latin typeface="Söhne"/>
              </a:rPr>
              <a:t>Machine Learning Integration: </a:t>
            </a:r>
            <a:r>
              <a:rPr lang="en-US" sz="2400" dirty="0">
                <a:latin typeface="Söhne"/>
              </a:rPr>
              <a:t>Integrate machine learning algorithms to analyze user preferences and eating habits, providing more personalized diet recommendations.</a:t>
            </a:r>
          </a:p>
          <a:p>
            <a:pPr marL="0" indent="0">
              <a:buNone/>
            </a:pPr>
            <a:r>
              <a:rPr lang="en-US" sz="2400" b="1" dirty="0">
                <a:latin typeface="Söhne"/>
              </a:rPr>
              <a:t>Social Sharing Features: </a:t>
            </a:r>
            <a:r>
              <a:rPr lang="en-US" sz="2400" dirty="0">
                <a:latin typeface="Söhne"/>
              </a:rPr>
              <a:t>Add features that allow users to share their diet plans and successes on social media platforms.</a:t>
            </a:r>
          </a:p>
          <a:p>
            <a:pPr marL="0" indent="0">
              <a:buNone/>
            </a:pPr>
            <a:r>
              <a:rPr lang="en-US" sz="2400" b="1" dirty="0">
                <a:latin typeface="Söhne"/>
              </a:rPr>
              <a:t>Multilingual Support: </a:t>
            </a:r>
            <a:r>
              <a:rPr lang="en-US" sz="2400" dirty="0">
                <a:latin typeface="Söhne"/>
              </a:rPr>
              <a:t>Add multilingual support to make the application </a:t>
            </a:r>
            <a:r>
              <a:rPr lang="en-US" sz="2400" dirty="0" err="1">
                <a:latin typeface="Söhne"/>
              </a:rPr>
              <a:t>accessiblse</a:t>
            </a:r>
            <a:r>
              <a:rPr lang="en-US" sz="2400" dirty="0">
                <a:latin typeface="Söhne"/>
              </a:rPr>
              <a:t> to a global user base.</a:t>
            </a:r>
            <a:endParaRPr lang="en-AU" sz="2200" dirty="0">
              <a:latin typeface="Söhne"/>
            </a:endParaRPr>
          </a:p>
        </p:txBody>
      </p:sp>
      <p:sp>
        <p:nvSpPr>
          <p:cNvPr id="1051652" name="Line 4"/>
          <p:cNvSpPr>
            <a:spLocks noChangeShapeType="1"/>
          </p:cNvSpPr>
          <p:nvPr/>
        </p:nvSpPr>
        <p:spPr bwMode="auto">
          <a:xfrm>
            <a:off x="736600" y="1516828"/>
            <a:ext cx="7670800" cy="0"/>
          </a:xfrm>
          <a:prstGeom prst="line">
            <a:avLst/>
          </a:prstGeom>
          <a:noFill/>
          <a:ln w="101600">
            <a:solidFill>
              <a:schemeClr val="hlink"/>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10</a:t>
            </a:fld>
            <a:endParaRPr lang="en-US"/>
          </a:p>
        </p:txBody>
      </p:sp>
    </p:spTree>
    <p:extLst>
      <p:ext uri="{BB962C8B-B14F-4D97-AF65-F5344CB8AC3E}">
        <p14:creationId xmlns:p14="http://schemas.microsoft.com/office/powerpoint/2010/main" val="36117476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a:noFill/>
          <a:ln/>
        </p:spPr>
        <p:txBody>
          <a:bodyPr/>
          <a:lstStyle/>
          <a:p>
            <a:r>
              <a:rPr lang="tr-TR" b="1" dirty="0" err="1"/>
              <a:t>Conclusions</a:t>
            </a:r>
            <a:r>
              <a:rPr lang="en-AU" dirty="0"/>
              <a:t> </a:t>
            </a:r>
            <a:endParaRPr lang="en-US" dirty="0"/>
          </a:p>
        </p:txBody>
      </p:sp>
      <p:sp>
        <p:nvSpPr>
          <p:cNvPr id="1051651" name="Rectangle 3"/>
          <p:cNvSpPr>
            <a:spLocks noGrp="1" noChangeArrowheads="1"/>
          </p:cNvSpPr>
          <p:nvPr>
            <p:ph type="body" idx="1"/>
          </p:nvPr>
        </p:nvSpPr>
        <p:spPr>
          <a:noFill/>
          <a:ln/>
        </p:spPr>
        <p:txBody>
          <a:bodyPr>
            <a:normAutofit/>
          </a:bodyPr>
          <a:lstStyle/>
          <a:p>
            <a:pPr marL="0" indent="0">
              <a:buNone/>
            </a:pPr>
            <a:r>
              <a:rPr lang="en-US" sz="2400" b="1" dirty="0">
                <a:latin typeface="Söhne"/>
              </a:rPr>
              <a:t>Enhanced Analytics and Reporting: </a:t>
            </a:r>
            <a:r>
              <a:rPr lang="en-US" sz="2400" dirty="0">
                <a:latin typeface="Söhne"/>
              </a:rPr>
              <a:t>Provide advanced analytics and reporting tools for users to track their progress and analyze their eating habits.</a:t>
            </a:r>
          </a:p>
          <a:p>
            <a:pPr marL="0" indent="0">
              <a:buNone/>
            </a:pPr>
            <a:r>
              <a:rPr lang="en-US" sz="2400" b="1" dirty="0">
                <a:latin typeface="Söhne"/>
              </a:rPr>
              <a:t>More Educational Resources and Guides: </a:t>
            </a:r>
            <a:r>
              <a:rPr lang="en-US" sz="2400" dirty="0">
                <a:latin typeface="Söhne"/>
              </a:rPr>
              <a:t>Offer more educational materials and guides to help users understand healthy eating and diet planning.</a:t>
            </a:r>
          </a:p>
          <a:p>
            <a:pPr marL="0" indent="0">
              <a:buNone/>
            </a:pPr>
            <a:r>
              <a:rPr lang="en-US" sz="2400" b="1" dirty="0">
                <a:latin typeface="Söhne"/>
              </a:rPr>
              <a:t>API Integration: </a:t>
            </a:r>
            <a:r>
              <a:rPr lang="en-US" sz="2400" dirty="0">
                <a:latin typeface="Söhne"/>
              </a:rPr>
              <a:t>Integrate with other health and fitness applications to manage user data more comprehensively and cohesively.</a:t>
            </a:r>
          </a:p>
          <a:p>
            <a:pPr marL="0" indent="0">
              <a:buNone/>
            </a:pPr>
            <a:r>
              <a:rPr lang="en-US" sz="2400" b="1" dirty="0">
                <a:latin typeface="Söhne"/>
              </a:rPr>
              <a:t>Enhanced Security Measures: </a:t>
            </a:r>
            <a:r>
              <a:rPr lang="en-US" sz="2400" dirty="0">
                <a:latin typeface="Söhne"/>
              </a:rPr>
              <a:t>Implement additional security measures and protocols to protect user data.</a:t>
            </a:r>
            <a:endParaRPr lang="en-AU" sz="2200" dirty="0">
              <a:latin typeface="Söhne"/>
            </a:endParaRPr>
          </a:p>
        </p:txBody>
      </p:sp>
      <p:sp>
        <p:nvSpPr>
          <p:cNvPr id="1051652" name="Line 4"/>
          <p:cNvSpPr>
            <a:spLocks noChangeShapeType="1"/>
          </p:cNvSpPr>
          <p:nvPr/>
        </p:nvSpPr>
        <p:spPr bwMode="auto">
          <a:xfrm>
            <a:off x="736600" y="1516828"/>
            <a:ext cx="7670800" cy="0"/>
          </a:xfrm>
          <a:prstGeom prst="line">
            <a:avLst/>
          </a:prstGeom>
          <a:noFill/>
          <a:ln w="101600">
            <a:solidFill>
              <a:schemeClr val="hlink"/>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11</a:t>
            </a:fld>
            <a:endParaRPr lang="en-US"/>
          </a:p>
        </p:txBody>
      </p:sp>
    </p:spTree>
    <p:extLst>
      <p:ext uri="{BB962C8B-B14F-4D97-AF65-F5344CB8AC3E}">
        <p14:creationId xmlns:p14="http://schemas.microsoft.com/office/powerpoint/2010/main" val="34420630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a:noFill/>
          <a:ln/>
        </p:spPr>
        <p:txBody>
          <a:bodyPr/>
          <a:lstStyle/>
          <a:p>
            <a:r>
              <a:rPr lang="tr-TR" b="1" dirty="0" err="1"/>
              <a:t>Conclusion</a:t>
            </a:r>
            <a:r>
              <a:rPr lang="en-AU" dirty="0"/>
              <a:t> </a:t>
            </a:r>
            <a:endParaRPr lang="en-US" dirty="0"/>
          </a:p>
        </p:txBody>
      </p:sp>
      <p:sp>
        <p:nvSpPr>
          <p:cNvPr id="1051651" name="Rectangle 3"/>
          <p:cNvSpPr>
            <a:spLocks noGrp="1" noChangeArrowheads="1"/>
          </p:cNvSpPr>
          <p:nvPr>
            <p:ph type="body" idx="1"/>
          </p:nvPr>
        </p:nvSpPr>
        <p:spPr>
          <a:noFill/>
          <a:ln/>
        </p:spPr>
        <p:txBody>
          <a:bodyPr>
            <a:normAutofit/>
          </a:bodyPr>
          <a:lstStyle/>
          <a:p>
            <a:pPr marL="0" indent="0">
              <a:buNone/>
            </a:pPr>
            <a:r>
              <a:rPr lang="en-US" sz="2200" b="1" dirty="0">
                <a:latin typeface="Söhne"/>
              </a:rPr>
              <a:t>Empowering Healthy Lifestyles:</a:t>
            </a:r>
          </a:p>
          <a:p>
            <a:pPr marL="0" indent="0">
              <a:buNone/>
            </a:pPr>
            <a:r>
              <a:rPr lang="en-US" sz="2200" dirty="0">
                <a:latin typeface="Söhne"/>
              </a:rPr>
              <a:t>In conclusion, </a:t>
            </a:r>
            <a:r>
              <a:rPr lang="en-US" sz="2200" dirty="0" err="1">
                <a:latin typeface="Söhne"/>
              </a:rPr>
              <a:t>WebFat</a:t>
            </a:r>
            <a:r>
              <a:rPr lang="en-US" sz="2200" dirty="0">
                <a:latin typeface="Söhne"/>
              </a:rPr>
              <a:t> isn't just an application; it's a catalyst for change. It's a tool that empowers individuals to reclaim their health, one meal at a time. By simplifying the complexities of nutrition and wellness, </a:t>
            </a:r>
            <a:r>
              <a:rPr lang="en-US" sz="2200" dirty="0" err="1">
                <a:latin typeface="Söhne"/>
              </a:rPr>
              <a:t>WebFat</a:t>
            </a:r>
            <a:r>
              <a:rPr lang="en-US" sz="2200" dirty="0">
                <a:latin typeface="Söhne"/>
              </a:rPr>
              <a:t> paves the way for a brighter, healthier future for all. Join us in the journey towards holistic well-being with </a:t>
            </a:r>
            <a:r>
              <a:rPr lang="en-US" sz="2200" dirty="0" err="1">
                <a:latin typeface="Söhne"/>
              </a:rPr>
              <a:t>WebFat</a:t>
            </a:r>
            <a:r>
              <a:rPr lang="en-US" sz="2200" dirty="0">
                <a:latin typeface="Söhne"/>
              </a:rPr>
              <a:t>, where every calorie counts towards a better you.</a:t>
            </a:r>
            <a:endParaRPr lang="en-AU" sz="2200" dirty="0">
              <a:latin typeface="Söhne"/>
            </a:endParaRPr>
          </a:p>
        </p:txBody>
      </p:sp>
      <p:sp>
        <p:nvSpPr>
          <p:cNvPr id="1051652" name="Line 4"/>
          <p:cNvSpPr>
            <a:spLocks noChangeShapeType="1"/>
          </p:cNvSpPr>
          <p:nvPr/>
        </p:nvSpPr>
        <p:spPr bwMode="auto">
          <a:xfrm>
            <a:off x="736600" y="1516828"/>
            <a:ext cx="7670800" cy="0"/>
          </a:xfrm>
          <a:prstGeom prst="line">
            <a:avLst/>
          </a:prstGeom>
          <a:noFill/>
          <a:ln w="101600">
            <a:solidFill>
              <a:schemeClr val="hlink"/>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12</a:t>
            </a:fld>
            <a:endParaRPr lang="en-US"/>
          </a:p>
        </p:txBody>
      </p:sp>
    </p:spTree>
    <p:extLst>
      <p:ext uri="{BB962C8B-B14F-4D97-AF65-F5344CB8AC3E}">
        <p14:creationId xmlns:p14="http://schemas.microsoft.com/office/powerpoint/2010/main" val="418375742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a:noFill/>
          <a:ln/>
        </p:spPr>
        <p:txBody>
          <a:bodyPr/>
          <a:lstStyle/>
          <a:p>
            <a:r>
              <a:rPr lang="tr-TR" b="1" dirty="0" err="1"/>
              <a:t>References</a:t>
            </a:r>
            <a:r>
              <a:rPr lang="en-AU" dirty="0"/>
              <a:t> </a:t>
            </a:r>
            <a:endParaRPr lang="en-US" dirty="0"/>
          </a:p>
        </p:txBody>
      </p:sp>
      <p:sp>
        <p:nvSpPr>
          <p:cNvPr id="1051651" name="Rectangle 3"/>
          <p:cNvSpPr>
            <a:spLocks noGrp="1" noChangeArrowheads="1"/>
          </p:cNvSpPr>
          <p:nvPr>
            <p:ph type="body" idx="1"/>
          </p:nvPr>
        </p:nvSpPr>
        <p:spPr>
          <a:noFill/>
          <a:ln/>
        </p:spPr>
        <p:txBody>
          <a:bodyPr>
            <a:normAutofit/>
          </a:bodyPr>
          <a:lstStyle/>
          <a:p>
            <a:r>
              <a:rPr lang="tr-TR" b="1" dirty="0"/>
              <a:t>https://www.php.net/</a:t>
            </a:r>
          </a:p>
          <a:p>
            <a:r>
              <a:rPr lang="tr-TR" b="1" dirty="0"/>
              <a:t>https://phpturkiye.net/</a:t>
            </a:r>
          </a:p>
          <a:p>
            <a:r>
              <a:rPr lang="tr-TR" b="1" dirty="0"/>
              <a:t>https://www.tutorialspoint.com/laravel/laravel_overview.htm</a:t>
            </a:r>
          </a:p>
          <a:p>
            <a:r>
              <a:rPr lang="tr-TR" b="1" dirty="0"/>
              <a:t>https://code.visualstudio.com/</a:t>
            </a:r>
          </a:p>
          <a:p>
            <a:r>
              <a:rPr lang="tr-TR" b="1" dirty="0"/>
              <a:t>https://laravel.com/</a:t>
            </a:r>
          </a:p>
          <a:p>
            <a:r>
              <a:rPr lang="tr-TR" b="1" dirty="0"/>
              <a:t>https://www.mobilhanem.com/laravel-egitimleri/</a:t>
            </a:r>
          </a:p>
          <a:p>
            <a:r>
              <a:rPr lang="tr-TR" b="1" dirty="0"/>
              <a:t>https://www.mysql.com/</a:t>
            </a:r>
            <a:endParaRPr lang="en-US" dirty="0"/>
          </a:p>
        </p:txBody>
      </p:sp>
      <p:sp>
        <p:nvSpPr>
          <p:cNvPr id="1051652" name="Line 4"/>
          <p:cNvSpPr>
            <a:spLocks noChangeShapeType="1"/>
          </p:cNvSpPr>
          <p:nvPr/>
        </p:nvSpPr>
        <p:spPr bwMode="auto">
          <a:xfrm>
            <a:off x="736600" y="1516828"/>
            <a:ext cx="7670800" cy="0"/>
          </a:xfrm>
          <a:prstGeom prst="line">
            <a:avLst/>
          </a:prstGeom>
          <a:noFill/>
          <a:ln w="101600">
            <a:solidFill>
              <a:schemeClr val="hlink"/>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13</a:t>
            </a:fld>
            <a:endParaRPr lang="en-US"/>
          </a:p>
        </p:txBody>
      </p:sp>
    </p:spTree>
    <p:extLst>
      <p:ext uri="{BB962C8B-B14F-4D97-AF65-F5344CB8AC3E}">
        <p14:creationId xmlns:p14="http://schemas.microsoft.com/office/powerpoint/2010/main" val="42477607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457200"/>
            <a:ext cx="7620000" cy="2177845"/>
          </a:xfrm>
          <a:noFill/>
        </p:spPr>
        <p:txBody>
          <a:bodyPr>
            <a:normAutofit/>
          </a:bodyPr>
          <a:lstStyle/>
          <a:p>
            <a:r>
              <a:rPr lang="tr-TR" sz="3200" b="1" dirty="0" err="1">
                <a:latin typeface="+mn-lt"/>
              </a:rPr>
              <a:t>End</a:t>
            </a:r>
            <a:r>
              <a:rPr lang="tr-TR" sz="3200" b="1" dirty="0">
                <a:latin typeface="+mn-lt"/>
              </a:rPr>
              <a:t> of Presentation</a:t>
            </a:r>
            <a:br>
              <a:rPr lang="tr-TR" sz="3200" b="1" dirty="0">
                <a:latin typeface="+mn-lt"/>
              </a:rPr>
            </a:br>
            <a:br>
              <a:rPr lang="en-US" sz="3200" b="1" dirty="0">
                <a:latin typeface="+mn-lt"/>
              </a:rPr>
            </a:br>
            <a:r>
              <a:rPr lang="tr-TR" sz="3200" b="1" dirty="0" err="1">
                <a:latin typeface="+mn-lt"/>
              </a:rPr>
              <a:t>Your</a:t>
            </a:r>
            <a:r>
              <a:rPr lang="tr-TR" sz="3200" b="1" dirty="0">
                <a:latin typeface="+mn-lt"/>
              </a:rPr>
              <a:t> </a:t>
            </a:r>
            <a:r>
              <a:rPr lang="tr-TR" sz="3200" b="1" dirty="0" err="1">
                <a:latin typeface="+mn-lt"/>
              </a:rPr>
              <a:t>Questions</a:t>
            </a:r>
            <a:r>
              <a:rPr lang="tr-TR" sz="3200" b="1" dirty="0">
                <a:latin typeface="+mn-lt"/>
              </a:rPr>
              <a:t> </a:t>
            </a:r>
            <a:r>
              <a:rPr lang="tr-TR" sz="3200" b="1" dirty="0" err="1">
                <a:latin typeface="+mn-lt"/>
              </a:rPr>
              <a:t>Please</a:t>
            </a:r>
            <a:br>
              <a:rPr lang="tr-TR" sz="3200" b="1" dirty="0">
                <a:latin typeface="+mn-lt"/>
              </a:rPr>
            </a:br>
            <a:endParaRPr lang="en-US" sz="3200" b="1" dirty="0">
              <a:latin typeface="+mn-lt"/>
            </a:endParaRPr>
          </a:p>
        </p:txBody>
      </p:sp>
      <p:sp>
        <p:nvSpPr>
          <p:cNvPr id="4099" name="Rectangle 3"/>
          <p:cNvSpPr>
            <a:spLocks noGrp="1" noChangeArrowheads="1"/>
          </p:cNvSpPr>
          <p:nvPr>
            <p:ph type="subTitle" idx="1"/>
          </p:nvPr>
        </p:nvSpPr>
        <p:spPr>
          <a:xfrm>
            <a:off x="723900" y="3038170"/>
            <a:ext cx="7696200" cy="2609596"/>
          </a:xfrm>
          <a:noFill/>
        </p:spPr>
        <p:txBody>
          <a:bodyPr>
            <a:normAutofit fontScale="85000" lnSpcReduction="20000"/>
          </a:bodyPr>
          <a:lstStyle/>
          <a:p>
            <a:pPr marL="742950" lvl="1" indent="-285750"/>
            <a:r>
              <a:rPr lang="tr-TR" sz="3200" b="1" dirty="0"/>
              <a:t>Eray Durukan, 18070001034, </a:t>
            </a:r>
          </a:p>
          <a:p>
            <a:pPr marL="742950" lvl="1" indent="-285750"/>
            <a:r>
              <a:rPr lang="tr-TR" sz="3200" b="1" dirty="0">
                <a:hlinkClick r:id="rId3"/>
              </a:rPr>
              <a:t>18070001034@stu.yasar.edu.tr</a:t>
            </a:r>
            <a:endParaRPr lang="tr-TR" sz="3200" b="1" dirty="0"/>
          </a:p>
          <a:p>
            <a:pPr marL="742950" lvl="1" indent="-285750"/>
            <a:r>
              <a:rPr lang="tr-TR" sz="3200" b="1" dirty="0"/>
              <a:t>Ata Uğur Arslan, 20070001081 </a:t>
            </a:r>
          </a:p>
          <a:p>
            <a:pPr marL="742950" lvl="1" indent="-285750"/>
            <a:r>
              <a:rPr lang="tr-TR" sz="3200" b="1" dirty="0">
                <a:hlinkClick r:id="rId4"/>
              </a:rPr>
              <a:t>20070001081@stu.yasar.edu.tr</a:t>
            </a:r>
            <a:r>
              <a:rPr lang="tr-TR" sz="3200" b="1" dirty="0"/>
              <a:t>, </a:t>
            </a:r>
          </a:p>
          <a:p>
            <a:pPr marL="742950" lvl="1" indent="-285750"/>
            <a:endParaRPr kumimoji="1" lang="tr-TR" sz="3200" b="1" dirty="0">
              <a:cs typeface="Times New Roman" pitchFamily="18" charset="0"/>
            </a:endParaRPr>
          </a:p>
          <a:p>
            <a:pPr marL="742950" lvl="1" indent="-285750"/>
            <a:r>
              <a:rPr kumimoji="1" lang="tr-TR" sz="3200" b="1" dirty="0" err="1">
                <a:cs typeface="Times New Roman" pitchFamily="18" charset="0"/>
              </a:rPr>
              <a:t>Department</a:t>
            </a:r>
            <a:r>
              <a:rPr kumimoji="1" lang="tr-TR" sz="3200" b="1" dirty="0">
                <a:cs typeface="Times New Roman" pitchFamily="18" charset="0"/>
              </a:rPr>
              <a:t> of </a:t>
            </a:r>
            <a:r>
              <a:rPr kumimoji="1" lang="tr-TR" sz="3200" b="1" dirty="0" err="1">
                <a:cs typeface="Times New Roman" pitchFamily="18" charset="0"/>
              </a:rPr>
              <a:t>Computer</a:t>
            </a:r>
            <a:r>
              <a:rPr kumimoji="1" lang="tr-TR" sz="3200" b="1" dirty="0">
                <a:cs typeface="Times New Roman" pitchFamily="18" charset="0"/>
              </a:rPr>
              <a:t> </a:t>
            </a:r>
            <a:r>
              <a:rPr kumimoji="1" lang="tr-TR" sz="3200" b="1" dirty="0" err="1">
                <a:cs typeface="Times New Roman" pitchFamily="18" charset="0"/>
              </a:rPr>
              <a:t>Engineering</a:t>
            </a:r>
            <a:endParaRPr lang="tr-TR" sz="3200" dirty="0"/>
          </a:p>
          <a:p>
            <a:pPr marL="742950" lvl="1" indent="-285750"/>
            <a:r>
              <a:rPr kumimoji="1" lang="tr-TR" sz="3200" b="1" dirty="0">
                <a:cs typeface="Times New Roman" pitchFamily="18" charset="0"/>
              </a:rPr>
              <a:t>Yaşar University</a:t>
            </a:r>
            <a:endParaRPr lang="en-US" sz="3200" dirty="0"/>
          </a:p>
        </p:txBody>
      </p:sp>
      <p:sp>
        <p:nvSpPr>
          <p:cNvPr id="4100" name="Line 4"/>
          <p:cNvSpPr>
            <a:spLocks noChangeShapeType="1"/>
          </p:cNvSpPr>
          <p:nvPr/>
        </p:nvSpPr>
        <p:spPr bwMode="auto">
          <a:xfrm>
            <a:off x="762000" y="2895485"/>
            <a:ext cx="7670800" cy="0"/>
          </a:xfrm>
          <a:prstGeom prst="line">
            <a:avLst/>
          </a:prstGeom>
          <a:noFill/>
          <a:ln w="101600">
            <a:solidFill>
              <a:schemeClr val="hlink"/>
            </a:solidFill>
            <a:round/>
            <a:headEnd/>
            <a:tailEnd/>
          </a:ln>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2318327" y="6356351"/>
            <a:ext cx="4760205" cy="365125"/>
          </a:xfrm>
        </p:spPr>
        <p:txBody>
          <a:bodyPr/>
          <a:lstStyle/>
          <a:p>
            <a:endParaRPr lang="en-US" dirty="0"/>
          </a:p>
        </p:txBody>
      </p:sp>
      <p:sp>
        <p:nvSpPr>
          <p:cNvPr id="4" name="Slide Number Placeholder 3"/>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20857120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42108" y="457200"/>
            <a:ext cx="7339595" cy="1898073"/>
          </a:xfrm>
          <a:noFill/>
        </p:spPr>
        <p:txBody>
          <a:bodyPr>
            <a:normAutofit/>
          </a:bodyPr>
          <a:lstStyle/>
          <a:p>
            <a:r>
              <a:rPr lang="tr-TR" sz="3200" b="1" dirty="0" err="1">
                <a:latin typeface="+mn-lt"/>
              </a:rPr>
              <a:t>Acknowledgements</a:t>
            </a:r>
            <a:br>
              <a:rPr lang="tr-TR" sz="3200" b="1" dirty="0">
                <a:latin typeface="+mn-lt"/>
              </a:rPr>
            </a:br>
            <a:endParaRPr lang="en-US" sz="3200" b="1" dirty="0">
              <a:latin typeface="+mn-lt"/>
            </a:endParaRPr>
          </a:p>
        </p:txBody>
      </p:sp>
      <p:sp>
        <p:nvSpPr>
          <p:cNvPr id="4099" name="Rectangle 3"/>
          <p:cNvSpPr>
            <a:spLocks noGrp="1" noChangeArrowheads="1"/>
          </p:cNvSpPr>
          <p:nvPr>
            <p:ph type="subTitle" idx="1"/>
          </p:nvPr>
        </p:nvSpPr>
        <p:spPr>
          <a:xfrm>
            <a:off x="1141994" y="3046914"/>
            <a:ext cx="7139709" cy="3002904"/>
          </a:xfrm>
          <a:noFill/>
        </p:spPr>
        <p:txBody>
          <a:bodyPr>
            <a:normAutofit/>
          </a:bodyPr>
          <a:lstStyle/>
          <a:p>
            <a:pPr marL="0" lvl="1"/>
            <a:r>
              <a:rPr lang="en-US" sz="2800" b="0" i="0" dirty="0">
                <a:effectLst/>
                <a:latin typeface="Söhne"/>
              </a:rPr>
              <a:t>Before delving into the details of </a:t>
            </a:r>
            <a:r>
              <a:rPr lang="en-US" sz="2800" b="0" i="0" dirty="0" err="1">
                <a:effectLst/>
                <a:latin typeface="Söhne"/>
              </a:rPr>
              <a:t>WebFat</a:t>
            </a:r>
            <a:r>
              <a:rPr lang="en-US" sz="2800" b="0" i="0" dirty="0">
                <a:effectLst/>
                <a:latin typeface="Söhne"/>
              </a:rPr>
              <a:t>, I'd like to extend our gratitude to the team whose dedication and expertise brought this project to fruition. Their hard work and commitment have paved the way for a revolutionary tool in nutrition and wellness management.</a:t>
            </a:r>
            <a:endParaRPr lang="tr-TR" sz="3200" b="1" dirty="0"/>
          </a:p>
        </p:txBody>
      </p:sp>
      <p:sp>
        <p:nvSpPr>
          <p:cNvPr id="4100" name="Line 4"/>
          <p:cNvSpPr>
            <a:spLocks noChangeShapeType="1"/>
          </p:cNvSpPr>
          <p:nvPr/>
        </p:nvSpPr>
        <p:spPr bwMode="auto">
          <a:xfrm>
            <a:off x="1020040" y="2467470"/>
            <a:ext cx="7261663" cy="54058"/>
          </a:xfrm>
          <a:prstGeom prst="line">
            <a:avLst/>
          </a:prstGeom>
          <a:noFill/>
          <a:ln w="101600">
            <a:solidFill>
              <a:schemeClr val="hlink"/>
            </a:solidFill>
            <a:round/>
            <a:headEnd/>
            <a:tailEnd/>
          </a:ln>
        </p:spPr>
        <p:txBody>
          <a:bodyPr wrap="none" anchor="ctr"/>
          <a:lstStyle/>
          <a:p>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5F0829-FB99-457F-97B0-50FF1BA0458E}" type="slidenum">
              <a:rPr lang="en-US" smtClean="0"/>
              <a:t>2</a:t>
            </a:fld>
            <a:endParaRPr lang="en-US"/>
          </a:p>
        </p:txBody>
      </p:sp>
    </p:spTree>
    <p:extLst>
      <p:ext uri="{BB962C8B-B14F-4D97-AF65-F5344CB8AC3E}">
        <p14:creationId xmlns:p14="http://schemas.microsoft.com/office/powerpoint/2010/main" val="36868743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628650" y="365126"/>
            <a:ext cx="7886700" cy="940041"/>
          </a:xfrm>
        </p:spPr>
        <p:txBody>
          <a:bodyPr>
            <a:normAutofit/>
          </a:bodyPr>
          <a:lstStyle/>
          <a:p>
            <a:r>
              <a:rPr lang="tr-TR" b="1" dirty="0" err="1"/>
              <a:t>Motivation</a:t>
            </a:r>
            <a:endParaRPr lang="en-AU" b="1" dirty="0"/>
          </a:p>
        </p:txBody>
      </p:sp>
      <p:sp>
        <p:nvSpPr>
          <p:cNvPr id="346115" name="Rectangle 3"/>
          <p:cNvSpPr>
            <a:spLocks noGrp="1" noChangeArrowheads="1"/>
          </p:cNvSpPr>
          <p:nvPr>
            <p:ph type="body" idx="1"/>
          </p:nvPr>
        </p:nvSpPr>
        <p:spPr/>
        <p:txBody>
          <a:bodyPr>
            <a:normAutofit/>
          </a:bodyPr>
          <a:lstStyle/>
          <a:p>
            <a:pPr marL="0" indent="0">
              <a:buNone/>
            </a:pPr>
            <a:r>
              <a:rPr lang="en-US" sz="2400" b="0" i="0" dirty="0">
                <a:effectLst/>
                <a:latin typeface="Söhne"/>
              </a:rPr>
              <a:t>In today's fast-paced world, maintaining a healthy lifestyle often takes a backseat amidst hectic schedules and endless responsibilities. Recognizing this challenge, we envisioned </a:t>
            </a:r>
            <a:r>
              <a:rPr lang="en-US" sz="2400" b="0" i="0" dirty="0" err="1">
                <a:effectLst/>
                <a:latin typeface="Söhne"/>
              </a:rPr>
              <a:t>WebFat</a:t>
            </a:r>
            <a:r>
              <a:rPr lang="en-US" sz="2400" b="0" i="0" dirty="0">
                <a:effectLst/>
                <a:latin typeface="Söhne"/>
              </a:rPr>
              <a:t> as a solution to empower individuals to take control of their nutrition and well-being effortlessly. By leveraging the power of technology, we aimed to simplify the process of meal planning and calorie management, making healthy living accessible to all.</a:t>
            </a:r>
            <a:endParaRPr lang="tr-TR" sz="2400" b="1" i="0" dirty="0">
              <a:effectLst/>
              <a:latin typeface="Söhne"/>
            </a:endParaRPr>
          </a:p>
          <a:p>
            <a:pPr marL="0" indent="0">
              <a:buNone/>
            </a:pPr>
            <a:endParaRPr lang="tr-TR" sz="2400" b="1" dirty="0">
              <a:latin typeface="Söhne"/>
            </a:endParaRPr>
          </a:p>
          <a:p>
            <a:pPr marL="457200" indent="-457200">
              <a:buFont typeface="+mj-lt"/>
              <a:buAutoNum type="arabicPeriod"/>
            </a:pPr>
            <a:endParaRPr lang="tr-TR" sz="2400" b="1" i="0" dirty="0">
              <a:effectLst/>
              <a:latin typeface="Söhne"/>
            </a:endParaRPr>
          </a:p>
          <a:p>
            <a:pPr marL="457200" indent="-457200">
              <a:buFont typeface="+mj-lt"/>
              <a:buAutoNum type="arabicPeriod"/>
            </a:pPr>
            <a:endParaRPr lang="tr-TR" sz="2400" b="1" i="0" dirty="0">
              <a:effectLst/>
              <a:latin typeface="Söhne"/>
            </a:endParaRPr>
          </a:p>
          <a:p>
            <a:pPr marL="0" indent="0">
              <a:buNone/>
            </a:pPr>
            <a:endParaRPr lang="tr-TR" sz="2400" dirty="0"/>
          </a:p>
        </p:txBody>
      </p:sp>
      <p:sp>
        <p:nvSpPr>
          <p:cNvPr id="346116" name="Line 4"/>
          <p:cNvSpPr>
            <a:spLocks noChangeShapeType="1"/>
          </p:cNvSpPr>
          <p:nvPr/>
        </p:nvSpPr>
        <p:spPr bwMode="auto">
          <a:xfrm>
            <a:off x="628650" y="1484555"/>
            <a:ext cx="7670800" cy="0"/>
          </a:xfrm>
          <a:prstGeom prst="line">
            <a:avLst/>
          </a:prstGeom>
          <a:noFill/>
          <a:ln w="101600">
            <a:solidFill>
              <a:schemeClr val="hlink"/>
            </a:solidFill>
            <a:round/>
            <a:headEnd/>
            <a:tailEnd/>
          </a:ln>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3</a:t>
            </a:fld>
            <a:endParaRPr lang="en-US"/>
          </a:p>
        </p:txBody>
      </p:sp>
    </p:spTree>
    <p:extLst>
      <p:ext uri="{BB962C8B-B14F-4D97-AF65-F5344CB8AC3E}">
        <p14:creationId xmlns:p14="http://schemas.microsoft.com/office/powerpoint/2010/main" val="408267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628650" y="365126"/>
            <a:ext cx="7886700" cy="940041"/>
          </a:xfrm>
        </p:spPr>
        <p:txBody>
          <a:bodyPr>
            <a:normAutofit/>
          </a:bodyPr>
          <a:lstStyle/>
          <a:p>
            <a:r>
              <a:rPr lang="tr-TR" b="1" dirty="0" err="1"/>
              <a:t>Outline</a:t>
            </a:r>
            <a:endParaRPr lang="en-AU" b="1" dirty="0"/>
          </a:p>
        </p:txBody>
      </p:sp>
      <p:sp>
        <p:nvSpPr>
          <p:cNvPr id="346115" name="Rectangle 3"/>
          <p:cNvSpPr>
            <a:spLocks noGrp="1" noChangeArrowheads="1"/>
          </p:cNvSpPr>
          <p:nvPr>
            <p:ph type="body" idx="1"/>
          </p:nvPr>
        </p:nvSpPr>
        <p:spPr/>
        <p:txBody>
          <a:bodyPr>
            <a:normAutofit fontScale="77500" lnSpcReduction="20000"/>
          </a:bodyPr>
          <a:lstStyle/>
          <a:p>
            <a:pPr marL="0" indent="0" algn="l">
              <a:buNone/>
            </a:pPr>
            <a:r>
              <a:rPr lang="en-US" b="1" i="0" dirty="0">
                <a:effectLst/>
                <a:latin typeface="Söhne"/>
              </a:rPr>
              <a:t>Introduction to </a:t>
            </a:r>
            <a:r>
              <a:rPr lang="en-US" b="1" i="0" dirty="0" err="1">
                <a:effectLst/>
                <a:latin typeface="Söhne"/>
              </a:rPr>
              <a:t>WebFat</a:t>
            </a:r>
            <a:endParaRPr lang="en-US" b="1" i="0" dirty="0">
              <a:effectLst/>
              <a:latin typeface="Söhne"/>
            </a:endParaRPr>
          </a:p>
          <a:p>
            <a:pPr marL="0" indent="0" algn="l">
              <a:buNone/>
            </a:pPr>
            <a:r>
              <a:rPr lang="en-US" b="1" i="0" dirty="0">
                <a:effectLst/>
                <a:latin typeface="Söhne"/>
              </a:rPr>
              <a:t>Features and Functionality</a:t>
            </a:r>
          </a:p>
          <a:p>
            <a:pPr marL="0" indent="0" algn="l">
              <a:buNone/>
            </a:pPr>
            <a:r>
              <a:rPr lang="en-US" b="1" i="0" dirty="0">
                <a:effectLst/>
                <a:latin typeface="Söhne"/>
              </a:rPr>
              <a:t>User Journey: </a:t>
            </a:r>
            <a:r>
              <a:rPr lang="en-US" i="0" dirty="0">
                <a:effectLst/>
                <a:latin typeface="Söhne"/>
              </a:rPr>
              <a:t>Registration, Profile Creation, and BMR Calculation</a:t>
            </a:r>
          </a:p>
          <a:p>
            <a:pPr marL="0" indent="0" algn="l">
              <a:buNone/>
            </a:pPr>
            <a:r>
              <a:rPr lang="en-US" b="1" i="0" dirty="0">
                <a:effectLst/>
                <a:latin typeface="Söhne"/>
              </a:rPr>
              <a:t>Meal Planning: </a:t>
            </a:r>
            <a:r>
              <a:rPr lang="en-US" i="0" dirty="0">
                <a:effectLst/>
                <a:latin typeface="Söhne"/>
              </a:rPr>
              <a:t>Customized, Balanced, and Convenient</a:t>
            </a:r>
          </a:p>
          <a:p>
            <a:pPr marL="0" indent="0" algn="l">
              <a:buNone/>
            </a:pPr>
            <a:r>
              <a:rPr lang="en-US" b="1" i="0" dirty="0">
                <a:effectLst/>
                <a:latin typeface="Söhne"/>
              </a:rPr>
              <a:t>Progress Tracking and Accountability Administration: </a:t>
            </a:r>
            <a:r>
              <a:rPr lang="en-US" i="0" dirty="0">
                <a:effectLst/>
                <a:latin typeface="Söhne"/>
              </a:rPr>
              <a:t>Behind the Scenes</a:t>
            </a:r>
          </a:p>
          <a:p>
            <a:pPr marL="0" indent="0" algn="l">
              <a:buNone/>
            </a:pPr>
            <a:r>
              <a:rPr lang="en-US" b="1" i="0" dirty="0">
                <a:effectLst/>
                <a:latin typeface="Söhne"/>
              </a:rPr>
              <a:t>Conclusion:</a:t>
            </a:r>
            <a:r>
              <a:rPr lang="en-US" i="0" dirty="0">
                <a:effectLst/>
                <a:latin typeface="Söhne"/>
              </a:rPr>
              <a:t> Empowering Healthy Lifestyles</a:t>
            </a:r>
          </a:p>
          <a:p>
            <a:pPr marL="0" indent="0" algn="l">
              <a:buNone/>
            </a:pPr>
            <a:r>
              <a:rPr lang="en-US" b="1" i="0" dirty="0">
                <a:effectLst/>
                <a:latin typeface="Söhne"/>
              </a:rPr>
              <a:t>Introduction to </a:t>
            </a:r>
            <a:r>
              <a:rPr lang="en-US" b="1" i="0" dirty="0" err="1">
                <a:effectLst/>
                <a:latin typeface="Söhne"/>
              </a:rPr>
              <a:t>WebFat</a:t>
            </a:r>
            <a:r>
              <a:rPr lang="en-US" b="1" i="0" dirty="0">
                <a:effectLst/>
                <a:latin typeface="Söhne"/>
              </a:rPr>
              <a:t>: </a:t>
            </a:r>
            <a:r>
              <a:rPr lang="en-US" i="0" dirty="0" err="1">
                <a:effectLst/>
                <a:latin typeface="Söhne"/>
              </a:rPr>
              <a:t>WebFat</a:t>
            </a:r>
            <a:r>
              <a:rPr lang="en-US" i="0" dirty="0">
                <a:effectLst/>
                <a:latin typeface="Söhne"/>
              </a:rPr>
              <a:t> stands as a beacon of health and wellness in the digital landscape. It's a comprehensive web-based application designed to calculate users' daily calorie needs, generate personalized meal plans, and track progress towards nutrition goals. With an extensive food database and intuitive interface, </a:t>
            </a:r>
            <a:r>
              <a:rPr lang="en-US" i="0" dirty="0" err="1">
                <a:effectLst/>
                <a:latin typeface="Söhne"/>
              </a:rPr>
              <a:t>WebFat</a:t>
            </a:r>
            <a:r>
              <a:rPr lang="en-US" i="0" dirty="0">
                <a:effectLst/>
                <a:latin typeface="Söhne"/>
              </a:rPr>
              <a:t> is your ally in the journey towards a healthier you.</a:t>
            </a:r>
            <a:endParaRPr lang="tr-TR" sz="2000" dirty="0"/>
          </a:p>
        </p:txBody>
      </p:sp>
      <p:sp>
        <p:nvSpPr>
          <p:cNvPr id="346116" name="Line 4"/>
          <p:cNvSpPr>
            <a:spLocks noChangeShapeType="1"/>
          </p:cNvSpPr>
          <p:nvPr/>
        </p:nvSpPr>
        <p:spPr bwMode="auto">
          <a:xfrm>
            <a:off x="628650" y="1484555"/>
            <a:ext cx="7670800" cy="0"/>
          </a:xfrm>
          <a:prstGeom prst="line">
            <a:avLst/>
          </a:prstGeom>
          <a:noFill/>
          <a:ln w="101600">
            <a:solidFill>
              <a:schemeClr val="hlink"/>
            </a:solidFill>
            <a:round/>
            <a:headEnd/>
            <a:tailEnd/>
          </a:ln>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4</a:t>
            </a:fld>
            <a:endParaRPr lang="en-US"/>
          </a:p>
        </p:txBody>
      </p:sp>
    </p:spTree>
    <p:extLst>
      <p:ext uri="{BB962C8B-B14F-4D97-AF65-F5344CB8AC3E}">
        <p14:creationId xmlns:p14="http://schemas.microsoft.com/office/powerpoint/2010/main" val="225455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628650" y="365126"/>
            <a:ext cx="7886700" cy="940041"/>
          </a:xfrm>
        </p:spPr>
        <p:txBody>
          <a:bodyPr>
            <a:normAutofit/>
          </a:bodyPr>
          <a:lstStyle/>
          <a:p>
            <a:r>
              <a:rPr lang="tr-TR" b="1" dirty="0" err="1"/>
              <a:t>Outline</a:t>
            </a:r>
            <a:endParaRPr lang="en-AU" b="1" dirty="0"/>
          </a:p>
        </p:txBody>
      </p:sp>
      <p:sp>
        <p:nvSpPr>
          <p:cNvPr id="346115" name="Rectangle 3"/>
          <p:cNvSpPr>
            <a:spLocks noGrp="1" noChangeArrowheads="1"/>
          </p:cNvSpPr>
          <p:nvPr>
            <p:ph type="body" idx="1"/>
          </p:nvPr>
        </p:nvSpPr>
        <p:spPr/>
        <p:txBody>
          <a:bodyPr>
            <a:normAutofit fontScale="92500" lnSpcReduction="10000"/>
          </a:bodyPr>
          <a:lstStyle/>
          <a:p>
            <a:pPr marL="0" indent="0" algn="l">
              <a:buNone/>
            </a:pPr>
            <a:r>
              <a:rPr lang="en-US" b="1" dirty="0">
                <a:latin typeface="Söhne"/>
              </a:rPr>
              <a:t>Features and Functionality:</a:t>
            </a:r>
          </a:p>
          <a:p>
            <a:pPr marL="0" indent="0" algn="l">
              <a:buNone/>
            </a:pPr>
            <a:r>
              <a:rPr lang="en-US" dirty="0" err="1">
                <a:latin typeface="Söhne"/>
              </a:rPr>
              <a:t>WebFat</a:t>
            </a:r>
            <a:r>
              <a:rPr lang="en-US" dirty="0">
                <a:latin typeface="Söhne"/>
              </a:rPr>
              <a:t> boasts an array of features tailored to meet users' diverse </a:t>
            </a:r>
            <a:r>
              <a:rPr lang="en-US" dirty="0" err="1">
                <a:latin typeface="Söhne"/>
              </a:rPr>
              <a:t>needs:Personal</a:t>
            </a:r>
            <a:r>
              <a:rPr lang="en-US" dirty="0">
                <a:latin typeface="Söhne"/>
              </a:rPr>
              <a:t> Profile </a:t>
            </a:r>
            <a:r>
              <a:rPr lang="en-US" dirty="0" err="1">
                <a:latin typeface="Söhne"/>
              </a:rPr>
              <a:t>CreationAccurate</a:t>
            </a:r>
            <a:r>
              <a:rPr lang="en-US" dirty="0">
                <a:latin typeface="Söhne"/>
              </a:rPr>
              <a:t> Calorie </a:t>
            </a:r>
            <a:r>
              <a:rPr lang="en-US" dirty="0" err="1">
                <a:latin typeface="Söhne"/>
              </a:rPr>
              <a:t>CalculationTailored</a:t>
            </a:r>
            <a:r>
              <a:rPr lang="en-US" dirty="0">
                <a:latin typeface="Söhne"/>
              </a:rPr>
              <a:t> Meal </a:t>
            </a:r>
            <a:r>
              <a:rPr lang="en-US" dirty="0" err="1">
                <a:latin typeface="Söhne"/>
              </a:rPr>
              <a:t>PlanningSeamless</a:t>
            </a:r>
            <a:r>
              <a:rPr lang="en-US" dirty="0">
                <a:latin typeface="Söhne"/>
              </a:rPr>
              <a:t> Progress </a:t>
            </a:r>
            <a:r>
              <a:rPr lang="en-US" dirty="0" err="1">
                <a:latin typeface="Söhne"/>
              </a:rPr>
              <a:t>TrackingExtensive</a:t>
            </a:r>
            <a:r>
              <a:rPr lang="en-US" dirty="0">
                <a:latin typeface="Söhne"/>
              </a:rPr>
              <a:t> Food </a:t>
            </a:r>
            <a:r>
              <a:rPr lang="en-US" dirty="0" err="1">
                <a:latin typeface="Söhne"/>
              </a:rPr>
              <a:t>DatabaseFlexible</a:t>
            </a:r>
            <a:r>
              <a:rPr lang="en-US" dirty="0">
                <a:latin typeface="Söhne"/>
              </a:rPr>
              <a:t> Profile </a:t>
            </a:r>
            <a:r>
              <a:rPr lang="en-US" dirty="0" err="1">
                <a:latin typeface="Söhne"/>
              </a:rPr>
              <a:t>UpdatesEmpowering</a:t>
            </a:r>
            <a:r>
              <a:rPr lang="en-US" dirty="0">
                <a:latin typeface="Söhne"/>
              </a:rPr>
              <a:t> BMR </a:t>
            </a:r>
            <a:r>
              <a:rPr lang="en-US" dirty="0" err="1">
                <a:latin typeface="Söhne"/>
              </a:rPr>
              <a:t>CalculatorUser</a:t>
            </a:r>
            <a:r>
              <a:rPr lang="en-US" dirty="0">
                <a:latin typeface="Söhne"/>
              </a:rPr>
              <a:t> Journey: Registration, Profile Creation, and BMR </a:t>
            </a:r>
            <a:r>
              <a:rPr lang="en-US" dirty="0" err="1">
                <a:latin typeface="Söhne"/>
              </a:rPr>
              <a:t>Calculation:Embarking</a:t>
            </a:r>
            <a:r>
              <a:rPr lang="en-US" dirty="0">
                <a:latin typeface="Söhne"/>
              </a:rPr>
              <a:t> on the </a:t>
            </a:r>
            <a:r>
              <a:rPr lang="en-US" dirty="0" err="1">
                <a:latin typeface="Söhne"/>
              </a:rPr>
              <a:t>WebFat</a:t>
            </a:r>
            <a:r>
              <a:rPr lang="en-US" dirty="0">
                <a:latin typeface="Söhne"/>
              </a:rPr>
              <a:t> journey is as simple as creating an account and entering basic information. The BMR Calculator then works its magic, providing users with insights into their daily calorie needs. With just a few clicks, users can set the stage for a transformative experience towards better health.</a:t>
            </a:r>
            <a:endParaRPr lang="tr-TR" sz="2000" i="0" dirty="0">
              <a:effectLst/>
              <a:latin typeface="Söhne"/>
            </a:endParaRPr>
          </a:p>
        </p:txBody>
      </p:sp>
      <p:sp>
        <p:nvSpPr>
          <p:cNvPr id="346116" name="Line 4"/>
          <p:cNvSpPr>
            <a:spLocks noChangeShapeType="1"/>
          </p:cNvSpPr>
          <p:nvPr/>
        </p:nvSpPr>
        <p:spPr bwMode="auto">
          <a:xfrm>
            <a:off x="628650" y="1484555"/>
            <a:ext cx="7670800" cy="0"/>
          </a:xfrm>
          <a:prstGeom prst="line">
            <a:avLst/>
          </a:prstGeom>
          <a:noFill/>
          <a:ln w="101600">
            <a:solidFill>
              <a:schemeClr val="hlink"/>
            </a:solidFill>
            <a:round/>
            <a:headEnd/>
            <a:tailEnd/>
          </a:ln>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5</a:t>
            </a:fld>
            <a:endParaRPr lang="en-US"/>
          </a:p>
        </p:txBody>
      </p:sp>
    </p:spTree>
    <p:extLst>
      <p:ext uri="{BB962C8B-B14F-4D97-AF65-F5344CB8AC3E}">
        <p14:creationId xmlns:p14="http://schemas.microsoft.com/office/powerpoint/2010/main" val="88709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628650" y="365126"/>
            <a:ext cx="7886700" cy="940041"/>
          </a:xfrm>
        </p:spPr>
        <p:txBody>
          <a:bodyPr>
            <a:normAutofit/>
          </a:bodyPr>
          <a:lstStyle/>
          <a:p>
            <a:r>
              <a:rPr lang="tr-TR" b="1" dirty="0" err="1"/>
              <a:t>Outline</a:t>
            </a:r>
            <a:endParaRPr lang="en-AU" b="1" dirty="0"/>
          </a:p>
        </p:txBody>
      </p:sp>
      <p:sp>
        <p:nvSpPr>
          <p:cNvPr id="346115" name="Rectangle 3"/>
          <p:cNvSpPr>
            <a:spLocks noGrp="1" noChangeArrowheads="1"/>
          </p:cNvSpPr>
          <p:nvPr>
            <p:ph type="body" idx="1"/>
          </p:nvPr>
        </p:nvSpPr>
        <p:spPr/>
        <p:txBody>
          <a:bodyPr>
            <a:normAutofit fontScale="85000" lnSpcReduction="20000"/>
          </a:bodyPr>
          <a:lstStyle/>
          <a:p>
            <a:pPr marL="0" indent="0" algn="l">
              <a:buNone/>
            </a:pPr>
            <a:r>
              <a:rPr lang="en-US" b="1" i="0" dirty="0">
                <a:effectLst/>
                <a:latin typeface="Söhne"/>
              </a:rPr>
              <a:t>Meal Planning: </a:t>
            </a:r>
          </a:p>
          <a:p>
            <a:pPr marL="0" indent="0" algn="l">
              <a:buNone/>
            </a:pPr>
            <a:r>
              <a:rPr lang="en-US" i="0" dirty="0">
                <a:effectLst/>
                <a:latin typeface="Söhne"/>
              </a:rPr>
              <a:t>Customized, Balanced, and </a:t>
            </a:r>
            <a:r>
              <a:rPr lang="en-US" i="0" dirty="0" err="1">
                <a:effectLst/>
                <a:latin typeface="Söhne"/>
              </a:rPr>
              <a:t>Convenient:Say</a:t>
            </a:r>
            <a:r>
              <a:rPr lang="en-US" i="0" dirty="0">
                <a:effectLst/>
                <a:latin typeface="Söhne"/>
              </a:rPr>
              <a:t> goodbye to guesswork and hello to precision with </a:t>
            </a:r>
            <a:r>
              <a:rPr lang="en-US" i="0" dirty="0" err="1">
                <a:effectLst/>
                <a:latin typeface="Söhne"/>
              </a:rPr>
              <a:t>WebFat's</a:t>
            </a:r>
            <a:r>
              <a:rPr lang="en-US" i="0" dirty="0">
                <a:effectLst/>
                <a:latin typeface="Söhne"/>
              </a:rPr>
              <a:t> automated meal planning feature. Based on users' calorie targets and preferences, the application curates balanced meal plans that cater to individual tastes and dietary requirements. From breakfast to snacks, every meal is meticulously crafted to fuel your body and mind.</a:t>
            </a:r>
          </a:p>
          <a:p>
            <a:pPr marL="0" indent="0" algn="l">
              <a:buNone/>
            </a:pPr>
            <a:r>
              <a:rPr lang="en-US" b="1" i="0" dirty="0">
                <a:effectLst/>
                <a:latin typeface="Söhne"/>
              </a:rPr>
              <a:t>Progress Tracking and Accountability:</a:t>
            </a:r>
          </a:p>
          <a:p>
            <a:pPr marL="0" indent="0" algn="l">
              <a:buNone/>
            </a:pPr>
            <a:r>
              <a:rPr lang="en-US" i="0" dirty="0">
                <a:effectLst/>
                <a:latin typeface="Söhne"/>
              </a:rPr>
              <a:t>Accountability breeds success, and </a:t>
            </a:r>
            <a:r>
              <a:rPr lang="en-US" i="0" dirty="0" err="1">
                <a:effectLst/>
                <a:latin typeface="Söhne"/>
              </a:rPr>
              <a:t>WebFat</a:t>
            </a:r>
            <a:r>
              <a:rPr lang="en-US" i="0" dirty="0">
                <a:effectLst/>
                <a:latin typeface="Söhne"/>
              </a:rPr>
              <a:t> keeps users on track towards their goals. With intuitive progress tracking tools, individuals can monitor their daily intake, evaluate their journey, and celebrate milestones along the way. Whether it's weight loss, muscle gain, or overall well-being, </a:t>
            </a:r>
            <a:r>
              <a:rPr lang="en-US" i="0" dirty="0" err="1">
                <a:effectLst/>
                <a:latin typeface="Söhne"/>
              </a:rPr>
              <a:t>WebFat</a:t>
            </a:r>
            <a:r>
              <a:rPr lang="en-US" i="0" dirty="0">
                <a:effectLst/>
                <a:latin typeface="Söhne"/>
              </a:rPr>
              <a:t> is your steadfast companion in the pursuit of progress.</a:t>
            </a:r>
            <a:endParaRPr lang="tr-TR" sz="2000" i="0" dirty="0">
              <a:effectLst/>
              <a:latin typeface="Söhne"/>
            </a:endParaRPr>
          </a:p>
        </p:txBody>
      </p:sp>
      <p:sp>
        <p:nvSpPr>
          <p:cNvPr id="346116" name="Line 4"/>
          <p:cNvSpPr>
            <a:spLocks noChangeShapeType="1"/>
          </p:cNvSpPr>
          <p:nvPr/>
        </p:nvSpPr>
        <p:spPr bwMode="auto">
          <a:xfrm>
            <a:off x="628650" y="1484555"/>
            <a:ext cx="7670800" cy="0"/>
          </a:xfrm>
          <a:prstGeom prst="line">
            <a:avLst/>
          </a:prstGeom>
          <a:noFill/>
          <a:ln w="101600">
            <a:solidFill>
              <a:schemeClr val="hlink"/>
            </a:solidFill>
            <a:round/>
            <a:headEnd/>
            <a:tailEnd/>
          </a:ln>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6</a:t>
            </a:fld>
            <a:endParaRPr lang="en-US"/>
          </a:p>
        </p:txBody>
      </p:sp>
    </p:spTree>
    <p:extLst>
      <p:ext uri="{BB962C8B-B14F-4D97-AF65-F5344CB8AC3E}">
        <p14:creationId xmlns:p14="http://schemas.microsoft.com/office/powerpoint/2010/main" val="112235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a:noFill/>
          <a:ln/>
        </p:spPr>
        <p:txBody>
          <a:bodyPr>
            <a:normAutofit/>
          </a:bodyPr>
          <a:lstStyle/>
          <a:p>
            <a:r>
              <a:rPr lang="en-US" b="1" i="0" dirty="0">
                <a:effectLst/>
              </a:rPr>
              <a:t>Outline</a:t>
            </a:r>
            <a:endParaRPr lang="en-US" dirty="0"/>
          </a:p>
        </p:txBody>
      </p:sp>
      <p:sp>
        <p:nvSpPr>
          <p:cNvPr id="1051651" name="Rectangle 3"/>
          <p:cNvSpPr>
            <a:spLocks noGrp="1" noChangeArrowheads="1"/>
          </p:cNvSpPr>
          <p:nvPr>
            <p:ph type="body" idx="1"/>
          </p:nvPr>
        </p:nvSpPr>
        <p:spPr>
          <a:noFill/>
          <a:ln/>
        </p:spPr>
        <p:txBody>
          <a:bodyPr>
            <a:normAutofit/>
          </a:bodyPr>
          <a:lstStyle/>
          <a:p>
            <a:pPr marL="0" indent="0" algn="l">
              <a:buNone/>
            </a:pPr>
            <a:r>
              <a:rPr lang="en-US" sz="2400" b="1" i="0" dirty="0">
                <a:effectLst/>
                <a:latin typeface="Söhne"/>
              </a:rPr>
              <a:t>Administration:</a:t>
            </a:r>
            <a:r>
              <a:rPr lang="en-US" sz="4000" b="1" i="0" dirty="0">
                <a:effectLst/>
                <a:latin typeface="Söhne"/>
              </a:rPr>
              <a:t> </a:t>
            </a:r>
          </a:p>
          <a:p>
            <a:pPr marL="0" indent="0" algn="l">
              <a:buNone/>
            </a:pPr>
            <a:r>
              <a:rPr lang="en-US" sz="2400" i="0" dirty="0">
                <a:effectLst/>
                <a:latin typeface="Söhne"/>
              </a:rPr>
              <a:t>Behind the </a:t>
            </a:r>
            <a:r>
              <a:rPr lang="en-US" sz="2400" i="0" dirty="0" err="1">
                <a:effectLst/>
                <a:latin typeface="Söhne"/>
              </a:rPr>
              <a:t>Scenes:Behind</a:t>
            </a:r>
            <a:r>
              <a:rPr lang="en-US" sz="2400" i="0" dirty="0">
                <a:effectLst/>
                <a:latin typeface="Söhne"/>
              </a:rPr>
              <a:t> every seamless user experience lies a robust administrative framework. </a:t>
            </a:r>
            <a:r>
              <a:rPr lang="en-US" sz="2400" i="0" dirty="0" err="1">
                <a:effectLst/>
                <a:latin typeface="Söhne"/>
              </a:rPr>
              <a:t>WebFat</a:t>
            </a:r>
            <a:r>
              <a:rPr lang="en-US" sz="2400" i="0" dirty="0">
                <a:effectLst/>
                <a:latin typeface="Söhne"/>
              </a:rPr>
              <a:t> administrators wield the power to manage user accounts, analyze data insights, and configure application settings for optimal performance. With a bird's eye view of the platform, administrators ensure a smooth and efficient operation that meets the evolving needs of users.</a:t>
            </a:r>
          </a:p>
        </p:txBody>
      </p:sp>
      <p:sp>
        <p:nvSpPr>
          <p:cNvPr id="1051652" name="Line 4"/>
          <p:cNvSpPr>
            <a:spLocks noChangeShapeType="1"/>
          </p:cNvSpPr>
          <p:nvPr/>
        </p:nvSpPr>
        <p:spPr bwMode="auto">
          <a:xfrm>
            <a:off x="736600" y="1516828"/>
            <a:ext cx="7670800" cy="0"/>
          </a:xfrm>
          <a:prstGeom prst="line">
            <a:avLst/>
          </a:prstGeom>
          <a:noFill/>
          <a:ln w="101600">
            <a:solidFill>
              <a:schemeClr val="hlink"/>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7</a:t>
            </a:fld>
            <a:endParaRPr lang="en-US"/>
          </a:p>
        </p:txBody>
      </p:sp>
    </p:spTree>
    <p:extLst>
      <p:ext uri="{BB962C8B-B14F-4D97-AF65-F5344CB8AC3E}">
        <p14:creationId xmlns:p14="http://schemas.microsoft.com/office/powerpoint/2010/main" val="8201265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a:noFill/>
          <a:ln/>
        </p:spPr>
        <p:txBody>
          <a:bodyPr>
            <a:normAutofit/>
          </a:bodyPr>
          <a:lstStyle/>
          <a:p>
            <a:r>
              <a:rPr lang="en-US" b="1" i="0" dirty="0">
                <a:effectLst/>
              </a:rPr>
              <a:t>Conclusion</a:t>
            </a:r>
            <a:endParaRPr lang="en-US" dirty="0"/>
          </a:p>
        </p:txBody>
      </p:sp>
      <p:sp>
        <p:nvSpPr>
          <p:cNvPr id="1051651" name="Rectangle 3"/>
          <p:cNvSpPr>
            <a:spLocks noGrp="1" noChangeArrowheads="1"/>
          </p:cNvSpPr>
          <p:nvPr>
            <p:ph type="body" idx="1"/>
          </p:nvPr>
        </p:nvSpPr>
        <p:spPr>
          <a:noFill/>
          <a:ln/>
        </p:spPr>
        <p:txBody>
          <a:bodyPr>
            <a:normAutofit fontScale="85000" lnSpcReduction="20000"/>
          </a:bodyPr>
          <a:lstStyle/>
          <a:p>
            <a:pPr marL="0" indent="0">
              <a:buNone/>
            </a:pPr>
            <a:r>
              <a:rPr lang="en-US" dirty="0">
                <a:latin typeface="Söhne"/>
              </a:rPr>
              <a:t>This project is a web application designed to assist users in managing their diet and nutrition plans. The project is built using PHP and the Laravel framework. It provides a wide food dataset and uses scientific methods to calculate the basal metabolic rate (BMR), enabling the creation of personalized diet profiles.</a:t>
            </a:r>
          </a:p>
          <a:p>
            <a:pPr marL="0" indent="0">
              <a:buNone/>
            </a:pPr>
            <a:r>
              <a:rPr lang="en-US" b="1" dirty="0" err="1">
                <a:latin typeface="Söhne"/>
              </a:rPr>
              <a:t>FeaturesDatabase</a:t>
            </a:r>
            <a:r>
              <a:rPr lang="en-US" b="1" dirty="0">
                <a:latin typeface="Söhne"/>
              </a:rPr>
              <a:t> Management: </a:t>
            </a:r>
            <a:r>
              <a:rPr lang="en-US" dirty="0">
                <a:latin typeface="Söhne"/>
              </a:rPr>
              <a:t>Integrated with SQL database using four main tables: foods, users, </a:t>
            </a:r>
            <a:r>
              <a:rPr lang="en-US" dirty="0" err="1">
                <a:latin typeface="Söhne"/>
              </a:rPr>
              <a:t>user_diet_profiles</a:t>
            </a:r>
            <a:r>
              <a:rPr lang="en-US" dirty="0">
                <a:latin typeface="Söhne"/>
              </a:rPr>
              <a:t>, and </a:t>
            </a:r>
            <a:r>
              <a:rPr lang="en-US" dirty="0" err="1">
                <a:latin typeface="Söhne"/>
              </a:rPr>
              <a:t>user_menus</a:t>
            </a:r>
            <a:r>
              <a:rPr lang="en-US" dirty="0">
                <a:latin typeface="Söhne"/>
              </a:rPr>
              <a:t>. </a:t>
            </a:r>
          </a:p>
          <a:p>
            <a:pPr marL="0" indent="0">
              <a:buNone/>
            </a:pPr>
            <a:r>
              <a:rPr lang="en-US" b="1" dirty="0">
                <a:latin typeface="Söhne"/>
              </a:rPr>
              <a:t>Food Dataset: </a:t>
            </a:r>
            <a:r>
              <a:rPr lang="en-US" dirty="0">
                <a:latin typeface="Söhne"/>
              </a:rPr>
              <a:t>A comprehensive dataset with over 7500 foods and recipes.</a:t>
            </a:r>
            <a:r>
              <a:rPr lang="en-US" b="1" dirty="0">
                <a:latin typeface="Söhne"/>
              </a:rPr>
              <a:t> </a:t>
            </a:r>
          </a:p>
          <a:p>
            <a:pPr marL="0" indent="0">
              <a:buNone/>
            </a:pPr>
            <a:r>
              <a:rPr lang="en-US" b="1" dirty="0">
                <a:latin typeface="Söhne"/>
              </a:rPr>
              <a:t>BMR Calculator: </a:t>
            </a:r>
            <a:r>
              <a:rPr lang="en-US" dirty="0">
                <a:latin typeface="Söhne"/>
              </a:rPr>
              <a:t>Allows users to calculate their daily calorie needs by entering their gender, age, height, weight, and daily activity level.</a:t>
            </a:r>
            <a:endParaRPr lang="en-AU" sz="2200" dirty="0">
              <a:latin typeface="Söhne"/>
            </a:endParaRPr>
          </a:p>
        </p:txBody>
      </p:sp>
      <p:sp>
        <p:nvSpPr>
          <p:cNvPr id="1051652" name="Line 4"/>
          <p:cNvSpPr>
            <a:spLocks noChangeShapeType="1"/>
          </p:cNvSpPr>
          <p:nvPr/>
        </p:nvSpPr>
        <p:spPr bwMode="auto">
          <a:xfrm>
            <a:off x="736600" y="1516828"/>
            <a:ext cx="7670800" cy="0"/>
          </a:xfrm>
          <a:prstGeom prst="line">
            <a:avLst/>
          </a:prstGeom>
          <a:noFill/>
          <a:ln w="101600">
            <a:solidFill>
              <a:schemeClr val="hlink"/>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8</a:t>
            </a:fld>
            <a:endParaRPr lang="en-US"/>
          </a:p>
        </p:txBody>
      </p:sp>
    </p:spTree>
    <p:extLst>
      <p:ext uri="{BB962C8B-B14F-4D97-AF65-F5344CB8AC3E}">
        <p14:creationId xmlns:p14="http://schemas.microsoft.com/office/powerpoint/2010/main" val="13736111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a:noFill/>
          <a:ln/>
        </p:spPr>
        <p:txBody>
          <a:bodyPr>
            <a:normAutofit/>
          </a:bodyPr>
          <a:lstStyle/>
          <a:p>
            <a:r>
              <a:rPr lang="en-US" b="1" i="0" dirty="0">
                <a:effectLst/>
              </a:rPr>
              <a:t>Conclusion</a:t>
            </a:r>
            <a:endParaRPr lang="en-US" dirty="0"/>
          </a:p>
        </p:txBody>
      </p:sp>
      <p:sp>
        <p:nvSpPr>
          <p:cNvPr id="1051651" name="Rectangle 3"/>
          <p:cNvSpPr>
            <a:spLocks noGrp="1" noChangeArrowheads="1"/>
          </p:cNvSpPr>
          <p:nvPr>
            <p:ph type="body" idx="1"/>
          </p:nvPr>
        </p:nvSpPr>
        <p:spPr>
          <a:noFill/>
          <a:ln/>
        </p:spPr>
        <p:txBody>
          <a:bodyPr>
            <a:normAutofit fontScale="77500" lnSpcReduction="20000"/>
          </a:bodyPr>
          <a:lstStyle/>
          <a:p>
            <a:pPr marL="0" indent="0">
              <a:buNone/>
            </a:pPr>
            <a:r>
              <a:rPr lang="en-US" b="1" dirty="0">
                <a:latin typeface="Söhne"/>
              </a:rPr>
              <a:t>Diet Profile Creation: Users can create personalized diet profiles and meal plans. </a:t>
            </a:r>
          </a:p>
          <a:p>
            <a:pPr marL="0" indent="0">
              <a:buNone/>
            </a:pPr>
            <a:r>
              <a:rPr lang="en-US" b="1" dirty="0">
                <a:latin typeface="Söhne"/>
              </a:rPr>
              <a:t>Three Meal Planning: Foods are categorized into breakfast, lunch, and dinner. </a:t>
            </a:r>
          </a:p>
          <a:p>
            <a:pPr marL="0" indent="0">
              <a:buNone/>
            </a:pPr>
            <a:r>
              <a:rPr lang="en-US" b="1" dirty="0">
                <a:latin typeface="Söhne"/>
              </a:rPr>
              <a:t>Alert System: Warns users if their selected meals exceed their daily calorie needs calculated by the BMR calculator.</a:t>
            </a:r>
          </a:p>
          <a:p>
            <a:pPr marL="0" indent="0">
              <a:buNone/>
            </a:pPr>
            <a:r>
              <a:rPr lang="en-US" b="1" dirty="0">
                <a:latin typeface="Söhne"/>
              </a:rPr>
              <a:t> Admin Panel: Advanced management features for user and food management.</a:t>
            </a:r>
          </a:p>
          <a:p>
            <a:pPr marL="0" indent="0">
              <a:buNone/>
            </a:pPr>
            <a:r>
              <a:rPr lang="en-US" b="1" dirty="0">
                <a:latin typeface="Söhne"/>
              </a:rPr>
              <a:t>User </a:t>
            </a:r>
            <a:r>
              <a:rPr lang="en-US" b="1" dirty="0" err="1">
                <a:latin typeface="Söhne"/>
              </a:rPr>
              <a:t>TypesUser</a:t>
            </a:r>
            <a:r>
              <a:rPr lang="en-US" dirty="0">
                <a:latin typeface="Söhne"/>
              </a:rPr>
              <a:t>: Can perform basic operations like creating diet profiles, meal planning, and </a:t>
            </a:r>
            <a:r>
              <a:rPr lang="en-US" b="1" dirty="0">
                <a:latin typeface="Söhne"/>
              </a:rPr>
              <a:t>BMR </a:t>
            </a:r>
            <a:r>
              <a:rPr lang="en-US" b="1" dirty="0" err="1">
                <a:latin typeface="Söhne"/>
              </a:rPr>
              <a:t>calculation.Admin</a:t>
            </a:r>
            <a:r>
              <a:rPr lang="en-US" b="1" dirty="0">
                <a:latin typeface="Söhne"/>
              </a:rPr>
              <a:t>: </a:t>
            </a:r>
            <a:r>
              <a:rPr lang="en-US" dirty="0">
                <a:latin typeface="Söhne"/>
              </a:rPr>
              <a:t>Has additional privileges such as user and food management, deleting and editing user accounts, and adding new food items. Next </a:t>
            </a:r>
            <a:r>
              <a:rPr lang="en-US" b="1" dirty="0" err="1">
                <a:latin typeface="Söhne"/>
              </a:rPr>
              <a:t>StepsMobile</a:t>
            </a:r>
            <a:r>
              <a:rPr lang="en-US" b="1" dirty="0">
                <a:latin typeface="Söhne"/>
              </a:rPr>
              <a:t> Application Development: </a:t>
            </a:r>
            <a:r>
              <a:rPr lang="en-US" dirty="0">
                <a:latin typeface="Söhne"/>
              </a:rPr>
              <a:t>Develop a mobile version of the existing web application to allow users to manage their diet plans and BMR calculations on their mobile devices.</a:t>
            </a:r>
            <a:endParaRPr lang="en-AU" sz="2200" dirty="0">
              <a:latin typeface="Söhne"/>
            </a:endParaRPr>
          </a:p>
        </p:txBody>
      </p:sp>
      <p:sp>
        <p:nvSpPr>
          <p:cNvPr id="1051652" name="Line 4"/>
          <p:cNvSpPr>
            <a:spLocks noChangeShapeType="1"/>
          </p:cNvSpPr>
          <p:nvPr/>
        </p:nvSpPr>
        <p:spPr bwMode="auto">
          <a:xfrm>
            <a:off x="736600" y="1516828"/>
            <a:ext cx="7670800" cy="0"/>
          </a:xfrm>
          <a:prstGeom prst="line">
            <a:avLst/>
          </a:prstGeom>
          <a:noFill/>
          <a:ln w="101600">
            <a:solidFill>
              <a:schemeClr val="hlink"/>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5F0829-FB99-457F-97B0-50FF1BA0458E}" type="slidenum">
              <a:rPr lang="en-US" smtClean="0"/>
              <a:t>9</a:t>
            </a:fld>
            <a:endParaRPr lang="en-US"/>
          </a:p>
        </p:txBody>
      </p:sp>
    </p:spTree>
    <p:extLst>
      <p:ext uri="{BB962C8B-B14F-4D97-AF65-F5344CB8AC3E}">
        <p14:creationId xmlns:p14="http://schemas.microsoft.com/office/powerpoint/2010/main" val="1803134045"/>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10953</TotalTime>
  <Words>1199</Words>
  <Application>Microsoft Office PowerPoint</Application>
  <PresentationFormat>On-screen Show (4:3)</PresentationFormat>
  <Paragraphs>89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COMP 4920 Senior Project Design Project Presentation, Fall 2023  WEBFAT: Diet Application </vt:lpstr>
      <vt:lpstr>Acknowledgements </vt:lpstr>
      <vt:lpstr>Motivation</vt:lpstr>
      <vt:lpstr>Outline</vt:lpstr>
      <vt:lpstr>Outline</vt:lpstr>
      <vt:lpstr>Outline</vt:lpstr>
      <vt:lpstr>Outline</vt:lpstr>
      <vt:lpstr>Conclusion</vt:lpstr>
      <vt:lpstr>Conclusion</vt:lpstr>
      <vt:lpstr>Conclusion </vt:lpstr>
      <vt:lpstr>Conclusions </vt:lpstr>
      <vt:lpstr>Conclusion </vt:lpstr>
      <vt:lpstr>References </vt:lpstr>
      <vt:lpstr>End of Presentation  Your Questions Please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MUC</dc:creator>
  <cp:lastModifiedBy>Ata Ugur Arslan</cp:lastModifiedBy>
  <cp:revision>380</cp:revision>
  <cp:lastPrinted>2020-04-09T13:47:40Z</cp:lastPrinted>
  <dcterms:created xsi:type="dcterms:W3CDTF">2017-11-07T01:35:08Z</dcterms:created>
  <dcterms:modified xsi:type="dcterms:W3CDTF">2024-06-11T12:58:43Z</dcterms:modified>
</cp:coreProperties>
</file>