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layfair Displ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regular.fntdata"/><Relationship Id="rId22" Type="http://schemas.openxmlformats.org/officeDocument/2006/relationships/font" Target="fonts/PlayfairDisplay-italic.fntdata"/><Relationship Id="rId21" Type="http://schemas.openxmlformats.org/officeDocument/2006/relationships/font" Target="fonts/PlayfairDisplay-bold.fntdata"/><Relationship Id="rId24" Type="http://schemas.openxmlformats.org/officeDocument/2006/relationships/font" Target="fonts/Lato-regular.fntdata"/><Relationship Id="rId23" Type="http://schemas.openxmlformats.org/officeDocument/2006/relationships/font" Target="fonts/PlayfairDispl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7fe494488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7fe494488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fe494488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7fe494488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fe494488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fe494488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7fe494488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7fe494488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7fe494488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7fe494488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a66cfee35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a66cfee35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66cfee35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66cfee35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a66cfee35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a66cfee35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a66cfee35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a66cfee35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66cfee35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66cfee35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7fe494488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7fe494488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7fe49448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7fe49448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a66cfee35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a66cfee35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2.ed.gov/datastory/chronicabsenteeism.html#three" TargetMode="External"/><Relationship Id="rId4" Type="http://schemas.openxmlformats.org/officeDocument/2006/relationships/hyperlink" Target="https://nces.ed.gov/programs/coe/indicator/cge/racial-ethnic-enrollment" TargetMode="External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Drug Education and Short-term Substance Use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Ernesto Ye Luo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Assessing Balance (After Matching)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37" y="1587050"/>
            <a:ext cx="7546525" cy="19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655" y="1017443"/>
            <a:ext cx="6345525" cy="264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559650" y="3864300"/>
            <a:ext cx="818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❖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is a significant causal relationship (p-value &lt; 0.05).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❖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Those who did not received drug education have odds of 1.21 higher on average of using substances compared to those who did received drug education. 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Assumes that students have not experimented with drugs prior to receiving the drug prevention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Assumes that my analysis includes all relevant covariates (does not account for students with disabilities and English learners).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Assumes that the covariates in my analysis are indeed relevant (students of color are empirically associated with higher frequency of skipping school, but there is a lack of theoretical explanation for why they tend to skip school).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Cited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Johnson LD, O’Malley PM, Bachman JG, Schulenberg JE, Miech RA. Monitoring the Future national survey results on drug use, 1975-2013: Volume 1, Secondary school students. Ann Arbor, MI: Institute for Social Research, University of Michigan, 2014: 32-36.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The PartnershipTM at Drugfree.Org. 2012 Partnership Attitude Tracking Study: Teens and Parents. 2013.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Kann L, Kinchen S, Shanklin SL, et al. Youth risk behavior surveillance–United States, 2013. MMWR Surveillance Summaries. 2014(63): 17-20.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Odgers, Candice L., et al. "Is it important to prevent early exposure to drugs and alcohol among adolescents?." Psychological science 19.10 (2008): 1037-1044.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https://www2.ed.gov/datastory/chronicabsenteeism.html#three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https://nces.ed.gov/programs/coe/indicator/cge/racial-ethnic-enrollment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9950" y="2115325"/>
            <a:ext cx="4761550" cy="284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High Prevalence of Substance Use Among High School Students in the U.S.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66%</a:t>
            </a:r>
            <a:r>
              <a:rPr lang="en"/>
              <a:t> </a:t>
            </a:r>
            <a:r>
              <a:rPr lang="en"/>
              <a:t>of 12th graders have tried alcohol (Johnson et al., 2013).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50% of high school students reported ever having used marijuana (The PartnershipTM, 2012).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40% of</a:t>
            </a:r>
            <a:r>
              <a:rPr lang="en"/>
              <a:t> </a:t>
            </a:r>
            <a:r>
              <a:rPr lang="en"/>
              <a:t> high school students reported having tried cigarettes (Kann et al., 2014).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Concerns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Substance use among teenagers is associated with increased risk of adult substance dependence, early pregnancy, and crime (Odgers et al., 2008).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Solution?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U.S. Department of Education invested </a:t>
            </a:r>
            <a:r>
              <a:rPr lang="en">
                <a:solidFill>
                  <a:schemeClr val="dk1"/>
                </a:solidFill>
              </a:rPr>
              <a:t>$85.9 million</a:t>
            </a:r>
            <a:r>
              <a:rPr lang="en"/>
              <a:t> in developing school-based drug education programs nationwide, with the goal of </a:t>
            </a:r>
            <a:r>
              <a:rPr lang="en">
                <a:solidFill>
                  <a:schemeClr val="dk1"/>
                </a:solidFill>
              </a:rPr>
              <a:t>preventing students from using substances.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Is there a </a:t>
            </a:r>
            <a:r>
              <a:rPr b="1" lang="en">
                <a:solidFill>
                  <a:schemeClr val="dk1"/>
                </a:solidFill>
              </a:rPr>
              <a:t>causal relationship</a:t>
            </a:r>
            <a:r>
              <a:rPr b="1" lang="en"/>
              <a:t> between school-based drug education programs and substance use among </a:t>
            </a:r>
            <a:r>
              <a:rPr b="1" lang="en"/>
              <a:t>high school students in the United States</a:t>
            </a:r>
            <a:r>
              <a:rPr b="1" lang="en"/>
              <a:t>? 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If so, how </a:t>
            </a:r>
            <a:r>
              <a:rPr b="1" lang="en">
                <a:solidFill>
                  <a:schemeClr val="dk1"/>
                </a:solidFill>
              </a:rPr>
              <a:t>effective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/>
              <a:t>are drug education programs in preventing high school students from using substances?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National Survey on Drug Use and Health, 2012.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Participants </a:t>
            </a:r>
            <a:r>
              <a:rPr lang="en"/>
              <a:t>were </a:t>
            </a:r>
            <a:r>
              <a:rPr lang="en"/>
              <a:t>asked to complete full interview surveys for $30 cash in their home.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6 main variables of interest: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Substance use within the past 12 months (yes or no).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Major depression within the past 12 months (yes or no).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Attended school within the past 12 months (yes or no).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Received drug education program within the past 12 months (yes or no).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Race.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Income.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Structure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						Race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Drug Education								Substance Use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Major Depression				Attended School</a:t>
            </a:r>
            <a:endParaRPr/>
          </a:p>
        </p:txBody>
      </p:sp>
      <p:cxnSp>
        <p:nvCxnSpPr>
          <p:cNvPr id="85" name="Google Shape;85;p17"/>
          <p:cNvCxnSpPr/>
          <p:nvPr/>
        </p:nvCxnSpPr>
        <p:spPr>
          <a:xfrm>
            <a:off x="1151175" y="1602538"/>
            <a:ext cx="393300" cy="491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7"/>
          <p:cNvCxnSpPr/>
          <p:nvPr/>
        </p:nvCxnSpPr>
        <p:spPr>
          <a:xfrm flipH="1">
            <a:off x="3769050" y="1560850"/>
            <a:ext cx="475200" cy="51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7"/>
          <p:cNvCxnSpPr/>
          <p:nvPr/>
        </p:nvCxnSpPr>
        <p:spPr>
          <a:xfrm flipH="1" rot="10800000">
            <a:off x="1163475" y="2679325"/>
            <a:ext cx="368700" cy="84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7"/>
          <p:cNvCxnSpPr/>
          <p:nvPr/>
        </p:nvCxnSpPr>
        <p:spPr>
          <a:xfrm rot="10800000">
            <a:off x="3752800" y="2687400"/>
            <a:ext cx="196500" cy="75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7"/>
          <p:cNvCxnSpPr/>
          <p:nvPr/>
        </p:nvCxnSpPr>
        <p:spPr>
          <a:xfrm>
            <a:off x="4966400" y="2327675"/>
            <a:ext cx="1204500" cy="16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50" y="1017450"/>
            <a:ext cx="3622150" cy="37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2043175" y="408625"/>
            <a:ext cx="51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50" y="1017450"/>
            <a:ext cx="3622150" cy="37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2043175" y="408625"/>
            <a:ext cx="51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383350" y="1439125"/>
            <a:ext cx="281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!!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" name="Google Shape;105;p19"/>
          <p:cNvCxnSpPr/>
          <p:nvPr/>
        </p:nvCxnSpPr>
        <p:spPr>
          <a:xfrm flipH="1">
            <a:off x="4130875" y="1758925"/>
            <a:ext cx="1021500" cy="417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50" y="1017450"/>
            <a:ext cx="3622150" cy="374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2043175" y="408625"/>
            <a:ext cx="511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272925" y="1403575"/>
            <a:ext cx="418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Treatment group consists of “participants who did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receive drug education.”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Control group consists of “participants who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received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drug education.”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Assessing Balance (Before Matching)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200" y="1597525"/>
            <a:ext cx="7497600" cy="19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