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c79ad1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6c79ad110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79ad1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26c79ad11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c79ad1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26c79ad11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c79ad1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26c79ad11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c79ad1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26c79ad11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c79ad11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Sexual orientation, gender identity, presentation on a scale from masc to fem, disability, and visibility affected predominantly </a:t>
            </a:r>
            <a:endParaRPr/>
          </a:p>
        </p:txBody>
      </p:sp>
      <p:sp>
        <p:nvSpPr>
          <p:cNvPr id="106" name="Google Shape;106;g126c79ad11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c79ad1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Targeted demographic data is a subset of our general demographic dataset, but they include demographic information that are most associated with discrimination based on our literature review.</a:t>
            </a:r>
            <a:endParaRPr/>
          </a:p>
        </p:txBody>
      </p:sp>
      <p:sp>
        <p:nvSpPr>
          <p:cNvPr id="113" name="Google Shape;113;g126c79ad110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547664" y="2348880"/>
            <a:ext cx="5832648" cy="158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98B4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95536" y="188640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9DFE"/>
              </a:buClr>
              <a:buSzPts val="2500"/>
              <a:buFont typeface="Calibri"/>
              <a:buNone/>
              <a:defRPr b="1" sz="25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5536" y="188640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5364088" y="2204864"/>
            <a:ext cx="3672408" cy="2376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1547664" y="2060848"/>
            <a:ext cx="5832648" cy="158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-US">
                <a:solidFill>
                  <a:srgbClr val="769DFE"/>
                </a:solidFill>
              </a:rPr>
              <a:t>The Trans Community and Discrimination</a:t>
            </a:r>
            <a:endParaRPr b="1">
              <a:solidFill>
                <a:srgbClr val="769DFE"/>
              </a:solidFill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2097425" y="4150150"/>
            <a:ext cx="4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Eugene Gato Nsengamungu, Ernesto Ye Luo, Kathleen Cimino</a:t>
            </a:r>
            <a:endParaRPr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654600" y="362575"/>
            <a:ext cx="593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Findings, Implications, and Limitations</a:t>
            </a:r>
            <a:endParaRPr b="1" sz="30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654600" y="1312050"/>
            <a:ext cx="59337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69DFE"/>
              </a:buClr>
              <a:buSzPts val="1800"/>
              <a:buFont typeface="Calibri"/>
              <a:buChar char="❖"/>
            </a:pPr>
            <a:r>
              <a:rPr b="1" lang="en-US" sz="18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  <a:endParaRPr b="1"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No clear clusters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No good PCA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EFA revealed six factors after dividing 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69DFE"/>
              </a:buClr>
              <a:buSzPts val="1800"/>
              <a:buFont typeface="Calibri"/>
              <a:buChar char="❖"/>
            </a:pPr>
            <a:r>
              <a:rPr b="1" lang="en-US" sz="18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Implications</a:t>
            </a:r>
            <a:endParaRPr b="1"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Need to conduct studies designed to study intersections of discrimination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Trans people’s experiences with discrimination are complicated and should be studied more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69DFE"/>
              </a:buClr>
              <a:buSzPts val="1800"/>
              <a:buFont typeface="Calibri"/>
              <a:buChar char="❖"/>
            </a:pPr>
            <a:r>
              <a:rPr b="1" lang="en-US" sz="18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b="1" sz="18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Survey not designed for this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Only 274 participants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Many demographic variables had little variation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➢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Transgender community still changing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6C1FF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Increased visibility has led to more people realizing they’re trans, and changes in discrimination</a:t>
            </a:r>
            <a:endParaRPr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3239843" y="522322"/>
            <a:ext cx="266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 sz="30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2215500" y="1312050"/>
            <a:ext cx="4713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Transgender Community is not Homogenous</a:t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Other studies looking at race, gender, AGAB, and socioeconomic status</a:t>
            </a:r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Evidence that different trans people experience different forms of discrimination</a:t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Counting Ourselves</a:t>
            </a:r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2015 US Transgender Survey</a:t>
            </a:r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rPr>
              <a:t>Can we meaningfully cluster trans people using the TransPop survey, and do these clusters have different experiences with discrimination?</a:t>
            </a:r>
            <a:endParaRPr b="1" sz="20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6C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114125" y="593375"/>
            <a:ext cx="52833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Collected through survey over the phone, mail questionnaire, and online questionnaire in 2016 and 2018.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Participants were recruited through and screened by Gallup to only include individuals who identify as transgender.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Final sample size of 274; only used 214 for our analysis after accounting for missing values using list-wise deletion.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99 variables of interest by two categories: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experiences with interpersonal and institutional discrimination.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demographic information.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 interval data types.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❖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94 nominal/ordinal data types.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0"/>
          <p:cNvGrpSpPr/>
          <p:nvPr/>
        </p:nvGrpSpPr>
        <p:grpSpPr>
          <a:xfrm>
            <a:off x="668634" y="0"/>
            <a:ext cx="3073318" cy="2220708"/>
            <a:chOff x="754111" y="-3171548"/>
            <a:chExt cx="24625949" cy="7005388"/>
          </a:xfrm>
        </p:grpSpPr>
        <p:sp>
          <p:nvSpPr>
            <p:cNvPr id="70" name="Google Shape;70;p10"/>
            <p:cNvSpPr txBox="1"/>
            <p:nvPr/>
          </p:nvSpPr>
          <p:spPr>
            <a:xfrm>
              <a:off x="2859960" y="-3171548"/>
              <a:ext cx="22520100" cy="3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400">
                  <a:solidFill>
                    <a:srgbClr val="98B4FE"/>
                  </a:solidFill>
                  <a:latin typeface="Calibri"/>
                  <a:ea typeface="Calibri"/>
                  <a:cs typeface="Calibri"/>
                  <a:sym typeface="Calibri"/>
                </a:rPr>
                <a:t>Data Set (Source)</a:t>
              </a:r>
              <a:endParaRPr b="1" sz="2400">
                <a:solidFill>
                  <a:srgbClr val="98B4F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2400">
                <a:solidFill>
                  <a:srgbClr val="98B4F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98B4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0"/>
            <p:cNvSpPr txBox="1"/>
            <p:nvPr/>
          </p:nvSpPr>
          <p:spPr>
            <a:xfrm>
              <a:off x="754111" y="1988840"/>
              <a:ext cx="601500" cy="18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86C1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564952" y="188650"/>
            <a:ext cx="6014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Set (Univariate Analysis)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" y="1496975"/>
            <a:ext cx="29706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/>
              <a:t>Age</a:t>
            </a:r>
            <a:endParaRPr b="1" i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i="0" lang="en-US" sz="1700"/>
              <a:t>Mean value: 38.</a:t>
            </a:r>
            <a:endParaRPr i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i="0" lang="en-US" sz="1700"/>
              <a:t>Bimodal: participants tend to be either young or old. </a:t>
            </a:r>
            <a:endParaRPr i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/>
              <a:t>Social Support</a:t>
            </a:r>
            <a:endParaRPr b="1" i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i="0" lang="en-US" sz="1700"/>
              <a:t>Mean value: 4.9</a:t>
            </a:r>
            <a:endParaRPr i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i="0" lang="en-US" sz="1700"/>
              <a:t>Skewed-left: participants tend to feel they have received adequate social support.</a:t>
            </a:r>
            <a:endParaRPr i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700"/>
              <a:t>Other three interval data type variables are normally distributed.</a:t>
            </a:r>
            <a:endParaRPr i="0" sz="17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00" y="1672689"/>
            <a:ext cx="6173400" cy="3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95536" y="188640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Set (Univariate Analysis)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27075" y="985450"/>
            <a:ext cx="8592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69DFE"/>
                </a:solidFill>
                <a:latin typeface="Calibri"/>
                <a:ea typeface="Calibri"/>
                <a:cs typeface="Calibri"/>
                <a:sym typeface="Calibri"/>
              </a:rPr>
              <a:t>Employment status variables whose pattern deviates from others of the same categories</a:t>
            </a:r>
            <a:endParaRPr sz="2000">
              <a:solidFill>
                <a:srgbClr val="769D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950" y="2704399"/>
            <a:ext cx="2944100" cy="330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049" y="2704400"/>
            <a:ext cx="2944100" cy="330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50" y="2704399"/>
            <a:ext cx="2944100" cy="330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95536" y="188640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PCA</a:t>
            </a:r>
            <a:endParaRPr sz="3100"/>
          </a:p>
        </p:txBody>
      </p:sp>
      <p:sp>
        <p:nvSpPr>
          <p:cNvPr id="93" name="Google Shape;93;p13"/>
          <p:cNvSpPr txBox="1"/>
          <p:nvPr/>
        </p:nvSpPr>
        <p:spPr>
          <a:xfrm>
            <a:off x="0" y="2022688"/>
            <a:ext cx="25950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 meaningful components.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Tried using 3, 4, and 8 components (scree plot).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Tried 23, 15 components (minimum 80% variance and Kaiser Rule).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425" y="2022711"/>
            <a:ext cx="6476578" cy="3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395536" y="188640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EFA</a:t>
            </a:r>
            <a:endParaRPr sz="3100"/>
          </a:p>
        </p:txBody>
      </p:sp>
      <p:sp>
        <p:nvSpPr>
          <p:cNvPr id="100" name="Google Shape;100;p14"/>
          <p:cNvSpPr txBox="1"/>
          <p:nvPr/>
        </p:nvSpPr>
        <p:spPr>
          <a:xfrm>
            <a:off x="3631032" y="1563343"/>
            <a:ext cx="24903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EFA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Housing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Direct violence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Trans EFA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Legibility of Gender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Internalized transphobia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Hiding trans identity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376" y="1711566"/>
            <a:ext cx="2748924" cy="429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076" y="1517662"/>
            <a:ext cx="2748924" cy="429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63340"/>
            <a:ext cx="3631029" cy="429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95536" y="188640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EFA</a:t>
            </a:r>
            <a:endParaRPr sz="3100"/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1789275"/>
            <a:ext cx="38532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Discrimination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Healthcare (visibility, disability, and gender identity)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Direct violence (disability)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Housing (visibility)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Trans Specific Discrimination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Legibility of Gender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Internalized transphobia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Hiding trans identity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0" y="1789275"/>
            <a:ext cx="5515300" cy="40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95536" y="188640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Clustering</a:t>
            </a:r>
            <a:endParaRPr sz="3100"/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1720800"/>
            <a:ext cx="38532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Methods: Gower distance and PAM.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Tried clustering on both general discrimination and demographic data, just discrimination data alone, demographic data alone, and on targeted demographic data alone.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meaningful clusters; no clear spatial separation between clusters. 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Ultimately, we decided to show CA graph on targeted demographic data. 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00" y="1806375"/>
            <a:ext cx="5134901" cy="40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