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1" r:id="rId7"/>
    <p:sldId id="260" r:id="rId8"/>
    <p:sldId id="266" r:id="rId9"/>
    <p:sldId id="262" r:id="rId10"/>
    <p:sldId id="267" r:id="rId11"/>
    <p:sldId id="268" r:id="rId12"/>
    <p:sldId id="279" r:id="rId13"/>
    <p:sldId id="269" r:id="rId14"/>
    <p:sldId id="271" r:id="rId15"/>
    <p:sldId id="270" r:id="rId16"/>
    <p:sldId id="275" r:id="rId17"/>
    <p:sldId id="295" r:id="rId18"/>
    <p:sldId id="296" r:id="rId19"/>
    <p:sldId id="280" r:id="rId20"/>
    <p:sldId id="276" r:id="rId21"/>
    <p:sldId id="277" r:id="rId22"/>
    <p:sldId id="272" r:id="rId23"/>
    <p:sldId id="278" r:id="rId24"/>
    <p:sldId id="273" r:id="rId25"/>
    <p:sldId id="283" r:id="rId26"/>
    <p:sldId id="287" r:id="rId27"/>
    <p:sldId id="291" r:id="rId28"/>
    <p:sldId id="281" r:id="rId29"/>
    <p:sldId id="284" r:id="rId30"/>
    <p:sldId id="285" r:id="rId31"/>
    <p:sldId id="290" r:id="rId32"/>
    <p:sldId id="282" r:id="rId33"/>
    <p:sldId id="289" r:id="rId34"/>
    <p:sldId id="292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yetChen" initials="E" lastIdx="2" clrIdx="0">
    <p:extLst>
      <p:ext uri="{19B8F6BF-5375-455C-9EA6-DF929625EA0E}">
        <p15:presenceInfo xmlns:p15="http://schemas.microsoft.com/office/powerpoint/2012/main" userId="92e232022b5e2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5T10:24:58.696" idx="2">
    <p:pos x="6342" y="1065"/>
    <p:text>https://developer.mozilla.org/zh-TW/docs/Learn/Tools_and_testing/Client-side_JavaScript_frameworks/Introduction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B1AC8-F031-45BD-B96B-171EA69B8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8CFA0F-3515-4BDD-B34B-5A45CC4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5A5E63-8225-4A59-B388-D68FD051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CE8371-6116-4753-B7C4-C02A08A7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4A586-C695-4744-A860-9A6BA96E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D5E5-5827-417E-B945-68E8E0C3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314989-EB7D-4429-B15B-6CF7378FF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89885-6BE1-4578-ADE5-EF215A93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599B1-2104-42C7-81E5-6ED24758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C7CCC-3B29-4D14-9402-A4DB48B3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24DD1E-746B-40AF-BC11-71B51C9B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5D1036-055F-4A0C-A664-63E9D518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11054-686F-4D9D-BE7B-BA58ECD8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EA28F-6A68-4D39-9F76-33F06974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729D9-8B0D-4A77-BA55-6C515A52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DF2AB-6753-4C89-89D5-01C93AFA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FA757-3D23-4B8F-A3BE-1098DFA0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3B176-33CE-40D3-ABF1-7AE9BED4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E611F-491D-4B7E-AD65-E8330B1A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D3AE4-391F-4991-AD06-1AFB0DBC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22E08-B373-4658-AE16-96AC5F2E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4C8A4D-4307-4D10-A545-6A3868EB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5FCC0-46AF-479C-89B0-DA62C30D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B45F45-7D06-49F1-90E9-380E2AA9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1CBB84-31FF-475A-AEAF-3E3215BB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F7AF5-423E-4138-99BE-8A9B914A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A84074-9A55-4957-976E-E353B824A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0ADB0B-5CDC-468B-A6B0-7EF6B766A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9F7791-D5BB-4DBC-8941-3E9470AE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8A1E84-2E76-47C7-9AA3-1D6CAC89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20BA77-9D8D-4B9B-B940-BB40D383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9A764-F10F-4321-B9E1-2CF93B2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DA81E5-5DD7-439B-9AC4-2B2347B6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FE680E-16FF-42EB-A433-5A62BEA66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626C69-FF15-4FA6-8156-2B79C0407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24D3F6-633B-481B-B7B7-ACD4BD851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0EF55D-4C8A-4062-99F4-B24BF4EA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BF3915-45BB-4684-85AC-E196F609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91A657-E6B5-4E66-8CFB-0ADD6153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95B0E-83F4-4DDA-AD14-594E821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DD5164-96AB-46CA-B496-E8B5D423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E85172-A6A3-48B2-9563-57400387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AF5A78-7542-4996-8376-B62910B0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7EA508-4769-4A9E-9F94-11634808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BE99F0-E438-4040-872A-B574E304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B92AF-6B9C-4596-8086-ED8707D4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5E966-26F0-4CA4-9636-8217E615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1859C-EC16-4CE0-9C04-C9AF5DA6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2011CE-E7A6-4FFE-B9F8-A8B4DDCF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EECD90-D2ED-4E9D-BE08-243DCB1D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93F491-95FF-4E7E-AE08-9A8CC5D6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4A6343-6020-4CCB-B51D-F5265A7F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F6AED-877A-40D7-AADC-FD4F2467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8D4F81E-6472-4D1B-A695-EDBAD0443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55B164-6E78-4F99-9F54-8399232D4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96D781-D00A-4FF4-A1B4-E716123C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1140F9-4603-4DD1-861F-819FC464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EBCC-4403-4E0F-8C67-6F2DECAE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9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AA0AF1-E0DA-4D39-AF56-4446DB86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C1E6F6-3765-4EE9-9061-AD1D0641C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C50D55-8F3A-457D-9947-C70057653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8A63-7D45-4EF0-A284-B105C815C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445F5B-2C4A-4212-9C3E-F1E655BD4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19D6C-23CB-4D86-AC3C-F993EE950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33E9-B615-4409-8C38-55758B94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0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arpeni/arrow-functions-in-class-properties-might-not-be-as-great-as-we-think-3b3551c440b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ionmedia.github.io/superagent/" TargetMode="External"/><Relationship Id="rId5" Type="http://schemas.openxmlformats.org/officeDocument/2006/relationships/hyperlink" Target="https://github.com/axios/axios" TargetMode="External"/><Relationship Id="rId4" Type="http://schemas.openxmlformats.org/officeDocument/2006/relationships/hyperlink" Target="https://javascript.info/async-awai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Conditional_Operato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Tools_and_testing/Client-side_JavaScript_frameworks/Introduc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cebook/create-react-ap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iggredible/what-the-heck-are-cjs-amd-umd-and-esm-ik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Destructuring_assignme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oin" TargetMode="External"/><Relationship Id="rId4" Type="http://schemas.openxmlformats.org/officeDocument/2006/relationships/hyperlink" Target="https://code.visualstudio.com/Download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pukas/what-do-you-know-about-javasscript-closures-472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hrome.google.com/webstore/detail/react-developer-tools/fmkadmapgofadopljbjfkapdkoienihi?hl=en" TargetMode="External"/><Relationship Id="rId3" Type="http://schemas.openxmlformats.org/officeDocument/2006/relationships/hyperlink" Target="https://material-ui.com/styles/basics/#material-ui-styles" TargetMode="External"/><Relationship Id="rId7" Type="http://schemas.openxmlformats.org/officeDocument/2006/relationships/hyperlink" Target="https://reactjs.org/docs/typechecking-with-proptype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router.com/" TargetMode="External"/><Relationship Id="rId5" Type="http://schemas.openxmlformats.org/officeDocument/2006/relationships/hyperlink" Target="https://reactjs.org/docs/hooks-reference.html#usereducer" TargetMode="External"/><Relationship Id="rId4" Type="http://schemas.openxmlformats.org/officeDocument/2006/relationships/hyperlink" Target="https://redux.js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flu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user/EryetChen" TargetMode="External"/><Relationship Id="rId5" Type="http://schemas.openxmlformats.org/officeDocument/2006/relationships/hyperlink" Target="https://www.facebook.com/groups/reactjs.tw/" TargetMode="External"/><Relationship Id="rId4" Type="http://schemas.openxmlformats.org/officeDocument/2006/relationships/hyperlink" Target="https://www.reddit.com/r/reactj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environment-setu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7CF94F-C51A-4B05-96E0-E99D6C878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A8244B-2717-480C-AF91-A98E5C65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219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以</a:t>
            </a:r>
            <a:r>
              <a:rPr lang="en-US" altLang="zh-TW" sz="72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REACT</a:t>
            </a:r>
            <a:r>
              <a:rPr lang="zh-TW" altLang="en-US" sz="72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架設網站</a:t>
            </a:r>
            <a:endParaRPr lang="en-US" sz="7200" b="1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6CF156-303F-41EF-B853-233DEF135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陳偉洺 資管四 </a:t>
            </a:r>
            <a:endParaRPr lang="en-US" altLang="zh-TW" b="1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黃冠麟 資工四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Arrow Function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不能用在</a:t>
            </a:r>
            <a:r>
              <a:rPr lang="en-US" altLang="zh-TW" dirty="0">
                <a:solidFill>
                  <a:schemeClr val="bg1"/>
                </a:solidFill>
              </a:rPr>
              <a:t>class</a:t>
            </a:r>
            <a:r>
              <a:rPr lang="zh-TW" altLang="en-US" dirty="0">
                <a:solidFill>
                  <a:schemeClr val="bg1"/>
                </a:solidFill>
              </a:rPr>
              <a:t>裡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>
                <a:solidFill>
                  <a:schemeClr val="bg1"/>
                </a:solidFill>
                <a:hlinkClick r:id="rId3"/>
              </a:rPr>
              <a:t>https://medium.com/@charpeni/arrow-functions-in-class-properties-might-not-be-as-great-as-we-think-3b3551c440b1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雖然只會傳一行時可以省略掉 </a:t>
            </a:r>
            <a:r>
              <a:rPr lang="en-US" altLang="zh-TW" dirty="0">
                <a:solidFill>
                  <a:schemeClr val="bg1"/>
                </a:solidFill>
              </a:rPr>
              <a:t>()</a:t>
            </a:r>
            <a:r>
              <a:rPr lang="zh-TW" altLang="en-US" dirty="0">
                <a:solidFill>
                  <a:schemeClr val="bg1"/>
                </a:solidFill>
              </a:rPr>
              <a:t> 和 </a:t>
            </a:r>
            <a:r>
              <a:rPr lang="en-US" altLang="zh-TW" dirty="0">
                <a:solidFill>
                  <a:schemeClr val="bg1"/>
                </a:solidFill>
              </a:rPr>
              <a:t>{ return }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不過不推薦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為了增加程式碼的閱讀性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6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Classes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在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JavaScript Classes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並非物件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而是物件的模板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+mj-ea"/>
              </a:rPr>
              <a:t>( `special` function )</a:t>
            </a:r>
          </a:p>
          <a:p>
            <a:r>
              <a:rPr lang="en-US" altLang="zh-TW" dirty="0">
                <a:solidFill>
                  <a:schemeClr val="bg1"/>
                </a:solidFill>
                <a:latin typeface="+mj-ea"/>
                <a:hlinkClick r:id="rId3"/>
              </a:rPr>
              <a:t>https://developer.mozilla.org/en-US/docs/Web/JavaScript/Reference/Classes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Ajax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解釋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+mj-ea"/>
              </a:rPr>
              <a:t>後面實作時有需要同學在自己的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React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網站運用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API</a:t>
            </a:r>
            <a:endParaRPr lang="en-US" dirty="0">
              <a:solidFill>
                <a:schemeClr val="bg1"/>
              </a:solidFill>
              <a:latin typeface="+mj-e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B00024-D2AC-4536-8AA0-B498734F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52" y="2505971"/>
            <a:ext cx="6446896" cy="36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處理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Ajax: Fetch()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j-ea"/>
              </a:rPr>
              <a:t>Javascript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Promise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物件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3"/>
              </a:rPr>
              <a:t>https://developer.mozilla.org/en-US/docs/Web/JavaScript/Reference/Global_Objects/Promise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+mj-ea"/>
              </a:rPr>
              <a:t>其他方式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en-US" dirty="0">
                <a:solidFill>
                  <a:schemeClr val="bg1"/>
                </a:solidFill>
                <a:latin typeface="+mj-ea"/>
              </a:rPr>
              <a:t>Async/Await(ES7)(</a:t>
            </a:r>
            <a:r>
              <a:rPr lang="en-US" dirty="0">
                <a:solidFill>
                  <a:schemeClr val="bg1"/>
                </a:solidFill>
                <a:latin typeface="+mj-ea"/>
                <a:hlinkClick r:id="rId4"/>
              </a:rPr>
              <a:t>https://javascript.info/async-await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+mj-ea"/>
              </a:rPr>
              <a:t>Axios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(</a:t>
            </a:r>
            <a:r>
              <a:rPr lang="en-US" dirty="0">
                <a:solidFill>
                  <a:schemeClr val="bg1"/>
                </a:solidFill>
                <a:latin typeface="+mj-ea"/>
                <a:hlinkClick r:id="rId5"/>
              </a:rPr>
              <a:t>https://github.com/axios/axios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),SuperAgent(</a:t>
            </a:r>
            <a:r>
              <a:rPr lang="en-US" dirty="0">
                <a:solidFill>
                  <a:schemeClr val="bg1"/>
                </a:solidFill>
                <a:latin typeface="+mj-ea"/>
                <a:hlinkClick r:id="rId6"/>
              </a:rPr>
              <a:t>https://visionmedia.github.io/superagent/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)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等等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純個人喜好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可以用你喜歡的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7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Promise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物件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73FF58-1821-4D56-B2BB-F5C362BC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57" y="2190037"/>
            <a:ext cx="9370285" cy="34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5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Promise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物件處理方式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   clone() - Creates a clone of a Response object.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   error() - Returns a new Response object associated with a network error.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   redirect() - Creates a new response with a different URL.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  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arrayBuffer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() - Returns a promise that resolves with an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ArrayBuffer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.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   blob() - Returns a promise that resolves with a Blob.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  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formData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() - Returns a promise that resolves with a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FormData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object.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   </a:t>
            </a:r>
            <a:r>
              <a:rPr lang="en-US" altLang="zh-TW" u="sng" dirty="0">
                <a:solidFill>
                  <a:schemeClr val="bg1"/>
                </a:solidFill>
                <a:latin typeface="+標題中文字型"/>
              </a:rPr>
              <a:t>json() - Returns a promise that resolves with a JSON object.</a:t>
            </a: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   text() - Returns a promise that resolves with a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USVString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 (text).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Conditional Operator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condition ? if true : if false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https://developer.mozilla.org/en-US/docs/Web/JavaScript/Reference/Operators/Conditional_Operator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7CF94F-C51A-4B05-96E0-E99D6C878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A8244B-2717-480C-AF91-A98E5C658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DOM</a:t>
            </a:r>
            <a:br>
              <a:rPr lang="en-US" sz="54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</a:br>
            <a:r>
              <a:rPr lang="en-US" sz="54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(Document Object Modal)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A8D98F68-31C4-4574-A01B-625B48BBB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7CF94F-C51A-4B05-96E0-E99D6C878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A8244B-2717-480C-AF91-A98E5C65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218" y="872682"/>
            <a:ext cx="7893988" cy="1815160"/>
          </a:xfrm>
        </p:spPr>
        <p:txBody>
          <a:bodyPr>
            <a:normAutofit/>
          </a:bodyPr>
          <a:lstStyle/>
          <a:p>
            <a:endParaRPr lang="en-US" sz="5400" b="1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A8D98F68-31C4-4574-A01B-625B48BBB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OM-model.svg">
            <a:extLst>
              <a:ext uri="{FF2B5EF4-FFF2-40B4-BE49-F238E27FC236}">
                <a16:creationId xmlns:a16="http://schemas.microsoft.com/office/drawing/2014/main" id="{4A21E2D7-7C67-444E-8458-82A23208C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85" y="649083"/>
            <a:ext cx="5719030" cy="52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16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7CF94F-C51A-4B05-96E0-E99D6C878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A8244B-2717-480C-AF91-A98E5C658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bg1"/>
                </a:solidFill>
                <a:latin typeface="+mj-ea"/>
              </a:rPr>
              <a:t>指令式編程 </a:t>
            </a:r>
            <a:r>
              <a:rPr lang="en-US" altLang="zh-TW" sz="7200" dirty="0">
                <a:solidFill>
                  <a:schemeClr val="bg1"/>
                </a:solidFill>
                <a:latin typeface="+mj-ea"/>
              </a:rPr>
              <a:t>vs </a:t>
            </a:r>
            <a:r>
              <a:rPr lang="zh-TW" altLang="en-US" sz="7200" dirty="0">
                <a:solidFill>
                  <a:schemeClr val="bg1"/>
                </a:solidFill>
                <a:latin typeface="+mj-ea"/>
              </a:rPr>
              <a:t>宣告式編程</a:t>
            </a:r>
            <a:endParaRPr lang="en-US" sz="7200" b="1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A8D98F68-31C4-4574-A01B-625B48BBB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imperative vs declarative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這堂課程預計你已學會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網頁設計</a:t>
            </a:r>
            <a:r>
              <a:rPr lang="en-US" altLang="zh-TW" dirty="0">
                <a:solidFill>
                  <a:schemeClr val="bg1"/>
                </a:solidFill>
              </a:rPr>
              <a:t>(JavaScript, HTML, CSS)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如果學過</a:t>
            </a:r>
            <a:r>
              <a:rPr lang="en-US" altLang="zh-TW" dirty="0">
                <a:solidFill>
                  <a:schemeClr val="bg1"/>
                </a:solidFill>
              </a:rPr>
              <a:t>ES6</a:t>
            </a:r>
            <a:r>
              <a:rPr lang="zh-TW" altLang="en-US" dirty="0">
                <a:solidFill>
                  <a:schemeClr val="bg1"/>
                </a:solidFill>
              </a:rPr>
              <a:t>和</a:t>
            </a:r>
            <a:r>
              <a:rPr lang="en-US" altLang="zh-TW" dirty="0">
                <a:solidFill>
                  <a:schemeClr val="bg1"/>
                </a:solidFill>
              </a:rPr>
              <a:t>ES7</a:t>
            </a:r>
            <a:r>
              <a:rPr lang="zh-TW" altLang="en-US" dirty="0">
                <a:solidFill>
                  <a:schemeClr val="bg1"/>
                </a:solidFill>
              </a:rPr>
              <a:t>更佳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課程上會簡單帶過</a:t>
            </a:r>
            <a:r>
              <a:rPr lang="en-US" altLang="zh-TW" dirty="0">
                <a:solidFill>
                  <a:schemeClr val="bg1"/>
                </a:solidFill>
              </a:rPr>
              <a:t>ES6)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1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指令式編程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u="sng" dirty="0">
                <a:solidFill>
                  <a:schemeClr val="bg1"/>
                </a:solidFill>
                <a:latin typeface="+標題中文字型"/>
              </a:rPr>
              <a:t>HTML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標題中文字型"/>
              </a:rPr>
              <a:t>&lt;h1 id= “h1-number” &gt;0&lt;h1&gt;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標題中文字型"/>
              </a:rPr>
              <a:t>&lt;button onclick="</a:t>
            </a:r>
            <a:r>
              <a:rPr lang="en-US" dirty="0" err="1">
                <a:solidFill>
                  <a:schemeClr val="bg1"/>
                </a:solidFill>
                <a:latin typeface="+標題中文字型"/>
              </a:rPr>
              <a:t>AddNumber</a:t>
            </a:r>
            <a:r>
              <a:rPr lang="en-US" dirty="0">
                <a:solidFill>
                  <a:schemeClr val="bg1"/>
                </a:solidFill>
                <a:latin typeface="+標題中文字型"/>
              </a:rPr>
              <a:t>()"&gt;Add 1 list&lt;/button&gt;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標題中文字型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  <a:latin typeface="+標題中文字型"/>
              </a:rPr>
              <a:t>JavaScript</a:t>
            </a:r>
            <a:endParaRPr lang="en-US" dirty="0">
              <a:solidFill>
                <a:schemeClr val="bg1"/>
              </a:solidFill>
              <a:latin typeface="+標題中文字型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標題中文字型"/>
              </a:rPr>
              <a:t>const </a:t>
            </a:r>
            <a:r>
              <a:rPr lang="en-US" dirty="0" err="1">
                <a:solidFill>
                  <a:schemeClr val="bg1"/>
                </a:solidFill>
                <a:latin typeface="+標題中文字型"/>
              </a:rPr>
              <a:t>AddNumber</a:t>
            </a:r>
            <a:r>
              <a:rPr lang="en-US" dirty="0">
                <a:solidFill>
                  <a:schemeClr val="bg1"/>
                </a:solidFill>
                <a:latin typeface="+標題中文字型"/>
              </a:rPr>
              <a:t> = ()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標題中文字型"/>
              </a:rPr>
              <a:t>  let number = </a:t>
            </a:r>
            <a:r>
              <a:rPr lang="en-US" dirty="0" err="1">
                <a:solidFill>
                  <a:schemeClr val="bg1"/>
                </a:solidFill>
                <a:latin typeface="+標題中文字型"/>
              </a:rPr>
              <a:t>parseInt</a:t>
            </a:r>
            <a:r>
              <a:rPr lang="en-US" dirty="0">
                <a:solidFill>
                  <a:schemeClr val="bg1"/>
                </a:solidFill>
                <a:latin typeface="+標題中文字型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+標題中文字型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+標題中文字型"/>
              </a:rPr>
              <a:t>(“h1-number").</a:t>
            </a:r>
            <a:r>
              <a:rPr lang="en-US" dirty="0" err="1">
                <a:solidFill>
                  <a:schemeClr val="bg1"/>
                </a:solidFill>
                <a:latin typeface="+標題中文字型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+標題中文字型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標題中文字型"/>
              </a:rPr>
              <a:t>  number +=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標題中文字型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+標題中文字型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+標題中文字型"/>
              </a:rPr>
              <a:t>("list-number").</a:t>
            </a:r>
            <a:r>
              <a:rPr lang="en-US" dirty="0" err="1">
                <a:solidFill>
                  <a:schemeClr val="bg1"/>
                </a:solidFill>
                <a:latin typeface="+標題中文字型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+標題中文字型"/>
              </a:rPr>
              <a:t> = number;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標題中文字型"/>
              </a:rPr>
              <a:t>  return console.log(number);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標題中文字型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45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宣告式編程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u="sng" dirty="0">
                <a:solidFill>
                  <a:schemeClr val="bg1"/>
                </a:solidFill>
                <a:latin typeface="+標題中文字型"/>
              </a:rPr>
              <a:t>HTML+JSX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標題中文字型"/>
              </a:rPr>
              <a:t>&lt;h1&gt;{number}&lt;h1&gt;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標題中文字型"/>
              </a:rPr>
              <a:t>&lt;button  onclick{( ) =&gt; </a:t>
            </a:r>
            <a:r>
              <a:rPr lang="en-US" dirty="0" err="1">
                <a:solidFill>
                  <a:schemeClr val="bg1"/>
                </a:solidFill>
                <a:latin typeface="+標題中文字型"/>
              </a:rPr>
              <a:t>setNumber</a:t>
            </a:r>
            <a:r>
              <a:rPr lang="en-US" dirty="0">
                <a:solidFill>
                  <a:schemeClr val="bg1"/>
                </a:solidFill>
                <a:latin typeface="+標題中文字型"/>
              </a:rPr>
              <a:t> (number + 1)}&lt;button&gt;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標題中文字型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  <a:latin typeface="+標題中文字型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3308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前端框架</a:t>
            </a:r>
            <a:endParaRPr 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64B07BE-0AC1-40A0-B4CC-D25E08FA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3"/>
              </a:rPr>
              <a:t>https://developer.mozilla.org/en-US/docs/Learn/Tools_and_testing/Client-side_JavaScript_frameworks/Introduction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前端框架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三大</a:t>
            </a:r>
            <a:endParaRPr 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BE1A8CE-68B2-4B80-8DB8-B8A4EEA5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362" y="1799694"/>
            <a:ext cx="3231348" cy="32313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72BAF5-4421-4CD4-934F-E82041CE2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758" y="1813326"/>
            <a:ext cx="3192891" cy="32040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47C7808-43F6-49A7-8734-FE8C41755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65" y="1851783"/>
            <a:ext cx="3192891" cy="319289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950834B-BD09-41B1-B051-C2EEDEECF08C}"/>
              </a:ext>
            </a:extLst>
          </p:cNvPr>
          <p:cNvSpPr txBox="1"/>
          <p:nvPr/>
        </p:nvSpPr>
        <p:spPr>
          <a:xfrm>
            <a:off x="710267" y="5383707"/>
            <a:ext cx="323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ea"/>
              </a:rPr>
              <a:t>AngularJS</a:t>
            </a:r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3F51E3-41A6-433D-A40E-1D0186AA859C}"/>
              </a:ext>
            </a:extLst>
          </p:cNvPr>
          <p:cNvSpPr txBox="1"/>
          <p:nvPr/>
        </p:nvSpPr>
        <p:spPr>
          <a:xfrm>
            <a:off x="4499554" y="5390523"/>
            <a:ext cx="323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ea"/>
              </a:rPr>
              <a:t>Vue.js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3703C5-A1D4-4DCF-9AC5-7D30512D5F43}"/>
              </a:ext>
            </a:extLst>
          </p:cNvPr>
          <p:cNvSpPr txBox="1"/>
          <p:nvPr/>
        </p:nvSpPr>
        <p:spPr>
          <a:xfrm>
            <a:off x="8451264" y="5397339"/>
            <a:ext cx="319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ea"/>
              </a:rPr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React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  <a:hlinkClick r:id="rId3"/>
              </a:rPr>
              <a:t>https://reactjs.org/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由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Facebook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開發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它不算框架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它算是一個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UI library</a:t>
            </a: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這趟課程我們會以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functional component</a:t>
            </a: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我們會用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Facebook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提供的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template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來嘗試開發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+mj-ea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4"/>
              </a:rPr>
              <a:t>https://github.com/facebook/create-react-app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4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檔案架構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3"/>
              </a:rPr>
              <a:t>https://dev.to/iggredible/what-the-heck-are-cjs-amd-umd-and-esm-ikm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)</a:t>
            </a:r>
          </a:p>
          <a:p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F88060-A0B7-4D37-9F1A-C53D4B0E1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62" y="2563316"/>
            <a:ext cx="2264935" cy="37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4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7CF94F-C51A-4B05-96E0-E99D6C878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A8244B-2717-480C-AF91-A98E5C65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2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chemeClr val="bg1"/>
                </a:solidFill>
              </a:rPr>
              <a:t>Render, JSX,</a:t>
            </a:r>
            <a:r>
              <a:rPr lang="zh-TW" altLang="en-US" sz="7200" dirty="0">
                <a:solidFill>
                  <a:schemeClr val="bg1"/>
                </a:solidFill>
              </a:rPr>
              <a:t> </a:t>
            </a:r>
            <a:r>
              <a:rPr lang="en-US" altLang="zh-TW" sz="7200" dirty="0">
                <a:solidFill>
                  <a:schemeClr val="bg1"/>
                </a:solidFill>
              </a:rPr>
              <a:t>Component</a:t>
            </a:r>
            <a:endParaRPr lang="en-US" sz="7200" b="1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6CF156-303F-41EF-B853-233DEF135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4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7CF94F-C51A-4B05-96E0-E99D6C878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A8244B-2717-480C-AF91-A98E5C65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2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chemeClr val="bg1"/>
                </a:solidFill>
              </a:rPr>
              <a:t>React Hook</a:t>
            </a:r>
            <a:endParaRPr lang="en-US" sz="7200" b="1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6CF156-303F-41EF-B853-233DEF135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46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j-ea"/>
              </a:rPr>
              <a:t>useState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()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Array Deconstructing(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接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es6)</a:t>
            </a:r>
            <a:endParaRPr lang="en-US" altLang="zh-TW" dirty="0">
              <a:solidFill>
                <a:schemeClr val="bg1"/>
              </a:solidFill>
              <a:latin typeface="+標題中文字型"/>
              <a:hlinkClick r:id="rId3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  <a:hlinkClick r:id="rId3"/>
              </a:rPr>
              <a:t>https://developer.mozilla.org/en-US/docs/Web/JavaScript/Reference/Operators/Destructuring_assignment</a:t>
            </a:r>
            <a:endParaRPr lang="en-US" altLang="zh-TW" dirty="0">
              <a:solidFill>
                <a:schemeClr val="bg1"/>
              </a:solidFill>
              <a:latin typeface="+標題中文字型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const [state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名稱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更改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state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的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function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名稱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]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=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+標題中文字型"/>
              </a:rPr>
              <a:t>useState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(state</a:t>
            </a:r>
            <a:r>
              <a:rPr lang="zh-TW" altLang="en-US" dirty="0">
                <a:solidFill>
                  <a:schemeClr val="bg1"/>
                </a:solidFill>
                <a:latin typeface="+標題中文字型"/>
              </a:rPr>
              <a:t>的初始值</a:t>
            </a:r>
            <a:r>
              <a:rPr lang="en-US" altLang="zh-TW" dirty="0">
                <a:solidFill>
                  <a:schemeClr val="bg1"/>
                </a:solidFill>
                <a:latin typeface="+標題中文字型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3024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j-ea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()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24B84B-4898-4116-934E-627A4386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742" y="2696865"/>
            <a:ext cx="8190515" cy="21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這堂課程需要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NPM(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https://nodejs.org/en/download/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Visual Studio Code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>
                <a:solidFill>
                  <a:schemeClr val="bg1"/>
                </a:solidFill>
                <a:hlinkClick r:id="rId4"/>
              </a:rPr>
              <a:t>https://code.visualstudio.com/Download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GitHub </a:t>
            </a:r>
            <a:r>
              <a:rPr lang="zh-TW" altLang="en-US" dirty="0">
                <a:solidFill>
                  <a:schemeClr val="bg1"/>
                </a:solidFill>
              </a:rPr>
              <a:t>帳號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>
                <a:solidFill>
                  <a:schemeClr val="bg1"/>
                </a:solidFill>
                <a:hlinkClick r:id="rId5"/>
              </a:rPr>
              <a:t>https://github.com/join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10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j-ea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() (update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底下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)</a:t>
            </a:r>
            <a:endParaRPr 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BCF37D2-930C-4E1F-894E-92335972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4832" y="2812143"/>
            <a:ext cx="8482336" cy="21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12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ea"/>
              </a:rPr>
              <a:t>Class Component</a:t>
            </a:r>
            <a:endParaRPr lang="en-US" sz="4000" dirty="0"/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72294922-00BA-41E3-8830-60DC54D3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4277" y="1825625"/>
            <a:ext cx="7943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3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ea"/>
              </a:rPr>
              <a:t>Class Component vs Functional Component</a:t>
            </a:r>
            <a:endParaRPr 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個人喜好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可以合併一起用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通常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Functional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都會比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Class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少程式碼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想運用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Class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需要對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this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和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bind()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熟悉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建議學起來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很多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React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相關的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library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都有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Class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和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Functional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混合用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方便自己讀程式碼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現在的趨勢是</a:t>
            </a:r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Funtional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+ TypeScript</a:t>
            </a:r>
          </a:p>
        </p:txBody>
      </p:sp>
    </p:spTree>
    <p:extLst>
      <p:ext uri="{BB962C8B-B14F-4D97-AF65-F5344CB8AC3E}">
        <p14:creationId xmlns:p14="http://schemas.microsoft.com/office/powerpoint/2010/main" val="9335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總結</a:t>
            </a:r>
            <a:endParaRPr 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26636B3-38ED-4575-883C-A4258935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Component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只不過是個會傳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JSX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function</a:t>
            </a:r>
          </a:p>
          <a:p>
            <a:r>
              <a:rPr lang="en-US" dirty="0">
                <a:solidFill>
                  <a:schemeClr val="bg1"/>
                </a:solidFill>
                <a:latin typeface="+mj-ea"/>
              </a:rPr>
              <a:t>Component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只不過是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props</a:t>
            </a: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明白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Closure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的概念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3"/>
              </a:rPr>
              <a:t>https://dev.to/spukas/what-do-you-know-about-javasscript-closures-4725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18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React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相關的實用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library</a:t>
            </a:r>
            <a:endParaRPr 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26636B3-38ED-4575-883C-A4258935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@material-</a:t>
            </a:r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ui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/styles (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3"/>
              </a:rPr>
              <a:t>https://material-ui.com/styles/basics/#material-ui-styles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)</a:t>
            </a:r>
          </a:p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Redux(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4"/>
              </a:rPr>
              <a:t>https://redux.js.org/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)(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5"/>
              </a:rPr>
              <a:t>https://reactjs.org/docs/hooks-reference.html#usereducer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)</a:t>
            </a:r>
          </a:p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React Router(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6"/>
              </a:rPr>
              <a:t>https://reactrouter.com/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)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PropsType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(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7"/>
              </a:rPr>
              <a:t>https://reactjs.org/docs/typechecking-with-proptypes.html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)</a:t>
            </a:r>
          </a:p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React Developer Tools(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8"/>
              </a:rPr>
              <a:t>https://chrome.google.com/webstore/detail/react-developer-tools/fmkadmapgofadopljbjfkapdkoienihi?hl=en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095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我有問題哪裡問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?</a:t>
            </a:r>
            <a:endParaRPr 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26636B3-38ED-4575-883C-A4258935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Google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Reactiflux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( Discord ) (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3"/>
              </a:rPr>
              <a:t>https://www.reactiflux.com/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)</a:t>
            </a:r>
          </a:p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Reddit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社群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(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4"/>
              </a:rPr>
              <a:t>https://www.reddit.com/r/reactjs/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)</a:t>
            </a: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台灣社群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5"/>
              </a:rPr>
              <a:t>https://www.facebook.com/groups/reactjs.tw/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我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6"/>
              </a:rPr>
              <a:t>https://www.reddit.com/user/EryetChen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442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下禮拜的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React Native (</a:t>
            </a:r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Andriod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為主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)</a:t>
            </a:r>
            <a:endParaRPr 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26636B3-38ED-4575-883C-A4258935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開發環境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3"/>
              </a:rPr>
              <a:t>https://reactnative.dev/docs/environment-setup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)</a:t>
            </a:r>
          </a:p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Expo(React)</a:t>
            </a:r>
          </a:p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React Native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的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core component</a:t>
            </a:r>
          </a:p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React Native props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的處理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+mj-ea"/>
              </a:rPr>
              <a:t>React Native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如何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debug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Andriod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和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IOS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在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React Native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的區別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做個簡易的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app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</a:rPr>
              <a:t>CodeBase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的轉換</a:t>
            </a: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40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課程內容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簡略帶過</a:t>
            </a:r>
            <a:r>
              <a:rPr lang="en-US" altLang="zh-TW" dirty="0">
                <a:solidFill>
                  <a:schemeClr val="bg1"/>
                </a:solidFill>
              </a:rPr>
              <a:t>ES6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什麼是前端框架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指令式編程 </a:t>
            </a:r>
            <a:r>
              <a:rPr lang="en-US" altLang="zh-TW" dirty="0">
                <a:solidFill>
                  <a:schemeClr val="bg1"/>
                </a:solidFill>
              </a:rPr>
              <a:t>-&gt; </a:t>
            </a:r>
            <a:r>
              <a:rPr lang="zh-TW" altLang="en-US" dirty="0">
                <a:solidFill>
                  <a:schemeClr val="bg1"/>
                </a:solidFill>
              </a:rPr>
              <a:t>宣告式編程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什麼是</a:t>
            </a:r>
            <a:r>
              <a:rPr lang="en-US" altLang="zh-TW" dirty="0">
                <a:solidFill>
                  <a:schemeClr val="bg1"/>
                </a:solidFill>
              </a:rPr>
              <a:t>React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Render, JSX,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Component,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React Hook(functional-based component)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套用</a:t>
            </a:r>
            <a:r>
              <a:rPr lang="en-US" altLang="zh-TW" dirty="0">
                <a:solidFill>
                  <a:schemeClr val="bg1"/>
                </a:solidFill>
              </a:rPr>
              <a:t>API</a:t>
            </a:r>
            <a:r>
              <a:rPr lang="zh-TW" altLang="en-US" dirty="0">
                <a:solidFill>
                  <a:schemeClr val="bg1"/>
                </a:solidFill>
              </a:rPr>
              <a:t>來做一個簡易的資料</a:t>
            </a:r>
            <a:endParaRPr lang="en-US" altLang="zh-TW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總結</a:t>
            </a:r>
            <a:endParaRPr lang="en-US" altLang="zh-TW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下堂課程的大綱</a:t>
            </a:r>
            <a:endParaRPr lang="en-US" altLang="zh-TW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91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7CF94F-C51A-4B05-96E0-E99D6C878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A8244B-2717-480C-AF91-A98E5C65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219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簡略帶過</a:t>
            </a:r>
            <a:r>
              <a:rPr lang="en-US" altLang="zh-TW" sz="7200" b="1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ES6</a:t>
            </a:r>
            <a:endParaRPr lang="en-US" sz="7200" b="1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6CF156-303F-41EF-B853-233DEF135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j-ea"/>
              </a:rPr>
              <a:t>EcmaScript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的標準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目前已來到第</a:t>
            </a:r>
            <a:r>
              <a:rPr lang="en-US" altLang="zh-TW" dirty="0">
                <a:solidFill>
                  <a:schemeClr val="bg1"/>
                </a:solidFill>
              </a:rPr>
              <a:t>11</a:t>
            </a:r>
            <a:r>
              <a:rPr lang="zh-TW" altLang="en-US" dirty="0">
                <a:solidFill>
                  <a:schemeClr val="bg1"/>
                </a:solidFill>
              </a:rPr>
              <a:t>版本</a:t>
            </a:r>
            <a:r>
              <a:rPr lang="en-US" altLang="zh-TW" dirty="0">
                <a:solidFill>
                  <a:schemeClr val="bg1"/>
                </a:solidFill>
              </a:rPr>
              <a:t>(2020)</a:t>
            </a:r>
          </a:p>
          <a:p>
            <a:r>
              <a:rPr lang="en-US" dirty="0">
                <a:solidFill>
                  <a:schemeClr val="bg1"/>
                </a:solidFill>
              </a:rPr>
              <a:t>React </a:t>
            </a:r>
            <a:r>
              <a:rPr lang="zh-TW" altLang="en-US" dirty="0">
                <a:solidFill>
                  <a:schemeClr val="bg1"/>
                </a:solidFill>
              </a:rPr>
              <a:t>運用</a:t>
            </a:r>
            <a:r>
              <a:rPr lang="en-US" altLang="zh-TW" dirty="0">
                <a:solidFill>
                  <a:schemeClr val="bg1"/>
                </a:solidFill>
              </a:rPr>
              <a:t>ES6 </a:t>
            </a:r>
            <a:r>
              <a:rPr lang="zh-TW" altLang="en-US" dirty="0">
                <a:solidFill>
                  <a:schemeClr val="bg1"/>
                </a:solidFill>
              </a:rPr>
              <a:t>建立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目前各大網站都運用最少</a:t>
            </a:r>
            <a:r>
              <a:rPr lang="en-US" altLang="zh-TW" dirty="0">
                <a:solidFill>
                  <a:schemeClr val="bg1"/>
                </a:solidFill>
              </a:rPr>
              <a:t>ES6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3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大家所學到的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JavaScript</a:t>
            </a:r>
            <a:endParaRPr lang="en-US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F41E400F-3D9A-49AA-8352-EB6BD6BCF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04" y="1663121"/>
            <a:ext cx="3579192" cy="4829754"/>
          </a:xfrm>
        </p:spPr>
      </p:pic>
    </p:spTree>
    <p:extLst>
      <p:ext uri="{BB962C8B-B14F-4D97-AF65-F5344CB8AC3E}">
        <p14:creationId xmlns:p14="http://schemas.microsoft.com/office/powerpoint/2010/main" val="17449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</a:rPr>
              <a:t>課堂上沒教的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JavaScript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 顯示類型轉換</a:t>
            </a:r>
            <a:r>
              <a:rPr lang="en-US" altLang="zh-TW" dirty="0">
                <a:solidFill>
                  <a:schemeClr val="bg1"/>
                </a:solidFill>
              </a:rPr>
              <a:t> vs </a:t>
            </a:r>
            <a:r>
              <a:rPr lang="zh-TW" altLang="en-US" dirty="0">
                <a:solidFill>
                  <a:schemeClr val="bg1"/>
                </a:solidFill>
              </a:rPr>
              <a:t>隱含類型轉換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==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vs ===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B80078-C4C8-494E-AD94-B50A5CE09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45" y="1825625"/>
            <a:ext cx="3414892" cy="28690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567DF77-1408-4B0D-B51A-692482187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9" y="4903364"/>
            <a:ext cx="4314034" cy="5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4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F0B371-4ADA-4F18-A9F5-8207B709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FD63F0-27CE-427C-9A88-63A51939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const / let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E169-302D-4CEF-B6A9-3C7F105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ea"/>
              </a:rPr>
              <a:t>const 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 內容不會變動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, </a:t>
            </a:r>
            <a:r>
              <a:rPr lang="en-US" dirty="0">
                <a:solidFill>
                  <a:schemeClr val="bg1"/>
                </a:solidFill>
                <a:latin typeface="+mj-ea"/>
              </a:rPr>
              <a:t>let :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內容可變動</a:t>
            </a:r>
            <a:endParaRPr lang="en-US" dirty="0">
              <a:solidFill>
                <a:schemeClr val="bg1"/>
              </a:solidFill>
              <a:latin typeface="+mj-ea"/>
            </a:endParaRPr>
          </a:p>
          <a:p>
            <a:r>
              <a:rPr lang="en-US" dirty="0">
                <a:solidFill>
                  <a:schemeClr val="bg1"/>
                </a:solidFill>
                <a:latin typeface="+mj-ea"/>
              </a:rPr>
              <a:t>; </a:t>
            </a:r>
            <a:r>
              <a:rPr lang="zh-TW" altLang="en-US" dirty="0">
                <a:solidFill>
                  <a:schemeClr val="bg1"/>
                </a:solidFill>
                <a:latin typeface="+mj-ea"/>
              </a:rPr>
              <a:t>可以不用打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1137</Words>
  <Application>Microsoft Office PowerPoint</Application>
  <PresentationFormat>寬螢幕</PresentationFormat>
  <Paragraphs>142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+標題中文字型</vt:lpstr>
      <vt:lpstr>MingLiU</vt:lpstr>
      <vt:lpstr>新細明體</vt:lpstr>
      <vt:lpstr>Arial</vt:lpstr>
      <vt:lpstr>Calibri</vt:lpstr>
      <vt:lpstr>Calibri Light</vt:lpstr>
      <vt:lpstr>Office 佈景主題</vt:lpstr>
      <vt:lpstr>以REACT架設網站</vt:lpstr>
      <vt:lpstr>這堂課程預計你已學會:</vt:lpstr>
      <vt:lpstr>這堂課程需要:</vt:lpstr>
      <vt:lpstr>課程內容:</vt:lpstr>
      <vt:lpstr>簡略帶過ES6</vt:lpstr>
      <vt:lpstr>EcmaScript</vt:lpstr>
      <vt:lpstr>大家所學到的JavaScript</vt:lpstr>
      <vt:lpstr>課堂上沒教的JavaScript</vt:lpstr>
      <vt:lpstr>const / let</vt:lpstr>
      <vt:lpstr>Arrow Function</vt:lpstr>
      <vt:lpstr>Classes</vt:lpstr>
      <vt:lpstr>Ajax 解釋</vt:lpstr>
      <vt:lpstr>處理Ajax: Fetch()</vt:lpstr>
      <vt:lpstr>Promise物件</vt:lpstr>
      <vt:lpstr>Promise物件處理方式</vt:lpstr>
      <vt:lpstr>Conditional Operator</vt:lpstr>
      <vt:lpstr>DOM (Document Object Modal)</vt:lpstr>
      <vt:lpstr>PowerPoint 簡報</vt:lpstr>
      <vt:lpstr>指令式編程 vs 宣告式編程</vt:lpstr>
      <vt:lpstr>指令式編程</vt:lpstr>
      <vt:lpstr>宣告式編程</vt:lpstr>
      <vt:lpstr>前端框架</vt:lpstr>
      <vt:lpstr>前端框架 - 三大</vt:lpstr>
      <vt:lpstr>React</vt:lpstr>
      <vt:lpstr>檔案架構</vt:lpstr>
      <vt:lpstr>Render, JSX, Component</vt:lpstr>
      <vt:lpstr>React Hook</vt:lpstr>
      <vt:lpstr>useState()</vt:lpstr>
      <vt:lpstr>useEffect()</vt:lpstr>
      <vt:lpstr>useEffect() (update 底下)</vt:lpstr>
      <vt:lpstr>Class Component</vt:lpstr>
      <vt:lpstr>Class Component vs Functional Component</vt:lpstr>
      <vt:lpstr>總結</vt:lpstr>
      <vt:lpstr>React相關的實用library</vt:lpstr>
      <vt:lpstr>我有問題哪裡問?</vt:lpstr>
      <vt:lpstr>下禮拜的React Native (Andriod為主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以REACT架設網站</dc:title>
  <dc:creator>EryetChen</dc:creator>
  <cp:lastModifiedBy>EryetChen</cp:lastModifiedBy>
  <cp:revision>66</cp:revision>
  <dcterms:created xsi:type="dcterms:W3CDTF">2021-04-24T14:53:01Z</dcterms:created>
  <dcterms:modified xsi:type="dcterms:W3CDTF">2021-05-05T08:46:16Z</dcterms:modified>
</cp:coreProperties>
</file>