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883628-EEA1-475D-877E-228C562529FE}">
  <a:tblStyle styleId="{4D883628-EEA1-475D-877E-228C56252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ccf51e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ccf51e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cf51e12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ccf51e12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e89ec6ba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e89ec6ba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89ec6ba4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89ec6ba4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89ec6ba4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89ec6ba4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89ec6ba4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89ec6ba4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89ec6ba4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89ec6ba4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e89ec6ba4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e89ec6ba4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89ec6ba4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e89ec6ba4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89ec6ba4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89ec6ba4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89ec6ba4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e89ec6ba4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89ec6ba4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89ec6ba4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cf51e12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ccf51e12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89ec6ba4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89ec6ba4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89ec6ba4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89ec6ba4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89ec6ba4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89ec6ba4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e89ec6ba4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e89ec6ba4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89ec6ba4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89ec6ba4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e89ec6ba4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e89ec6ba4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89ec6ba4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89ec6ba4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89ec6ba4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89ec6ba4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89ec6ba4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89ec6ba4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89ec6ba4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89ec6ba4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cf51e12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cf51e12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cf51e12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cf51e12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cf51e12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cf51e12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cf51e12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cf51e12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cf51e12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cf51e12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cf51e12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cf51e12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cf51e12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cf51e12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cf51e12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cf51e12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f51e1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f51e1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cf51e1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cf51e12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cf51e12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cf51e12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ccf51e12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ccf51e12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cf51e12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cf51e12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cf51e12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ccf51e12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ccf51e12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ccf51e12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cf51e12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ccf51e12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cf51e12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cf51e12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ccf51e12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ccf51e12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cf51e12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ccf51e127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cf51e1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cf51e1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ccf51e12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ccf51e12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ccf51e12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ccf51e12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ccf51e12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ccf51e12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3b6b2d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3b6b2d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43b6b2d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43b6b2d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3b6b2d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43b6b2d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3b6b2d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3b6b2d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43b6b2d2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43b6b2d2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3b6b2d2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43b6b2d2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43b6b2d2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43b6b2d2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cf51e1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cf51e12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43b6b2d2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43b6b2d2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43b6b2d2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43b6b2d2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3b6b2d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43b6b2d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43b6b2d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43b6b2d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43b6b2d2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43b6b2d2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3b6b2d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43b6b2d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43b6b2d2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43b6b2d2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43b6b2d2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43b6b2d2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43b6b2d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43b6b2d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3b6b2d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43b6b2d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cf51e12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cf51e12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43b6b2d2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43b6b2d2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43b6b2d2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43b6b2d2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3b6b2d2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3b6b2d2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43b6b2d2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43b6b2d2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43b6b2d2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43b6b2d2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43b6b2d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43b6b2d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43b6b2d2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43b6b2d2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43b6b2d2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43b6b2d2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43b6b2d2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43b6b2d2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3b6b2d2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43b6b2d2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cf51e1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cf51e1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43b6b2d2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43b6b2d2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43b6b2d2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43b6b2d2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43b6b2d2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43b6b2d2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43b6b2d2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43b6b2d2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43b6b2d2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43b6b2d2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43b6b2d2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43b6b2d2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43b6b2d2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43b6b2d2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43b6b2d2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43b6b2d2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43b6b2d2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43b6b2d2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43b6b2d2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43b6b2d2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cf51e12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cf51e12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5446bda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5446bda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5446bda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5446bdab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5446bda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5446bdab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5446bda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5446bda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5446bda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5446bda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5446bdab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5446bdab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e5446bdab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e5446bdab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5446bda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5446bda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5446bdab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5446bdab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5446bdab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5446bdab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cf51e12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cf51e12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779e42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779e42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779e42f0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779e42f0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779e42f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779e42f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779e42f0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779e42f0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79e42f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79e42f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779e42f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e779e42f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779e42f0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779e42f0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779e42f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779e42f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779e42f0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779e42f0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779e42f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e779e42f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cf51e12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cf51e12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779e42f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e779e42f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779e42f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e779e42f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779e42f0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779e42f0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e779e42f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e779e42f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e89ec6ba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e89ec6ba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89ec6ba4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e89ec6ba4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Utitlity</a:t>
            </a:r>
            <a:r>
              <a:rPr lang="en-US" dirty="0"/>
              <a:t>: Looks many states ahead to see what action will be most favorable in the long run</a:t>
            </a:r>
            <a:endParaRPr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89ec6ba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89ec6ba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e89ec6ba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e89ec6ba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89ec6ba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89ec6ba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e89ec6ba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e89ec6ba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 480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Artificial Intelligence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Instructor: Daniel Kauffman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Summer 2021 - Cal Poly, San Luis Obispo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Solving: Path Cost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Transition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Path Cost</a:t>
            </a:r>
            <a:endParaRPr sz="1800" b="1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Cost of solution, from initial state to goal state</a:t>
            </a:r>
            <a:endParaRPr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R(others) = -0.04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769" name="Google Shape;769;p1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70" name="Google Shape;770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MDP: Utilities</a:t>
            </a:r>
            <a:endParaRPr/>
          </a:p>
        </p:txBody>
      </p:sp>
      <p:graphicFrame>
        <p:nvGraphicFramePr>
          <p:cNvPr id="771" name="Google Shape;771;p112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0.812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0.868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0.918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0.762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0.606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0.705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0.655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0.611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0.388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policy was learned greedily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Policy itself is not greedy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Learning method was greedy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Learning method problems: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Early discovered utilities were </a:t>
            </a:r>
            <a:r>
              <a:rPr lang="en" sz="1800" b="1"/>
              <a:t>exploited</a:t>
            </a:r>
            <a:r>
              <a:rPr lang="en" sz="1800"/>
              <a:t> almost exclusively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States were not </a:t>
            </a:r>
            <a:r>
              <a:rPr lang="en" sz="1800" b="1"/>
              <a:t>explored</a:t>
            </a:r>
            <a:r>
              <a:rPr lang="en" sz="1800"/>
              <a:t> enough to learn all utilities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Greedy solutions are rarely optimal</a:t>
            </a:r>
            <a:endParaRPr sz="1700"/>
          </a:p>
        </p:txBody>
      </p:sp>
      <p:sp>
        <p:nvSpPr>
          <p:cNvPr id="777" name="Google Shape;777;p1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 prevent greedy solutions:</a:t>
            </a:r>
            <a:endParaRPr sz="18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Other squares must be explored with some probability ε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Should still exploit often</a:t>
            </a:r>
            <a:endParaRPr sz="1700"/>
          </a:p>
        </p:txBody>
      </p:sp>
      <p:sp>
        <p:nvSpPr>
          <p:cNvPr id="778" name="Google Shape;778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Solutions</a:t>
            </a:r>
            <a:endParaRPr/>
          </a:p>
        </p:txBody>
      </p:sp>
      <p:graphicFrame>
        <p:nvGraphicFramePr>
          <p:cNvPr id="779" name="Google Shape;779;p113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↓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↓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highlight>
                  <a:srgbClr val="FFFF00"/>
                </a:highlight>
                <a:latin typeface="Courier"/>
                <a:ea typeface="Courier"/>
                <a:cs typeface="Courier"/>
                <a:sym typeface="Courier"/>
              </a:rPr>
              <a:t>R(others) = 2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785" name="Google Shape;785;p1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86" name="Google Shape;786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Heaven MDP: Problem</a:t>
            </a:r>
            <a:endParaRPr/>
          </a:p>
        </p:txBody>
      </p:sp>
      <p:graphicFrame>
        <p:nvGraphicFramePr>
          <p:cNvPr id="787" name="Google Shape;787;p114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highlight>
                  <a:srgbClr val="FFFF00"/>
                </a:highlight>
                <a:latin typeface="Courier"/>
                <a:ea typeface="Courier"/>
                <a:cs typeface="Courier"/>
                <a:sym typeface="Courier"/>
              </a:rPr>
              <a:t>R(others) = 2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793" name="Google Shape;793;p1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94" name="Google Shape;794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Agent Heaven MDP: Solution</a:t>
            </a:r>
            <a:endParaRPr/>
          </a:p>
        </p:txBody>
      </p:sp>
      <p:graphicFrame>
        <p:nvGraphicFramePr>
          <p:cNvPr id="795" name="Google Shape;795;p115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←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←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↓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highlight>
                  <a:srgbClr val="FFFF00"/>
                </a:highlight>
                <a:latin typeface="Courier"/>
                <a:ea typeface="Courier"/>
                <a:cs typeface="Courier"/>
                <a:sym typeface="Courier"/>
              </a:rPr>
              <a:t>R(others) = -2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801" name="Google Shape;801;p1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2" name="Google Shape;802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Agent Hell MDP: Problem</a:t>
            </a:r>
            <a:endParaRPr/>
          </a:p>
        </p:txBody>
      </p:sp>
      <p:graphicFrame>
        <p:nvGraphicFramePr>
          <p:cNvPr id="803" name="Google Shape;803;p116"/>
          <p:cNvGraphicFramePr/>
          <p:nvPr/>
        </p:nvGraphicFramePr>
        <p:xfrm>
          <a:off x="48324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highlight>
                  <a:srgbClr val="FFFF00"/>
                </a:highlight>
                <a:latin typeface="Courier"/>
                <a:ea typeface="Courier"/>
                <a:cs typeface="Courier"/>
                <a:sym typeface="Courier"/>
              </a:rPr>
              <a:t>R(others) = -2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809" name="Google Shape;809;p1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10" name="Google Shape;810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Hell MDP: Solution</a:t>
            </a:r>
            <a:endParaRPr/>
          </a:p>
        </p:txBody>
      </p:sp>
      <p:graphicFrame>
        <p:nvGraphicFramePr>
          <p:cNvPr id="811" name="Google Shape;811;p117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Value Iteration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Discounting Factor</a:t>
            </a:r>
            <a:endParaRPr/>
          </a:p>
        </p:txBody>
      </p:sp>
      <p:sp>
        <p:nvSpPr>
          <p:cNvPr id="822" name="Google Shape;822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represents the long-term reward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task has terminal states, utility could be sum of rewards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no terminal states, utility would be ∞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Optimal policy cannot be found if all utilities are ∞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Discounting factor Ɣ: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Reduces reward values further in the future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Does not affect immediate rewards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0 ≤ Ɣ &lt; 1 </a:t>
            </a:r>
            <a:r>
              <a:rPr lang="en"/>
              <a:t>(usually close to 1)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Optimal Policy</a:t>
            </a:r>
            <a:endParaRPr/>
          </a:p>
        </p:txBody>
      </p:sp>
      <p:sp>
        <p:nvSpPr>
          <p:cNvPr id="828" name="Google Shape;828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π*(s) = argmax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(P(s'|s, a) * U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π*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Utility function using optimal policy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π*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R(s) + Ɣ * 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 | s, a) * U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π*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Value Iteration</a:t>
            </a:r>
            <a:r>
              <a:rPr lang="en"/>
              <a:t> algorithm finds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π*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states with arbitrary (e.g. zero-valued) utilities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utilities based on neighboring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2 until convergence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utility of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start </a:t>
            </a:r>
            <a:r>
              <a:rPr lang="en" sz="1800"/>
              <a:t>square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Value Iteration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 2 iterations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Discount Factor: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0.5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utilities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Terminal states use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R(s)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 all others to zero</a:t>
            </a:r>
            <a:endParaRPr sz="1800"/>
          </a:p>
        </p:txBody>
      </p:sp>
      <p:sp>
        <p:nvSpPr>
          <p:cNvPr id="834" name="Google Shape;834;p1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5" name="Google Shape;835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Value Iteration: Example</a:t>
            </a:r>
            <a:endParaRPr/>
          </a:p>
        </p:txBody>
      </p:sp>
      <p:graphicFrame>
        <p:nvGraphicFramePr>
          <p:cNvPr id="836" name="Google Shape;836;p121"/>
          <p:cNvGraphicFramePr/>
          <p:nvPr/>
        </p:nvGraphicFramePr>
        <p:xfrm>
          <a:off x="48324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sequence of actions to go from initial state to goal state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Path may or may not be relevant to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Optimality may not be feasible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 space may have cycles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Tree Search: Assume no cycles in state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Graph Search: Keep set of explored states to avoid cycles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"Algorithms that forget their history are doomed to repeat it."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Searches may be </a:t>
            </a:r>
            <a:r>
              <a:rPr lang="en" b="1"/>
              <a:t>informed</a:t>
            </a:r>
            <a:r>
              <a:rPr lang="en"/>
              <a:t> or </a:t>
            </a:r>
            <a:r>
              <a:rPr lang="en" b="1"/>
              <a:t>uninformed</a:t>
            </a:r>
            <a:endParaRPr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Iteration: Example [1/4]</a:t>
            </a:r>
            <a:endParaRPr/>
          </a:p>
        </p:txBody>
      </p:sp>
      <p:sp>
        <p:nvSpPr>
          <p:cNvPr id="842" name="Google Shape;842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t+1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R(s) + Ɣ * 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(P(s'|s, a) *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0, Ɣ = 0.5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?</a:t>
            </a:r>
            <a:endParaRPr sz="15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Iteration: Example [2/4]</a:t>
            </a:r>
            <a:endParaRPr/>
          </a:p>
        </p:txBody>
      </p:sp>
      <p:sp>
        <p:nvSpPr>
          <p:cNvPr id="848" name="Google Shape;848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t+1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R(s) + Ɣ * 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(P(s'|s, a) *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0, Ɣ = 0.5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-0.04 + 0.5(0.8 * 1 + 0.1 * 0 + 0.1 * 0)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 -0.04 + 0.4 = </a:t>
            </a:r>
            <a:r>
              <a:rPr lang="en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0.36</a:t>
            </a:r>
            <a:endParaRPr sz="15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Iteration: Example [3/4]</a:t>
            </a:r>
            <a:endParaRPr/>
          </a:p>
        </p:txBody>
      </p:sp>
      <p:sp>
        <p:nvSpPr>
          <p:cNvPr id="854" name="Google Shape;854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t+1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R(s) + Ɣ * 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(P(s'|s, a) *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0, Ɣ = 0.5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-0.04 + 0.5(0.8 * 1 + 0.1 * 0 + 0.1 * 0)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 -0.04 + 0.4 = </a:t>
            </a:r>
            <a:r>
              <a:rPr lang="en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0.36</a:t>
            </a:r>
            <a:endParaRPr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(s) = -0.04 + 0.5(0.8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 + 0.1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UP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 + 0.1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DOWN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))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1500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= ?</a:t>
            </a:r>
            <a:endParaRPr sz="15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Iteration: Example [4/4]</a:t>
            </a:r>
            <a:endParaRPr/>
          </a:p>
        </p:txBody>
      </p:sp>
      <p:sp>
        <p:nvSpPr>
          <p:cNvPr id="860" name="Google Shape;860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t+1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R(s) + Ɣ * 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{Σ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s'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(P(s'|s, a) *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(s'))}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0, Ɣ = 0.5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= -0.04 + 0.5(0.8 * 1 + 0.1 * 0 + 0.1 * 0)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 -0.04 + 0.4 = </a:t>
            </a:r>
            <a:r>
              <a:rPr lang="en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0.36</a:t>
            </a:r>
            <a:endParaRPr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(s) = -0.04 + 0.5(0.8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 + 0.1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UP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 + 0.1 * U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(S</a:t>
            </a:r>
            <a:r>
              <a:rPr lang="en" sz="1500" baseline="-25000">
                <a:latin typeface="Courier"/>
                <a:ea typeface="Courier"/>
                <a:cs typeface="Courier"/>
                <a:sym typeface="Courier"/>
              </a:rPr>
              <a:t>DOWN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))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1500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= -0.04 + 0.5(0.8 * 1 + 0.1 * 0.36 + 0.1 * -0.04)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1500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= -0.04 + 0.5(0.8 + 0.036 - 0.004)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1500" baseline="-2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= -0.04 + 0.5(0.832) = -0.04 + 0.416 = </a:t>
            </a:r>
            <a:r>
              <a:rPr lang="en" sz="15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0.376</a:t>
            </a:r>
            <a:endParaRPr sz="15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Q-Learning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1" name="Google Shape;871;p1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2" name="Google Shape;872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MDP: Model-Free</a:t>
            </a:r>
            <a:endParaRPr/>
          </a:p>
        </p:txBody>
      </p:sp>
      <p:graphicFrame>
        <p:nvGraphicFramePr>
          <p:cNvPr id="873" name="Google Shape;873;p127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Q-Learning: Definition</a:t>
            </a:r>
            <a:endParaRPr/>
          </a:p>
        </p:txBody>
      </p:sp>
      <p:sp>
        <p:nvSpPr>
          <p:cNvPr id="879" name="Google Shape;879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transition model and reward function are not provided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Agent needs to explore environment to perceive its properties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Utilities must be learned from </a:t>
            </a:r>
            <a:r>
              <a:rPr lang="en" b="1"/>
              <a:t>observations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Q-Learning seeks to learn a function that provides accurate utilities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Model-free:</a:t>
            </a:r>
            <a:r>
              <a:rPr lang="en"/>
              <a:t> Does not require MDP transition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Any approach must define how to: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Initialize utilities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Select 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Update learning rate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Transitions</a:t>
            </a:r>
            <a:endParaRPr/>
          </a:p>
        </p:txBody>
      </p:sp>
      <p:sp>
        <p:nvSpPr>
          <p:cNvPr id="885" name="Google Shape;885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 can be defined in terms of recorded transitions: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 b="1"/>
              <a:t>Transition: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&lt;s, a, r, s'&gt;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s: </a:t>
            </a:r>
            <a:r>
              <a:rPr lang="en"/>
              <a:t>Previous state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a: </a:t>
            </a:r>
            <a:r>
              <a:rPr lang="en"/>
              <a:t>Action chosen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r: </a:t>
            </a:r>
            <a:r>
              <a:rPr lang="en"/>
              <a:t>Reward received in next state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s': </a:t>
            </a:r>
            <a:r>
              <a:rPr lang="en"/>
              <a:t>Next state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Values in vector are information agent knows, even without transition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Goal:</a:t>
            </a:r>
            <a:r>
              <a:rPr lang="en"/>
              <a:t> Given many observations, learn a function that approximates utilities for each state to be used for a policy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Q-Function</a:t>
            </a:r>
            <a:endParaRPr/>
          </a:p>
        </p:txBody>
      </p:sp>
      <p:sp>
        <p:nvSpPr>
          <p:cNvPr id="891" name="Google Shape;891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results in a Q-Function that maps a state-action pair to a utility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During training,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Q </a:t>
            </a:r>
            <a:r>
              <a:rPr lang="en"/>
              <a:t>is updated iteratively: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"/>
                <a:ea typeface="Courier"/>
                <a:cs typeface="Courier"/>
                <a:sym typeface="Courier"/>
              </a:rPr>
              <a:t>Q(s, a) ← (1 - α) * Q(s, a) + α(R(s) + Ɣ * max</a:t>
            </a:r>
            <a:r>
              <a:rPr lang="en" sz="1600" baseline="-25000">
                <a:latin typeface="Courier"/>
                <a:ea typeface="Courier"/>
                <a:cs typeface="Courier"/>
                <a:sym typeface="Courier"/>
              </a:rPr>
              <a:t>a'</a:t>
            </a:r>
            <a:r>
              <a:rPr lang="en" sz="1600">
                <a:latin typeface="Courier"/>
                <a:ea typeface="Courier"/>
                <a:cs typeface="Courier"/>
                <a:sym typeface="Courier"/>
              </a:rPr>
              <a:t>{Q(s', a')})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α </a:t>
            </a:r>
            <a:r>
              <a:rPr lang="en"/>
              <a:t>is the </a:t>
            </a:r>
            <a:r>
              <a:rPr lang="en" b="1"/>
              <a:t>learning rate</a:t>
            </a:r>
            <a:r>
              <a:rPr lang="en"/>
              <a:t>, where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0 ≤ α ≤ 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lower values emphasize past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higher values emphasize current observation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Q-Function can be defined in terms of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π </a:t>
            </a:r>
            <a:r>
              <a:rPr lang="en"/>
              <a:t>as: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π(s) = argmax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{Q(s, a)}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Q-Learning: Implementation</a:t>
            </a:r>
            <a:endParaRPr/>
          </a:p>
        </p:txBody>
      </p:sp>
      <p:sp>
        <p:nvSpPr>
          <p:cNvPr id="897" name="Google Shape;897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 space is small, Q-Learning can use a table to store utilities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Set table to be indexed by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&lt;s, a&gt; </a:t>
            </a:r>
            <a:r>
              <a:rPr lang="en"/>
              <a:t>pair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Initialize utilities to some value (e.g. zero)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Update table for each transition observation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Tables do not generalize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Requires finite number of entries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New entries need to be learned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approximation methods provide a model that generalizes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Often accomplished using a neural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Metrics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strategies may be compared by following criteria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Completeness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Solution always found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Optimality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Top solution always found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Time Complexity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Varies by processor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Alternative: # states used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Space Complexity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Max # states in memory</a:t>
            </a:r>
            <a:endParaRPr sz="180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Time/Space Complexity Metrics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b </a:t>
            </a:r>
            <a:r>
              <a:rPr lang="en" sz="1800"/>
              <a:t>Max branching factor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d </a:t>
            </a:r>
            <a:r>
              <a:rPr lang="en" sz="1800"/>
              <a:t>Depth of shallowest goal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m </a:t>
            </a:r>
            <a:r>
              <a:rPr lang="en" sz="1800"/>
              <a:t>Max depth of state space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Usually represented with Big-O (worst case) notation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Uninformed Search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 involve finding sequence of actions that reach goal state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uninformed</a:t>
            </a:r>
            <a:r>
              <a:rPr lang="en"/>
              <a:t> search, only definition of the problem is provided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Unable to assess proximity to goal at any point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Only knows distance traversed thus far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May solve any solvable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Solution may be too inefficient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Explore one level at a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Uses FIFO queue</a:t>
            </a:r>
            <a:endParaRPr sz="180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2187625"/>
            <a:ext cx="3714750" cy="23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7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BFS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 </a:t>
                      </a:r>
                      <a:r>
                        <a:rPr lang="en" sz="1800"/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 all edges equal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(DFS)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Explore to leaf before backtracking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Uses LIFO stack or recursion</a:t>
            </a:r>
            <a:endParaRPr sz="180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2" name="Google Shape;162;p28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DFS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 </a:t>
                      </a:r>
                      <a:r>
                        <a:rPr lang="en" sz="1800"/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O(bm)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2187625"/>
            <a:ext cx="37147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DFS (ID-DFS)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DFS until level limit reached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Increase limit, restart DFS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Standard DFS is ID-DFS with limit set to infinity</a:t>
            </a:r>
            <a:endParaRPr sz="180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ID-DFS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all edges equal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O(bd)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2722122"/>
            <a:ext cx="3999901" cy="184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Cost Search (UCS)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Explore to state with least total cost from 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Uses priority queue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From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A </a:t>
            </a:r>
            <a:r>
              <a:rPr lang="en" sz="1800"/>
              <a:t>to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lang="en" sz="1800"/>
              <a:t>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AC </a:t>
            </a:r>
            <a:r>
              <a:rPr lang="en" sz="1800"/>
              <a:t>then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AB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UCS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 </a:t>
                      </a:r>
                      <a:r>
                        <a:rPr lang="en" sz="1800"/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varies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varies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00" y="2172600"/>
            <a:ext cx="2820100" cy="23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Search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Perform 2 simultaneous BFS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At initial and goal states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test: Searches meet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Requires knowing goal state</a:t>
            </a:r>
            <a:endParaRPr sz="180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89" name="Google Shape;189;p31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UCS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 </a:t>
                      </a:r>
                      <a:r>
                        <a:rPr lang="en" sz="1800"/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 all edges equal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d/2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d/2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25" y="2903178"/>
            <a:ext cx="3353050" cy="16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Tile Puzzle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N-Puzzle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Goal: Get tiles in numerical order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Actions: Move tile horizontally or vertically into empty space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Complexity: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WIDTH</a:t>
            </a:r>
            <a:r>
              <a:rPr lang="en" sz="1800" baseline="30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!/2 </a:t>
            </a:r>
            <a:r>
              <a:rPr lang="en" sz="1800"/>
              <a:t>configurations</a:t>
            </a:r>
            <a:endParaRPr sz="18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 descr="8puzz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845016"/>
            <a:ext cx="3999900" cy="20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Informed Search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informed search, quality of frontier states may be evaluated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Uses </a:t>
            </a:r>
            <a:r>
              <a:rPr lang="en" b="1"/>
              <a:t>search heuristic</a:t>
            </a:r>
            <a:r>
              <a:rPr lang="en"/>
              <a:t> to estimate distance to goal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h(n): </a:t>
            </a:r>
            <a:r>
              <a:rPr lang="en" sz="1800"/>
              <a:t>Estimated distance between state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 sz="1800"/>
              <a:t>and goal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May be combined in </a:t>
            </a:r>
            <a:r>
              <a:rPr lang="en" sz="1800" b="1"/>
              <a:t>evaluation function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f(n) </a:t>
            </a:r>
            <a:r>
              <a:rPr lang="en" sz="1800"/>
              <a:t>to measure overall quality of frontier state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Heuristics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Search Heuristic:</a:t>
            </a:r>
            <a:r>
              <a:rPr lang="en"/>
              <a:t> Estimate of distance between states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Heuristic chosen depends on search problem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Often developed by relaxing constraints of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Allows actions not permissible in problem definition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heuristics from initial state to goal state for the N-Puzzle: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# of misplaced tiles (tiles can be picked up and moved)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Manhattan distance of tiles (tiles can move over other tiles)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Search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Select node with lowest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h(n)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Courier"/>
                <a:ea typeface="Courier"/>
                <a:cs typeface="Courier"/>
                <a:sym typeface="Courier"/>
              </a:rPr>
              <a:t>h(n): </a:t>
            </a:r>
            <a:endParaRPr sz="18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estimated distance to goal from state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Absolute Error: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|h(n) - h*(n)|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h*(n): </a:t>
            </a:r>
            <a:r>
              <a:rPr lang="en" sz="1800"/>
              <a:t>Actual distance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Minimizing can improve performance</a:t>
            </a:r>
            <a:endParaRPr sz="1800"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15" name="Google Shape;215;p35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Greedy Search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finite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O(b</a:t>
                      </a:r>
                      <a:r>
                        <a:rPr lang="en" sz="1800" baseline="300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Uniform Cost Search keeps track of cost from start to node n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g(n): </a:t>
            </a:r>
            <a:r>
              <a:rPr lang="en" sz="1800"/>
              <a:t>cost to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Greedy Search selects next node closest to goal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h(n): </a:t>
            </a:r>
            <a:r>
              <a:rPr lang="en" sz="1800"/>
              <a:t>est. cost from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A* Search combines both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f(n) = g(n) + h(n)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48324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A* Search Properties</a:t>
                      </a:r>
                      <a:endParaRPr sz="18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Complete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Optimal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based on error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based on error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Admissible Heuristics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heuristic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h(n) </a:t>
            </a:r>
            <a:r>
              <a:rPr lang="en"/>
              <a:t>is admissible if for every node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n: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h(n) ≤ h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is the true cost to reach goal state from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n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admissible heuristic never overestimates cost to reach goal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Always "optimistic"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Example: Straight-line distance for travel distance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h(n) </a:t>
            </a:r>
            <a:r>
              <a:rPr lang="en"/>
              <a:t>is admissible and each state explored only once then A</a:t>
            </a:r>
            <a:r>
              <a:rPr lang="en" baseline="30000"/>
              <a:t>*</a:t>
            </a:r>
            <a:r>
              <a:rPr lang="en"/>
              <a:t> is optimal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Admissible Heuristic Example</a:t>
            </a:r>
            <a:endParaRPr/>
          </a:p>
        </p:txBody>
      </p:sp>
      <p:grpSp>
        <p:nvGrpSpPr>
          <p:cNvPr id="235" name="Google Shape;235;p38"/>
          <p:cNvGrpSpPr/>
          <p:nvPr/>
        </p:nvGrpSpPr>
        <p:grpSpPr>
          <a:xfrm>
            <a:off x="311697" y="1232988"/>
            <a:ext cx="5323853" cy="3255375"/>
            <a:chOff x="1392247" y="1291375"/>
            <a:chExt cx="5323853" cy="3255375"/>
          </a:xfrm>
        </p:grpSpPr>
        <p:sp>
          <p:nvSpPr>
            <p:cNvPr id="236" name="Google Shape;236;p38"/>
            <p:cNvSpPr/>
            <p:nvPr/>
          </p:nvSpPr>
          <p:spPr>
            <a:xfrm>
              <a:off x="1392247" y="26969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</a:t>
              </a:r>
              <a:endParaRPr sz="2400" b="1"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5791200" y="26207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G</a:t>
              </a:r>
              <a:endParaRPr sz="2400" b="1"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3591725" y="1686325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A</a:t>
              </a:r>
              <a:endParaRPr sz="2400" b="1"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3591725" y="36218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B</a:t>
              </a:r>
              <a:endParaRPr sz="2400" b="1"/>
            </a:p>
          </p:txBody>
        </p:sp>
        <p:cxnSp>
          <p:nvCxnSpPr>
            <p:cNvPr id="240" name="Google Shape;240;p38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181699" y="2148698"/>
              <a:ext cx="1410000" cy="683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241;p38"/>
            <p:cNvCxnSpPr>
              <a:stCxn id="238" idx="6"/>
              <a:endCxn id="237" idx="1"/>
            </p:cNvCxnSpPr>
            <p:nvPr/>
          </p:nvCxnSpPr>
          <p:spPr>
            <a:xfrm>
              <a:off x="4516625" y="2148775"/>
              <a:ext cx="1410000" cy="607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38"/>
            <p:cNvCxnSpPr>
              <a:stCxn id="236" idx="5"/>
              <a:endCxn id="239" idx="2"/>
            </p:cNvCxnSpPr>
            <p:nvPr/>
          </p:nvCxnSpPr>
          <p:spPr>
            <a:xfrm>
              <a:off x="2181699" y="3486402"/>
              <a:ext cx="1410000" cy="597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243;p38"/>
            <p:cNvCxnSpPr>
              <a:stCxn id="239" idx="6"/>
              <a:endCxn id="237" idx="3"/>
            </p:cNvCxnSpPr>
            <p:nvPr/>
          </p:nvCxnSpPr>
          <p:spPr>
            <a:xfrm rot="10800000" flipH="1">
              <a:off x="4516625" y="3410200"/>
              <a:ext cx="1410000" cy="674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4" name="Google Shape;244;p38"/>
            <p:cNvSpPr txBox="1"/>
            <p:nvPr/>
          </p:nvSpPr>
          <p:spPr>
            <a:xfrm>
              <a:off x="3477875" y="1291375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5" name="Google Shape;245;p38"/>
            <p:cNvSpPr txBox="1"/>
            <p:nvPr/>
          </p:nvSpPr>
          <p:spPr>
            <a:xfrm>
              <a:off x="3477875" y="3217450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4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6" name="Google Shape;246;p38"/>
            <p:cNvSpPr txBox="1"/>
            <p:nvPr/>
          </p:nvSpPr>
          <p:spPr>
            <a:xfrm>
              <a:off x="2759363" y="20344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7" name="Google Shape;247;p38"/>
            <p:cNvSpPr txBox="1"/>
            <p:nvPr/>
          </p:nvSpPr>
          <p:spPr>
            <a:xfrm>
              <a:off x="2759363" y="38038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8" name="Google Shape;248;p38"/>
            <p:cNvSpPr txBox="1"/>
            <p:nvPr/>
          </p:nvSpPr>
          <p:spPr>
            <a:xfrm>
              <a:off x="5072675" y="20344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9" name="Google Shape;249;p38"/>
            <p:cNvSpPr txBox="1"/>
            <p:nvPr/>
          </p:nvSpPr>
          <p:spPr>
            <a:xfrm>
              <a:off x="5072675" y="38038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50" name="Google Shape;250;p38"/>
          <p:cNvSpPr txBox="1">
            <a:spLocks noGrp="1"/>
          </p:cNvSpPr>
          <p:nvPr>
            <p:ph type="body" idx="2"/>
          </p:nvPr>
        </p:nvSpPr>
        <p:spPr>
          <a:xfrm>
            <a:off x="5635550" y="1152475"/>
            <a:ext cx="319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h(n) </a:t>
            </a:r>
            <a:r>
              <a:rPr lang="en" sz="1800"/>
              <a:t>is admissible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Never overestimates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Optimal path SBG will always be found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True for any non-overestimating value of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h(n)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h(n) </a:t>
            </a:r>
            <a:r>
              <a:rPr lang="en" sz="1800"/>
              <a:t>upper-bounded by actual path cost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Inadmissible Heuristic Example</a:t>
            </a:r>
            <a:endParaRPr/>
          </a:p>
        </p:txBody>
      </p:sp>
      <p:grpSp>
        <p:nvGrpSpPr>
          <p:cNvPr id="256" name="Google Shape;256;p39"/>
          <p:cNvGrpSpPr/>
          <p:nvPr/>
        </p:nvGrpSpPr>
        <p:grpSpPr>
          <a:xfrm>
            <a:off x="311697" y="1232988"/>
            <a:ext cx="5323853" cy="3255375"/>
            <a:chOff x="1392247" y="1291375"/>
            <a:chExt cx="5323853" cy="3255375"/>
          </a:xfrm>
        </p:grpSpPr>
        <p:sp>
          <p:nvSpPr>
            <p:cNvPr id="257" name="Google Shape;257;p39"/>
            <p:cNvSpPr/>
            <p:nvPr/>
          </p:nvSpPr>
          <p:spPr>
            <a:xfrm>
              <a:off x="1392247" y="26969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</a:t>
              </a:r>
              <a:endParaRPr sz="2400" b="1"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5791200" y="26207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G</a:t>
              </a:r>
              <a:endParaRPr sz="2400" b="1"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3591725" y="1686325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A</a:t>
              </a:r>
              <a:endParaRPr sz="2400" b="1"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3591725" y="36218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B</a:t>
              </a:r>
              <a:endParaRPr sz="2400" b="1"/>
            </a:p>
          </p:txBody>
        </p:sp>
        <p:cxnSp>
          <p:nvCxnSpPr>
            <p:cNvPr id="261" name="Google Shape;261;p39"/>
            <p:cNvCxnSpPr>
              <a:stCxn id="257" idx="7"/>
              <a:endCxn id="259" idx="2"/>
            </p:cNvCxnSpPr>
            <p:nvPr/>
          </p:nvCxnSpPr>
          <p:spPr>
            <a:xfrm rot="10800000" flipH="1">
              <a:off x="2181699" y="2148698"/>
              <a:ext cx="1410000" cy="683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2" name="Google Shape;262;p39"/>
            <p:cNvCxnSpPr>
              <a:stCxn id="259" idx="6"/>
              <a:endCxn id="258" idx="1"/>
            </p:cNvCxnSpPr>
            <p:nvPr/>
          </p:nvCxnSpPr>
          <p:spPr>
            <a:xfrm>
              <a:off x="4516625" y="2148775"/>
              <a:ext cx="1410000" cy="607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39"/>
            <p:cNvCxnSpPr>
              <a:stCxn id="257" idx="5"/>
              <a:endCxn id="260" idx="2"/>
            </p:cNvCxnSpPr>
            <p:nvPr/>
          </p:nvCxnSpPr>
          <p:spPr>
            <a:xfrm>
              <a:off x="2181699" y="3486402"/>
              <a:ext cx="1410000" cy="597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4" name="Google Shape;264;p39"/>
            <p:cNvCxnSpPr>
              <a:stCxn id="260" idx="6"/>
              <a:endCxn id="258" idx="3"/>
            </p:cNvCxnSpPr>
            <p:nvPr/>
          </p:nvCxnSpPr>
          <p:spPr>
            <a:xfrm rot="10800000" flipH="1">
              <a:off x="4516625" y="3410200"/>
              <a:ext cx="1410000" cy="674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5" name="Google Shape;265;p39"/>
            <p:cNvSpPr txBox="1"/>
            <p:nvPr/>
          </p:nvSpPr>
          <p:spPr>
            <a:xfrm>
              <a:off x="3477875" y="1291375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5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6" name="Google Shape;266;p39"/>
            <p:cNvSpPr txBox="1"/>
            <p:nvPr/>
          </p:nvSpPr>
          <p:spPr>
            <a:xfrm>
              <a:off x="3477875" y="3217450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10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7" name="Google Shape;267;p39"/>
            <p:cNvSpPr txBox="1"/>
            <p:nvPr/>
          </p:nvSpPr>
          <p:spPr>
            <a:xfrm>
              <a:off x="2759363" y="20344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2759363" y="38038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5072675" y="20344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70" name="Google Shape;270;p39"/>
            <p:cNvSpPr txBox="1"/>
            <p:nvPr/>
          </p:nvSpPr>
          <p:spPr>
            <a:xfrm>
              <a:off x="5072675" y="38038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71" name="Google Shape;271;p39"/>
          <p:cNvSpPr txBox="1">
            <a:spLocks noGrp="1"/>
          </p:cNvSpPr>
          <p:nvPr>
            <p:ph type="body" idx="2"/>
          </p:nvPr>
        </p:nvSpPr>
        <p:spPr>
          <a:xfrm>
            <a:off x="5635550" y="1152475"/>
            <a:ext cx="319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h(n) </a:t>
            </a:r>
            <a:r>
              <a:rPr lang="en" sz="1800"/>
              <a:t>is </a:t>
            </a:r>
            <a:r>
              <a:rPr lang="en" sz="1800" b="1"/>
              <a:t>not</a:t>
            </a:r>
            <a:r>
              <a:rPr lang="en" sz="1800"/>
              <a:t> admissible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May overestimate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Suboptimal path SAG will be chosen as solution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Optimal path SBG will not be considered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If inadmissible,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h(n) </a:t>
            </a:r>
            <a:r>
              <a:rPr lang="en" sz="1800"/>
              <a:t>may show optimal path cost to be &gt; non-optimal path cost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Heuristics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is a stronger heuristic requirement for A* efficiency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Any consistent heuristic is admissible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f(n) </a:t>
            </a:r>
            <a:r>
              <a:rPr lang="en"/>
              <a:t>must be monotonically non-decreasing toward goal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g(n) </a:t>
            </a:r>
            <a:r>
              <a:rPr lang="en"/>
              <a:t>is accurate and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h(n) </a:t>
            </a:r>
            <a:r>
              <a:rPr lang="en"/>
              <a:t>is admissible (non-overestimating)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Thus,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g(n) + h(n) </a:t>
            </a:r>
            <a:r>
              <a:rPr lang="en" sz="1800"/>
              <a:t>should not get smaller approaching goal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Identical to triangle inequality: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h(A) ≤ |AB| + h(B)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4650325" y="4137250"/>
            <a:ext cx="431700" cy="431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</a:t>
            </a:r>
            <a:endParaRPr b="1"/>
          </a:p>
        </p:txBody>
      </p:sp>
      <p:sp>
        <p:nvSpPr>
          <p:cNvPr id="279" name="Google Shape;279;p40"/>
          <p:cNvSpPr/>
          <p:nvPr/>
        </p:nvSpPr>
        <p:spPr>
          <a:xfrm>
            <a:off x="6616600" y="4137250"/>
            <a:ext cx="431700" cy="431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</a:t>
            </a:r>
            <a:endParaRPr/>
          </a:p>
        </p:txBody>
      </p:sp>
      <p:sp>
        <p:nvSpPr>
          <p:cNvPr id="280" name="Google Shape;280;p40"/>
          <p:cNvSpPr/>
          <p:nvPr/>
        </p:nvSpPr>
        <p:spPr>
          <a:xfrm>
            <a:off x="5633413" y="3425525"/>
            <a:ext cx="431700" cy="431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281" name="Google Shape;281;p40"/>
          <p:cNvCxnSpPr>
            <a:stCxn id="278" idx="6"/>
            <a:endCxn id="279" idx="2"/>
          </p:cNvCxnSpPr>
          <p:nvPr/>
        </p:nvCxnSpPr>
        <p:spPr>
          <a:xfrm>
            <a:off x="5082025" y="4353100"/>
            <a:ext cx="153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0"/>
          <p:cNvCxnSpPr>
            <a:stCxn id="278" idx="7"/>
            <a:endCxn id="280" idx="3"/>
          </p:cNvCxnSpPr>
          <p:nvPr/>
        </p:nvCxnSpPr>
        <p:spPr>
          <a:xfrm rot="10800000" flipH="1">
            <a:off x="5018804" y="3793971"/>
            <a:ext cx="677700" cy="40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40"/>
          <p:cNvCxnSpPr>
            <a:stCxn id="280" idx="5"/>
            <a:endCxn id="279" idx="1"/>
          </p:cNvCxnSpPr>
          <p:nvPr/>
        </p:nvCxnSpPr>
        <p:spPr>
          <a:xfrm>
            <a:off x="6001891" y="3794004"/>
            <a:ext cx="678000" cy="40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Heuristic Example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h(n) </a:t>
            </a:r>
            <a:r>
              <a:rPr lang="en"/>
              <a:t>is admissible but inconsistent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SAC will be explored prior to SBC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Unnecessary paths may be expanded</a:t>
            </a:r>
            <a:endParaRPr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742622" y="1313500"/>
            <a:ext cx="7658753" cy="3255375"/>
            <a:chOff x="173047" y="72175"/>
            <a:chExt cx="7658753" cy="3255375"/>
          </a:xfrm>
        </p:grpSpPr>
        <p:sp>
          <p:nvSpPr>
            <p:cNvPr id="291" name="Google Shape;291;p41"/>
            <p:cNvSpPr/>
            <p:nvPr/>
          </p:nvSpPr>
          <p:spPr>
            <a:xfrm>
              <a:off x="173047" y="14777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</a:t>
              </a:r>
              <a:endParaRPr sz="2400" b="1"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4572000" y="14015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C</a:t>
              </a:r>
              <a:endParaRPr sz="2400" b="1"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372525" y="467125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A</a:t>
              </a:r>
              <a:endParaRPr sz="2400" b="1"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372525" y="24026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B</a:t>
              </a:r>
              <a:endParaRPr sz="2400" b="1"/>
            </a:p>
          </p:txBody>
        </p:sp>
        <p:cxnSp>
          <p:nvCxnSpPr>
            <p:cNvPr id="295" name="Google Shape;295;p41"/>
            <p:cNvCxnSpPr>
              <a:stCxn id="291" idx="7"/>
              <a:endCxn id="293" idx="2"/>
            </p:cNvCxnSpPr>
            <p:nvPr/>
          </p:nvCxnSpPr>
          <p:spPr>
            <a:xfrm rot="10800000" flipH="1">
              <a:off x="962499" y="929498"/>
              <a:ext cx="1410000" cy="683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6" name="Google Shape;296;p41"/>
            <p:cNvCxnSpPr>
              <a:stCxn id="293" idx="6"/>
              <a:endCxn id="292" idx="1"/>
            </p:cNvCxnSpPr>
            <p:nvPr/>
          </p:nvCxnSpPr>
          <p:spPr>
            <a:xfrm>
              <a:off x="3297425" y="929575"/>
              <a:ext cx="1410000" cy="607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7" name="Google Shape;297;p41"/>
            <p:cNvCxnSpPr>
              <a:stCxn id="291" idx="5"/>
              <a:endCxn id="294" idx="2"/>
            </p:cNvCxnSpPr>
            <p:nvPr/>
          </p:nvCxnSpPr>
          <p:spPr>
            <a:xfrm>
              <a:off x="962499" y="2267202"/>
              <a:ext cx="1410000" cy="597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8" name="Google Shape;298;p41"/>
            <p:cNvCxnSpPr>
              <a:stCxn id="294" idx="6"/>
              <a:endCxn id="292" idx="3"/>
            </p:cNvCxnSpPr>
            <p:nvPr/>
          </p:nvCxnSpPr>
          <p:spPr>
            <a:xfrm rot="10800000" flipH="1">
              <a:off x="3297425" y="2191000"/>
              <a:ext cx="1410000" cy="674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9" name="Google Shape;299;p41"/>
            <p:cNvSpPr txBox="1"/>
            <p:nvPr/>
          </p:nvSpPr>
          <p:spPr>
            <a:xfrm>
              <a:off x="2258675" y="72175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0" name="Google Shape;300;p41"/>
            <p:cNvSpPr txBox="1"/>
            <p:nvPr/>
          </p:nvSpPr>
          <p:spPr>
            <a:xfrm>
              <a:off x="2258675" y="1998250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10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1" name="Google Shape;301;p41"/>
            <p:cNvSpPr txBox="1"/>
            <p:nvPr/>
          </p:nvSpPr>
          <p:spPr>
            <a:xfrm>
              <a:off x="1540163" y="8152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2" name="Google Shape;302;p41"/>
            <p:cNvSpPr txBox="1"/>
            <p:nvPr/>
          </p:nvSpPr>
          <p:spPr>
            <a:xfrm>
              <a:off x="1540163" y="25846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3" name="Google Shape;303;p41"/>
            <p:cNvSpPr txBox="1"/>
            <p:nvPr/>
          </p:nvSpPr>
          <p:spPr>
            <a:xfrm>
              <a:off x="3853475" y="8152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4" name="Google Shape;304;p41"/>
            <p:cNvSpPr txBox="1"/>
            <p:nvPr/>
          </p:nvSpPr>
          <p:spPr>
            <a:xfrm>
              <a:off x="3853475" y="2584600"/>
              <a:ext cx="2763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6906900" y="1401550"/>
              <a:ext cx="924900" cy="9249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G</a:t>
              </a:r>
              <a:endParaRPr sz="2400" b="1"/>
            </a:p>
          </p:txBody>
        </p:sp>
        <p:cxnSp>
          <p:nvCxnSpPr>
            <p:cNvPr id="306" name="Google Shape;306;p41"/>
            <p:cNvCxnSpPr>
              <a:stCxn id="292" idx="6"/>
              <a:endCxn id="305" idx="2"/>
            </p:cNvCxnSpPr>
            <p:nvPr/>
          </p:nvCxnSpPr>
          <p:spPr>
            <a:xfrm>
              <a:off x="5496900" y="1864000"/>
              <a:ext cx="1410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7" name="Google Shape;307;p41"/>
            <p:cNvSpPr txBox="1"/>
            <p:nvPr/>
          </p:nvSpPr>
          <p:spPr>
            <a:xfrm>
              <a:off x="4458150" y="1005775"/>
              <a:ext cx="11526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h(n) = 1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8" name="Google Shape;308;p41"/>
            <p:cNvSpPr txBox="1"/>
            <p:nvPr/>
          </p:nvSpPr>
          <p:spPr>
            <a:xfrm>
              <a:off x="5990550" y="1477750"/>
              <a:ext cx="4227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 b="1"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Meaningful</a:t>
            </a:r>
            <a:r>
              <a:rPr lang="en" sz="1800"/>
              <a:t> representation of environment or object in environment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 N-Puzzle, each tile configuration is one state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Ease with which tiles move or their color, etc. are not part of the state</a:t>
            </a:r>
            <a:endParaRPr sz="180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5" descr="8puzzle"/>
          <p:cNvPicPr preferRelativeResize="0"/>
          <p:nvPr/>
        </p:nvPicPr>
        <p:blipFill rotWithShape="1">
          <a:blip r:embed="rId3">
            <a:alphaModFix/>
          </a:blip>
          <a:srcRect r="56413" b="14185"/>
          <a:stretch/>
        </p:blipFill>
        <p:spPr>
          <a:xfrm>
            <a:off x="5960700" y="1700100"/>
            <a:ext cx="1743300" cy="17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Dominance</a:t>
            </a: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Admissible heuristics can often be found by relaxing problem constraints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Sliding Tile Puzzle: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(n): </a:t>
            </a:r>
            <a:r>
              <a:rPr lang="en"/>
              <a:t># of misplaced tiles (tiles can be picked up and moved)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(n): </a:t>
            </a:r>
            <a:r>
              <a:rPr lang="en"/>
              <a:t>Manhattan distance of tiles (tiles can move over other tiles)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heuristics are admissible (they never overestimate the distance)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≥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for any node in the graph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 b="1"/>
              <a:t>dominates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and is a </a:t>
            </a:r>
            <a:r>
              <a:rPr lang="en" b="1"/>
              <a:t>more accurate</a:t>
            </a:r>
            <a:r>
              <a:rPr lang="en"/>
              <a:t> heuristic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Heuristics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heuristics may seem promising or difficult to measure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may perform better than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in some cases and vice 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Difficult to compare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and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 </a:t>
            </a:r>
            <a:r>
              <a:rPr lang="en"/>
              <a:t>in all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Assuming all such heuristics are admissible, they can be combined as: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h(n) = max(h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(n),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(n), ..., h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(n))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each heuristic is individually admissible: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h(n) </a:t>
            </a:r>
            <a:r>
              <a:rPr lang="en"/>
              <a:t>must be admissible and closest to actual distance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Memory Optimizations</a:t>
            </a:r>
            <a:endParaRPr/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Memory is usually bottleneck of A* search performance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IDA* (Iterative Deepening A*):</a:t>
            </a:r>
            <a:r>
              <a:rPr lang="en" sz="1800"/>
              <a:t> Perform DFS using cost of state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f(n) </a:t>
            </a:r>
            <a:r>
              <a:rPr lang="en" sz="1800"/>
              <a:t>as depth limit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Fewer states in memory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May require many iterations</a:t>
            </a:r>
            <a:endParaRPr sz="1800"/>
          </a:p>
        </p:txBody>
      </p:sp>
      <p:sp>
        <p:nvSpPr>
          <p:cNvPr id="327" name="Google Shape;327;p4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Like BFS, A* states kept in memory (frontier and explored states)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SMA*:</a:t>
            </a:r>
            <a:r>
              <a:rPr lang="en" sz="1800"/>
              <a:t> Force limit on number of simultaneous active states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When limit reached, prune highest-cost states from graph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States may need to be re-generated later 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Local Search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N-Queens</a:t>
            </a:r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N-Queens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Objective: No attacking pairs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Queens attack horizontally, vertically, diagonally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Queens may be placed on any empty square</a:t>
            </a:r>
            <a:endParaRPr sz="1800"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150" y="1152475"/>
            <a:ext cx="3416400" cy="3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optimization problems, optimal goal state often not known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tries to find best state possible given time (or other) constraints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Path from initial state to goal state usually not relevant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local search methods, a constant amount of memory is used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Only successors of current state(s) available at any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frontier and explored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Memory efficient but unable to reproduce an optimal path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Landscape</a:t>
            </a:r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Objective Function: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Evaluates quality of a state WRT problem-specific criteria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Global Optimum: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State that evaluates to best result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Local Optimum: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States better than all neighboring states but not globally optimal</a:t>
            </a:r>
            <a:endParaRPr sz="1800"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20699" cy="253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Search</a:t>
            </a:r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greedy approach of exploring best successor states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costs are not uniform, select steepest (best) successor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all best successor states are equal to current state: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Traverse "plateau" for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 sz="1800"/>
              <a:t>iterations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Halt search if no better state found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no successor states are better, stop search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strategy is highly prone to becoming trapped in local optima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"[Hill Climbing Search] resembles trying to find the top of Mount Everest in a thick fog while suffering from amnesia."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f(n): </a:t>
            </a:r>
            <a:r>
              <a:rPr lang="en" sz="1800"/>
              <a:t># attacking pairs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 state below: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f(n) = 17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Local Minimum: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f(n)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All successor states are worse</a:t>
            </a:r>
            <a:endParaRPr sz="1800"/>
          </a:p>
        </p:txBody>
      </p:sp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Climbing: N-Queens</a:t>
            </a:r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50" y="1981448"/>
            <a:ext cx="2579200" cy="25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750" y="1981459"/>
            <a:ext cx="2579200" cy="258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Hill Climbing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Random Restart Hill Climbing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Repeat hill climb, restarting with new initial state each time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Stochastic Hill Climbing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multiple uphill successor states, choose one at random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Probability of uphill state being chosen depends on its "steepness"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First Choice Hill Climbing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Generate random successors until better state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Useful if number of successor states too great to generate in full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reachable states from initial state make up the state space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Explored States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States already visited by search algorithm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Frontier States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Unexplored states adjacent to at least one explored state</a:t>
            </a:r>
            <a:endParaRPr sz="18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Black: Explored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White: Frontier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25" y="1152475"/>
            <a:ext cx="20002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Search</a:t>
            </a:r>
            <a:endParaRPr/>
          </a:p>
        </p:txBody>
      </p:sp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optimal state be the global minimum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Simulated Annealing, random successor state selected each iteration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If state has better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f(n) </a:t>
            </a:r>
            <a:r>
              <a:rPr lang="en"/>
              <a:t>value, it is explored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Otherwise, state is explored with probability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P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 </a:t>
            </a:r>
            <a:r>
              <a:rPr lang="en" sz="1800"/>
              <a:t>decreases during search according to predefined </a:t>
            </a:r>
            <a:r>
              <a:rPr lang="en" sz="1800" b="1"/>
              <a:t>schedule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 </a:t>
            </a:r>
            <a:r>
              <a:rPr lang="en" sz="1800"/>
              <a:t>may be weighted by degree successor state is worse than current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Toward end of search, fewer worse states chosen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Simulates "heated" materials cooling over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As rate of schedule decreases, probability of completeness approaches 1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Beam Search</a:t>
            </a:r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local search strategies use one current state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Local Beam Search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k </a:t>
            </a:r>
            <a:r>
              <a:rPr lang="en"/>
              <a:t>current states exist at any time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 each iteration, all successor states to all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k </a:t>
            </a:r>
            <a:r>
              <a:rPr lang="en"/>
              <a:t>states are generated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branching factor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/>
              <a:t>number of successor states is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kb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Only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k </a:t>
            </a:r>
            <a:r>
              <a:rPr lang="en" sz="1800"/>
              <a:t>best states chosen for next iteration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Selected states may start to "cluster" in one area of search space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May result in lower state "diversity"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Solution: Choose some successor states at random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Genetic Algorithms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Algorithm: Intuition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87" y="1152475"/>
            <a:ext cx="6012435" cy="18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400" y="3109425"/>
            <a:ext cx="6047203" cy="1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Terminology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Individual:</a:t>
            </a:r>
            <a:r>
              <a:rPr lang="en"/>
              <a:t> Sequence of values, usually array or (bit)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Population:</a:t>
            </a:r>
            <a:r>
              <a:rPr lang="en"/>
              <a:t> Set of individuals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Generation:</a:t>
            </a:r>
            <a:r>
              <a:rPr lang="en"/>
              <a:t> Current population, replaced on each iteration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Crossover:</a:t>
            </a:r>
            <a:r>
              <a:rPr lang="en"/>
              <a:t> Process of creating a new individual from two existing individuals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Mutation:</a:t>
            </a:r>
            <a:r>
              <a:rPr lang="en"/>
              <a:t> Randomly altering values in an individual's sequence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Fitness Function:</a:t>
            </a:r>
            <a:r>
              <a:rPr lang="en"/>
              <a:t> Procedure that evaluates an individual by given criteria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Terminating Conditions</a:t>
            </a:r>
            <a:endParaRPr/>
          </a:p>
        </p:txBody>
      </p:sp>
      <p:sp>
        <p:nvSpPr>
          <p:cNvPr id="411" name="Google Shape;41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stopping a Genetic Algorithm: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Time/Generations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Fitness Score</a:t>
            </a:r>
            <a:r>
              <a:rPr lang="en"/>
              <a:t>: Individual found with sufficiently high score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May not be optimal if optimal solution not known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One Remaining</a:t>
            </a:r>
            <a:r>
              <a:rPr lang="en"/>
              <a:t>: Return last remaining individual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Applicable only if population decreases with each generation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Convergence</a:t>
            </a:r>
            <a:r>
              <a:rPr lang="en"/>
              <a:t>: All individuals very similar or identical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Similarity requires distance metric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Requires sufficiently low mutation rate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Functions</a:t>
            </a:r>
            <a:endParaRPr/>
          </a:p>
        </p:txBody>
      </p:sp>
      <p:sp>
        <p:nvSpPr>
          <p:cNvPr id="417" name="Google Shape;417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an individual is defined by a fitness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problems will require different fitness functions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Based on what makes individuals good or bad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Similar to state's cost in other search methods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Often most expensive aspect of Genetic Algorithm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May not be linear or even polynomial in run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Calculated independently of other individuals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Allows function to evaluate on GPU or distributed system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423" name="Google Shape;42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are selected for crossover based on results of fitness function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Those with scores below threshold may not be considered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 random number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After all members of population are scored: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Scores are added to a running total until total ≥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Individual whose score caused total to reach threshold is selected</a:t>
            </a:r>
            <a:endParaRPr/>
          </a:p>
        </p:txBody>
      </p:sp>
      <p:graphicFrame>
        <p:nvGraphicFramePr>
          <p:cNvPr id="424" name="Google Shape;424;p59"/>
          <p:cNvGraphicFramePr/>
          <p:nvPr/>
        </p:nvGraphicFramePr>
        <p:xfrm>
          <a:off x="95250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 = 0.4 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0.05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0.25</a:t>
                      </a:r>
                      <a:endParaRPr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</a:t>
                      </a:r>
                      <a:endParaRPr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0.15</a:t>
                      </a:r>
                      <a:endParaRPr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0.35</a:t>
                      </a:r>
                      <a:endParaRPr b="1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</a:t>
            </a:r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"child" individual from two "parent" individuals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Randomly partitions parents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Uses opposing sides of partition from each parent to create child</a:t>
            </a:r>
            <a:endParaRPr/>
          </a:p>
        </p:txBody>
      </p:sp>
      <p:graphicFrame>
        <p:nvGraphicFramePr>
          <p:cNvPr id="431" name="Google Shape;431;p60"/>
          <p:cNvGraphicFramePr/>
          <p:nvPr/>
        </p:nvGraphicFramePr>
        <p:xfrm>
          <a:off x="952500" y="286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Parent</a:t>
                      </a:r>
                      <a:r>
                        <a:rPr lang="en" b="1" baseline="-25000"/>
                        <a:t>1</a:t>
                      </a:r>
                      <a:endParaRPr b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Parent</a:t>
                      </a:r>
                      <a:r>
                        <a:rPr lang="en" b="1" baseline="-25000"/>
                        <a:t>2</a:t>
                      </a:r>
                      <a:endParaRPr b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Child</a:t>
                      </a:r>
                      <a:r>
                        <a:rPr lang="en" b="1" baseline="-25000"/>
                        <a:t>1</a:t>
                      </a:r>
                      <a:endParaRPr b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Child</a:t>
                      </a:r>
                      <a:r>
                        <a:rPr lang="en" b="1" baseline="-25000"/>
                        <a:t>2</a:t>
                      </a:r>
                      <a:endParaRPr b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437" name="Google Shape;437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Keep population diverse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Prevents stagnating in local optima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small chance crossover child will have element(s) altered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Add: Insert item in sequence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Remove: Delete item from sequence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Edit: Modify item in sequence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Rate of each type of modification may vary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Transition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Path Cost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Generational Complexity of a Genetic Algorithm</a:t>
            </a:r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/>
              <a:t>be population size and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F </a:t>
            </a:r>
            <a:r>
              <a:rPr lang="en"/>
              <a:t>be the run time of fitness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of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G </a:t>
            </a:r>
            <a:r>
              <a:rPr lang="en"/>
              <a:t>generations produced: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/>
              <a:t>Fitness: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O(F∙N)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b="1"/>
              <a:t>each</a:t>
            </a:r>
            <a:r>
              <a:rPr lang="en"/>
              <a:t> new individual created from this generation:</a:t>
            </a:r>
            <a:endParaRPr/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/>
              <a:t>Selection + Crossover + Mutation: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O(N) </a:t>
            </a:r>
            <a:r>
              <a:rPr lang="en"/>
              <a:t>or less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/>
              <a:t>individuals created per generation,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G </a:t>
            </a:r>
            <a:r>
              <a:rPr lang="en"/>
              <a:t>runs in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O(N</a:t>
            </a:r>
            <a:r>
              <a:rPr lang="en" baseline="30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+F∙N)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Font typeface="Courier"/>
              <a:buChar char="❖"/>
            </a:pPr>
            <a:r>
              <a:rPr lang="en"/>
              <a:t>Number of generations based on algorithm's terminating condition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Agents &amp; Environments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Model</a:t>
            </a:r>
            <a:endParaRPr/>
          </a:p>
        </p:txBody>
      </p:sp>
      <p:sp>
        <p:nvSpPr>
          <p:cNvPr id="454" name="Google Shape;45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Artificial Intelligence: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An </a:t>
            </a:r>
            <a:r>
              <a:rPr lang="en" sz="1800" b="1"/>
              <a:t>agent</a:t>
            </a:r>
            <a:r>
              <a:rPr lang="en" sz="1800"/>
              <a:t> is an abstraction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Agents should be </a:t>
            </a:r>
            <a:r>
              <a:rPr lang="en" sz="1800" b="1"/>
              <a:t>rational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Agent is evaluated by a </a:t>
            </a:r>
            <a:r>
              <a:rPr lang="en" sz="1800" b="1"/>
              <a:t>performance measure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Agent Properties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Exists in an </a:t>
            </a:r>
            <a:r>
              <a:rPr lang="en" sz="1800" b="1"/>
              <a:t>environment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Sensors</a:t>
            </a:r>
            <a:r>
              <a:rPr lang="en" sz="1800"/>
              <a:t> perceive environment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Actuators</a:t>
            </a:r>
            <a:r>
              <a:rPr lang="en" sz="1800"/>
              <a:t> manipulate environment</a:t>
            </a:r>
            <a:endParaRPr sz="1800" b="1"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6" name="Google Shape;45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152467"/>
            <a:ext cx="3999900" cy="18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Intelligence</a:t>
            </a:r>
            <a:endParaRPr/>
          </a:p>
        </p:txBody>
      </p:sp>
      <p:sp>
        <p:nvSpPr>
          <p:cNvPr id="462" name="Google Shape;46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intelligence is the most sophisticated intelligence we know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Humans often make decisions against their interests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May be a poor benchmark for intelligent systems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Rationality: Choose best action (based on problem)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Action should (appear to) maximize an expected outcome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Uncertainty: Outcome of rational action may not be known in advance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 Requirements</a:t>
            </a:r>
            <a:endParaRPr/>
          </a:p>
        </p:txBody>
      </p:sp>
      <p:sp>
        <p:nvSpPr>
          <p:cNvPr id="468" name="Google Shape;468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 do the "right thing" under </a:t>
            </a:r>
            <a:r>
              <a:rPr lang="en" b="1"/>
              <a:t>uncertainty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what an agent knows about its environment: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Select actions </a:t>
            </a:r>
            <a:r>
              <a:rPr lang="en" b="1"/>
              <a:t>expected</a:t>
            </a:r>
            <a:r>
              <a:rPr lang="en"/>
              <a:t> to maximize performance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Expectation based on percepts and pre-defined knowledge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Rationality considerations: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Computation limitation may render absolute rationality unachievable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Rationality distinct from omniscience (infinite knowledge)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lang="en"/>
              <a:t>Rationality includes exploring environment to gather more information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Environment: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Rooms:</a:t>
            </a:r>
            <a:r>
              <a:rPr lang="en" sz="1600">
                <a:latin typeface="Courier"/>
                <a:ea typeface="Courier"/>
                <a:cs typeface="Courier"/>
                <a:sym typeface="Courier"/>
              </a:rPr>
              <a:t> {A, B, ...}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Rooms can be clean or dirty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Percepts: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Current location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Presence of dirt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Actions: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Move left or right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Vacuum</a:t>
            </a:r>
            <a:endParaRPr sz="1600"/>
          </a:p>
        </p:txBody>
      </p:sp>
      <p:sp>
        <p:nvSpPr>
          <p:cNvPr id="474" name="Google Shape;474;p6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5" name="Google Shape;47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Cleaner World</a:t>
            </a:r>
            <a:endParaRPr/>
          </a:p>
        </p:txBody>
      </p:sp>
      <p:pic>
        <p:nvPicPr>
          <p:cNvPr id="476" name="Google Shape;47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500" y="1152475"/>
            <a:ext cx="3999900" cy="204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World State Space</a:t>
            </a:r>
            <a:endParaRPr/>
          </a:p>
        </p:txBody>
      </p:sp>
      <p:pic>
        <p:nvPicPr>
          <p:cNvPr id="482" name="Google Shape;482;p68" descr="vacuum2-pat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50" y="1017725"/>
            <a:ext cx="7512300" cy="3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 [1/2]</a:t>
            </a:r>
            <a:endParaRPr/>
          </a:p>
        </p:txBody>
      </p:sp>
      <p:sp>
        <p:nvSpPr>
          <p:cNvPr id="488" name="Google Shape;488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criterion to judge agent behavior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Based on state of environment, not state of agent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Prevents agent from "deluding" itself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Vacuum Cleaner Agent performance measures: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Amount of dirt cleaned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 [2/2]</a:t>
            </a:r>
            <a:endParaRPr/>
          </a:p>
        </p:txBody>
      </p:sp>
      <p:sp>
        <p:nvSpPr>
          <p:cNvPr id="494" name="Google Shape;49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criterion to judge agent behavior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Based on state of environment, not state of agent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Prevents agent from "deluding" itself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Vacuum Cleaner Agent performance measures: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trike="sngStrike"/>
              <a:t>Amount of dirt cleaned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Number of clean rooms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Time taken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Power consumed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Noise Generated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Taxi Driver</a:t>
            </a:r>
            <a:endParaRPr/>
          </a:p>
        </p:txBody>
      </p:sp>
      <p:sp>
        <p:nvSpPr>
          <p:cNvPr id="500" name="Google Shape;500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1" name="Google Shape;501;p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502" name="Google Shape;502;p7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Performance Measure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safe, legal, profitable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Environment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road, cars, pedestrians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Actuators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steering, signals,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accelerator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Sensors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cameras, GPS, speedometer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3" name="Google Shape;5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725" y="1152475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Solving: Initial State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Initial State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Transition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Path Cost</a:t>
            </a:r>
            <a:endParaRPr sz="18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Starting point of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Simplified description of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Only relevant properties used</a:t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" name="Google Shape;508;p72"/>
          <p:cNvGraphicFramePr/>
          <p:nvPr/>
        </p:nvGraphicFramePr>
        <p:xfrm>
          <a:off x="311700" y="15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Environment Types</a:t>
                      </a:r>
                      <a:endParaRPr sz="1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Observability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Full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Partial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sensors can detect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Determinism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Deterministic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Stochastic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Whether actions have predictable consequences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Continuity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Episodic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Sequential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Whether consequences persist across multiple tasks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Transitivity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Static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Dynamic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Whether state changes while agent selects action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Precision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Discrete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Continuous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How granular are state attributes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Agent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Single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Multi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Whether agent must account for other agents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0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Knowledge</a:t>
                      </a:r>
                      <a:endParaRPr sz="16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Known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Unknown</a:t>
                      </a:r>
                      <a:endParaRPr sz="16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Whether environment mechanics understood</a:t>
                      </a:r>
                      <a:endParaRPr sz="12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Contingency Plans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 Plans</a:t>
            </a:r>
            <a:endParaRPr/>
          </a:p>
        </p:txBody>
      </p:sp>
      <p:sp>
        <p:nvSpPr>
          <p:cNvPr id="519" name="Google Shape;519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types of environments, outcomes are not known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Stochastic:</a:t>
            </a:r>
            <a:r>
              <a:rPr lang="en"/>
              <a:t> Actions may produce unintended outcomes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Partially Observable:</a:t>
            </a:r>
            <a:r>
              <a:rPr lang="en"/>
              <a:t> Some aspects of state not perceived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Adversarial (Multi-Agent):</a:t>
            </a:r>
            <a:r>
              <a:rPr lang="en"/>
              <a:t> Other agents may impede progress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Agents in these environments must develop a </a:t>
            </a:r>
            <a:r>
              <a:rPr lang="en" b="1"/>
              <a:t>contingency plan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Requires analyzing possible outcomes for each 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Allows </a:t>
            </a:r>
            <a:r>
              <a:rPr lang="en" b="1"/>
              <a:t>rational</a:t>
            </a:r>
            <a:r>
              <a:rPr lang="en"/>
              <a:t> response to any successor state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Contingencies: Stochastic Environments</a:t>
            </a:r>
            <a:endParaRPr/>
          </a:p>
        </p:txBody>
      </p:sp>
      <p:sp>
        <p:nvSpPr>
          <p:cNvPr id="525" name="Google Shape;525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 action may not always be the same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causes of unknown action outcome: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Known stochastic process (e.g. rolling dice)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Stochasticity of environment (e.g. weather)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Faulty agent hardware (e.g. broken actuator)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action outcomes are stochastic: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Many successor states may be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Solutions must account for all such successor states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Vacuum World</a:t>
            </a:r>
            <a:endParaRPr/>
          </a:p>
        </p:txBody>
      </p:sp>
      <p:sp>
        <p:nvSpPr>
          <p:cNvPr id="531" name="Google Shape;53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4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Stochasticity adds complexity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Actions may not work as planned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Requires contingency plan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Vacuum World Actions: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Move, Clean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Actions can be made stochastic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Movement might fail (no-op)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Cleaning might dump dirt</a:t>
            </a:r>
            <a:endParaRPr/>
          </a:p>
        </p:txBody>
      </p:sp>
      <p:pic>
        <p:nvPicPr>
          <p:cNvPr id="532" name="Google Shape;53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98" y="1152473"/>
            <a:ext cx="38730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AND-OR </a:t>
            </a:r>
            <a:r>
              <a:rPr lang="en"/>
              <a:t>Tree: Stochastic Vacuum</a:t>
            </a:r>
            <a:endParaRPr/>
          </a:p>
        </p:txBody>
      </p:sp>
      <p:sp>
        <p:nvSpPr>
          <p:cNvPr id="538" name="Google Shape;538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Contingencies can be represented as trees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"/>
              <a:t>nodes have one branch for each action agent may select in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AND </a:t>
            </a:r>
            <a:r>
              <a:rPr lang="en"/>
              <a:t>nodes encompass all successors that may occur from an action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AND-OR </a:t>
            </a:r>
            <a:r>
              <a:rPr lang="en"/>
              <a:t>subtree contains: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goal at every leaf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one action at each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OR </a:t>
            </a:r>
            <a:r>
              <a:rPr lang="en"/>
              <a:t>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every outcome at each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AND </a:t>
            </a:r>
            <a:r>
              <a:rPr lang="en"/>
              <a:t>node</a:t>
            </a:r>
            <a:endParaRPr/>
          </a:p>
        </p:txBody>
      </p:sp>
      <p:pic>
        <p:nvPicPr>
          <p:cNvPr id="539" name="Google Shape;53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772" y="1152472"/>
            <a:ext cx="3754517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7"/>
          <p:cNvSpPr txBox="1"/>
          <p:nvPr/>
        </p:nvSpPr>
        <p:spPr>
          <a:xfrm>
            <a:off x="5077775" y="4568875"/>
            <a:ext cx="3754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Suck</a:t>
            </a:r>
            <a:r>
              <a:rPr lang="en"/>
              <a:t> may deposit dirt or clean both rooms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Contingencies: Partially Observable Environments</a:t>
            </a:r>
            <a:endParaRPr/>
          </a:p>
        </p:txBody>
      </p:sp>
      <p:sp>
        <p:nvSpPr>
          <p:cNvPr id="546" name="Google Shape;54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agent cannot perceive entire environment: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 environment knowledge to predict action outcomes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Make assumptions based on percept history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of using actual states, agent can use </a:t>
            </a:r>
            <a:r>
              <a:rPr lang="en" b="1"/>
              <a:t>belief states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Belief States</a:t>
            </a:r>
            <a:endParaRPr/>
          </a:p>
        </p:txBody>
      </p:sp>
      <p:sp>
        <p:nvSpPr>
          <p:cNvPr id="552" name="Google Shape;55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belief state contains all </a:t>
            </a:r>
            <a:r>
              <a:rPr lang="en" b="1"/>
              <a:t>possible</a:t>
            </a:r>
            <a:r>
              <a:rPr lang="en"/>
              <a:t> actual states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state either is or is not in the belief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For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 sz="1800"/>
              <a:t>states, there can be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2</a:t>
            </a:r>
            <a:r>
              <a:rPr lang="en" sz="18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/>
              <a:t>belief states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Valid actions in a belief state are: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b="1"/>
              <a:t>Union</a:t>
            </a:r>
            <a:r>
              <a:rPr lang="en" sz="1800"/>
              <a:t> of actual states' actions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illegal actions permitted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b="1"/>
              <a:t>Intersection</a:t>
            </a:r>
            <a:r>
              <a:rPr lang="en" sz="1800"/>
              <a:t> of actual states' actions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illegal actions not permitted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Agent knows it has reached a goal belief state when all actual states are goal states</a:t>
            </a:r>
            <a:endParaRPr b="1"/>
          </a:p>
        </p:txBody>
      </p:sp>
      <p:pic>
        <p:nvPicPr>
          <p:cNvPr id="553" name="Google Shape;55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50" y="1152463"/>
            <a:ext cx="25717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550" y="2285938"/>
            <a:ext cx="25717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9"/>
          <p:cNvSpPr txBox="1"/>
          <p:nvPr/>
        </p:nvSpPr>
        <p:spPr>
          <a:xfrm>
            <a:off x="6260625" y="556175"/>
            <a:ext cx="2571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Vacuum World</a:t>
            </a:r>
            <a:endParaRPr/>
          </a:p>
        </p:txBody>
      </p:sp>
      <p:sp>
        <p:nvSpPr>
          <p:cNvPr id="556" name="Google Shape;556;p79"/>
          <p:cNvSpPr txBox="1"/>
          <p:nvPr/>
        </p:nvSpPr>
        <p:spPr>
          <a:xfrm>
            <a:off x="6260475" y="4416475"/>
            <a:ext cx="25719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Vacuum World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74" y="445024"/>
            <a:ext cx="497765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find solutions in partial observability: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AND-OR </a:t>
            </a:r>
            <a:r>
              <a:rPr lang="en" sz="1800"/>
              <a:t>trees with belief states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chosen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OR </a:t>
            </a:r>
            <a:r>
              <a:rPr lang="en" sz="1800"/>
              <a:t>node can reduce actual states in belief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Each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AND </a:t>
            </a:r>
            <a:r>
              <a:rPr lang="en" sz="1800"/>
              <a:t>node captures all possible states that may result from action</a:t>
            </a:r>
            <a:endParaRPr sz="1800"/>
          </a:p>
        </p:txBody>
      </p:sp>
      <p:sp>
        <p:nvSpPr>
          <p:cNvPr id="567" name="Google Shape;567;p81"/>
          <p:cNvSpPr txBox="1">
            <a:spLocks noGrp="1"/>
          </p:cNvSpPr>
          <p:nvPr>
            <p:ph type="body" idx="2"/>
          </p:nvPr>
        </p:nvSpPr>
        <p:spPr>
          <a:xfrm>
            <a:off x="5088975" y="1152475"/>
            <a:ext cx="37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Local-Sensing Vacuum Bot</a:t>
            </a:r>
            <a:endParaRPr/>
          </a:p>
        </p:txBody>
      </p:sp>
      <p:sp>
        <p:nvSpPr>
          <p:cNvPr id="568" name="Google Shape;568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AND-OR Tree: Partial Observability</a:t>
            </a:r>
            <a:endParaRPr/>
          </a:p>
        </p:txBody>
      </p:sp>
      <p:pic>
        <p:nvPicPr>
          <p:cNvPr id="569" name="Google Shape;56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3975"/>
            <a:ext cx="37433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Solving: Action Set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Action Set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Transition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Path Cost</a:t>
            </a:r>
            <a:endParaRPr sz="180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any state, some set of actions must be available to proceed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Actions available may differ for different states</a:t>
            </a:r>
            <a:endParaRPr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Constraint Satisfaction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</a:t>
            </a:r>
            <a:endParaRPr/>
          </a:p>
        </p:txBody>
      </p:sp>
      <p:sp>
        <p:nvSpPr>
          <p:cNvPr id="580" name="Google Shape;58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Constraint Satisfaction Problems (CSPs):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/>
              <a:t>Variables</a:t>
            </a:r>
            <a:r>
              <a:rPr lang="en"/>
              <a:t> in a state may be assigned values from a </a:t>
            </a:r>
            <a:r>
              <a:rPr lang="en" b="1"/>
              <a:t>domain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CSP goal state: No variable assigned value that violates constraints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CSPs can be solved by searching state space of variable assignments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single assignment that does not violate any constraint is </a:t>
            </a:r>
            <a:r>
              <a:rPr lang="en" b="1"/>
              <a:t>consistent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 assignment of all variables within a state is </a:t>
            </a:r>
            <a:r>
              <a:rPr lang="en" b="1"/>
              <a:t>complete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CSP </a:t>
            </a:r>
            <a:r>
              <a:rPr lang="en" b="1"/>
              <a:t>solution</a:t>
            </a:r>
            <a:r>
              <a:rPr lang="en"/>
              <a:t> state must be consistent and complete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each territory variable: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Assign exactly one color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Ensure adjacent territories do not have same color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Problem components: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Variables: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{WA,NT,SA,Q,NSW,V,T}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Domain: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{Red,Green,Blue}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Constraint: Adjacent regions must differ (e.g.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WA ≠ NT</a:t>
            </a:r>
            <a:r>
              <a:rPr lang="en" sz="1800"/>
              <a:t>)</a:t>
            </a:r>
            <a:endParaRPr sz="1800"/>
          </a:p>
        </p:txBody>
      </p:sp>
      <p:sp>
        <p:nvSpPr>
          <p:cNvPr id="586" name="Google Shape;58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 Coloring [1/2]</a:t>
            </a:r>
            <a:endParaRPr/>
          </a:p>
        </p:txBody>
      </p:sp>
      <p:pic>
        <p:nvPicPr>
          <p:cNvPr id="587" name="Google Shape;58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208437"/>
            <a:ext cx="3999900" cy="330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each territory variable: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Assign exactly one color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Ensure adjacent territories do not have same color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Problem components: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Variables: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{WA,NT,SA,Q,NSW,V,T}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Domain: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{Red,Green,Blue}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Constraint: Adjacent regions must differ (e.g.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WA ≠ NT</a:t>
            </a:r>
            <a:r>
              <a:rPr lang="en" sz="1800"/>
              <a:t>)</a:t>
            </a:r>
            <a:endParaRPr sz="1800"/>
          </a:p>
        </p:txBody>
      </p:sp>
      <p:sp>
        <p:nvSpPr>
          <p:cNvPr id="593" name="Google Shape;59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 Coloring [2/2]</a:t>
            </a:r>
            <a:endParaRPr/>
          </a:p>
        </p:txBody>
      </p:sp>
      <p:pic>
        <p:nvPicPr>
          <p:cNvPr id="594" name="Google Shape;59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400" y="1208437"/>
            <a:ext cx="3999900" cy="330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Graph</a:t>
            </a:r>
            <a:endParaRPr/>
          </a:p>
        </p:txBody>
      </p:sp>
      <p:sp>
        <p:nvSpPr>
          <p:cNvPr id="600" name="Google Shape;600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an undirected graph: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Vertices: 	Variables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Edges:		Constraints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Each edge refers to same type of constraint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Multiple constraint types require a more complex graph</a:t>
            </a:r>
            <a:endParaRPr sz="1800"/>
          </a:p>
        </p:txBody>
      </p:sp>
      <p:pic>
        <p:nvPicPr>
          <p:cNvPr id="601" name="Google Shape;60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75" y="1208425"/>
            <a:ext cx="3786837" cy="3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Types</a:t>
            </a:r>
            <a:endParaRPr/>
          </a:p>
        </p:txBody>
      </p:sp>
      <p:sp>
        <p:nvSpPr>
          <p:cNvPr id="607" name="Google Shape;607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Constraints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Specifies which value(s) cannot be assigned to a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Represented as variable's domain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 Constraints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Required relationship between two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e.g.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WA ≠ 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Constraints can also be N-ary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Requirements apply to any number of variables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Types</a:t>
            </a:r>
            <a:endParaRPr/>
          </a:p>
        </p:txBody>
      </p:sp>
      <p:sp>
        <p:nvSpPr>
          <p:cNvPr id="613" name="Google Shape;61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Consistency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 unary constraints satisfied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Variables only assigned values from domain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 Consistency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All binary constraints satisfied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pair of assignments conflict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Higher order consistencies: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Path Consistency: All ternary constraints satisfied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K-Consistency: All K-ary constraints satisfied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Inference: Constraint Propagation</a:t>
            </a:r>
            <a:endParaRPr/>
          </a:p>
        </p:txBody>
      </p:sp>
      <p:sp>
        <p:nvSpPr>
          <p:cNvPr id="619" name="Google Shape;619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searching CSP state space might be inefficient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constraints for a problem: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Some variable assignments may be inferred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Some domains may be reduced in size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inferring variable assignments or domain reductions: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States may be pruned from search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for CSP solution will be faster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 Propagation may be preprocessing step or done during search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Search: Backtracking [1/2]</a:t>
            </a:r>
            <a:endParaRPr/>
          </a:p>
        </p:txBody>
      </p:sp>
      <p:sp>
        <p:nvSpPr>
          <p:cNvPr id="625" name="Google Shape;625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state space can be searched with DFS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level provides assignment of one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Leaf represents assignment of all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backtracks if constraints prevent any assignment to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 for backtracking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What order should variables be chosen for assignment?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What order should values be attempted?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Search: Backtracking [2/2]</a:t>
            </a:r>
            <a:endParaRPr/>
          </a:p>
        </p:txBody>
      </p:sp>
      <p:sp>
        <p:nvSpPr>
          <p:cNvPr id="631" name="Google Shape;631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state space can be searched with DFS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level provides assignment of one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Leaf represents assignment of all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backtracks if constraints prevent any assignment to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 for backtracking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Variable selection heuristics: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Minimum Remaining Values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Highest Degree (tie breaker)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Value selection heuristic: Least Constraining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Solving: Transition Model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Transition Model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Goal Test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Path Cost</a:t>
            </a:r>
            <a:endParaRPr sz="18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must define outcome of an action in a particular state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represented as function: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Result(s, a) = s'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Adversarial Search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Search</a:t>
            </a:r>
            <a:endParaRPr/>
          </a:p>
        </p:txBody>
      </p:sp>
      <p:sp>
        <p:nvSpPr>
          <p:cNvPr id="642" name="Google Shape;642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search problems thus far have been in single-agent environments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other agents existed to solicit assistance or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 agents existed to thwart the plans of another for its own gain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adversarial multi-agent environments, the outcome is often </a:t>
            </a:r>
            <a:r>
              <a:rPr lang="en" b="1"/>
              <a:t>zero-sum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Overall outcome is constant while individual outcomes are opposite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Definition</a:t>
            </a:r>
            <a:endParaRPr/>
          </a:p>
        </p:txBody>
      </p:sp>
      <p:sp>
        <p:nvSpPr>
          <p:cNvPr id="648" name="Google Shape;648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Adversarial Search Problems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Action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Transition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Goal Test (or Terminal Test)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Player Test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Determine whose turn it 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Utility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Defines value of each terminal state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With 2 players, utility is absolute: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+1 </a:t>
            </a:r>
            <a:r>
              <a:rPr lang="en" sz="1800"/>
              <a:t>if P1 wins and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-1 </a:t>
            </a:r>
            <a:r>
              <a:rPr lang="en" sz="1800"/>
              <a:t>if P2 wins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With 3+ players, utility is relative to player that made move</a:t>
            </a:r>
            <a:endParaRPr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Game trees represent all possible ways a game can be played from initial state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Each decision by a player is a </a:t>
            </a:r>
            <a:r>
              <a:rPr lang="en" sz="1800" b="1"/>
              <a:t>ply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Utility values of each leaf may be found through search (DFS)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Parent states given utility by "backing up" </a:t>
            </a:r>
            <a:r>
              <a:rPr lang="en" sz="1800" b="1"/>
              <a:t>best</a:t>
            </a:r>
            <a:r>
              <a:rPr lang="en" sz="1800"/>
              <a:t> utility of children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Usually too big to compute in full</a:t>
            </a:r>
            <a:endParaRPr sz="1800"/>
          </a:p>
        </p:txBody>
      </p:sp>
      <p:sp>
        <p:nvSpPr>
          <p:cNvPr id="654" name="Google Shape;6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Trees</a:t>
            </a:r>
            <a:endParaRPr/>
          </a:p>
        </p:txBody>
      </p:sp>
      <p:pic>
        <p:nvPicPr>
          <p:cNvPr id="655" name="Google Shape;6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152478"/>
            <a:ext cx="3999900" cy="178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Complexity</a:t>
            </a:r>
            <a:endParaRPr/>
          </a:p>
        </p:txBody>
      </p:sp>
      <p:sp>
        <p:nvSpPr>
          <p:cNvPr id="661" name="Google Shape;661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https://en.wikipedia.org/wiki/Game_complexity</a:t>
            </a:r>
            <a:endParaRPr sz="1400"/>
          </a:p>
        </p:txBody>
      </p:sp>
      <p:graphicFrame>
        <p:nvGraphicFramePr>
          <p:cNvPr id="662" name="Google Shape;662;p96"/>
          <p:cNvGraphicFramePr/>
          <p:nvPr/>
        </p:nvGraphicFramePr>
        <p:xfrm>
          <a:off x="3078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14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Game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Board Size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State Space Upper Bound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Game Tree Upper Bound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Plies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Branching Factor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Tic-Tac-Toe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3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5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 Four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13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21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20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31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Chess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47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123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Shogi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71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226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170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 baseline="30000"/>
                        <a:t>360</a:t>
                      </a:r>
                      <a:endParaRPr baseline="30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 </a:t>
            </a:r>
            <a:r>
              <a:rPr lang="en" sz="1800"/>
              <a:t>players (where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 &gt; 2</a:t>
            </a:r>
            <a:r>
              <a:rPr lang="en" sz="1800"/>
              <a:t>):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Utility expressed as a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n</a:t>
            </a:r>
            <a:r>
              <a:rPr lang="en" sz="1800"/>
              <a:t>-dimensional vector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Each value in vector represents utility of one player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Vector "backed-up" to current state is one with highest utility for current player</a:t>
            </a:r>
            <a:endParaRPr sz="1800"/>
          </a:p>
        </p:txBody>
      </p:sp>
      <p:sp>
        <p:nvSpPr>
          <p:cNvPr id="668" name="Google Shape;668;p9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Each vector represents utility for each player (ordered A, B, C)</a:t>
            </a:r>
            <a:endParaRPr sz="1800"/>
          </a:p>
        </p:txBody>
      </p:sp>
      <p:sp>
        <p:nvSpPr>
          <p:cNvPr id="669" name="Google Shape;66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with 3+ Players</a:t>
            </a:r>
            <a:endParaRPr/>
          </a:p>
        </p:txBody>
      </p:sp>
      <p:pic>
        <p:nvPicPr>
          <p:cNvPr id="670" name="Google Shape;67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1" y="1152475"/>
            <a:ext cx="4520700" cy="166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Tic-Tac-Toe State Space</a:t>
            </a:r>
            <a:endParaRPr/>
          </a:p>
        </p:txBody>
      </p:sp>
      <p:sp>
        <p:nvSpPr>
          <p:cNvPr id="676" name="Google Shape;676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6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branch represents a move taken by X or 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Leaves of tree are </a:t>
            </a:r>
            <a:r>
              <a:rPr lang="en" b="1"/>
              <a:t>terminal</a:t>
            </a:r>
            <a:r>
              <a:rPr lang="en"/>
              <a:t> states (win/loss or tie)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Utility</a:t>
            </a:r>
            <a:r>
              <a:rPr lang="en"/>
              <a:t> represents game result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-1: </a:t>
            </a:r>
            <a:r>
              <a:rPr lang="en" b="1"/>
              <a:t>MIN (O)</a:t>
            </a:r>
            <a:r>
              <a:rPr lang="en"/>
              <a:t> wins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0: </a:t>
            </a:r>
            <a:r>
              <a:rPr lang="en"/>
              <a:t>Tie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1: </a:t>
            </a:r>
            <a:r>
              <a:rPr lang="en" b="1"/>
              <a:t>MAX (X)</a:t>
            </a:r>
            <a:r>
              <a:rPr lang="en"/>
              <a:t> wins</a:t>
            </a:r>
            <a:endParaRPr/>
          </a:p>
        </p:txBody>
      </p:sp>
      <p:pic>
        <p:nvPicPr>
          <p:cNvPr id="677" name="Google Shape;67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122" y="1152475"/>
            <a:ext cx="50571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Traverse game tree by recursively "taking turns" to find terminal states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Utility values are backtracked toward game tree root (current state)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Minimax Properties: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Complete (if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b </a:t>
            </a:r>
            <a:r>
              <a:rPr lang="en" sz="1800"/>
              <a:t>and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m </a:t>
            </a:r>
            <a:r>
              <a:rPr lang="en" sz="1800"/>
              <a:t>finite)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Optimal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Time: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O(b</a:t>
            </a:r>
            <a:r>
              <a:rPr lang="en" sz="1800" baseline="30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Space: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O(bm)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3" name="Google Shape;683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Minimax Algorithm</a:t>
            </a:r>
            <a:endParaRPr/>
          </a:p>
        </p:txBody>
      </p:sp>
      <p:pic>
        <p:nvPicPr>
          <p:cNvPr id="684" name="Google Shape;68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152478"/>
            <a:ext cx="3999900" cy="178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Transposition Tables</a:t>
            </a:r>
            <a:endParaRPr/>
          </a:p>
        </p:txBody>
      </p:sp>
      <p:sp>
        <p:nvSpPr>
          <p:cNvPr id="690" name="Google Shape;690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game states can be reached via multiple paths through game tree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Transposition tables map a collection of states to one utility value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Spares algorithm from calculating utility of transposed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Transpositions may include various combinations of </a:t>
            </a:r>
            <a:r>
              <a:rPr lang="en" b="1"/>
              <a:t>rotations</a:t>
            </a:r>
            <a:r>
              <a:rPr lang="en"/>
              <a:t> and </a:t>
            </a:r>
            <a:r>
              <a:rPr lang="en" b="1"/>
              <a:t>reflections</a:t>
            </a:r>
            <a:endParaRPr b="1"/>
          </a:p>
        </p:txBody>
      </p:sp>
      <p:graphicFrame>
        <p:nvGraphicFramePr>
          <p:cNvPr id="691" name="Google Shape;691;p100"/>
          <p:cNvGraphicFramePr/>
          <p:nvPr/>
        </p:nvGraphicFramePr>
        <p:xfrm>
          <a:off x="4620950" y="147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➜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➜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➜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➜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Utility</a:t>
            </a:r>
            <a:endParaRPr/>
          </a:p>
        </p:txBody>
      </p:sp>
      <p:sp>
        <p:nvSpPr>
          <p:cNvPr id="697" name="Google Shape;697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trees are usually too large to traverse completely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Time constraints may require stopping before reaching terminal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 heuristic to estimate likely utility of deepest state traversed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Heuristic should provide utility values that: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Align with actual utility (e.g. high values 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Correlate with player's actual chance of winning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Iterative Deepening DFS allows for incrementally increasing subtrees to be explored until move time limit is reached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Solving: Goal Test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Components of a Problem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Initial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Action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Transition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Goal Test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Path Cost</a:t>
            </a:r>
            <a:endParaRPr sz="180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Determine whether solution found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Test may be applied to frontier or explored states (depending on problem requirements)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</a:t>
            </a:r>
            <a:endParaRPr/>
          </a:p>
        </p:txBody>
      </p:sp>
      <p:sp>
        <p:nvSpPr>
          <p:cNvPr id="703" name="Google Shape;703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in game tree can be </a:t>
            </a:r>
            <a:r>
              <a:rPr lang="en" b="1"/>
              <a:t>estimated</a:t>
            </a:r>
            <a:r>
              <a:rPr lang="en"/>
              <a:t> with an evaluation function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Utility(s) = w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 + ... + w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(s)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Uses weighted linear combination of </a:t>
            </a:r>
            <a:r>
              <a:rPr lang="en" b="1"/>
              <a:t>features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feature represents an outcome-relevant attribute of the game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Features are specific to a particular game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Tree Search (MCTS)</a:t>
            </a:r>
            <a:endParaRPr/>
          </a:p>
        </p:txBody>
      </p:sp>
      <p:sp>
        <p:nvSpPr>
          <p:cNvPr id="709" name="Google Shape;709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suffers from having to explore entire game tree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Alternative is to explore partial game tree and estimate utility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Heuristic necessarily game-dependent and does not generalize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Monte Carlo Tree Search finds probable winning move sequences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"Simulate" play by making random moves from current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Record wins versus attempts for each state on selected path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With sufficient stats from random moves, start selecting "intelligently"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Revert to random selection if successor states have insufficient stats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When time limit reached, choose move with best win ratio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MCTS Phases</a:t>
            </a:r>
            <a:endParaRPr/>
          </a:p>
        </p:txBody>
      </p:sp>
      <p:sp>
        <p:nvSpPr>
          <p:cNvPr id="715" name="Google Shape;715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6" name="Google Shape;7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8700"/>
            <a:ext cx="8520599" cy="262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Confidence Bound (UCB)</a:t>
            </a:r>
            <a:endParaRPr/>
          </a:p>
        </p:txBody>
      </p:sp>
      <p:sp>
        <p:nvSpPr>
          <p:cNvPr id="722" name="Google Shape;722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Initially, MCTS selects at random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Random playthroughs provide initial stats for game states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 UCB if state has sufficient stats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Determines which successor state (next move) to select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Balances </a:t>
            </a:r>
            <a:r>
              <a:rPr lang="en" sz="1800" b="1"/>
              <a:t>exploration</a:t>
            </a:r>
            <a:r>
              <a:rPr lang="en" sz="1800"/>
              <a:t> and </a:t>
            </a:r>
            <a:r>
              <a:rPr lang="en" sz="1800" b="1"/>
              <a:t>exploitation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Requires storing # wins and attempts per explored state</a:t>
            </a:r>
            <a:endParaRPr sz="1800"/>
          </a:p>
        </p:txBody>
      </p:sp>
      <p:sp>
        <p:nvSpPr>
          <p:cNvPr id="723" name="Google Shape;723;p10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selection of moves: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W: # Wins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N: # Attempts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T: Total Attempts (All)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❖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C: Exploration Bias (usually √2)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724" name="Google Shape;72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72545"/>
            <a:ext cx="3999900" cy="117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Reinforcement Learning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735" name="Google Shape;735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 environment: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Agent learns optimal actions to take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Learning is carried out with rewards (positive or negative)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Rewards: Inform agent of a state's usefulness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Utility: Encapsulates all rewards from a state onward (long-term reward)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Policy: Function learned that maps states to actions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Optimal policies provide best action in a given state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Markov Decision Process: Concepts</a:t>
            </a:r>
            <a:endParaRPr/>
          </a:p>
        </p:txBody>
      </p:sp>
      <p:sp>
        <p:nvSpPr>
          <p:cNvPr id="741" name="Google Shape;741;p10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407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Markov Decision Process (MDP) is a model for decision making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Finite number of discrete states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Transitions are stochastic – not guaranteed what the successor state is going to be given a state-action pair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Probability of a transition follows the Markov assumption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Depends only on current state, not previous states</a:t>
            </a:r>
          </a:p>
          <a:p>
            <a:pPr lvl="1" indent="-342900">
              <a:buSzPts val="1800"/>
              <a:buChar char="❖"/>
            </a:pPr>
            <a:r>
              <a:rPr lang="en" dirty="0"/>
              <a:t>Looks at most immediate probability, not a sequence of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Stochastic transition model represented as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P(s'|s, a)</a:t>
            </a:r>
          </a:p>
          <a:p>
            <a:pPr lvl="1" indent="-342900">
              <a:spcBef>
                <a:spcPts val="0"/>
              </a:spcBef>
              <a:buSzPts val="1800"/>
              <a:buChar char="❖"/>
            </a:pPr>
            <a:r>
              <a:rPr lang="en" dirty="0">
                <a:latin typeface="+mn-lt"/>
                <a:ea typeface="Courier"/>
                <a:cs typeface="Courier"/>
                <a:sym typeface="Courier"/>
              </a:rPr>
              <a:t>Probabilty that we will end up in s’, from state s, given we perform action a</a:t>
            </a:r>
          </a:p>
          <a:p>
            <a:pPr lvl="1" indent="-342900">
              <a:spcBef>
                <a:spcPts val="0"/>
              </a:spcBef>
              <a:buSzPts val="1800"/>
              <a:buChar char="❖"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Process: Definition</a:t>
            </a:r>
            <a:endParaRPr/>
          </a:p>
        </p:txBody>
      </p:sp>
      <p:sp>
        <p:nvSpPr>
          <p:cNvPr id="747" name="Google Shape;747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Action Set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Outcome of performing an action is </a:t>
            </a:r>
            <a:r>
              <a:rPr lang="en" sz="1800" b="1"/>
              <a:t>stochastic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Transition Model: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P(s'|s, 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Probability of each outcome given state and action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/>
              <a:t>Reward: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R(s)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800"/>
              <a:t>Function that maps positive or negative value of a state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Policy: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π(s) = a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 b="1"/>
              <a:t>Learned</a:t>
            </a:r>
            <a:r>
              <a:rPr lang="en" sz="1800"/>
              <a:t>, not part of MDP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Function that decides an action given a state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π* </a:t>
            </a:r>
            <a:r>
              <a:rPr lang="en" sz="1800"/>
              <a:t>represents an optimal policy</a:t>
            </a:r>
            <a:endParaRPr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R(others) = -0.04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53" name="Google Shape;753;p1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54" name="Google Shape;754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MDP: Problem</a:t>
            </a:r>
            <a:endParaRPr/>
          </a:p>
        </p:txBody>
      </p:sp>
      <p:graphicFrame>
        <p:nvGraphicFramePr>
          <p:cNvPr id="755" name="Google Shape;755;p110"/>
          <p:cNvGraphicFramePr/>
          <p:nvPr/>
        </p:nvGraphicFramePr>
        <p:xfrm>
          <a:off x="4832400" y="1152467"/>
          <a:ext cx="3999900" cy="20136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start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MDP: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starts at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(1, 1)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Black square is a barrier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 have (short-term) rewards: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green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</a:t>
            </a:r>
            <a:r>
              <a:rPr lang="en" sz="18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red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) = -1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R(others) = -0.04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Agent movement: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← ↑ → ↓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P(90°) = 0.1, P(270°) = 0.1</a:t>
            </a:r>
            <a:endParaRPr sz="1800"/>
          </a:p>
        </p:txBody>
      </p:sp>
      <p:sp>
        <p:nvSpPr>
          <p:cNvPr id="761" name="Google Shape;761;p1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optimal policy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π(s)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best actions to take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Agent can maximize </a:t>
            </a:r>
            <a:r>
              <a:rPr lang="en" sz="1800" b="1"/>
              <a:t>utility</a:t>
            </a:r>
            <a:r>
              <a:rPr lang="en" sz="1800"/>
              <a:t> (long-term reward) from any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s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2" name="Google Shape;762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MDP: Optimal Solution</a:t>
            </a:r>
            <a:endParaRPr/>
          </a:p>
        </p:txBody>
      </p:sp>
      <p:graphicFrame>
        <p:nvGraphicFramePr>
          <p:cNvPr id="763" name="Google Shape;763;p111"/>
          <p:cNvGraphicFramePr/>
          <p:nvPr/>
        </p:nvGraphicFramePr>
        <p:xfrm>
          <a:off x="48324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{4D883628-EEA1-475D-877E-228C562529FE}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→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-1</a:t>
                      </a:r>
                      <a:endParaRPr sz="1800" b="1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↑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←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←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←</a:t>
                      </a:r>
                      <a:endParaRPr sz="18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6579</Words>
  <Application>Microsoft Office PowerPoint</Application>
  <PresentationFormat>On-screen Show (16:9)</PresentationFormat>
  <Paragraphs>1213</Paragraphs>
  <Slides>119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3" baseType="lpstr">
      <vt:lpstr>Arial</vt:lpstr>
      <vt:lpstr>Courier</vt:lpstr>
      <vt:lpstr>Courier New</vt:lpstr>
      <vt:lpstr>Simple Light</vt:lpstr>
      <vt:lpstr>CSC 480 Artificial Intelligence</vt:lpstr>
      <vt:lpstr>Sliding Tile Puzzle</vt:lpstr>
      <vt:lpstr>State</vt:lpstr>
      <vt:lpstr>State Space</vt:lpstr>
      <vt:lpstr>Problem Solving</vt:lpstr>
      <vt:lpstr>Problem Solving: Initial State</vt:lpstr>
      <vt:lpstr>Problem Solving: Action Set</vt:lpstr>
      <vt:lpstr>Problem Solving: Transition Model</vt:lpstr>
      <vt:lpstr>Problem Solving: Goal Test</vt:lpstr>
      <vt:lpstr>Problem Solving: Path Cost</vt:lpstr>
      <vt:lpstr>Search</vt:lpstr>
      <vt:lpstr>Solution Metrics</vt:lpstr>
      <vt:lpstr>Uninformed Search</vt:lpstr>
      <vt:lpstr>Uninformed Search</vt:lpstr>
      <vt:lpstr>Breadth-First Search (BFS)</vt:lpstr>
      <vt:lpstr>Depth-First Search (DFS)</vt:lpstr>
      <vt:lpstr>Iterative Deepening DFS (ID-DFS)</vt:lpstr>
      <vt:lpstr>Uniform Cost Search (UCS)</vt:lpstr>
      <vt:lpstr>Bidirectional Search</vt:lpstr>
      <vt:lpstr>Informed Search</vt:lpstr>
      <vt:lpstr>Informed Search</vt:lpstr>
      <vt:lpstr>Defining Heuristics</vt:lpstr>
      <vt:lpstr>Greedy Search</vt:lpstr>
      <vt:lpstr>A* Search</vt:lpstr>
      <vt:lpstr>Admissible Heuristics</vt:lpstr>
      <vt:lpstr>Admissible Heuristic Example</vt:lpstr>
      <vt:lpstr>Inadmissible Heuristic Example</vt:lpstr>
      <vt:lpstr>Consistent Heuristics</vt:lpstr>
      <vt:lpstr>Inconsistent Heuristic Example</vt:lpstr>
      <vt:lpstr>Dominance</vt:lpstr>
      <vt:lpstr>Combining Heuristics</vt:lpstr>
      <vt:lpstr>A* Memory Optimizations</vt:lpstr>
      <vt:lpstr>Local Search</vt:lpstr>
      <vt:lpstr>Problem: N-Queens</vt:lpstr>
      <vt:lpstr>Local Search Algorithms</vt:lpstr>
      <vt:lpstr>State Space Landscape</vt:lpstr>
      <vt:lpstr>Hill Climbing Search</vt:lpstr>
      <vt:lpstr>Hill Climbing: N-Queens</vt:lpstr>
      <vt:lpstr>Variants of Hill Climbing</vt:lpstr>
      <vt:lpstr>Simulated Annealing Search</vt:lpstr>
      <vt:lpstr>Local Beam Search</vt:lpstr>
      <vt:lpstr>Genetic Algorithms</vt:lpstr>
      <vt:lpstr>Genetic Algorithm: Intuition</vt:lpstr>
      <vt:lpstr>Genetic Algorithm Terminology</vt:lpstr>
      <vt:lpstr>Terminating Conditions</vt:lpstr>
      <vt:lpstr>Fitness Functions</vt:lpstr>
      <vt:lpstr>Selection</vt:lpstr>
      <vt:lpstr>Crossover</vt:lpstr>
      <vt:lpstr>Mutation</vt:lpstr>
      <vt:lpstr>Generational Complexity of a Genetic Algorithm</vt:lpstr>
      <vt:lpstr>Agents &amp; Environments</vt:lpstr>
      <vt:lpstr>Agent Model</vt:lpstr>
      <vt:lpstr>Agent Intelligence</vt:lpstr>
      <vt:lpstr>Rational Agent Requirements</vt:lpstr>
      <vt:lpstr>Vacuum Cleaner World</vt:lpstr>
      <vt:lpstr>Vacuum World State Space</vt:lpstr>
      <vt:lpstr>Performance Measure [1/2]</vt:lpstr>
      <vt:lpstr>Performance Measure [2/2]</vt:lpstr>
      <vt:lpstr>Automated Taxi Driver</vt:lpstr>
      <vt:lpstr>PowerPoint Presentation</vt:lpstr>
      <vt:lpstr>Contingency Plans</vt:lpstr>
      <vt:lpstr>Contingency Plans</vt:lpstr>
      <vt:lpstr>Contingencies: Stochastic Environments</vt:lpstr>
      <vt:lpstr>Stochastic Vacuum World</vt:lpstr>
      <vt:lpstr>AND-OR Tree: Stochastic Vacuum</vt:lpstr>
      <vt:lpstr>Contingencies: Partially Observable Environments</vt:lpstr>
      <vt:lpstr>Belief States</vt:lpstr>
      <vt:lpstr>PowerPoint Presentation</vt:lpstr>
      <vt:lpstr>AND-OR Tree: Partial Observability</vt:lpstr>
      <vt:lpstr>Constraint Satisfaction</vt:lpstr>
      <vt:lpstr>Constraint Satisfaction Problems</vt:lpstr>
      <vt:lpstr>Example: Map Coloring [1/2]</vt:lpstr>
      <vt:lpstr>Example: Map Coloring [2/2]</vt:lpstr>
      <vt:lpstr>Constraint Graph</vt:lpstr>
      <vt:lpstr>Constraint Types</vt:lpstr>
      <vt:lpstr>Consistency Types</vt:lpstr>
      <vt:lpstr>CSP Inference: Constraint Propagation</vt:lpstr>
      <vt:lpstr>CSP Search: Backtracking [1/2]</vt:lpstr>
      <vt:lpstr>CSP Search: Backtracking [2/2]</vt:lpstr>
      <vt:lpstr>Adversarial Search</vt:lpstr>
      <vt:lpstr>Adversarial Search</vt:lpstr>
      <vt:lpstr>Games Definition</vt:lpstr>
      <vt:lpstr>Game Trees</vt:lpstr>
      <vt:lpstr>Games Complexity</vt:lpstr>
      <vt:lpstr>Games with 3+ Players</vt:lpstr>
      <vt:lpstr>Tic-Tac-Toe State Space</vt:lpstr>
      <vt:lpstr>The Minimax Algorithm</vt:lpstr>
      <vt:lpstr>Transposition Tables</vt:lpstr>
      <vt:lpstr>Estimating Utility</vt:lpstr>
      <vt:lpstr>Game Features</vt:lpstr>
      <vt:lpstr>Monte Carlo Tree Search (MCTS)</vt:lpstr>
      <vt:lpstr>MCTS Phases</vt:lpstr>
      <vt:lpstr>Upper Confidence Bound (UCB)</vt:lpstr>
      <vt:lpstr>Reinforcement Learning</vt:lpstr>
      <vt:lpstr>Reinforcement Learning</vt:lpstr>
      <vt:lpstr>Markov Decision Process: Concepts</vt:lpstr>
      <vt:lpstr>Markov Decision Process: Definition</vt:lpstr>
      <vt:lpstr>Simple MDP: Problem</vt:lpstr>
      <vt:lpstr>Simple MDP: Optimal Solution</vt:lpstr>
      <vt:lpstr>Simple MDP: Utilities</vt:lpstr>
      <vt:lpstr>Greedy Solutions</vt:lpstr>
      <vt:lpstr>Agent Heaven MDP: Problem</vt:lpstr>
      <vt:lpstr>Agent Heaven MDP: Solution</vt:lpstr>
      <vt:lpstr>Agent Hell MDP: Problem</vt:lpstr>
      <vt:lpstr>Agent Hell MDP: Solution</vt:lpstr>
      <vt:lpstr>Value Iteration</vt:lpstr>
      <vt:lpstr>Discounting Factor</vt:lpstr>
      <vt:lpstr>Finding an Optimal Policy</vt:lpstr>
      <vt:lpstr>Value Iteration: Example</vt:lpstr>
      <vt:lpstr>Value Iteration: Example [1/4]</vt:lpstr>
      <vt:lpstr>Value Iteration: Example [2/4]</vt:lpstr>
      <vt:lpstr>Value Iteration: Example [3/4]</vt:lpstr>
      <vt:lpstr>Value Iteration: Example [4/4]</vt:lpstr>
      <vt:lpstr>Q-Learning</vt:lpstr>
      <vt:lpstr>Simple MDP: Model-Free</vt:lpstr>
      <vt:lpstr>Q-Learning: Definition</vt:lpstr>
      <vt:lpstr>Learning from Transitions</vt:lpstr>
      <vt:lpstr>Q-Function</vt:lpstr>
      <vt:lpstr>Q-Learning: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480 Artificial Intelligence</dc:title>
  <cp:lastModifiedBy>erylieclark@gmail.com</cp:lastModifiedBy>
  <cp:revision>1</cp:revision>
  <dcterms:modified xsi:type="dcterms:W3CDTF">2021-08-14T21:01:21Z</dcterms:modified>
</cp:coreProperties>
</file>