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2" r:id="rId4"/>
    <p:sldId id="29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95" r:id="rId15"/>
    <p:sldId id="296" r:id="rId16"/>
    <p:sldId id="291" r:id="rId17"/>
    <p:sldId id="294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/>
    <p:restoredTop sz="86364"/>
  </p:normalViewPr>
  <p:slideViewPr>
    <p:cSldViewPr snapToGrid="0" snapToObjects="1">
      <p:cViewPr varScale="1">
        <p:scale>
          <a:sx n="91" d="100"/>
          <a:sy n="91" d="100"/>
        </p:scale>
        <p:origin x="22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PANOPTO!</a:t>
            </a:r>
            <a:endParaRPr dirty="0"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5592de6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5592de6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1855e26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1855e26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b5592de6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b5592de6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1855e26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1855e26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1855e26d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1855e26d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1855e26d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1855e26d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b5592de6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b5592de6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b5592de6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b5592de6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b5592de6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b5592de6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b5592de6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b5592de6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af9a4ac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af9a4ac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1855e26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1855e26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1855e26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1855e26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1855e26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1855e26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b5592de6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b5592de6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1855e26d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1855e26d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7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00" y="469052"/>
            <a:ext cx="7946667" cy="42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7824367" y="368033"/>
            <a:ext cx="4130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…when rearranging the logistic regression equation to solve for “probability” of y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 rot="-5400000" flipH="1">
            <a:off x="8873967" y="1528867"/>
            <a:ext cx="1055200" cy="1627600"/>
          </a:xfrm>
          <a:prstGeom prst="bentUpArrow">
            <a:avLst>
              <a:gd name="adj1" fmla="val 18107"/>
              <a:gd name="adj2" fmla="val 25000"/>
              <a:gd name="adj3" fmla="val 28705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21" name="Google Shape;121;p20"/>
          <p:cNvSpPr txBox="1"/>
          <p:nvPr/>
        </p:nvSpPr>
        <p:spPr>
          <a:xfrm>
            <a:off x="1096167" y="4727700"/>
            <a:ext cx="10533200" cy="1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GB" sz="2400">
                <a:solidFill>
                  <a:schemeClr val="dk1"/>
                </a:solidFill>
              </a:rPr>
              <a:t>A logistic curve is a sigmoid function (“S” curve) that limits the value of y between 0 and 1 where the inflection point defines the threshold for the probability of belonging to either binary outcome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E1AEF-1126-06F1-0163-DAB490326D11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963567" y="747000"/>
            <a:ext cx="6412000" cy="2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185567" y="4474533"/>
            <a:ext cx="5658400" cy="1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GB" sz="2400">
                <a:solidFill>
                  <a:srgbClr val="434343"/>
                </a:solidFill>
              </a:rPr>
              <a:t>NOTE: we back transform because it would not be fun to interpret a “log-odds increase or decrease of outcome y” if we used β</a:t>
            </a:r>
            <a:r>
              <a:rPr lang="en-GB" sz="2400" baseline="-25000">
                <a:solidFill>
                  <a:srgbClr val="434343"/>
                </a:solidFill>
              </a:rPr>
              <a:t>1</a:t>
            </a:r>
            <a:r>
              <a:rPr lang="en-GB" sz="2400">
                <a:solidFill>
                  <a:srgbClr val="434343"/>
                </a:solidFill>
              </a:rPr>
              <a:t> directly!</a:t>
            </a:r>
            <a:endParaRPr sz="2400">
              <a:solidFill>
                <a:srgbClr val="434343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189A2-9CBD-A0C4-0160-F19B6EB4F853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963567" y="747000"/>
            <a:ext cx="64120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e.g. if OR = 1.74 when modelling the relationship between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x = medicine dosage (ml) </a:t>
            </a:r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y = recovery (success/failure)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the odds of recovering is 1.74x higher for every 1 ml increase in medicine dosed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5EF17-57CF-9EC9-068F-A7B702246F84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963567" y="747000"/>
            <a:ext cx="64120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e.g. if OR = 1.74 when modelling the relationship between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x = medicine dosage (ml) </a:t>
            </a:r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y = recovery (success/failure)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the odds of recovering is 1.74x higher for every 1 ml increase in medicine dosed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7441100" y="747000"/>
            <a:ext cx="4322800" cy="2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OR = 1 is the null outcome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…which makes sense because if (1) = e</a:t>
            </a:r>
            <a:r>
              <a:rPr lang="en-GB" sz="2400" baseline="30000">
                <a:solidFill>
                  <a:schemeClr val="dk1"/>
                </a:solidFill>
              </a:rPr>
              <a:t>β1</a:t>
            </a:r>
            <a:endParaRPr sz="2400" baseline="300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then β</a:t>
            </a:r>
            <a:r>
              <a:rPr lang="en-GB" sz="2400" baseline="-25000">
                <a:solidFill>
                  <a:schemeClr val="dk1"/>
                </a:solidFill>
              </a:rPr>
              <a:t>1 </a:t>
            </a:r>
            <a:r>
              <a:rPr lang="en-GB" sz="2400">
                <a:solidFill>
                  <a:schemeClr val="dk1"/>
                </a:solidFill>
              </a:rPr>
              <a:t>= 0 (slope)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24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8666167" y="33222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40" name="Google Shape;140;p23"/>
          <p:cNvSpPr txBox="1"/>
          <p:nvPr/>
        </p:nvSpPr>
        <p:spPr>
          <a:xfrm>
            <a:off x="7487133" y="4227667"/>
            <a:ext cx="3547200" cy="2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 change in slope is the same as an odds of </a:t>
            </a:r>
            <a:r>
              <a:rPr lang="en-GB" sz="2400" b="1">
                <a:solidFill>
                  <a:schemeClr val="dk1"/>
                </a:solidFill>
              </a:rPr>
              <a:t>1x higher or lower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011C4-B08F-E363-B84C-17E7F0F0768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0881-CA31-7EE3-CAAB-5F513D0F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4BFC7-C913-A6FB-C30F-952A253AC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Reminder: Best used when outcomes are counts!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2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9069-64B4-5BB5-2336-42DD150B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79DB7-5574-568F-C9F8-C33F9901E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FB5C-6CAD-A29E-0069-29468F9A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Inclass</a:t>
            </a:r>
            <a:r>
              <a:rPr lang="en-US" dirty="0"/>
              <a:t> is on </a:t>
            </a:r>
            <a:r>
              <a:rPr lang="en-US" dirty="0" err="1"/>
              <a:t>eclass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56E54-4B33-B8DE-9F1C-C41485D5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A3FA-8EAB-6D76-22C9-F85F2974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7A624-4238-9479-ED4A-743F4E6BB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1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1881367" y="2359400"/>
            <a:ext cx="8586400" cy="1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333"/>
              <a:t>Why don’t we just use odds ratio for analyses if it’s more directly interpretable? </a:t>
            </a:r>
            <a:endParaRPr sz="3333"/>
          </a:p>
        </p:txBody>
      </p:sp>
      <p:sp>
        <p:nvSpPr>
          <p:cNvPr id="146" name="Google Shape;146;p24"/>
          <p:cNvSpPr txBox="1"/>
          <p:nvPr/>
        </p:nvSpPr>
        <p:spPr>
          <a:xfrm>
            <a:off x="4736600" y="3725233"/>
            <a:ext cx="2718800" cy="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e.g. meta-analysis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CC55D-4D74-FED4-F8F5-918341F5002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5"/>
          <p:cNvCxnSpPr/>
          <p:nvPr/>
        </p:nvCxnSpPr>
        <p:spPr>
          <a:xfrm>
            <a:off x="1785800" y="1943533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5"/>
          <p:cNvSpPr/>
          <p:nvPr/>
        </p:nvSpPr>
        <p:spPr>
          <a:xfrm>
            <a:off x="5910800" y="2794996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cxnSp>
        <p:nvCxnSpPr>
          <p:cNvPr id="153" name="Google Shape;153;p25"/>
          <p:cNvCxnSpPr/>
          <p:nvPr/>
        </p:nvCxnSpPr>
        <p:spPr>
          <a:xfrm>
            <a:off x="1785800" y="1786333"/>
            <a:ext cx="0" cy="31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5"/>
          <p:cNvCxnSpPr/>
          <p:nvPr/>
        </p:nvCxnSpPr>
        <p:spPr>
          <a:xfrm>
            <a:off x="6096000" y="1786333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5"/>
          <p:cNvSpPr txBox="1"/>
          <p:nvPr/>
        </p:nvSpPr>
        <p:spPr>
          <a:xfrm>
            <a:off x="1578200" y="12499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56" name="Google Shape;156;p25"/>
          <p:cNvSpPr txBox="1"/>
          <p:nvPr/>
        </p:nvSpPr>
        <p:spPr>
          <a:xfrm>
            <a:off x="5866000" y="1196200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1</a:t>
            </a:r>
            <a:endParaRPr sz="2400"/>
          </a:p>
        </p:txBody>
      </p:sp>
      <p:sp>
        <p:nvSpPr>
          <p:cNvPr id="157" name="Google Shape;157;p25"/>
          <p:cNvSpPr txBox="1"/>
          <p:nvPr/>
        </p:nvSpPr>
        <p:spPr>
          <a:xfrm>
            <a:off x="9979400" y="12499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6495600" y="2843233"/>
            <a:ext cx="4017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Natural log transformation</a:t>
            </a:r>
            <a:endParaRPr sz="2400"/>
          </a:p>
        </p:txBody>
      </p:sp>
      <p:sp>
        <p:nvSpPr>
          <p:cNvPr id="159" name="Google Shape;159;p25"/>
          <p:cNvSpPr txBox="1"/>
          <p:nvPr/>
        </p:nvSpPr>
        <p:spPr>
          <a:xfrm>
            <a:off x="2189800" y="339033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Not symmetrical!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092F-452D-9FA5-687D-686F028DF1A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>
              <a:spcBef>
                <a:spcPts val="0"/>
              </a:spcBef>
            </a:pPr>
            <a:r>
              <a:rPr lang="en-US" dirty="0"/>
              <a:t>Generalized Linear Regressions</a:t>
            </a:r>
            <a:r>
              <a:rPr lang="en-US"/>
              <a:t>, specifically: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Logistic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Poisson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Negative Binomial Regression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6"/>
          <p:cNvCxnSpPr/>
          <p:nvPr/>
        </p:nvCxnSpPr>
        <p:spPr>
          <a:xfrm>
            <a:off x="1785800" y="1943533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6"/>
          <p:cNvSpPr/>
          <p:nvPr/>
        </p:nvSpPr>
        <p:spPr>
          <a:xfrm>
            <a:off x="5910800" y="2794996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cxnSp>
        <p:nvCxnSpPr>
          <p:cNvPr id="166" name="Google Shape;166;p26"/>
          <p:cNvCxnSpPr/>
          <p:nvPr/>
        </p:nvCxnSpPr>
        <p:spPr>
          <a:xfrm>
            <a:off x="1785800" y="1786333"/>
            <a:ext cx="0" cy="31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6"/>
          <p:cNvCxnSpPr/>
          <p:nvPr/>
        </p:nvCxnSpPr>
        <p:spPr>
          <a:xfrm>
            <a:off x="6096000" y="1786333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6"/>
          <p:cNvCxnSpPr/>
          <p:nvPr/>
        </p:nvCxnSpPr>
        <p:spPr>
          <a:xfrm>
            <a:off x="1785800" y="4925700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6"/>
          <p:cNvCxnSpPr/>
          <p:nvPr/>
        </p:nvCxnSpPr>
        <p:spPr>
          <a:xfrm>
            <a:off x="6096000" y="4768500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6"/>
          <p:cNvSpPr txBox="1"/>
          <p:nvPr/>
        </p:nvSpPr>
        <p:spPr>
          <a:xfrm>
            <a:off x="1578200" y="12499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71" name="Google Shape;171;p26"/>
          <p:cNvSpPr txBox="1"/>
          <p:nvPr/>
        </p:nvSpPr>
        <p:spPr>
          <a:xfrm>
            <a:off x="5888400" y="42208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72" name="Google Shape;172;p26"/>
          <p:cNvSpPr txBox="1"/>
          <p:nvPr/>
        </p:nvSpPr>
        <p:spPr>
          <a:xfrm>
            <a:off x="5866000" y="1196200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1</a:t>
            </a:r>
            <a:endParaRPr sz="2400"/>
          </a:p>
        </p:txBody>
      </p:sp>
      <p:sp>
        <p:nvSpPr>
          <p:cNvPr id="173" name="Google Shape;173;p26"/>
          <p:cNvSpPr txBox="1"/>
          <p:nvPr/>
        </p:nvSpPr>
        <p:spPr>
          <a:xfrm>
            <a:off x="9979400" y="12499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9912067" y="42208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1498200" y="42208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-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6495600" y="2843233"/>
            <a:ext cx="39104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Natural log transformation</a:t>
            </a:r>
            <a:endParaRPr sz="2400"/>
          </a:p>
        </p:txBody>
      </p:sp>
      <p:sp>
        <p:nvSpPr>
          <p:cNvPr id="177" name="Google Shape;177;p26"/>
          <p:cNvSpPr txBox="1"/>
          <p:nvPr/>
        </p:nvSpPr>
        <p:spPr>
          <a:xfrm>
            <a:off x="2189800" y="339033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Not symmetrical!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628700" y="5492100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…and now it is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36301-86A7-5AFD-2501-6AD2FFC5F31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95% CI of the log odds ratio = (ln(OR) - 1.96(SE), ln(OR) + 1.96(SE))</a:t>
            </a:r>
            <a:endParaRPr sz="2400" b="1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49D9D-B08B-686F-B3E8-3333D785781A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95% CI of the log odds ratio = (ln(OR) - 1.96(SE), ln(OR) + 1.96(SE))</a:t>
            </a:r>
            <a:endParaRPr sz="2400" b="1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r>
              <a:rPr lang="en-GB" sz="2400"/>
              <a:t>“Upper and lower boundaries are the log odds ratio +/- the standard error of the log odds ratio </a:t>
            </a:r>
            <a:r>
              <a:rPr lang="en-GB" sz="2400">
                <a:solidFill>
                  <a:schemeClr val="dk1"/>
                </a:solidFill>
              </a:rPr>
              <a:t>scaled to the selected confidence interval (95%)”</a:t>
            </a: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r>
              <a:rPr lang="en-GB" sz="2400">
                <a:solidFill>
                  <a:srgbClr val="434343"/>
                </a:solidFill>
              </a:rPr>
              <a:t>NOTE: once again, log odds ratio are not very useful for interpretation!</a:t>
            </a:r>
            <a:endParaRPr sz="240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2305E-64F7-D81F-A0F0-AECD17E5FFF7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95% CI of the log odds ratio = (ln(OR) - 1.96(SE), ln(OR) + 1.96(SE))</a:t>
            </a:r>
            <a:endParaRPr sz="2400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194" name="Google Shape;194;p29"/>
          <p:cNvSpPr/>
          <p:nvPr/>
        </p:nvSpPr>
        <p:spPr>
          <a:xfrm>
            <a:off x="5586167" y="32906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95" name="Google Shape;195;p29"/>
          <p:cNvSpPr txBox="1"/>
          <p:nvPr/>
        </p:nvSpPr>
        <p:spPr>
          <a:xfrm>
            <a:off x="6096000" y="3290633"/>
            <a:ext cx="23536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Back transform </a:t>
            </a:r>
            <a:endParaRPr sz="2400"/>
          </a:p>
        </p:txBody>
      </p:sp>
      <p:sp>
        <p:nvSpPr>
          <p:cNvPr id="196" name="Google Shape;196;p29"/>
          <p:cNvSpPr txBox="1"/>
          <p:nvPr/>
        </p:nvSpPr>
        <p:spPr>
          <a:xfrm>
            <a:off x="1912733" y="4482767"/>
            <a:ext cx="78796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400" b="1">
                <a:solidFill>
                  <a:schemeClr val="dk1"/>
                </a:solidFill>
              </a:rPr>
              <a:t>95% CI of the odds ratio = (e</a:t>
            </a:r>
            <a:r>
              <a:rPr lang="en-GB" sz="2400" b="1" baseline="30000">
                <a:solidFill>
                  <a:schemeClr val="dk1"/>
                </a:solidFill>
              </a:rPr>
              <a:t>(ln(OR) - 1.96(SE)</a:t>
            </a:r>
            <a:r>
              <a:rPr lang="en-GB" sz="2400" b="1">
                <a:solidFill>
                  <a:schemeClr val="dk1"/>
                </a:solidFill>
              </a:rPr>
              <a:t>, e</a:t>
            </a:r>
            <a:r>
              <a:rPr lang="en-GB" sz="2400" b="1" baseline="30000">
                <a:solidFill>
                  <a:schemeClr val="dk1"/>
                </a:solidFill>
              </a:rPr>
              <a:t>ln(OR) + 1.96(SE)</a:t>
            </a:r>
            <a:r>
              <a:rPr lang="en-GB" sz="2400" b="1">
                <a:solidFill>
                  <a:schemeClr val="dk1"/>
                </a:solidFill>
              </a:rPr>
              <a:t>)</a:t>
            </a:r>
            <a:endParaRPr sz="2400" b="1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621E6-DE76-1E4E-CF13-1A187E1C3771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2460433"/>
            <a:ext cx="11360800" cy="138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algn="ctr"/>
            <a:r>
              <a:rPr lang="en-GB"/>
              <a:t>Logistic Regression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DD696-57AB-FDCA-5867-361C131E40E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0D24C-36B2-D970-1094-02ACE0B5AEE5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 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68" name="Google Shape;68;p15"/>
          <p:cNvSpPr/>
          <p:nvPr/>
        </p:nvSpPr>
        <p:spPr>
          <a:xfrm flipH="1">
            <a:off x="568933" y="3429000"/>
            <a:ext cx="622000" cy="2196800"/>
          </a:xfrm>
          <a:prstGeom prst="bentUpArrow">
            <a:avLst>
              <a:gd name="adj1" fmla="val 28842"/>
              <a:gd name="adj2" fmla="val 25000"/>
              <a:gd name="adj3" fmla="val 25000"/>
            </a:avLst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highlight>
                <a:schemeClr val="dk1"/>
              </a:highlight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269433" y="5244067"/>
            <a:ext cx="19304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“Probability”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003967" y="2202267"/>
            <a:ext cx="35916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Models the probability of a discrete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317933" y="5244067"/>
            <a:ext cx="384400" cy="568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73" name="Google Shape;73;p15"/>
          <p:cNvSpPr txBox="1"/>
          <p:nvPr/>
        </p:nvSpPr>
        <p:spPr>
          <a:xfrm>
            <a:off x="2814733" y="5859067"/>
            <a:ext cx="33908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400">
                <a:solidFill>
                  <a:schemeClr val="dk1"/>
                </a:solidFill>
              </a:rPr>
              <a:t>Outcome 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DD1F4-E940-723B-9E9E-1F29373786E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 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80" name="Google Shape;80;p16"/>
          <p:cNvSpPr/>
          <p:nvPr/>
        </p:nvSpPr>
        <p:spPr>
          <a:xfrm flipH="1">
            <a:off x="568933" y="3429000"/>
            <a:ext cx="622000" cy="2196800"/>
          </a:xfrm>
          <a:prstGeom prst="bentUpArrow">
            <a:avLst>
              <a:gd name="adj1" fmla="val 28842"/>
              <a:gd name="adj2" fmla="val 25000"/>
              <a:gd name="adj3" fmla="val 25000"/>
            </a:avLst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highlight>
                <a:schemeClr val="dk1"/>
              </a:highlight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269433" y="5244067"/>
            <a:ext cx="19304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“Probability”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8003967" y="2202267"/>
            <a:ext cx="35916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Models the probability of a discrete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9261067" y="3482951"/>
            <a:ext cx="370400" cy="1044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85" name="Google Shape;85;p16"/>
          <p:cNvSpPr txBox="1"/>
          <p:nvPr/>
        </p:nvSpPr>
        <p:spPr>
          <a:xfrm>
            <a:off x="8863067" y="4662867"/>
            <a:ext cx="1329600" cy="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Binary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804867" y="5288967"/>
            <a:ext cx="3446000" cy="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e.g. 1/0, success/failure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317933" y="5244067"/>
            <a:ext cx="384400" cy="568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88" name="Google Shape;88;p16"/>
          <p:cNvSpPr txBox="1"/>
          <p:nvPr/>
        </p:nvSpPr>
        <p:spPr>
          <a:xfrm>
            <a:off x="2814733" y="5859067"/>
            <a:ext cx="33908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“Number of successes”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BFF24E-3833-203F-1D8C-9F99C0B06CCA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1524767" y="1092300"/>
            <a:ext cx="35196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Linear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y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524767" y="3429000"/>
            <a:ext cx="4248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ln(p/1-p)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807867" y="685900"/>
            <a:ext cx="4630800" cy="2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D9EAD3"/>
                </a:highlight>
              </a:rPr>
              <a:t>successes</a:t>
            </a:r>
            <a:endParaRPr sz="2400">
              <a:solidFill>
                <a:schemeClr val="dk1"/>
              </a:solidFill>
              <a:highlight>
                <a:srgbClr val="D9EAD3"/>
              </a:highlight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1-p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F4CCCC"/>
                </a:highlight>
              </a:rPr>
              <a:t>failures</a:t>
            </a:r>
            <a:r>
              <a:rPr lang="en-GB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p/1-p = successes/failures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524767" y="4165933"/>
            <a:ext cx="1619200" cy="6960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AD2F-33C5-B982-24B9-34A56543450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524767" y="1092300"/>
            <a:ext cx="35196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Linear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y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524767" y="3429000"/>
            <a:ext cx="4248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ln(p/1-p)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807867" y="685900"/>
            <a:ext cx="4630800" cy="2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D9EAD3"/>
                </a:highlight>
              </a:rPr>
              <a:t>successes</a:t>
            </a:r>
            <a:endParaRPr sz="2400">
              <a:solidFill>
                <a:schemeClr val="dk1"/>
              </a:solidFill>
              <a:highlight>
                <a:srgbClr val="D9EAD3"/>
              </a:highlight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1-p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F4CCCC"/>
                </a:highlight>
              </a:rPr>
              <a:t>failures</a:t>
            </a:r>
            <a:r>
              <a:rPr lang="en-GB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p/1-p = successes/failures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8318200" y="32773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05" name="Google Shape;105;p18"/>
          <p:cNvSpPr txBox="1"/>
          <p:nvPr/>
        </p:nvSpPr>
        <p:spPr>
          <a:xfrm>
            <a:off x="6807867" y="4177767"/>
            <a:ext cx="4114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“Odds” of an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ln(p/1-p) = “</a:t>
            </a:r>
            <a:r>
              <a:rPr lang="en-GB" sz="2400" b="1">
                <a:solidFill>
                  <a:schemeClr val="dk1"/>
                </a:solidFill>
              </a:rPr>
              <a:t>log odds</a:t>
            </a:r>
            <a:r>
              <a:rPr lang="en-GB" sz="2400">
                <a:solidFill>
                  <a:schemeClr val="dk1"/>
                </a:solidFill>
              </a:rPr>
              <a:t>” of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1524767" y="4165933"/>
            <a:ext cx="1619200" cy="6960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5DF6F-F513-B6BF-6FFC-CD2913269B70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00" y="469052"/>
            <a:ext cx="7946667" cy="42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7824367" y="368033"/>
            <a:ext cx="4130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…when rearranging the logistic regression equation to solve for “probability” of y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 rot="-5400000" flipH="1">
            <a:off x="8873967" y="1528867"/>
            <a:ext cx="1055200" cy="1627600"/>
          </a:xfrm>
          <a:prstGeom prst="bentUpArrow">
            <a:avLst>
              <a:gd name="adj1" fmla="val 18107"/>
              <a:gd name="adj2" fmla="val 25000"/>
              <a:gd name="adj3" fmla="val 28705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C11630-3BF7-E47E-2710-2ED26B51EBA5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5126</TotalTime>
  <Words>860</Words>
  <Application>Microsoft Macintosh PowerPoint</Application>
  <PresentationFormat>Widescreen</PresentationFormat>
  <Paragraphs>195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Noto Sans Symbols</vt:lpstr>
      <vt:lpstr>Calibri</vt:lpstr>
      <vt:lpstr>Arial</vt:lpstr>
      <vt:lpstr>Century Gothic</vt:lpstr>
      <vt:lpstr>Wisp</vt:lpstr>
      <vt:lpstr>Welcome to Biol 5081</vt:lpstr>
      <vt:lpstr>Today we’re going to: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Poisson Regression</vt:lpstr>
      <vt:lpstr>Negative Binomial Regression</vt:lpstr>
      <vt:lpstr>Inclass is on eclass and github!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34</cp:revision>
  <dcterms:created xsi:type="dcterms:W3CDTF">2024-07-25T16:12:17Z</dcterms:created>
  <dcterms:modified xsi:type="dcterms:W3CDTF">2024-09-27T19:30:30Z</dcterms:modified>
</cp:coreProperties>
</file>