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8" r:id="rId8"/>
    <p:sldId id="262" r:id="rId9"/>
    <p:sldId id="263" r:id="rId10"/>
    <p:sldId id="264" r:id="rId11"/>
    <p:sldId id="275" r:id="rId12"/>
    <p:sldId id="276" r:id="rId13"/>
    <p:sldId id="280" r:id="rId14"/>
    <p:sldId id="282" r:id="rId15"/>
    <p:sldId id="281" r:id="rId16"/>
    <p:sldId id="284" r:id="rId17"/>
    <p:sldId id="285" r:id="rId18"/>
    <p:sldId id="279" r:id="rId19"/>
    <p:sldId id="269" r:id="rId20"/>
    <p:sldId id="270" r:id="rId21"/>
    <p:sldId id="271" r:id="rId22"/>
    <p:sldId id="272" r:id="rId23"/>
    <p:sldId id="273" r:id="rId24"/>
    <p:sldId id="274" r:id="rId25"/>
    <p:sldId id="286" r:id="rId26"/>
    <p:sldId id="267" r:id="rId27"/>
    <p:sldId id="283" r:id="rId28"/>
  </p:sldIdLst>
  <p:sldSz cx="12192000" cy="6858000"/>
  <p:notesSz cx="6858000" cy="9144000"/>
  <p:embeddedFontLst>
    <p:embeddedFont>
      <p:font typeface="Calibri" panose="020F0502020204030204" pitchFamily="34" charset="0"/>
      <p:regular r:id="rId30"/>
      <p:bold r:id="rId31"/>
      <p:italic r:id="rId32"/>
      <p:boldItalic r:id="rId33"/>
    </p:embeddedFont>
    <p:embeddedFont>
      <p:font typeface="Century Gothic" panose="020B0502020202020204"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hEk3kr15p5MvOwX8Siehu9UxAE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78"/>
    <p:restoredTop sz="86144"/>
  </p:normalViewPr>
  <p:slideViewPr>
    <p:cSldViewPr snapToGrid="0" snapToObjects="1">
      <p:cViewPr varScale="1">
        <p:scale>
          <a:sx n="84" d="100"/>
          <a:sy n="84" d="100"/>
        </p:scale>
        <p:origin x="192" y="8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 line by line, what I’ve done here. </a:t>
            </a:r>
            <a:br>
              <a:rPr lang="en-US" dirty="0"/>
            </a:br>
            <a:br>
              <a:rPr lang="en-US" dirty="0"/>
            </a:br>
            <a:r>
              <a:rPr lang="en-US" dirty="0"/>
              <a:t>This is on my </a:t>
            </a:r>
            <a:r>
              <a:rPr lang="en-US" dirty="0" err="1"/>
              <a:t>github</a:t>
            </a:r>
            <a:r>
              <a:rPr lang="en-US" dirty="0"/>
              <a:t> too, so you can get the code from there – only go to line 16.</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26988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lines all statistically significant? Why or why not?</a:t>
            </a:r>
          </a:p>
          <a:p>
            <a:endParaRPr lang="en-US" dirty="0"/>
          </a:p>
          <a:p>
            <a:r>
              <a:rPr lang="en-US" dirty="0"/>
              <a:t>Actually, they all are! The underlying causal pattern is literally the same. There is an effect of x on y. And there’s a lot of data here! But, it gets harder to see with lots of noise, and it means less biologically with lots of noise.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9025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Density plots, where the red plot is where I’m simulated an effect, and black plot where there’s no effect of x on y. So these are distributions of y</a:t>
            </a:r>
            <a:endParaRPr/>
          </a:p>
        </p:txBody>
      </p:sp>
      <p:sp>
        <p:nvSpPr>
          <p:cNvPr id="211" name="Google Shape;21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What’s the problem here?! Has anyone ever seen a plot like this in their own work?</a:t>
            </a:r>
            <a:endParaRPr dirty="0"/>
          </a:p>
        </p:txBody>
      </p:sp>
      <p:sp>
        <p:nvSpPr>
          <p:cNvPr id="219" name="Google Shape;21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2"/>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23"/>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23"/>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4" name="Google Shape;124;p23"/>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4"/>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2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2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41" name="Google Shape;141;p2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6"/>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26"/>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7"/>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8"/>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1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1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1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1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20"/>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a:spLocks noGrp="1"/>
          </p:cNvSpPr>
          <p:nvPr>
            <p:ph type="pic" idx="2"/>
          </p:nvPr>
        </p:nvSpPr>
        <p:spPr>
          <a:xfrm>
            <a:off x="2589212" y="634965"/>
            <a:ext cx="8915400" cy="3854970"/>
          </a:xfrm>
          <a:prstGeom prst="rect">
            <a:avLst/>
          </a:prstGeom>
          <a:noFill/>
          <a:ln>
            <a:noFill/>
          </a:ln>
        </p:spPr>
      </p:sp>
      <p:sp>
        <p:nvSpPr>
          <p:cNvPr id="103" name="Google Shape;103;p21"/>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Google Shape;10;p12"/>
          <p:cNvGrpSpPr/>
          <p:nvPr/>
        </p:nvGrpSpPr>
        <p:grpSpPr>
          <a:xfrm>
            <a:off x="1" y="228600"/>
            <a:ext cx="2851516" cy="6638628"/>
            <a:chOff x="2487613" y="285750"/>
            <a:chExt cx="2428875" cy="5654676"/>
          </a:xfrm>
        </p:grpSpPr>
        <p:sp>
          <p:nvSpPr>
            <p:cNvPr id="11" name="Google Shape;11;p1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12"/>
          <p:cNvGrpSpPr/>
          <p:nvPr/>
        </p:nvGrpSpPr>
        <p:grpSpPr>
          <a:xfrm>
            <a:off x="27221" y="-786"/>
            <a:ext cx="2356674" cy="6854039"/>
            <a:chOff x="6627813" y="194833"/>
            <a:chExt cx="1952625" cy="5678918"/>
          </a:xfrm>
        </p:grpSpPr>
        <p:sp>
          <p:nvSpPr>
            <p:cNvPr id="24" name="Google Shape;24;p12"/>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12"/>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12"/>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1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erynmcfarlan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onlinelibrary.wiley.com/doi/full/10.1002/ece3.3987)"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happygitwithr.com/rstudio-git-githu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262626"/>
              </a:buClr>
              <a:buSzPts val="5400"/>
              <a:buFont typeface="Century Gothic"/>
              <a:buNone/>
            </a:pPr>
            <a:r>
              <a:rPr lang="en-US"/>
              <a:t>Welcome to Biol 5081</a:t>
            </a:r>
            <a:endParaRPr/>
          </a:p>
        </p:txBody>
      </p:sp>
      <p:sp>
        <p:nvSpPr>
          <p:cNvPr id="169" name="Google Shape;169;p1"/>
          <p:cNvSpPr txBox="1">
            <a:spLocks noGrp="1"/>
          </p:cNvSpPr>
          <p:nvPr>
            <p:ph type="subTitle" idx="1"/>
          </p:nvPr>
        </p:nvSpPr>
        <p:spPr>
          <a:xfrm>
            <a:off x="2589213" y="4777379"/>
            <a:ext cx="9297987" cy="11262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a:t>Intro to Bio Stats!</a:t>
            </a:r>
            <a:endParaRPr/>
          </a:p>
          <a:p>
            <a:pPr marL="0" lvl="0" indent="0" algn="l" rtl="0">
              <a:spcBef>
                <a:spcPts val="1000"/>
              </a:spcBef>
              <a:spcAft>
                <a:spcPts val="0"/>
              </a:spcAft>
              <a:buSzPts val="1800"/>
              <a:buNone/>
            </a:pPr>
            <a:r>
              <a:rPr lang="en-US"/>
              <a:t>Eryn McFarlane (she/her), emcfar@yorku.ca, </a:t>
            </a:r>
            <a:r>
              <a:rPr lang="en-US" u="sng">
                <a:solidFill>
                  <a:schemeClr val="hlink"/>
                </a:solidFill>
                <a:hlinkClick r:id="rId3"/>
              </a:rPr>
              <a:t>https://github.com/erynmcfarlane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pic>
        <p:nvPicPr>
          <p:cNvPr id="3" name="Picture 2">
            <a:extLst>
              <a:ext uri="{FF2B5EF4-FFF2-40B4-BE49-F238E27FC236}">
                <a16:creationId xmlns:a16="http://schemas.microsoft.com/office/drawing/2014/main" id="{6C6CAF55-D50C-0840-A825-A3BC58AF6BCA}"/>
              </a:ext>
            </a:extLst>
          </p:cNvPr>
          <p:cNvPicPr>
            <a:picLocks noChangeAspect="1"/>
          </p:cNvPicPr>
          <p:nvPr/>
        </p:nvPicPr>
        <p:blipFill>
          <a:blip r:embed="rId3"/>
          <a:stretch>
            <a:fillRect/>
          </a:stretch>
        </p:blipFill>
        <p:spPr>
          <a:xfrm>
            <a:off x="3125488" y="1160252"/>
            <a:ext cx="8379124" cy="55860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A2D97ABE-A8AA-554F-96A1-CECEDDF26718}"/>
              </a:ext>
            </a:extLst>
          </p:cNvPr>
          <p:cNvPicPr>
            <a:picLocks noChangeAspect="1"/>
          </p:cNvPicPr>
          <p:nvPr/>
        </p:nvPicPr>
        <p:blipFill rotWithShape="1">
          <a:blip r:embed="rId3"/>
          <a:srcRect t="10943" r="48342" b="37107"/>
          <a:stretch/>
        </p:blipFill>
        <p:spPr>
          <a:xfrm>
            <a:off x="2490967" y="1043794"/>
            <a:ext cx="8065891" cy="4580627"/>
          </a:xfrm>
          <a:prstGeom prst="rect">
            <a:avLst/>
          </a:prstGeom>
        </p:spPr>
      </p:pic>
    </p:spTree>
    <p:extLst>
      <p:ext uri="{BB962C8B-B14F-4D97-AF65-F5344CB8AC3E}">
        <p14:creationId xmlns:p14="http://schemas.microsoft.com/office/powerpoint/2010/main" val="1217334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ED83-B881-C349-AEEA-4DF3348F9B7A}"/>
              </a:ext>
            </a:extLst>
          </p:cNvPr>
          <p:cNvSpPr>
            <a:spLocks noGrp="1"/>
          </p:cNvSpPr>
          <p:nvPr>
            <p:ph type="title"/>
          </p:nvPr>
        </p:nvSpPr>
        <p:spPr/>
        <p:txBody>
          <a:bodyPr/>
          <a:lstStyle/>
          <a:p>
            <a:r>
              <a:rPr lang="en-US" dirty="0"/>
              <a:t>What’s missing in the data?!</a:t>
            </a:r>
          </a:p>
        </p:txBody>
      </p:sp>
      <p:sp>
        <p:nvSpPr>
          <p:cNvPr id="3" name="Text Placeholder 2">
            <a:extLst>
              <a:ext uri="{FF2B5EF4-FFF2-40B4-BE49-F238E27FC236}">
                <a16:creationId xmlns:a16="http://schemas.microsoft.com/office/drawing/2014/main" id="{553644EF-7D95-3247-896E-C3270A7A624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4016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973B-FF21-8440-B286-AB245F9DF6E5}"/>
              </a:ext>
            </a:extLst>
          </p:cNvPr>
          <p:cNvSpPr>
            <a:spLocks noGrp="1"/>
          </p:cNvSpPr>
          <p:nvPr>
            <p:ph type="title"/>
          </p:nvPr>
        </p:nvSpPr>
        <p:spPr/>
        <p:txBody>
          <a:bodyPr/>
          <a:lstStyle/>
          <a:p>
            <a:r>
              <a:rPr lang="en-US" dirty="0"/>
              <a:t>Error</a:t>
            </a:r>
          </a:p>
        </p:txBody>
      </p:sp>
      <p:pic>
        <p:nvPicPr>
          <p:cNvPr id="7" name="Picture 6" descr="A screenshot of a computer&#10;&#10;Description automatically generated">
            <a:extLst>
              <a:ext uri="{FF2B5EF4-FFF2-40B4-BE49-F238E27FC236}">
                <a16:creationId xmlns:a16="http://schemas.microsoft.com/office/drawing/2014/main" id="{923238A3-1CD0-1943-B751-C48AD4AEB621}"/>
              </a:ext>
            </a:extLst>
          </p:cNvPr>
          <p:cNvPicPr>
            <a:picLocks noChangeAspect="1"/>
          </p:cNvPicPr>
          <p:nvPr/>
        </p:nvPicPr>
        <p:blipFill rotWithShape="1">
          <a:blip r:embed="rId2"/>
          <a:srcRect l="-196" t="28680" r="74681" b="43019"/>
          <a:stretch/>
        </p:blipFill>
        <p:spPr>
          <a:xfrm>
            <a:off x="943502" y="1444926"/>
            <a:ext cx="4565183" cy="2859656"/>
          </a:xfrm>
          <a:prstGeom prst="rect">
            <a:avLst/>
          </a:prstGeom>
        </p:spPr>
      </p:pic>
    </p:spTree>
    <p:extLst>
      <p:ext uri="{BB962C8B-B14F-4D97-AF65-F5344CB8AC3E}">
        <p14:creationId xmlns:p14="http://schemas.microsoft.com/office/powerpoint/2010/main" val="2404905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973B-FF21-8440-B286-AB245F9DF6E5}"/>
              </a:ext>
            </a:extLst>
          </p:cNvPr>
          <p:cNvSpPr>
            <a:spLocks noGrp="1"/>
          </p:cNvSpPr>
          <p:nvPr>
            <p:ph type="title"/>
          </p:nvPr>
        </p:nvSpPr>
        <p:spPr/>
        <p:txBody>
          <a:bodyPr/>
          <a:lstStyle/>
          <a:p>
            <a:r>
              <a:rPr lang="en-US" dirty="0"/>
              <a:t>Error</a:t>
            </a:r>
          </a:p>
        </p:txBody>
      </p:sp>
      <p:pic>
        <p:nvPicPr>
          <p:cNvPr id="7" name="Picture 6" descr="A screenshot of a computer&#10;&#10;Description automatically generated">
            <a:extLst>
              <a:ext uri="{FF2B5EF4-FFF2-40B4-BE49-F238E27FC236}">
                <a16:creationId xmlns:a16="http://schemas.microsoft.com/office/drawing/2014/main" id="{923238A3-1CD0-1943-B751-C48AD4AEB621}"/>
              </a:ext>
            </a:extLst>
          </p:cNvPr>
          <p:cNvPicPr>
            <a:picLocks noChangeAspect="1"/>
          </p:cNvPicPr>
          <p:nvPr/>
        </p:nvPicPr>
        <p:blipFill rotWithShape="1">
          <a:blip r:embed="rId2"/>
          <a:srcRect l="-196" t="28680" r="74681" b="43019"/>
          <a:stretch/>
        </p:blipFill>
        <p:spPr>
          <a:xfrm>
            <a:off x="943502" y="1444926"/>
            <a:ext cx="4565183" cy="2859656"/>
          </a:xfrm>
          <a:prstGeom prst="rect">
            <a:avLst/>
          </a:prstGeom>
        </p:spPr>
      </p:pic>
      <p:pic>
        <p:nvPicPr>
          <p:cNvPr id="9" name="Picture 8">
            <a:extLst>
              <a:ext uri="{FF2B5EF4-FFF2-40B4-BE49-F238E27FC236}">
                <a16:creationId xmlns:a16="http://schemas.microsoft.com/office/drawing/2014/main" id="{817D645D-D1DA-5149-B304-B63AE0D47A8F}"/>
              </a:ext>
            </a:extLst>
          </p:cNvPr>
          <p:cNvPicPr>
            <a:picLocks noChangeAspect="1"/>
          </p:cNvPicPr>
          <p:nvPr/>
        </p:nvPicPr>
        <p:blipFill>
          <a:blip r:embed="rId3"/>
          <a:stretch>
            <a:fillRect/>
          </a:stretch>
        </p:blipFill>
        <p:spPr>
          <a:xfrm>
            <a:off x="1056909" y="3764341"/>
            <a:ext cx="4338367" cy="2892244"/>
          </a:xfrm>
          <a:prstGeom prst="rect">
            <a:avLst/>
          </a:prstGeom>
        </p:spPr>
      </p:pic>
    </p:spTree>
    <p:extLst>
      <p:ext uri="{BB962C8B-B14F-4D97-AF65-F5344CB8AC3E}">
        <p14:creationId xmlns:p14="http://schemas.microsoft.com/office/powerpoint/2010/main" val="2484197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973B-FF21-8440-B286-AB245F9DF6E5}"/>
              </a:ext>
            </a:extLst>
          </p:cNvPr>
          <p:cNvSpPr>
            <a:spLocks noGrp="1"/>
          </p:cNvSpPr>
          <p:nvPr>
            <p:ph type="title"/>
          </p:nvPr>
        </p:nvSpPr>
        <p:spPr/>
        <p:txBody>
          <a:bodyPr/>
          <a:lstStyle/>
          <a:p>
            <a:r>
              <a:rPr lang="en-US" dirty="0"/>
              <a:t>Error</a:t>
            </a:r>
          </a:p>
        </p:txBody>
      </p:sp>
      <p:pic>
        <p:nvPicPr>
          <p:cNvPr id="5" name="Picture 4">
            <a:extLst>
              <a:ext uri="{FF2B5EF4-FFF2-40B4-BE49-F238E27FC236}">
                <a16:creationId xmlns:a16="http://schemas.microsoft.com/office/drawing/2014/main" id="{41EED1B3-5026-B946-9EB2-63EFE1141F08}"/>
              </a:ext>
            </a:extLst>
          </p:cNvPr>
          <p:cNvPicPr>
            <a:picLocks noChangeAspect="1"/>
          </p:cNvPicPr>
          <p:nvPr/>
        </p:nvPicPr>
        <p:blipFill>
          <a:blip r:embed="rId3"/>
          <a:stretch>
            <a:fillRect/>
          </a:stretch>
        </p:blipFill>
        <p:spPr>
          <a:xfrm>
            <a:off x="5663961" y="1444926"/>
            <a:ext cx="6528039" cy="435202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923238A3-1CD0-1943-B751-C48AD4AEB621}"/>
              </a:ext>
            </a:extLst>
          </p:cNvPr>
          <p:cNvPicPr>
            <a:picLocks noChangeAspect="1"/>
          </p:cNvPicPr>
          <p:nvPr/>
        </p:nvPicPr>
        <p:blipFill rotWithShape="1">
          <a:blip r:embed="rId4"/>
          <a:srcRect l="-196" t="28680" r="74681" b="43019"/>
          <a:stretch/>
        </p:blipFill>
        <p:spPr>
          <a:xfrm>
            <a:off x="943502" y="1444926"/>
            <a:ext cx="4565183" cy="2859656"/>
          </a:xfrm>
          <a:prstGeom prst="rect">
            <a:avLst/>
          </a:prstGeom>
        </p:spPr>
      </p:pic>
      <p:pic>
        <p:nvPicPr>
          <p:cNvPr id="9" name="Picture 8">
            <a:extLst>
              <a:ext uri="{FF2B5EF4-FFF2-40B4-BE49-F238E27FC236}">
                <a16:creationId xmlns:a16="http://schemas.microsoft.com/office/drawing/2014/main" id="{817D645D-D1DA-5149-B304-B63AE0D47A8F}"/>
              </a:ext>
            </a:extLst>
          </p:cNvPr>
          <p:cNvPicPr>
            <a:picLocks noChangeAspect="1"/>
          </p:cNvPicPr>
          <p:nvPr/>
        </p:nvPicPr>
        <p:blipFill>
          <a:blip r:embed="rId5"/>
          <a:stretch>
            <a:fillRect/>
          </a:stretch>
        </p:blipFill>
        <p:spPr>
          <a:xfrm>
            <a:off x="1056909" y="3764341"/>
            <a:ext cx="4338367" cy="2892244"/>
          </a:xfrm>
          <a:prstGeom prst="rect">
            <a:avLst/>
          </a:prstGeom>
        </p:spPr>
      </p:pic>
    </p:spTree>
    <p:extLst>
      <p:ext uri="{BB962C8B-B14F-4D97-AF65-F5344CB8AC3E}">
        <p14:creationId xmlns:p14="http://schemas.microsoft.com/office/powerpoint/2010/main" val="633241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A83D-3BBB-F049-B4F4-07DD203E5560}"/>
              </a:ext>
            </a:extLst>
          </p:cNvPr>
          <p:cNvSpPr>
            <a:spLocks noGrp="1"/>
          </p:cNvSpPr>
          <p:nvPr>
            <p:ph type="title"/>
          </p:nvPr>
        </p:nvSpPr>
        <p:spPr/>
        <p:txBody>
          <a:bodyPr/>
          <a:lstStyle/>
          <a:p>
            <a:r>
              <a:rPr lang="en-US" dirty="0"/>
              <a:t>Reducible error vs. Irreducible error</a:t>
            </a:r>
          </a:p>
        </p:txBody>
      </p:sp>
      <p:sp>
        <p:nvSpPr>
          <p:cNvPr id="3" name="Text Placeholder 2">
            <a:extLst>
              <a:ext uri="{FF2B5EF4-FFF2-40B4-BE49-F238E27FC236}">
                <a16:creationId xmlns:a16="http://schemas.microsoft.com/office/drawing/2014/main" id="{ECC2CEED-2A2D-C447-B2B7-1D4FB84B9C7D}"/>
              </a:ext>
            </a:extLst>
          </p:cNvPr>
          <p:cNvSpPr>
            <a:spLocks noGrp="1"/>
          </p:cNvSpPr>
          <p:nvPr>
            <p:ph type="body" idx="1"/>
          </p:nvPr>
        </p:nvSpPr>
        <p:spPr>
          <a:xfrm>
            <a:off x="1626554" y="1371600"/>
            <a:ext cx="10565446" cy="1567744"/>
          </a:xfrm>
        </p:spPr>
        <p:txBody>
          <a:bodyPr>
            <a:normAutofit/>
          </a:bodyPr>
          <a:lstStyle/>
          <a:p>
            <a:r>
              <a:rPr lang="en-US" dirty="0"/>
              <a:t>Reducible error: variation in response that arises directly from causal predictors</a:t>
            </a:r>
          </a:p>
          <a:p>
            <a:r>
              <a:rPr lang="en-US" dirty="0"/>
              <a:t>Irreducible error: variation in response that arises from other unmeasured, or stochastic processes (noise!)</a:t>
            </a:r>
          </a:p>
        </p:txBody>
      </p:sp>
      <p:sp>
        <p:nvSpPr>
          <p:cNvPr id="10" name="TextBox 9">
            <a:extLst>
              <a:ext uri="{FF2B5EF4-FFF2-40B4-BE49-F238E27FC236}">
                <a16:creationId xmlns:a16="http://schemas.microsoft.com/office/drawing/2014/main" id="{A9034C05-A00C-7F44-8CBE-29D5C1E9AA57}"/>
              </a:ext>
            </a:extLst>
          </p:cNvPr>
          <p:cNvSpPr txBox="1"/>
          <p:nvPr/>
        </p:nvSpPr>
        <p:spPr>
          <a:xfrm>
            <a:off x="10172700" y="6433804"/>
            <a:ext cx="1952625" cy="307777"/>
          </a:xfrm>
          <a:prstGeom prst="rect">
            <a:avLst/>
          </a:prstGeom>
          <a:noFill/>
        </p:spPr>
        <p:txBody>
          <a:bodyPr wrap="square" rtlCol="0">
            <a:spAutoFit/>
          </a:bodyPr>
          <a:lstStyle/>
          <a:p>
            <a:r>
              <a:rPr lang="en-US" dirty="0" err="1"/>
              <a:t>Jahner</a:t>
            </a:r>
            <a:r>
              <a:rPr lang="en-US" dirty="0"/>
              <a:t> et al. </a:t>
            </a:r>
            <a:r>
              <a:rPr lang="en-US" i="1" dirty="0"/>
              <a:t>in prep</a:t>
            </a:r>
            <a:endParaRPr lang="en-US" dirty="0"/>
          </a:p>
        </p:txBody>
      </p:sp>
    </p:spTree>
    <p:extLst>
      <p:ext uri="{BB962C8B-B14F-4D97-AF65-F5344CB8AC3E}">
        <p14:creationId xmlns:p14="http://schemas.microsoft.com/office/powerpoint/2010/main" val="3505659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A83D-3BBB-F049-B4F4-07DD203E5560}"/>
              </a:ext>
            </a:extLst>
          </p:cNvPr>
          <p:cNvSpPr>
            <a:spLocks noGrp="1"/>
          </p:cNvSpPr>
          <p:nvPr>
            <p:ph type="title"/>
          </p:nvPr>
        </p:nvSpPr>
        <p:spPr/>
        <p:txBody>
          <a:bodyPr/>
          <a:lstStyle/>
          <a:p>
            <a:r>
              <a:rPr lang="en-US" dirty="0"/>
              <a:t>Reducible error vs. Irreducible error</a:t>
            </a:r>
          </a:p>
        </p:txBody>
      </p:sp>
      <p:sp>
        <p:nvSpPr>
          <p:cNvPr id="3" name="Text Placeholder 2">
            <a:extLst>
              <a:ext uri="{FF2B5EF4-FFF2-40B4-BE49-F238E27FC236}">
                <a16:creationId xmlns:a16="http://schemas.microsoft.com/office/drawing/2014/main" id="{ECC2CEED-2A2D-C447-B2B7-1D4FB84B9C7D}"/>
              </a:ext>
            </a:extLst>
          </p:cNvPr>
          <p:cNvSpPr>
            <a:spLocks noGrp="1"/>
          </p:cNvSpPr>
          <p:nvPr>
            <p:ph type="body" idx="1"/>
          </p:nvPr>
        </p:nvSpPr>
        <p:spPr>
          <a:xfrm>
            <a:off x="1626554" y="1371600"/>
            <a:ext cx="10565446" cy="1567744"/>
          </a:xfrm>
        </p:spPr>
        <p:txBody>
          <a:bodyPr>
            <a:normAutofit/>
          </a:bodyPr>
          <a:lstStyle/>
          <a:p>
            <a:r>
              <a:rPr lang="en-US" dirty="0"/>
              <a:t>Reducible error: variation in response that arises directly from causal predictors</a:t>
            </a:r>
          </a:p>
          <a:p>
            <a:r>
              <a:rPr lang="en-US" dirty="0"/>
              <a:t>Irreducible error: variation in response that arises from other unmeasured, or stochastic processes (noise!)</a:t>
            </a:r>
          </a:p>
        </p:txBody>
      </p:sp>
      <p:pic>
        <p:nvPicPr>
          <p:cNvPr id="9" name="Picture 8" descr="A screenshot of a computer&#10;&#10;Description automatically generated">
            <a:extLst>
              <a:ext uri="{FF2B5EF4-FFF2-40B4-BE49-F238E27FC236}">
                <a16:creationId xmlns:a16="http://schemas.microsoft.com/office/drawing/2014/main" id="{2DF7A8CC-CE15-5845-B246-57DBC3FC4E6C}"/>
              </a:ext>
            </a:extLst>
          </p:cNvPr>
          <p:cNvPicPr>
            <a:picLocks noChangeAspect="1"/>
          </p:cNvPicPr>
          <p:nvPr/>
        </p:nvPicPr>
        <p:blipFill rotWithShape="1">
          <a:blip r:embed="rId2"/>
          <a:srcRect l="39176" t="39306" r="4040" b="14305"/>
          <a:stretch/>
        </p:blipFill>
        <p:spPr>
          <a:xfrm>
            <a:off x="2194560" y="2725984"/>
            <a:ext cx="8370886" cy="3861708"/>
          </a:xfrm>
          <a:prstGeom prst="rect">
            <a:avLst/>
          </a:prstGeom>
        </p:spPr>
      </p:pic>
      <p:sp>
        <p:nvSpPr>
          <p:cNvPr id="10" name="TextBox 9">
            <a:extLst>
              <a:ext uri="{FF2B5EF4-FFF2-40B4-BE49-F238E27FC236}">
                <a16:creationId xmlns:a16="http://schemas.microsoft.com/office/drawing/2014/main" id="{A9034C05-A00C-7F44-8CBE-29D5C1E9AA57}"/>
              </a:ext>
            </a:extLst>
          </p:cNvPr>
          <p:cNvSpPr txBox="1"/>
          <p:nvPr/>
        </p:nvSpPr>
        <p:spPr>
          <a:xfrm>
            <a:off x="10172700" y="6433804"/>
            <a:ext cx="1952625" cy="307777"/>
          </a:xfrm>
          <a:prstGeom prst="rect">
            <a:avLst/>
          </a:prstGeom>
          <a:noFill/>
        </p:spPr>
        <p:txBody>
          <a:bodyPr wrap="square" rtlCol="0">
            <a:spAutoFit/>
          </a:bodyPr>
          <a:lstStyle/>
          <a:p>
            <a:r>
              <a:rPr lang="en-US" dirty="0" err="1"/>
              <a:t>Jahner</a:t>
            </a:r>
            <a:r>
              <a:rPr lang="en-US" dirty="0"/>
              <a:t> et al. </a:t>
            </a:r>
            <a:r>
              <a:rPr lang="en-US" i="1" dirty="0"/>
              <a:t>in prep</a:t>
            </a:r>
            <a:endParaRPr lang="en-US" dirty="0"/>
          </a:p>
        </p:txBody>
      </p:sp>
    </p:spTree>
    <p:extLst>
      <p:ext uri="{BB962C8B-B14F-4D97-AF65-F5344CB8AC3E}">
        <p14:creationId xmlns:p14="http://schemas.microsoft.com/office/powerpoint/2010/main" val="160556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2BE0-8427-564B-AA43-0400D175679A}"/>
              </a:ext>
            </a:extLst>
          </p:cNvPr>
          <p:cNvSpPr>
            <a:spLocks noGrp="1"/>
          </p:cNvSpPr>
          <p:nvPr>
            <p:ph type="title"/>
          </p:nvPr>
        </p:nvSpPr>
        <p:spPr/>
        <p:txBody>
          <a:bodyPr/>
          <a:lstStyle/>
          <a:p>
            <a:r>
              <a:rPr lang="en-US" dirty="0"/>
              <a:t>COFFEE</a:t>
            </a:r>
          </a:p>
        </p:txBody>
      </p:sp>
      <p:sp>
        <p:nvSpPr>
          <p:cNvPr id="3" name="Text Placeholder 2">
            <a:extLst>
              <a:ext uri="{FF2B5EF4-FFF2-40B4-BE49-F238E27FC236}">
                <a16:creationId xmlns:a16="http://schemas.microsoft.com/office/drawing/2014/main" id="{2572279A-6AAB-6646-900E-A7E70E40DA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78957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p:txBody>
      </p:sp>
    </p:spTree>
    <p:extLst>
      <p:ext uri="{BB962C8B-B14F-4D97-AF65-F5344CB8AC3E}">
        <p14:creationId xmlns:p14="http://schemas.microsoft.com/office/powerpoint/2010/main" val="174275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Today we’re going to:</a:t>
            </a:r>
            <a:endParaRPr/>
          </a:p>
        </p:txBody>
      </p:sp>
      <p:sp>
        <p:nvSpPr>
          <p:cNvPr id="175" name="Google Shape;175;p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Go over learning objectives of the class</a:t>
            </a:r>
            <a:endParaRPr/>
          </a:p>
          <a:p>
            <a:pPr marL="342900" lvl="0" indent="-342900" algn="l" rtl="0">
              <a:spcBef>
                <a:spcPts val="1000"/>
              </a:spcBef>
              <a:spcAft>
                <a:spcPts val="0"/>
              </a:spcAft>
              <a:buSzPts val="1800"/>
              <a:buChar char="🠶"/>
            </a:pPr>
            <a:r>
              <a:rPr lang="en-US"/>
              <a:t>Talk about the basic philosophy of (frequentist) statistics</a:t>
            </a:r>
            <a:endParaRPr/>
          </a:p>
          <a:p>
            <a:pPr marL="342900" lvl="0" indent="-342900" algn="l" rtl="0">
              <a:spcBef>
                <a:spcPts val="1000"/>
              </a:spcBef>
              <a:spcAft>
                <a:spcPts val="0"/>
              </a:spcAft>
              <a:buSzPts val="1800"/>
              <a:buChar char="🠶"/>
            </a:pPr>
            <a:r>
              <a:rPr lang="en-US"/>
              <a:t>Talk about the use of simulations, and the summative assessment</a:t>
            </a:r>
            <a:endParaRPr/>
          </a:p>
          <a:p>
            <a:pPr marL="342900" lvl="0" indent="-342900" algn="l" rtl="0">
              <a:spcBef>
                <a:spcPts val="1000"/>
              </a:spcBef>
              <a:spcAft>
                <a:spcPts val="0"/>
              </a:spcAft>
              <a:buSzPts val="1800"/>
              <a:buChar char="🠶"/>
            </a:pPr>
            <a:r>
              <a:rPr lang="en-US"/>
              <a:t>Interpret some methods sections of scientific papers in groups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p:txBody>
      </p:sp>
    </p:spTree>
    <p:extLst>
      <p:ext uri="{BB962C8B-B14F-4D97-AF65-F5344CB8AC3E}">
        <p14:creationId xmlns:p14="http://schemas.microsoft.com/office/powerpoint/2010/main" val="1004004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p:txBody>
      </p:sp>
    </p:spTree>
    <p:extLst>
      <p:ext uri="{BB962C8B-B14F-4D97-AF65-F5344CB8AC3E}">
        <p14:creationId xmlns:p14="http://schemas.microsoft.com/office/powerpoint/2010/main" val="1384576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a:p>
            <a:r>
              <a:rPr lang="en-US" dirty="0"/>
              <a:t>What can we do with these data?</a:t>
            </a:r>
          </a:p>
          <a:p>
            <a:pPr marL="114300" indent="0">
              <a:buNone/>
            </a:pPr>
            <a:endParaRPr lang="en-US" dirty="0"/>
          </a:p>
        </p:txBody>
      </p:sp>
    </p:spTree>
    <p:extLst>
      <p:ext uri="{BB962C8B-B14F-4D97-AF65-F5344CB8AC3E}">
        <p14:creationId xmlns:p14="http://schemas.microsoft.com/office/powerpoint/2010/main" val="711656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a:p>
            <a:r>
              <a:rPr lang="en-US" dirty="0"/>
              <a:t>What can we do with these data?</a:t>
            </a:r>
          </a:p>
          <a:p>
            <a:r>
              <a:rPr lang="en-US" dirty="0"/>
              <a:t>Power analyses, description of expectations, null distributions, trials of analyses before we get the data</a:t>
            </a:r>
          </a:p>
          <a:p>
            <a:pPr marL="114300" indent="0">
              <a:buNone/>
            </a:pPr>
            <a:endParaRPr lang="en-US" dirty="0"/>
          </a:p>
        </p:txBody>
      </p:sp>
    </p:spTree>
    <p:extLst>
      <p:ext uri="{BB962C8B-B14F-4D97-AF65-F5344CB8AC3E}">
        <p14:creationId xmlns:p14="http://schemas.microsoft.com/office/powerpoint/2010/main" val="1567710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a:p>
            <a:r>
              <a:rPr lang="en-US" dirty="0"/>
              <a:t>What can we do with these data?</a:t>
            </a:r>
          </a:p>
          <a:p>
            <a:r>
              <a:rPr lang="en-US" dirty="0"/>
              <a:t>Power analyses, description of expectations, null distributions, trials of analyses before we get the data</a:t>
            </a:r>
          </a:p>
          <a:p>
            <a:r>
              <a:rPr lang="en-US" dirty="0"/>
              <a:t>What can’t we do with these data?!</a:t>
            </a:r>
          </a:p>
        </p:txBody>
      </p:sp>
    </p:spTree>
    <p:extLst>
      <p:ext uri="{BB962C8B-B14F-4D97-AF65-F5344CB8AC3E}">
        <p14:creationId xmlns:p14="http://schemas.microsoft.com/office/powerpoint/2010/main" val="2776765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33754-497F-6543-A1E9-B68EAD7D8477}"/>
              </a:ext>
            </a:extLst>
          </p:cNvPr>
          <p:cNvSpPr>
            <a:spLocks noGrp="1"/>
          </p:cNvSpPr>
          <p:nvPr>
            <p:ph type="title"/>
          </p:nvPr>
        </p:nvSpPr>
        <p:spPr/>
        <p:txBody>
          <a:bodyPr/>
          <a:lstStyle/>
          <a:p>
            <a:r>
              <a:rPr lang="en-US" dirty="0"/>
              <a:t>Coffee – </a:t>
            </a:r>
            <a:r>
              <a:rPr lang="en-US"/>
              <a:t>if needed?</a:t>
            </a:r>
          </a:p>
        </p:txBody>
      </p:sp>
      <p:sp>
        <p:nvSpPr>
          <p:cNvPr id="3" name="Text Placeholder 2">
            <a:extLst>
              <a:ext uri="{FF2B5EF4-FFF2-40B4-BE49-F238E27FC236}">
                <a16:creationId xmlns:a16="http://schemas.microsoft.com/office/drawing/2014/main" id="{3489EE42-A0D8-9D47-B695-59621D52AB4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47724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BAF0-7654-3C4A-8DDA-86C3ECB3CC97}"/>
              </a:ext>
            </a:extLst>
          </p:cNvPr>
          <p:cNvSpPr>
            <a:spLocks noGrp="1"/>
          </p:cNvSpPr>
          <p:nvPr>
            <p:ph type="title"/>
          </p:nvPr>
        </p:nvSpPr>
        <p:spPr/>
        <p:txBody>
          <a:bodyPr/>
          <a:lstStyle/>
          <a:p>
            <a:r>
              <a:rPr lang="en-US" dirty="0"/>
              <a:t>How to read a methods section (which is a good intro to how to write one!)</a:t>
            </a:r>
          </a:p>
        </p:txBody>
      </p:sp>
      <p:sp>
        <p:nvSpPr>
          <p:cNvPr id="3" name="Text Placeholder 2">
            <a:extLst>
              <a:ext uri="{FF2B5EF4-FFF2-40B4-BE49-F238E27FC236}">
                <a16:creationId xmlns:a16="http://schemas.microsoft.com/office/drawing/2014/main" id="{05D13916-B6C5-244C-825E-FAC78D3324A0}"/>
              </a:ext>
            </a:extLst>
          </p:cNvPr>
          <p:cNvSpPr>
            <a:spLocks noGrp="1"/>
          </p:cNvSpPr>
          <p:nvPr>
            <p:ph type="body" idx="1"/>
          </p:nvPr>
        </p:nvSpPr>
        <p:spPr/>
        <p:txBody>
          <a:bodyPr/>
          <a:lstStyle/>
          <a:p>
            <a:r>
              <a:rPr lang="en-US" dirty="0"/>
              <a:t>We’re going to spend an hour doing this:</a:t>
            </a:r>
          </a:p>
          <a:p>
            <a:r>
              <a:rPr lang="en-US" dirty="0"/>
              <a:t>You can work in groups if you like, or alone if you like.</a:t>
            </a:r>
          </a:p>
          <a:p>
            <a:r>
              <a:rPr lang="en-US" dirty="0"/>
              <a:t>I want you to read this paper </a:t>
            </a:r>
            <a:r>
              <a:rPr lang="en-US" dirty="0">
                <a:hlinkClick r:id="rId2"/>
              </a:rPr>
              <a:t>https://onlinelibrary.wiley.com/doi/full/10.1002/ece3.3987</a:t>
            </a:r>
            <a:r>
              <a:rPr lang="en-US" dirty="0"/>
              <a:t> (surprise, it’s one of my papers!) and write out, step by step (approximately 10 steps) what we did and how. </a:t>
            </a:r>
          </a:p>
          <a:p>
            <a:r>
              <a:rPr lang="en-US" dirty="0"/>
              <a:t>You don’t need to understand every step, but some will be more universal than others!</a:t>
            </a:r>
          </a:p>
          <a:p>
            <a:r>
              <a:rPr lang="en-US" dirty="0"/>
              <a:t>This will be an assignment (on a paper of your choosing) due week 7.</a:t>
            </a:r>
          </a:p>
        </p:txBody>
      </p:sp>
      <p:pic>
        <p:nvPicPr>
          <p:cNvPr id="5" name="Picture 4" descr="A qr code with a few black squares&#10;&#10;Description automatically generated">
            <a:extLst>
              <a:ext uri="{FF2B5EF4-FFF2-40B4-BE49-F238E27FC236}">
                <a16:creationId xmlns:a16="http://schemas.microsoft.com/office/drawing/2014/main" id="{221F0154-2F58-5445-9E78-B7E24396C290}"/>
              </a:ext>
            </a:extLst>
          </p:cNvPr>
          <p:cNvPicPr>
            <a:picLocks noChangeAspect="1"/>
          </p:cNvPicPr>
          <p:nvPr/>
        </p:nvPicPr>
        <p:blipFill>
          <a:blip r:embed="rId3"/>
          <a:stretch>
            <a:fillRect/>
          </a:stretch>
        </p:blipFill>
        <p:spPr>
          <a:xfrm>
            <a:off x="146269" y="4502807"/>
            <a:ext cx="2355193" cy="2355193"/>
          </a:xfrm>
          <a:prstGeom prst="rect">
            <a:avLst/>
          </a:prstGeom>
        </p:spPr>
      </p:pic>
      <p:sp>
        <p:nvSpPr>
          <p:cNvPr id="6" name="TextBox 5">
            <a:extLst>
              <a:ext uri="{FF2B5EF4-FFF2-40B4-BE49-F238E27FC236}">
                <a16:creationId xmlns:a16="http://schemas.microsoft.com/office/drawing/2014/main" id="{6999DD06-719F-D94B-87AA-B73FF780A218}"/>
              </a:ext>
            </a:extLst>
          </p:cNvPr>
          <p:cNvSpPr txBox="1"/>
          <p:nvPr/>
        </p:nvSpPr>
        <p:spPr>
          <a:xfrm>
            <a:off x="3048000" y="6233890"/>
            <a:ext cx="1975945" cy="307777"/>
          </a:xfrm>
          <a:prstGeom prst="rect">
            <a:avLst/>
          </a:prstGeom>
          <a:noFill/>
          <a:ln>
            <a:solidFill>
              <a:schemeClr val="accent1"/>
            </a:solidFill>
          </a:ln>
        </p:spPr>
        <p:txBody>
          <a:bodyPr wrap="square" rtlCol="0">
            <a:spAutoFit/>
          </a:bodyPr>
          <a:lstStyle/>
          <a:p>
            <a:pPr algn="ctr"/>
            <a:r>
              <a:rPr lang="en-US" dirty="0"/>
              <a:t>Find the paper here!</a:t>
            </a:r>
          </a:p>
        </p:txBody>
      </p:sp>
      <p:cxnSp>
        <p:nvCxnSpPr>
          <p:cNvPr id="8" name="Straight Arrow Connector 7">
            <a:extLst>
              <a:ext uri="{FF2B5EF4-FFF2-40B4-BE49-F238E27FC236}">
                <a16:creationId xmlns:a16="http://schemas.microsoft.com/office/drawing/2014/main" id="{C50213B7-51AA-1B4D-8B98-87AB0619200B}"/>
              </a:ext>
            </a:extLst>
          </p:cNvPr>
          <p:cNvCxnSpPr>
            <a:cxnSpLocks/>
            <a:stCxn id="6" idx="1"/>
          </p:cNvCxnSpPr>
          <p:nvPr/>
        </p:nvCxnSpPr>
        <p:spPr>
          <a:xfrm flipH="1" flipV="1">
            <a:off x="2459422" y="5836219"/>
            <a:ext cx="588578" cy="551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521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174A-C618-7449-8F7F-34A78908F2A7}"/>
              </a:ext>
            </a:extLst>
          </p:cNvPr>
          <p:cNvSpPr>
            <a:spLocks noGrp="1"/>
          </p:cNvSpPr>
          <p:nvPr>
            <p:ph type="title"/>
          </p:nvPr>
        </p:nvSpPr>
        <p:spPr/>
        <p:txBody>
          <a:bodyPr/>
          <a:lstStyle/>
          <a:p>
            <a:r>
              <a:rPr lang="en-US" dirty="0"/>
              <a:t>FOR NEXT WEEK:</a:t>
            </a:r>
          </a:p>
        </p:txBody>
      </p:sp>
      <p:sp>
        <p:nvSpPr>
          <p:cNvPr id="3" name="Text Placeholder 2">
            <a:extLst>
              <a:ext uri="{FF2B5EF4-FFF2-40B4-BE49-F238E27FC236}">
                <a16:creationId xmlns:a16="http://schemas.microsoft.com/office/drawing/2014/main" id="{448B6638-BA10-CD47-8B83-177815D3D91F}"/>
              </a:ext>
            </a:extLst>
          </p:cNvPr>
          <p:cNvSpPr>
            <a:spLocks noGrp="1"/>
          </p:cNvSpPr>
          <p:nvPr>
            <p:ph type="body" idx="1"/>
          </p:nvPr>
        </p:nvSpPr>
        <p:spPr/>
        <p:txBody>
          <a:bodyPr/>
          <a:lstStyle/>
          <a:p>
            <a:r>
              <a:rPr lang="en-US" dirty="0"/>
              <a:t>Set up </a:t>
            </a:r>
            <a:r>
              <a:rPr lang="en-US" dirty="0" err="1"/>
              <a:t>github</a:t>
            </a:r>
            <a:r>
              <a:rPr lang="en-US" dirty="0"/>
              <a:t> or similar before I get here!</a:t>
            </a:r>
            <a:br>
              <a:rPr lang="en-US" dirty="0"/>
            </a:br>
            <a:r>
              <a:rPr lang="en-US" dirty="0">
                <a:hlinkClick r:id="rId2"/>
              </a:rPr>
              <a:t>https://happygitwithr.com/rstudio-git-github</a:t>
            </a:r>
            <a:endParaRPr lang="en-US" dirty="0"/>
          </a:p>
          <a:p>
            <a:endParaRPr lang="en-US" dirty="0"/>
          </a:p>
          <a:p>
            <a:endParaRPr lang="en-US" dirty="0"/>
          </a:p>
          <a:p>
            <a:r>
              <a:rPr lang="en-US" dirty="0"/>
              <a:t>We’re going to talk about and simulate distributions!</a:t>
            </a:r>
            <a:br>
              <a:rPr lang="en-US" dirty="0"/>
            </a:br>
            <a:r>
              <a:rPr lang="en-US" dirty="0"/>
              <a:t>Think about what the response variable (y!) is that you’re interested in.</a:t>
            </a:r>
          </a:p>
          <a:p>
            <a:endParaRPr lang="en-US" dirty="0"/>
          </a:p>
        </p:txBody>
      </p:sp>
      <p:pic>
        <p:nvPicPr>
          <p:cNvPr id="5" name="Picture 4" descr="A qr code on a white background&#10;&#10;Description automatically generated">
            <a:extLst>
              <a:ext uri="{FF2B5EF4-FFF2-40B4-BE49-F238E27FC236}">
                <a16:creationId xmlns:a16="http://schemas.microsoft.com/office/drawing/2014/main" id="{8ADA4750-BA6F-4E46-9E42-4857163A5668}"/>
              </a:ext>
            </a:extLst>
          </p:cNvPr>
          <p:cNvPicPr>
            <a:picLocks noChangeAspect="1"/>
          </p:cNvPicPr>
          <p:nvPr/>
        </p:nvPicPr>
        <p:blipFill>
          <a:blip r:embed="rId3"/>
          <a:stretch>
            <a:fillRect/>
          </a:stretch>
        </p:blipFill>
        <p:spPr>
          <a:xfrm>
            <a:off x="8796337" y="779462"/>
            <a:ext cx="2708275" cy="2708275"/>
          </a:xfrm>
          <a:prstGeom prst="rect">
            <a:avLst/>
          </a:prstGeom>
        </p:spPr>
      </p:pic>
      <p:sp>
        <p:nvSpPr>
          <p:cNvPr id="6" name="TextBox 5">
            <a:extLst>
              <a:ext uri="{FF2B5EF4-FFF2-40B4-BE49-F238E27FC236}">
                <a16:creationId xmlns:a16="http://schemas.microsoft.com/office/drawing/2014/main" id="{A75E06B6-4A2B-2849-9FA9-81D4E68CD79D}"/>
              </a:ext>
            </a:extLst>
          </p:cNvPr>
          <p:cNvSpPr txBox="1"/>
          <p:nvPr/>
        </p:nvSpPr>
        <p:spPr>
          <a:xfrm>
            <a:off x="5000625" y="2978348"/>
            <a:ext cx="2799857" cy="307777"/>
          </a:xfrm>
          <a:prstGeom prst="rect">
            <a:avLst/>
          </a:prstGeom>
          <a:noFill/>
          <a:ln>
            <a:solidFill>
              <a:schemeClr val="accent1"/>
            </a:solidFill>
          </a:ln>
        </p:spPr>
        <p:txBody>
          <a:bodyPr wrap="square" rtlCol="0">
            <a:spAutoFit/>
          </a:bodyPr>
          <a:lstStyle/>
          <a:p>
            <a:pPr algn="ctr"/>
            <a:r>
              <a:rPr lang="en-US" dirty="0"/>
              <a:t>Find this useful tutorial here!</a:t>
            </a:r>
          </a:p>
        </p:txBody>
      </p:sp>
      <p:cxnSp>
        <p:nvCxnSpPr>
          <p:cNvPr id="7" name="Straight Arrow Connector 6">
            <a:extLst>
              <a:ext uri="{FF2B5EF4-FFF2-40B4-BE49-F238E27FC236}">
                <a16:creationId xmlns:a16="http://schemas.microsoft.com/office/drawing/2014/main" id="{9D397F23-90F7-CC49-8B54-54023F371F5E}"/>
              </a:ext>
            </a:extLst>
          </p:cNvPr>
          <p:cNvCxnSpPr>
            <a:cxnSpLocks/>
            <a:stCxn id="6" idx="3"/>
            <a:endCxn id="5" idx="1"/>
          </p:cNvCxnSpPr>
          <p:nvPr/>
        </p:nvCxnSpPr>
        <p:spPr>
          <a:xfrm flipV="1">
            <a:off x="7800482" y="2133600"/>
            <a:ext cx="995855" cy="998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363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262626"/>
              </a:buClr>
              <a:buSzPts val="3600"/>
              <a:buFont typeface="Century Gothic"/>
              <a:buNone/>
            </a:pPr>
            <a:r>
              <a:rPr lang="en-US"/>
              <a:t>All models are wrong, but some are useful – George Box</a:t>
            </a:r>
            <a:endParaRPr/>
          </a:p>
        </p:txBody>
      </p:sp>
      <p:sp>
        <p:nvSpPr>
          <p:cNvPr id="181" name="Google Shape;181;p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When do we use statistics?</a:t>
            </a:r>
            <a:endParaRPr/>
          </a:p>
          <a:p>
            <a:pPr marL="342900" lvl="0" indent="-342900" algn="l" rtl="0">
              <a:spcBef>
                <a:spcPts val="1000"/>
              </a:spcBef>
              <a:spcAft>
                <a:spcPts val="0"/>
              </a:spcAft>
              <a:buSzPts val="1800"/>
              <a:buChar char="🠶"/>
            </a:pPr>
            <a:r>
              <a:rPr lang="en-US"/>
              <a:t>What can they tell us?</a:t>
            </a:r>
            <a:endParaRPr/>
          </a:p>
          <a:p>
            <a:pPr marL="342900" lvl="0" indent="-342900" algn="l" rtl="0">
              <a:spcBef>
                <a:spcPts val="1000"/>
              </a:spcBef>
              <a:spcAft>
                <a:spcPts val="0"/>
              </a:spcAft>
              <a:buSzPts val="1800"/>
              <a:buChar char="🠶"/>
            </a:pPr>
            <a:r>
              <a:rPr lang="en-US"/>
              <a:t>When do they lead us astray?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262626"/>
              </a:buClr>
              <a:buSzPts val="3600"/>
              <a:buFont typeface="Century Gothic"/>
              <a:buNone/>
            </a:pPr>
            <a:r>
              <a:rPr lang="en-US"/>
              <a:t>Lies, damned lies and statistics – Mark Twain (or possibly Benjamin Disraeli)</a:t>
            </a:r>
            <a:endParaRPr/>
          </a:p>
        </p:txBody>
      </p:sp>
      <p:sp>
        <p:nvSpPr>
          <p:cNvPr id="187" name="Google Shape;187;p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Why are you in this class?</a:t>
            </a:r>
            <a:endParaRPr/>
          </a:p>
          <a:p>
            <a:pPr marL="342900" lvl="0" indent="-342900" algn="l" rtl="0">
              <a:spcBef>
                <a:spcPts val="1000"/>
              </a:spcBef>
              <a:spcAft>
                <a:spcPts val="0"/>
              </a:spcAft>
              <a:buSzPts val="1800"/>
              <a:buChar char="🠶"/>
            </a:pPr>
            <a:r>
              <a:rPr lang="en-US"/>
              <a:t>What do you hope to gain?</a:t>
            </a:r>
            <a:endParaRPr/>
          </a:p>
          <a:p>
            <a:pPr marL="342900" lvl="0" indent="-342900" algn="l" rtl="0">
              <a:spcBef>
                <a:spcPts val="1000"/>
              </a:spcBef>
              <a:spcAft>
                <a:spcPts val="0"/>
              </a:spcAft>
              <a:buSzPts val="1800"/>
              <a:buChar char="🠶"/>
            </a:pPr>
            <a:r>
              <a:rPr lang="en-US"/>
              <a:t>What are your concerns about this class?</a:t>
            </a:r>
            <a:endParaRPr/>
          </a:p>
          <a:p>
            <a:pPr marL="342900" lvl="0" indent="-342900" algn="l" rtl="0">
              <a:spcBef>
                <a:spcPts val="1000"/>
              </a:spcBef>
              <a:spcAft>
                <a:spcPts val="0"/>
              </a:spcAft>
              <a:buSzPts val="1800"/>
              <a:buChar char="🠶"/>
            </a:pPr>
            <a:r>
              <a:rPr lang="en-US"/>
              <a:t>What are your concerns about statistics generally?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Learning Objectives</a:t>
            </a:r>
            <a:endParaRPr/>
          </a:p>
        </p:txBody>
      </p:sp>
      <p:sp>
        <p:nvSpPr>
          <p:cNvPr id="193" name="Google Shape;193;p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Font typeface="Arial"/>
              <a:buChar char="•"/>
            </a:pPr>
            <a:r>
              <a:rPr lang="en-US" b="0" i="0">
                <a:solidFill>
                  <a:srgbClr val="1F2328"/>
                </a:solidFill>
              </a:rPr>
              <a:t>General statistical literacy - can you read a paper and feel confident that you know what they did, or even better, how to do what they did?</a:t>
            </a:r>
            <a:endParaRPr/>
          </a:p>
          <a:p>
            <a:pPr marL="342900" lvl="0" indent="-342900" algn="l" rtl="0">
              <a:spcBef>
                <a:spcPts val="1000"/>
              </a:spcBef>
              <a:spcAft>
                <a:spcPts val="0"/>
              </a:spcAft>
              <a:buSzPts val="1800"/>
              <a:buFont typeface="Arial"/>
              <a:buChar char="•"/>
            </a:pPr>
            <a:r>
              <a:rPr lang="en-US" b="0" i="0">
                <a:solidFill>
                  <a:srgbClr val="1F2328"/>
                </a:solidFill>
              </a:rPr>
              <a:t>Phenomenological understanding of how distributions come to be. Why do we expect data to look this way? How do you expect your data to look?</a:t>
            </a:r>
            <a:endParaRPr/>
          </a:p>
          <a:p>
            <a:pPr marL="342900" lvl="0" indent="-342900" algn="l" rtl="0">
              <a:spcBef>
                <a:spcPts val="1000"/>
              </a:spcBef>
              <a:spcAft>
                <a:spcPts val="0"/>
              </a:spcAft>
              <a:buSzPts val="1800"/>
              <a:buFont typeface="Arial"/>
              <a:buChar char="•"/>
            </a:pPr>
            <a:r>
              <a:rPr lang="en-US" b="0" i="0">
                <a:solidFill>
                  <a:srgbClr val="1F2328"/>
                </a:solidFill>
              </a:rPr>
              <a:t>Writing skills - how do we describe statistical methods? How should we report results?</a:t>
            </a:r>
            <a:endParaRPr/>
          </a:p>
          <a:p>
            <a:pPr marL="342900" lvl="0" indent="-342900" algn="l" rtl="0">
              <a:spcBef>
                <a:spcPts val="1000"/>
              </a:spcBef>
              <a:spcAft>
                <a:spcPts val="0"/>
              </a:spcAft>
              <a:buSzPts val="1800"/>
              <a:buFont typeface="Arial"/>
              <a:buChar char="•"/>
            </a:pPr>
            <a:r>
              <a:rPr lang="en-US" b="0" i="0">
                <a:solidFill>
                  <a:srgbClr val="1F2328"/>
                </a:solidFill>
              </a:rPr>
              <a:t>Some level of comfort coding in R, or, finding R code and applying it.</a:t>
            </a:r>
            <a:endParaRPr/>
          </a:p>
          <a:p>
            <a:pPr marL="342900" lvl="0" indent="-342900" algn="l" rtl="0">
              <a:spcBef>
                <a:spcPts val="1000"/>
              </a:spcBef>
              <a:spcAft>
                <a:spcPts val="0"/>
              </a:spcAft>
              <a:buSzPts val="1800"/>
              <a:buFont typeface="Arial"/>
              <a:buChar char="•"/>
            </a:pPr>
            <a:r>
              <a:rPr lang="en-US" b="0" i="0">
                <a:solidFill>
                  <a:srgbClr val="1F2328"/>
                </a:solidFill>
              </a:rPr>
              <a:t>The application of specific statistical methods, and R, to a question you would like to answer</a:t>
            </a:r>
            <a:endParaRPr/>
          </a:p>
          <a:p>
            <a:pPr marL="342900" lvl="0" indent="-228600" algn="l" rtl="0">
              <a:spcBef>
                <a:spcPts val="1000"/>
              </a:spcBef>
              <a:spcAft>
                <a:spcPts val="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This course is not:</a:t>
            </a:r>
            <a:endParaRPr/>
          </a:p>
        </p:txBody>
      </p:sp>
      <p:sp>
        <p:nvSpPr>
          <p:cNvPr id="199" name="Google Shape;199;p6"/>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Where you’re going to memorize all the different tests, parametric and non-parametric.</a:t>
            </a:r>
            <a:endParaRPr/>
          </a:p>
          <a:p>
            <a:pPr marL="342900" lvl="0" indent="-342900" algn="l" rtl="0">
              <a:spcBef>
                <a:spcPts val="1000"/>
              </a:spcBef>
              <a:spcAft>
                <a:spcPts val="0"/>
              </a:spcAft>
              <a:buSzPts val="1800"/>
              <a:buChar char="🠶"/>
            </a:pPr>
            <a:r>
              <a:rPr lang="en-US"/>
              <a:t>Where you’re going to have to do any statistics *by hand*</a:t>
            </a:r>
            <a:endParaRPr/>
          </a:p>
          <a:p>
            <a:pPr marL="342900" lvl="0" indent="-342900" algn="l" rtl="0">
              <a:spcBef>
                <a:spcPts val="1000"/>
              </a:spcBef>
              <a:spcAft>
                <a:spcPts val="0"/>
              </a:spcAft>
              <a:buSzPts val="1800"/>
              <a:buChar char="🠶"/>
            </a:pPr>
            <a:r>
              <a:rPr lang="en-US"/>
              <a:t>Where you’re going to be asked to write any code without the use of the internet, or even chatGPT (although we will definitely talk about reasons to be cautious with this!)</a:t>
            </a:r>
            <a:endParaRPr/>
          </a:p>
          <a:p>
            <a:pPr marL="342900" lvl="0" indent="-342900" algn="l" rtl="0">
              <a:spcBef>
                <a:spcPts val="1000"/>
              </a:spcBef>
              <a:spcAft>
                <a:spcPts val="0"/>
              </a:spcAft>
              <a:buSzPts val="1800"/>
              <a:buChar char="🠶"/>
            </a:pPr>
            <a:r>
              <a:rPr lang="en-US"/>
              <a:t>A place where you’re expected to be perfect, know all the things, or be right all the time – I’m just hoping to move the distribution of your knowledge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7414-1CB8-164C-8981-E4D6824B5D31}"/>
              </a:ext>
            </a:extLst>
          </p:cNvPr>
          <p:cNvSpPr>
            <a:spLocks noGrp="1"/>
          </p:cNvSpPr>
          <p:nvPr>
            <p:ph type="title"/>
          </p:nvPr>
        </p:nvSpPr>
        <p:spPr/>
        <p:txBody>
          <a:bodyPr/>
          <a:lstStyle/>
          <a:p>
            <a:r>
              <a:rPr lang="en-US" dirty="0"/>
              <a:t>What is a model?</a:t>
            </a:r>
          </a:p>
        </p:txBody>
      </p:sp>
      <p:sp>
        <p:nvSpPr>
          <p:cNvPr id="3" name="Text Placeholder 2">
            <a:extLst>
              <a:ext uri="{FF2B5EF4-FFF2-40B4-BE49-F238E27FC236}">
                <a16:creationId xmlns:a16="http://schemas.microsoft.com/office/drawing/2014/main" id="{D70BF554-5BAF-FB41-A86F-B5DDB4C8C4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0158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sp>
        <p:nvSpPr>
          <p:cNvPr id="205" name="Google Shape;205;p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Most statistical tests are special cases of a linear model</a:t>
            </a:r>
            <a:endParaRPr/>
          </a:p>
          <a:p>
            <a:pPr marL="342900" lvl="0" indent="-342900" algn="l" rtl="0">
              <a:spcBef>
                <a:spcPts val="1000"/>
              </a:spcBef>
              <a:spcAft>
                <a:spcPts val="0"/>
              </a:spcAft>
              <a:buSzPts val="1800"/>
              <a:buChar char="🠶"/>
            </a:pPr>
            <a:r>
              <a:rPr lang="en-US"/>
              <a:t>Once you understand a linear model, you can work out the appropriate test</a:t>
            </a:r>
            <a:endParaRP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0885251C-0FCA-CC44-BE46-CCFDF279A5E8}"/>
              </a:ext>
            </a:extLst>
          </p:cNvPr>
          <p:cNvPicPr>
            <a:picLocks noChangeAspect="1"/>
          </p:cNvPicPr>
          <p:nvPr/>
        </p:nvPicPr>
        <p:blipFill>
          <a:blip r:embed="rId3"/>
          <a:stretch>
            <a:fillRect/>
          </a:stretch>
        </p:blipFill>
        <p:spPr>
          <a:xfrm>
            <a:off x="3843548" y="2808000"/>
            <a:ext cx="5399999" cy="405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sp>
        <p:nvSpPr>
          <p:cNvPr id="214" name="Google Shape;214;p8"/>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Another way to think about this is, what do I think the underlying distributions of each data set is here?</a:t>
            </a:r>
            <a:endParaRPr/>
          </a:p>
        </p:txBody>
      </p:sp>
      <p:sp>
        <p:nvSpPr>
          <p:cNvPr id="215" name="Google Shape;215;p8"/>
          <p:cNvSpPr/>
          <p:nvPr/>
        </p:nvSpPr>
        <p:spPr>
          <a:xfrm>
            <a:off x="7463481" y="4547286"/>
            <a:ext cx="766119" cy="25949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216" name="Google Shape;216;p8"/>
          <p:cNvPicPr preferRelativeResize="0"/>
          <p:nvPr/>
        </p:nvPicPr>
        <p:blipFill rotWithShape="1">
          <a:blip r:embed="rId3">
            <a:alphaModFix/>
          </a:blip>
          <a:srcRect t="15491" r="3395" b="12709"/>
          <a:stretch/>
        </p:blipFill>
        <p:spPr>
          <a:xfrm>
            <a:off x="2997200" y="2878666"/>
            <a:ext cx="7078133" cy="3507135"/>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TotalTime>
  <Words>1162</Words>
  <Application>Microsoft Macintosh PowerPoint</Application>
  <PresentationFormat>Widescreen</PresentationFormat>
  <Paragraphs>98</Paragraphs>
  <Slides>27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Century Gothic</vt:lpstr>
      <vt:lpstr>Calibri</vt:lpstr>
      <vt:lpstr>Noto Sans Symbols</vt:lpstr>
      <vt:lpstr>Arial</vt:lpstr>
      <vt:lpstr>Wisp</vt:lpstr>
      <vt:lpstr>Welcome to Biol 5081</vt:lpstr>
      <vt:lpstr>Today we’re going to:</vt:lpstr>
      <vt:lpstr>All models are wrong, but some are useful – George Box</vt:lpstr>
      <vt:lpstr>Lies, damned lies and statistics – Mark Twain (or possibly Benjamin Disraeli)</vt:lpstr>
      <vt:lpstr>Learning Objectives</vt:lpstr>
      <vt:lpstr>This course is not:</vt:lpstr>
      <vt:lpstr>What is a model?</vt:lpstr>
      <vt:lpstr>Linear models</vt:lpstr>
      <vt:lpstr>Linear models</vt:lpstr>
      <vt:lpstr>Linear models</vt:lpstr>
      <vt:lpstr>PowerPoint Presentation</vt:lpstr>
      <vt:lpstr>What’s missing in the data?!</vt:lpstr>
      <vt:lpstr>Error</vt:lpstr>
      <vt:lpstr>Error</vt:lpstr>
      <vt:lpstr>Error</vt:lpstr>
      <vt:lpstr>Reducible error vs. Irreducible error</vt:lpstr>
      <vt:lpstr>Reducible error vs. Irreducible error</vt:lpstr>
      <vt:lpstr>COFFEE</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Coffee – if needed?</vt:lpstr>
      <vt:lpstr>How to read a methods section (which is a good intro to how to write one!)</vt:lpstr>
      <vt:lpstr>FOR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Biol 5081</dc:title>
  <dc:creator>Eryn McFarlane</dc:creator>
  <cp:lastModifiedBy>Eryn McFarlane</cp:lastModifiedBy>
  <cp:revision>8</cp:revision>
  <dcterms:created xsi:type="dcterms:W3CDTF">2024-07-25T16:12:17Z</dcterms:created>
  <dcterms:modified xsi:type="dcterms:W3CDTF">2024-08-09T16:48:29Z</dcterms:modified>
</cp:coreProperties>
</file>