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57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6" r:id="rId18"/>
    <p:sldId id="261" r:id="rId19"/>
    <p:sldId id="275" r:id="rId20"/>
    <p:sldId id="264" r:id="rId21"/>
    <p:sldId id="278" r:id="rId22"/>
    <p:sldId id="279" r:id="rId23"/>
    <p:sldId id="287" r:id="rId24"/>
    <p:sldId id="288" r:id="rId25"/>
    <p:sldId id="290" r:id="rId26"/>
    <p:sldId id="289" r:id="rId27"/>
    <p:sldId id="280" r:id="rId28"/>
    <p:sldId id="265" r:id="rId29"/>
    <p:sldId id="282" r:id="rId30"/>
    <p:sldId id="283" r:id="rId31"/>
    <p:sldId id="284" r:id="rId32"/>
    <p:sldId id="285" r:id="rId33"/>
    <p:sldId id="286" r:id="rId34"/>
    <p:sldId id="291" r:id="rId35"/>
  </p:sldIdLst>
  <p:sldSz cx="12192000" cy="6858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86438"/>
  </p:normalViewPr>
  <p:slideViewPr>
    <p:cSldViewPr snapToGrid="0" snapToObjects="1">
      <p:cViewPr varScale="1">
        <p:scale>
          <a:sx n="109" d="100"/>
          <a:sy n="109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mean when each of these assumptions is broken?</a:t>
            </a:r>
          </a:p>
          <a:p>
            <a:r>
              <a:rPr lang="en-US" dirty="0"/>
              <a:t>What does it mean for our data, and how do we ‘fix</a:t>
            </a:r>
            <a:r>
              <a:rPr lang="en-US"/>
              <a:t>’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18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90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done to try and move scientific progress as quickly and efficiently as possible. Cites molecular biology and particle biophysics as 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love the language</a:t>
            </a:r>
            <a:r>
              <a:rPr lang="en-US" baseline="0" dirty="0"/>
              <a:t> of these really old papers, and I point it out because I think that it’s lovely and emotional.</a:t>
            </a:r>
          </a:p>
          <a:p>
            <a:endParaRPr lang="en-US" baseline="0" dirty="0"/>
          </a:p>
          <a:p>
            <a:r>
              <a:rPr lang="en-US" baseline="0" dirty="0"/>
              <a:t>Do folks think that there’s a danger of getting too attached to one hypothesis? Is this mollified by having multiple hypotheses?</a:t>
            </a:r>
          </a:p>
          <a:p>
            <a:endParaRPr lang="en-US" baseline="0" dirty="0"/>
          </a:p>
          <a:p>
            <a:r>
              <a:rPr lang="en-US" baseline="0" dirty="0"/>
              <a:t>Draw backs: it’s hard</a:t>
            </a:r>
          </a:p>
          <a:p>
            <a:endParaRPr lang="en-US" baseline="0" dirty="0"/>
          </a:p>
          <a:p>
            <a:r>
              <a:rPr lang="en-US" baseline="0" dirty="0"/>
              <a:t>Do multiple working hypotheses fit in with Strong inference? Why or why not?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people use strong</a:t>
            </a:r>
            <a:r>
              <a:rPr lang="en-US" baseline="0" dirty="0"/>
              <a:t> inference or multiple competing hypotheses? Is there reason to believe that one leads to “</a:t>
            </a:r>
            <a:r>
              <a:rPr lang="en-US" baseline="0"/>
              <a:t>better science”?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Biology First Results Sections!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383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558604" y="2908890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44805" y="1417639"/>
            <a:ext cx="1939562" cy="4823843"/>
            <a:chOff x="6320805" y="1417638"/>
            <a:chExt cx="1939562" cy="482384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7265973" y="1811408"/>
              <a:ext cx="29536" cy="4430073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320805" y="2205192"/>
              <a:ext cx="945168" cy="2726957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265973" y="1600202"/>
              <a:ext cx="994394" cy="2357330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649948" y="1417638"/>
              <a:ext cx="137836" cy="1329008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ultiply 15"/>
            <p:cNvSpPr/>
            <p:nvPr/>
          </p:nvSpPr>
          <p:spPr>
            <a:xfrm>
              <a:off x="6803234" y="395753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7034603" y="2908890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7797628" y="184567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54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Multiple hypotheses – T.C. Chamberlin 1887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Suggested multiple working hypotheses to keep scientists detached</a:t>
            </a:r>
          </a:p>
          <a:p>
            <a:pPr marL="0" indent="0">
              <a:buNone/>
            </a:pPr>
            <a:r>
              <a:rPr lang="en-US" sz="2000" dirty="0"/>
              <a:t>	Otherwise, all new evidence will be used to prop up a </a:t>
            </a:r>
            <a:r>
              <a:rPr lang="en-US" sz="2000" dirty="0" err="1"/>
              <a:t>favourite</a:t>
            </a:r>
            <a:r>
              <a:rPr lang="en-US" sz="2000" dirty="0"/>
              <a:t> theory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“Love was long since represented as blind, and what is true in the personal realm is measurable true in the intellectual realm”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Family of working hypotheses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Investigator is the parent of these hypotheses</a:t>
            </a:r>
          </a:p>
          <a:p>
            <a:pPr marL="0" indent="0">
              <a:buNone/>
            </a:pPr>
            <a:r>
              <a:rPr lang="en-US" sz="2000" dirty="0"/>
              <a:t>	Not allowed to have a </a:t>
            </a:r>
            <a:r>
              <a:rPr lang="en-US" sz="2000" dirty="0" err="1"/>
              <a:t>favourite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“…knowing full well that some of his [/her] intellectual children will die before maturity, yet feeling that several of them may survive…”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May lead to a more complex understanding of the phenomenon, if 	multiple hypotheses contribute</a:t>
            </a:r>
          </a:p>
          <a:p>
            <a:pPr marL="0" indent="0">
              <a:buNone/>
            </a:pPr>
            <a:r>
              <a:rPr lang="en-US" sz="2000" dirty="0"/>
              <a:t>	Promotes thoroughness </a:t>
            </a:r>
          </a:p>
        </p:txBody>
      </p:sp>
    </p:spTree>
    <p:extLst>
      <p:ext uri="{BB962C8B-B14F-4D97-AF65-F5344CB8AC3E}">
        <p14:creationId xmlns:p14="http://schemas.microsoft.com/office/powerpoint/2010/main" val="38545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Multiple hypotheses in Ecology and Evolution – Quinn and Dunham 1982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The simplicity of Strong Inference doesn’t account for the complex problems in Ecology/Evolution [Biology?!]</a:t>
            </a:r>
          </a:p>
          <a:p>
            <a:pPr marL="0" indent="0">
              <a:buNone/>
            </a:pPr>
            <a:r>
              <a:rPr lang="en-US" sz="2000" dirty="0"/>
              <a:t>	Often have multiple competing factors</a:t>
            </a:r>
          </a:p>
          <a:p>
            <a:pPr marL="0" indent="0">
              <a:buNone/>
            </a:pPr>
            <a:r>
              <a:rPr lang="en-US" sz="2000" dirty="0"/>
              <a:t>	Not mutually exclusive</a:t>
            </a:r>
          </a:p>
          <a:p>
            <a:pPr marL="0" indent="0">
              <a:buNone/>
            </a:pPr>
            <a:r>
              <a:rPr lang="en-US" sz="2000" dirty="0"/>
              <a:t>	Rather estimate proportional impacts</a:t>
            </a:r>
          </a:p>
          <a:p>
            <a:pPr marL="0" indent="0">
              <a:buNone/>
            </a:pPr>
            <a:r>
              <a:rPr lang="en-US" sz="2000" dirty="0"/>
              <a:t>	Variables are difficult to falsify, they may just be less important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Likely, no single variable will account for all of the variation seen in natural communities</a:t>
            </a:r>
          </a:p>
        </p:txBody>
      </p:sp>
    </p:spTree>
    <p:extLst>
      <p:ext uri="{BB962C8B-B14F-4D97-AF65-F5344CB8AC3E}">
        <p14:creationId xmlns:p14="http://schemas.microsoft.com/office/powerpoint/2010/main" val="106991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434-B976-E46D-42F8-E21C2C7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568E-3389-46CC-43C7-658C69E4F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9E965-B40B-4D9B-8693-5BA258EC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98D8-1F80-2FF5-18A6-73E7B32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81F5-4215-1220-EC1B-1EE6DF56B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</p:txBody>
      </p:sp>
    </p:spTree>
    <p:extLst>
      <p:ext uri="{BB962C8B-B14F-4D97-AF65-F5344CB8AC3E}">
        <p14:creationId xmlns:p14="http://schemas.microsoft.com/office/powerpoint/2010/main" val="376474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CE9-55CF-3C8F-A9DC-E9E63D94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7473-0768-98ED-E367-889EC61A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5998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8B62-0B07-5486-5144-9FE0F37A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1B46-AA46-D6C4-6050-585384F7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AD5A-3D16-824E-A5A2-9D468FC31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  <a:p>
            <a:r>
              <a:rPr lang="en-US" dirty="0"/>
              <a:t>Hypothesis generating vs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4883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F5F1-1843-2D8C-F76C-CC5E8B23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that’s due!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0FAF-E778-DBA5-5114-2685C93F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 Methods – due by the end of this week</a:t>
            </a:r>
          </a:p>
          <a:p>
            <a:r>
              <a:rPr lang="en-US" dirty="0"/>
              <a:t>Questionnaire – what paper are you going to summarize and simulate (Due week 7, with Week 7 work period)?</a:t>
            </a:r>
          </a:p>
          <a:p>
            <a:r>
              <a:rPr lang="en-US" dirty="0"/>
              <a:t>Questionnaire – AMA for week 8?</a:t>
            </a:r>
          </a:p>
        </p:txBody>
      </p:sp>
    </p:spTree>
    <p:extLst>
      <p:ext uri="{BB962C8B-B14F-4D97-AF65-F5344CB8AC3E}">
        <p14:creationId xmlns:p14="http://schemas.microsoft.com/office/powerpoint/2010/main" val="32559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B7C9-E0B6-7C7C-72E0-C17FAB7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DC03-DDBB-9DBB-E9E3-0CA4669E6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1 based on </a:t>
            </a:r>
            <a:r>
              <a:rPr lang="en-US" dirty="0" err="1"/>
              <a:t>pvalues</a:t>
            </a:r>
            <a:endParaRPr lang="en-US" dirty="0"/>
          </a:p>
          <a:p>
            <a:r>
              <a:rPr lang="en-US" dirty="0"/>
              <a:t>Likelihood ratio tests</a:t>
            </a:r>
          </a:p>
          <a:p>
            <a:r>
              <a:rPr lang="en-US" dirty="0"/>
              <a:t>AIC</a:t>
            </a:r>
          </a:p>
          <a:p>
            <a:r>
              <a:rPr lang="en-US" dirty="0"/>
              <a:t>Model Averaging</a:t>
            </a:r>
          </a:p>
          <a:p>
            <a:r>
              <a:rPr lang="en-US" dirty="0"/>
              <a:t>Sparse Modelling approach</a:t>
            </a:r>
          </a:p>
        </p:txBody>
      </p:sp>
    </p:spTree>
    <p:extLst>
      <p:ext uri="{BB962C8B-B14F-4D97-AF65-F5344CB8AC3E}">
        <p14:creationId xmlns:p14="http://schemas.microsoft.com/office/powerpoint/2010/main" val="10813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2C8F-42DC-0972-7BCF-C3037D80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1 - </a:t>
            </a:r>
            <a:r>
              <a:rPr lang="en-US" dirty="0" err="1"/>
              <a:t>pvalues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1311-F49F-96F2-2325-9E255D80B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do this. It has been shown to be anticonservative, and you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234947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D2E-0B75-7E4D-BBA0-F37C4E3A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Logliklihood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39F2-3D5D-B726-EC98-696AF4874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Compares the goodness of fit of two or more models using a log-likelihood ratio test</a:t>
            </a:r>
          </a:p>
          <a:p>
            <a:r>
              <a:rPr lang="en-US" dirty="0"/>
              <a:t>This is a hypothesis test – one model is a ‘null’ and the other is an ‘alternative’</a:t>
            </a:r>
          </a:p>
          <a:p>
            <a:r>
              <a:rPr lang="en-US" dirty="0"/>
              <a:t>Does adding more complexity to the model make the model more accurate?</a:t>
            </a:r>
          </a:p>
          <a:p>
            <a:r>
              <a:rPr lang="en-US" dirty="0"/>
              <a:t>Can only be used when exactly the same data has been put in both models</a:t>
            </a:r>
          </a:p>
          <a:p>
            <a:r>
              <a:rPr lang="en-US" dirty="0"/>
              <a:t>2ln(likelihood </a:t>
            </a:r>
            <a:r>
              <a:rPr lang="en-US" baseline="-25000" dirty="0"/>
              <a:t>model1</a:t>
            </a:r>
            <a:r>
              <a:rPr lang="en-US" dirty="0"/>
              <a:t>)/2ln(likelihood </a:t>
            </a:r>
            <a:r>
              <a:rPr lang="en-US" baseline="-25000" dirty="0"/>
              <a:t>model2</a:t>
            </a:r>
            <a:r>
              <a:rPr lang="en-US" dirty="0"/>
              <a:t>)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90EC-CCB8-9205-8A3A-4BD5C6E7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2424B-A989-4481-3F26-FD363F02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 loglikelihood ratio test, where there is a penalty for parsimony</a:t>
            </a:r>
          </a:p>
          <a:p>
            <a:r>
              <a:rPr lang="en-US" dirty="0"/>
              <a:t>The fit of the more complex model must be better enough to overcome that it’s more complicated</a:t>
            </a:r>
          </a:p>
          <a:p>
            <a:r>
              <a:rPr lang="en-US" dirty="0"/>
              <a:t>AIC =2k-2ln(likelihood)</a:t>
            </a:r>
          </a:p>
          <a:p>
            <a:r>
              <a:rPr lang="en-US" dirty="0"/>
              <a:t>Lowest AIC is the best model – there are bunch of general rules for how much lower really matters (Burnham and Anderson 2002)</a:t>
            </a:r>
          </a:p>
        </p:txBody>
      </p:sp>
      <p:sp>
        <p:nvSpPr>
          <p:cNvPr id="4" name="AutoShape 2" descr="{\displaystyle \mathrm {AIC} \,=\,2k-2\ln({\hat {L}})}">
            <a:extLst>
              <a:ext uri="{FF2B5EF4-FFF2-40B4-BE49-F238E27FC236}">
                <a16:creationId xmlns:a16="http://schemas.microsoft.com/office/drawing/2014/main" id="{C96AFE0E-2D00-3BD7-DCF0-BB7A82177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20E3-E183-0C38-9F4E-BBC9F53C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BD8B-F821-4347-F146-1ADAE6B9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97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A38F-112F-F4F2-B8F0-14FFC044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1D5-F44E-D5DD-345D-DD3F0162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DF39-CC09-8607-4A07-D4F725E54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In general – trying everything and averaging together is NOT a good plan. An assumption of all of these model selection tools is that each model is hypotheses testing, not hypothesis generating!</a:t>
            </a:r>
          </a:p>
        </p:txBody>
      </p:sp>
    </p:spTree>
    <p:extLst>
      <p:ext uri="{BB962C8B-B14F-4D97-AF65-F5344CB8AC3E}">
        <p14:creationId xmlns:p14="http://schemas.microsoft.com/office/powerpoint/2010/main" val="266791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0F8-B437-5436-0D6F-211CF9F8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78F5-9E62-CD58-29EF-39FB96A65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when N&lt;&lt;&lt;&lt;P!</a:t>
            </a:r>
          </a:p>
          <a:p>
            <a:r>
              <a:rPr lang="en-US" dirty="0"/>
              <a:t>Uses shrinkage to lower the estimates of those parameters that aren’t important</a:t>
            </a:r>
          </a:p>
          <a:p>
            <a:r>
              <a:rPr lang="en-US" dirty="0"/>
              <a:t>Generally, a whole topic on its own, which we could talk about if anyone thinks they’re likely to use them!</a:t>
            </a:r>
          </a:p>
        </p:txBody>
      </p:sp>
    </p:spTree>
    <p:extLst>
      <p:ext uri="{BB962C8B-B14F-4D97-AF65-F5344CB8AC3E}">
        <p14:creationId xmlns:p14="http://schemas.microsoft.com/office/powerpoint/2010/main" val="216221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D883-D448-08CA-8648-A124207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8535-98D3-6182-382E-9AD3D1132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468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 4463/6463 Scientific Writing – THANKS STEPHEN!!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7829" y="116732"/>
            <a:ext cx="509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Writing Results: What goes in?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NOT </a:t>
            </a:r>
            <a:r>
              <a:rPr lang="en-US" sz="2000" dirty="0"/>
              <a:t>everything you did!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Work backwards: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main thing you want the reader to learn?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major result that establishes this thing?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other results are needed to support or qualify the major one?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may be shockingly short.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474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006" y="116732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Methods</a:t>
            </a:r>
            <a:r>
              <a:rPr lang="en-US" sz="2800" dirty="0"/>
              <a:t> vs. </a:t>
            </a:r>
            <a:r>
              <a:rPr lang="en-US" sz="2800" i="1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methods might be mentioned in the </a:t>
            </a:r>
            <a:r>
              <a:rPr lang="en-US" sz="2000" i="1" dirty="0"/>
              <a:t>Results</a:t>
            </a:r>
            <a:r>
              <a:rPr lang="en-US" sz="2000" dirty="0"/>
              <a:t> section – but as a reminder so the reader can understand. No </a:t>
            </a:r>
            <a:r>
              <a:rPr lang="en-US" sz="2000" i="1" dirty="0"/>
              <a:t>new</a:t>
            </a:r>
            <a:r>
              <a:rPr lang="en-US" sz="2000" dirty="0"/>
              <a:t> methods in the </a:t>
            </a:r>
            <a:r>
              <a:rPr lang="en-US" sz="2000" i="1" dirty="0"/>
              <a:t>Results</a:t>
            </a:r>
            <a:r>
              <a:rPr lang="en-US" sz="2000" dirty="0"/>
              <a:t>!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very noticeable in “Methods-last” papers, which really aren’t.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results might appear in the </a:t>
            </a:r>
            <a:r>
              <a:rPr lang="en-US" sz="2000" i="1" dirty="0"/>
              <a:t>Methods</a:t>
            </a:r>
            <a:r>
              <a:rPr lang="en-US" sz="2000" dirty="0"/>
              <a:t> section: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are needed to justify or explain choice of methods; </a:t>
            </a:r>
            <a:r>
              <a:rPr lang="en-US" sz="2000" b="1" i="1" dirty="0"/>
              <a:t>and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don’t need to be further discussed.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364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Take sometime to look at last week’s </a:t>
            </a:r>
            <a:r>
              <a:rPr lang="en-US" dirty="0" err="1"/>
              <a:t>inclass</a:t>
            </a:r>
            <a:endParaRPr lang="en-US" dirty="0"/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 revisited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Multiple regression!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Strong Inference vs Multiple competing hypotheses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Model Selection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470" y="116732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Results</a:t>
            </a:r>
            <a:r>
              <a:rPr lang="en-US" sz="2800" dirty="0"/>
              <a:t> vs. </a:t>
            </a:r>
            <a:r>
              <a:rPr lang="en-US" sz="2800" i="1" dirty="0"/>
              <a:t>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should not </a:t>
            </a:r>
            <a:r>
              <a:rPr lang="en-US" sz="2000" i="1" dirty="0"/>
              <a:t>discuss</a:t>
            </a:r>
            <a:r>
              <a:rPr lang="en-US" sz="2000" dirty="0"/>
              <a:t> the data, but may </a:t>
            </a:r>
            <a:r>
              <a:rPr lang="en-US" sz="2000" i="1" dirty="0"/>
              <a:t>comment</a:t>
            </a:r>
            <a:r>
              <a:rPr lang="en-US" sz="2000" dirty="0"/>
              <a:t> on it: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 attention to important features of the data (e.g., key results, comparisons)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experiment to experiment, experiment to model, etc.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But  save implications of these comparisons for </a:t>
            </a:r>
            <a:r>
              <a:rPr lang="en-US" sz="2000" i="1" dirty="0"/>
              <a:t>Discussion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Also save comparisons of experiment to literature for </a:t>
            </a:r>
            <a:r>
              <a:rPr lang="en-US" sz="2000" i="1" dirty="0"/>
              <a:t>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416" y="3467604"/>
            <a:ext cx="870116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/>
              <a:t>“Black kittens weighed 110 g (± 32 SD), while white kittens weighed 90 g (± 11 SD)”</a:t>
            </a:r>
          </a:p>
          <a:p>
            <a:pPr>
              <a:spcAft>
                <a:spcPts val="600"/>
              </a:spcAft>
            </a:pPr>
            <a:r>
              <a:rPr lang="en-US" i="1" dirty="0"/>
              <a:t>									vs</a:t>
            </a:r>
          </a:p>
          <a:p>
            <a:pPr>
              <a:spcAft>
                <a:spcPts val="600"/>
              </a:spcAft>
            </a:pPr>
            <a:r>
              <a:rPr lang="en-US" i="1" dirty="0"/>
              <a:t>“Black kittens weighed 22% more than white kittens (110 ± 32 g vs. 90 ± 11 g, mean ± SD)”</a:t>
            </a:r>
          </a:p>
        </p:txBody>
      </p:sp>
    </p:spTree>
    <p:extLst>
      <p:ext uri="{BB962C8B-B14F-4D97-AF65-F5344CB8AC3E}">
        <p14:creationId xmlns:p14="http://schemas.microsoft.com/office/powerpoint/2010/main" val="2491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4918" y="116732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Organization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Two common organizations: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(A) Simple </a:t>
            </a:r>
            <a:r>
              <a:rPr lang="en-US" sz="2000" i="1" dirty="0"/>
              <a:t>Results</a:t>
            </a:r>
            <a:r>
              <a:rPr lang="en-US" sz="2000" dirty="0"/>
              <a:t>: put main result first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(B) More complex </a:t>
            </a:r>
            <a:r>
              <a:rPr lang="en-US" sz="2000" i="1" dirty="0"/>
              <a:t>Results</a:t>
            </a:r>
            <a:r>
              <a:rPr lang="en-US" sz="2000" dirty="0"/>
              <a:t>: put main result last (build up to it)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paragraph or subsection structure mirroring </a:t>
            </a:r>
            <a:r>
              <a:rPr lang="en-US" sz="2000" i="1" dirty="0"/>
              <a:t>Methods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Very effective: state main result briefly first, then use organization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4154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6020" y="116732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Relating graphics to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Remember cost of navigation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Good legends/titles help make figures/tables self-contained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Text should tell the reader what to look for: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bigger than white ones (Fig. 1)”</a:t>
            </a:r>
            <a:endParaRPr lang="en-US" sz="2000" dirty="0"/>
          </a:p>
          <a:p>
            <a:pPr lvl="2">
              <a:spcAft>
                <a:spcPts val="600"/>
              </a:spcAft>
            </a:pPr>
            <a:r>
              <a:rPr lang="en-US" sz="2000" dirty="0"/>
              <a:t> 				not 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“Sizes of black and white kittens are shown in Figure 1”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more complex figures/tables, use pointers: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larger than white ones (Fig.1, compare left and middle bars)”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 not write this sentence: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3725" y="5114209"/>
            <a:ext cx="67926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“Diet overlap between species increased from 2004 – 2009 in four of six comparisons: ribbon snake – green snake, mud snake – milk snake, milk snake – ribbon snake, and milk snake – green snake (Fig. 2A-F, Figs. 3 – 6, Table 3).”</a:t>
            </a:r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9920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924" y="116732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Precision and significant digits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Did black kittens weigh 110 g, 111.4 g, or 111.43238722 g?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depends.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 was your balance?  </a:t>
            </a:r>
            <a:r>
              <a:rPr lang="en-US" sz="2000" i="1" dirty="0"/>
              <a:t>Significant digits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precisely does your reader need to know?  </a:t>
            </a:r>
            <a:r>
              <a:rPr lang="en-US" sz="2000" i="1" dirty="0"/>
              <a:t>Remember your story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Maybe call these “data-significant digits” and “reader-significant digits”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applies to statistics too.</a:t>
            </a:r>
          </a:p>
          <a:p>
            <a:pPr marL="1714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Never write </a:t>
            </a:r>
            <a:r>
              <a:rPr lang="en-US" sz="2000" i="1" dirty="0"/>
              <a:t>“P = 0.37311002”</a:t>
            </a:r>
            <a:r>
              <a:rPr lang="en-US" sz="2000" dirty="0"/>
              <a:t>, or even </a:t>
            </a:r>
            <a:r>
              <a:rPr lang="en-US" sz="2000" i="1" dirty="0"/>
              <a:t>“P = 0.3731”!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514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0BEA-01C7-764A-8E14-1DB6404A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707-3266-879B-711A-6D0F612D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1167" cy="1280890"/>
          </a:xfrm>
        </p:spPr>
        <p:txBody>
          <a:bodyPr/>
          <a:lstStyle/>
          <a:p>
            <a:r>
              <a:rPr lang="en-US" dirty="0"/>
              <a:t>Linear regression – Broken assumptions?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AFD-501F-F34C-4449-190DECCB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48D0B-7D1A-D41B-BD27-EA966677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867-75B5-ECFC-811D-1D1E405A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59279"/>
            <a:ext cx="8911687" cy="1280890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A684-49ED-3286-A741-E73FBACE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002" y="1600200"/>
            <a:ext cx="3737537" cy="3971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Essentially considering all possible* parameters at once to explain variance in response variable</a:t>
            </a:r>
          </a:p>
          <a:p>
            <a:r>
              <a:rPr lang="en-US" dirty="0"/>
              <a:t>Because it might be complicated!</a:t>
            </a:r>
          </a:p>
          <a:p>
            <a:r>
              <a:rPr lang="en-US" dirty="0"/>
              <a:t>Worth thinking a bit about strong inference vs multiple competing hypotheses</a:t>
            </a:r>
          </a:p>
          <a:p>
            <a:r>
              <a:rPr lang="en-US" dirty="0"/>
              <a:t>N&gt;P!</a:t>
            </a:r>
          </a:p>
          <a:p>
            <a:r>
              <a:rPr lang="en-US" dirty="0"/>
              <a:t>The assumptions are otherwise the same as linear regression!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29492-BC43-81B0-0F6C-5B7EE648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2" y="1600200"/>
            <a:ext cx="5861538" cy="39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Inference and Multiple Working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1B6E-C473-9D74-4E98-9BA0D0C30E9C}"/>
              </a:ext>
            </a:extLst>
          </p:cNvPr>
          <p:cNvSpPr txBox="1"/>
          <p:nvPr/>
        </p:nvSpPr>
        <p:spPr>
          <a:xfrm>
            <a:off x="7315200" y="5955323"/>
            <a:ext cx="41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Shamelessly taken from my Uppsala University Philosophy of Science Course</a:t>
            </a:r>
          </a:p>
        </p:txBody>
      </p:sp>
    </p:spTree>
    <p:extLst>
      <p:ext uri="{BB962C8B-B14F-4D97-AF65-F5344CB8AC3E}">
        <p14:creationId xmlns:p14="http://schemas.microsoft.com/office/powerpoint/2010/main" val="34415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Strong Inference – Platt 1964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Step 1: Devising alternative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2: devising a crucial experiment, which will exclude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3: Carry out the experiment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1</a:t>
            </a:r>
            <a:r>
              <a:rPr lang="en-US" sz="2000" baseline="30000" dirty="0"/>
              <a:t>I</a:t>
            </a:r>
            <a:r>
              <a:rPr lang="en-US" sz="2000" dirty="0"/>
              <a:t>: Recycle the procedure</a:t>
            </a:r>
          </a:p>
        </p:txBody>
      </p:sp>
    </p:spTree>
    <p:extLst>
      <p:ext uri="{BB962C8B-B14F-4D97-AF65-F5344CB8AC3E}">
        <p14:creationId xmlns:p14="http://schemas.microsoft.com/office/powerpoint/2010/main" val="23260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94896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9728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94896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8871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90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1749</Words>
  <Application>Microsoft Macintosh PowerPoint</Application>
  <PresentationFormat>Widescreen</PresentationFormat>
  <Paragraphs>237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Noto Sans Symbols</vt:lpstr>
      <vt:lpstr>Arial</vt:lpstr>
      <vt:lpstr>Century Gothic</vt:lpstr>
      <vt:lpstr>Wisp</vt:lpstr>
      <vt:lpstr>Welcome to Biol 5081</vt:lpstr>
      <vt:lpstr>Stuff that’s due!</vt:lpstr>
      <vt:lpstr>Today we’re going to:</vt:lpstr>
      <vt:lpstr>Linear regression</vt:lpstr>
      <vt:lpstr>Linear regression – Broken assumptions?</vt:lpstr>
      <vt:lpstr>Multiple Regression</vt:lpstr>
      <vt:lpstr>Strong Inference and Multiple Working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COFFEE</vt:lpstr>
      <vt:lpstr>Just because we can do it, should we?</vt:lpstr>
      <vt:lpstr>Just because we can do it, should we?</vt:lpstr>
      <vt:lpstr>Just because we can do it, should we?</vt:lpstr>
      <vt:lpstr>Model Selection</vt:lpstr>
      <vt:lpstr>Drop 1 - pvalues</vt:lpstr>
      <vt:lpstr>Logliklihood</vt:lpstr>
      <vt:lpstr>AIC</vt:lpstr>
      <vt:lpstr>Model Averaging</vt:lpstr>
      <vt:lpstr>Model Averaging</vt:lpstr>
      <vt:lpstr>Sparse Modelling</vt:lpstr>
      <vt:lpstr>COFFEE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Inclass is on eclass and github!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35</cp:revision>
  <dcterms:created xsi:type="dcterms:W3CDTF">2024-07-25T16:12:17Z</dcterms:created>
  <dcterms:modified xsi:type="dcterms:W3CDTF">2024-10-01T02:46:18Z</dcterms:modified>
</cp:coreProperties>
</file>