
<file path=[Content_Types].xml><?xml version="1.0" encoding="utf-8"?>
<Types xmlns="http://schemas.openxmlformats.org/package/2006/content-types">
  <Default Extension="emf" ContentType="image/x-emf"/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5"/>
  </p:notesMasterIdLst>
  <p:sldIdLst>
    <p:sldId id="256" r:id="rId2"/>
    <p:sldId id="257" r:id="rId3"/>
    <p:sldId id="260" r:id="rId4"/>
    <p:sldId id="279" r:id="rId5"/>
    <p:sldId id="280" r:id="rId6"/>
    <p:sldId id="271" r:id="rId7"/>
    <p:sldId id="273" r:id="rId8"/>
    <p:sldId id="272" r:id="rId9"/>
    <p:sldId id="268" r:id="rId10"/>
    <p:sldId id="262" r:id="rId11"/>
    <p:sldId id="264" r:id="rId12"/>
    <p:sldId id="265" r:id="rId13"/>
    <p:sldId id="269" r:id="rId14"/>
    <p:sldId id="258" r:id="rId15"/>
    <p:sldId id="259" r:id="rId16"/>
    <p:sldId id="263" r:id="rId17"/>
    <p:sldId id="261" r:id="rId18"/>
    <p:sldId id="266" r:id="rId19"/>
    <p:sldId id="274" r:id="rId20"/>
    <p:sldId id="275" r:id="rId21"/>
    <p:sldId id="277" r:id="rId22"/>
    <p:sldId id="281" r:id="rId23"/>
    <p:sldId id="278" r:id="rId24"/>
  </p:sldIdLst>
  <p:sldSz cx="12192000" cy="6858000"/>
  <p:notesSz cx="6858000" cy="9144000"/>
  <p:embeddedFontLst>
    <p:embeddedFont>
      <p:font typeface="Cambria Math" panose="02040503050406030204" pitchFamily="18" charset="0"/>
      <p:regular r:id="rId26"/>
    </p:embeddedFont>
    <p:embeddedFont>
      <p:font typeface="Century Gothic" panose="020B0502020202020204" pitchFamily="34" charset="0"/>
      <p:regular r:id="rId27"/>
      <p:bold r:id="rId28"/>
      <p:italic r:id="rId29"/>
      <p:boldItalic r:id="rId3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8" roundtripDataSignature="AMtx7mhEk3kr15p5MvOwX8Siehu9UxAE2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738"/>
    <p:restoredTop sz="86105"/>
  </p:normalViewPr>
  <p:slideViewPr>
    <p:cSldViewPr snapToGrid="0" snapToObjects="1">
      <p:cViewPr varScale="1">
        <p:scale>
          <a:sx n="85" d="100"/>
          <a:sy n="85" d="100"/>
        </p:scale>
        <p:origin x="176" y="1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1.fntdata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38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4.fntdata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2.fntdata"/><Relationship Id="rId30" Type="http://schemas.openxmlformats.org/officeDocument/2006/relationships/font" Target="fonts/font5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6" name="Google Shape;1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16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442614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21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688794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Let’s talk about this for a while!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804026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 them here, what is a </a:t>
            </a:r>
            <a:r>
              <a:rPr lang="en-US" dirty="0" err="1"/>
              <a:t>pvalue</a:t>
            </a:r>
            <a:r>
              <a:rPr lang="en-US" dirty="0"/>
              <a:t>?!?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25907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will draw these prediction graphs more than once during this class – we’re not going for perfect, we’re going for learning.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7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8767882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did everyone draw? Let’s talk about it!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042197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9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5454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 example, how many days until we've had 20 eggs laid in the population.</a:t>
            </a:r>
          </a:p>
          <a:p>
            <a:r>
              <a:rPr lang="en-US" dirty="0"/>
              <a:t>In contrast to the exponential where it’s how many days until 1. </a:t>
            </a:r>
          </a:p>
          <a:p>
            <a:r>
              <a:rPr lang="en-US" dirty="0"/>
              <a:t>Gamma with k=100, theta = 0.5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5530613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0 or 1 – does this seed germinate (this one!!). Does this individual have covid etc. </a:t>
            </a:r>
            <a:br>
              <a:rPr lang="en-US" dirty="0"/>
            </a:br>
            <a:r>
              <a:rPr lang="en-US" dirty="0"/>
              <a:t>Binomial: How many patients in this ER have covid? How many fledglings survive? How many seeds germinate? How many students pass the test?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14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3497750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many mice do I have to test before someone who has </a:t>
            </a:r>
            <a:r>
              <a:rPr lang="en-US" dirty="0" err="1"/>
              <a:t>lyme</a:t>
            </a:r>
            <a:r>
              <a:rPr lang="en-US" dirty="0"/>
              <a:t> disease?</a:t>
            </a:r>
          </a:p>
          <a:p>
            <a:r>
              <a:rPr lang="en-US" dirty="0"/>
              <a:t>How many students do I need to survey before someone feels super excited about distributions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15</a:t>
            </a:fld>
            <a:endParaRPr lang="en-US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871333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3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3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1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1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3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" name="Google Shape;48;p13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2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4" name="Google Shape;114;p22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9" name="Google Shape;119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3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2" name="Google Shape;122;p23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3" name="Google Shape;123;p2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4" name="Google Shape;124;p23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24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8" name="Google Shape;128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9" name="Google Shape;129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4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24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5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5" name="Google Shape;135;p25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6" name="Google Shape;136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25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p25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0" name="Google Shape;140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41" name="Google Shape;141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 b="0" i="0" u="none" strike="noStrike" cap="none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6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6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5" name="Google Shape;145;p26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6" name="Google Shape;146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7" name="Google Shape;147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9" name="Google Shape;149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2" name="Google Shape;152;p27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3" name="Google Shape;153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4" name="Google Shape;154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2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9" name="Google Shape;159;p28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60" name="Google Shape;160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1" name="Google Shape;161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2" name="Google Shape;162;p2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3" name="Google Shape;163;p2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4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52" name="Google Shape;52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4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" name="Google Shape;55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5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9" name="Google Shape;59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" name="Google Shape;62;p1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6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6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6" name="Google Shape;66;p16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7" name="Google Shape;67;p1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16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7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7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4" name="Google Shape;74;p17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5" name="Google Shape;75;p17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" name="Google Shape;91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0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5" name="Google Shape;95;p20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1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103" name="Google Shape;103;p21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1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7" name="Google Shape;107;p21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1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11" name="Google Shape;11;p12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2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2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2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2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2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2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2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12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12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2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2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" name="Google Shape;23;p12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4" name="Google Shape;24;p12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2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2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2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2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2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2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2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12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12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12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12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" name="Google Shape;36;p12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12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8" name="Google Shape;38;p1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9" name="Google Shape;39;p1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0" name="Google Shape;40;p1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00" b="0" i="0" u="none" strike="noStrike" cap="none">
                <a:solidFill>
                  <a:srgbClr val="888888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41" name="Google Shape;41;p1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2000" b="0" i="0" u="none" strike="noStrike" cap="none">
                <a:solidFill>
                  <a:srgbClr val="FEFFF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erynmcfarlan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emf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</a:pPr>
            <a:r>
              <a:rPr lang="en-US"/>
              <a:t>Welcome to Biol 5081</a:t>
            </a:r>
            <a:endParaRPr/>
          </a:p>
        </p:txBody>
      </p:sp>
      <p:sp>
        <p:nvSpPr>
          <p:cNvPr id="169" name="Google Shape;169;p1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9297987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Intro to Bio Stats!</a:t>
            </a:r>
            <a:endParaRPr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SzPts val="1800"/>
              <a:buNone/>
            </a:pPr>
            <a:r>
              <a:rPr lang="en-US"/>
              <a:t>Eryn McFarlane (she/her), emcfar@yorku.ca,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https://github.com/erynmcfarlane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F3D682-41BC-A540-9EA3-A7D85DCC82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Normal/Gaussian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DFE0451-EBE1-7280-A9E1-D8828E1444C3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3792927" cy="3777622"/>
              </a:xfrm>
            </p:spPr>
            <p:txBody>
              <a:bodyPr/>
              <a:lstStyle/>
              <a:p>
                <a:r>
                  <a:rPr lang="en-US" dirty="0"/>
                  <a:t>Bell Curve</a:t>
                </a:r>
              </a:p>
              <a:p>
                <a:r>
                  <a:rPr lang="en-US" dirty="0"/>
                  <a:t>Parameter mu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is the mean,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baseline="30000" dirty="0"/>
                  <a:t>2 </a:t>
                </a:r>
                <a:r>
                  <a:rPr lang="en-US" dirty="0"/>
                  <a:t>is the variance (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is the standard deviation)</a:t>
                </a:r>
              </a:p>
              <a:p>
                <a:r>
                  <a:rPr lang="en-US" dirty="0"/>
                  <a:t>Often start with 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= 0,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=1</a:t>
                </a:r>
              </a:p>
            </p:txBody>
          </p:sp>
        </mc:Choice>
        <mc:Fallback xmlns="">
          <p:sp>
            <p:nvSpPr>
              <p:cNvPr id="5" name="Text Placeholder 4">
                <a:extLst>
                  <a:ext uri="{FF2B5EF4-FFF2-40B4-BE49-F238E27FC236}">
                    <a16:creationId xmlns:a16="http://schemas.microsoft.com/office/drawing/2014/main" id="{ADFE0451-EBE1-7280-A9E1-D8828E1444C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3792927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E874038E-F36A-3413-CC68-63EBECE69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4923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847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04151-74E3-0B42-AAE0-08C2747B3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F5A466-6212-3B4A-B660-03A3E09AD07E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503250" cy="3777622"/>
              </a:xfrm>
            </p:spPr>
            <p:txBody>
              <a:bodyPr/>
              <a:lstStyle/>
              <a:p>
                <a:r>
                  <a:rPr lang="en-US" dirty="0"/>
                  <a:t>Probability distribution of distance between events</a:t>
                </a:r>
              </a:p>
              <a:p>
                <a:r>
                  <a:rPr lang="en-US" dirty="0"/>
                  <a:t>Special case of the gamma</a:t>
                </a:r>
              </a:p>
              <a:p>
                <a:r>
                  <a:rPr lang="en-US" dirty="0"/>
                  <a:t>‘How long until a specific event happens?’</a:t>
                </a:r>
              </a:p>
              <a:p>
                <a:pPr lvl="1"/>
                <a:r>
                  <a:rPr lang="en-US" dirty="0"/>
                  <a:t>Given constant probability per unit time (parameter lambda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8F5A466-6212-3B4A-B660-03A3E09AD0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503250" cy="377762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501FC4F-9592-FF8C-5CD5-702383637B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8984" y="1600200"/>
            <a:ext cx="4783015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3352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0AB4C-16A5-3B4F-8C77-DF42D40EFC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Gamma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83A6A3-2896-5842-80C0-8BFF5C0A86B9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3854118" cy="3777622"/>
              </a:xfrm>
            </p:spPr>
            <p:txBody>
              <a:bodyPr/>
              <a:lstStyle/>
              <a:p>
                <a:r>
                  <a:rPr lang="en-US" dirty="0"/>
                  <a:t>Waiting time to to nth number of positive cases</a:t>
                </a:r>
              </a:p>
              <a:p>
                <a:r>
                  <a:rPr lang="en-US" dirty="0"/>
                  <a:t>How long until XX things have happened?</a:t>
                </a:r>
              </a:p>
              <a:p>
                <a:r>
                  <a:rPr lang="en-US" dirty="0"/>
                  <a:t>Shape parameter k and scale parameter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7A83A6A3-2896-5842-80C0-8BFF5C0A86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3854118" cy="3777622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A5DA30D6-5B87-2800-B406-BF918D10D5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5862" y="1600200"/>
            <a:ext cx="5486400" cy="365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9304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B32C78-377B-6446-8BAB-98FDCB3F18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F5FA12-40A2-4043-834F-B44A5FBE5B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many?’</a:t>
            </a:r>
          </a:p>
        </p:txBody>
      </p:sp>
    </p:spTree>
    <p:extLst>
      <p:ext uri="{BB962C8B-B14F-4D97-AF65-F5344CB8AC3E}">
        <p14:creationId xmlns:p14="http://schemas.microsoft.com/office/powerpoint/2010/main" val="14338362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EF87A-B3E1-894D-82B6-EF352D9988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Bernoulli and Binomial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BFEA26-91DC-E74E-9634-E71BE03EB6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379350" y="2118610"/>
            <a:ext cx="4066420" cy="3777622"/>
          </a:xfrm>
        </p:spPr>
        <p:txBody>
          <a:bodyPr/>
          <a:lstStyle/>
          <a:p>
            <a:r>
              <a:rPr lang="en-US" dirty="0"/>
              <a:t>Bernoulli = Number of successes of a single trial. Special case of binomial, n=1</a:t>
            </a:r>
          </a:p>
          <a:p>
            <a:pPr lvl="1"/>
            <a:r>
              <a:rPr lang="en-US" dirty="0"/>
              <a:t>Probability of 1 (vs 0)</a:t>
            </a:r>
          </a:p>
          <a:p>
            <a:pPr lvl="1"/>
            <a:r>
              <a:rPr lang="en-US" dirty="0"/>
              <a:t>One parameter – probability of success</a:t>
            </a:r>
          </a:p>
          <a:p>
            <a:r>
              <a:rPr lang="en-US" dirty="0"/>
              <a:t>Binomial = Multiple Bernoulli trials</a:t>
            </a:r>
          </a:p>
          <a:p>
            <a:pPr lvl="1"/>
            <a:r>
              <a:rPr lang="en-US" dirty="0"/>
              <a:t>Probability of xx/20 times?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647FA5F-5ABF-0EED-3BA9-14707DEF2E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5219" y="4225786"/>
            <a:ext cx="3948321" cy="263221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AAC815B-5B8B-EBBF-3B90-FB6331AC90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34341" y="1316107"/>
            <a:ext cx="3948321" cy="26322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66201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E5E1C0-F5AB-C94A-90CA-8D726B3C7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Geometric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56A58F-C711-DC47-A18D-4371ADE464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4651037" cy="3777622"/>
          </a:xfrm>
        </p:spPr>
        <p:txBody>
          <a:bodyPr/>
          <a:lstStyle/>
          <a:p>
            <a:r>
              <a:rPr lang="en-US" dirty="0"/>
              <a:t>Discrete analogue of the exponential</a:t>
            </a:r>
          </a:p>
          <a:p>
            <a:r>
              <a:rPr lang="en-US" dirty="0"/>
              <a:t>Number of Bernoulli trials needed to get one success.</a:t>
            </a:r>
          </a:p>
          <a:p>
            <a:r>
              <a:rPr lang="en-US" dirty="0"/>
              <a:t>How many time units until the first success?</a:t>
            </a:r>
          </a:p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8CE083-6286-60B6-DF35-C4B61A9F82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98" y="1600200"/>
            <a:ext cx="5029202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92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2544-489E-714A-BD30-22574C74E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Poisson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C72707-76E6-F243-8B36-627D41B5D587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441175" cy="3777622"/>
              </a:xfrm>
            </p:spPr>
            <p:txBody>
              <a:bodyPr/>
              <a:lstStyle/>
              <a:p>
                <a:r>
                  <a:rPr lang="en-US" dirty="0"/>
                  <a:t>Probability of a given number of events (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dirty="0"/>
                  <a:t>) occurring in a fixed interval of time</a:t>
                </a:r>
              </a:p>
              <a:p>
                <a:r>
                  <a:rPr lang="en-US" dirty="0"/>
                  <a:t>Mean and variance are assumed to be the same</a:t>
                </a:r>
              </a:p>
              <a:p>
                <a:r>
                  <a:rPr lang="en-US" dirty="0"/>
                  <a:t>People love this for count data!</a:t>
                </a:r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ACC72707-76E6-F243-8B36-627D41B5D5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441175" cy="3777622"/>
              </a:xfrm>
              <a:blipFill>
                <a:blip r:embed="rId3"/>
                <a:stretch>
                  <a:fillRect r="-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24F4038-1968-C088-2558-FC9C50A063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30387" y="1600200"/>
            <a:ext cx="5029202" cy="3352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93185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2F630-48EE-114C-9E4D-9553E22CB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Negative Binomial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DCBFD6-742C-AA4F-B03C-5ED096330695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366224" cy="3777622"/>
              </a:xfrm>
            </p:spPr>
            <p:txBody>
              <a:bodyPr/>
              <a:lstStyle/>
              <a:p>
                <a:r>
                  <a:rPr lang="en-US" dirty="0"/>
                  <a:t>Number of failures in a sequence of independent </a:t>
                </a:r>
                <a:r>
                  <a:rPr lang="en-US" dirty="0" err="1"/>
                  <a:t>Bernoullis</a:t>
                </a:r>
                <a:r>
                  <a:rPr lang="en-US" dirty="0"/>
                  <a:t> before x number of successes</a:t>
                </a:r>
              </a:p>
              <a:p>
                <a:r>
                  <a:rPr lang="en-US" dirty="0"/>
                  <a:t>Generalizes from the Geometric</a:t>
                </a:r>
              </a:p>
              <a:p>
                <a:r>
                  <a:rPr lang="en-US" dirty="0"/>
                  <a:t>Discrete analogue to the gamma distribution</a:t>
                </a:r>
              </a:p>
              <a:p>
                <a:r>
                  <a:rPr lang="en-US" dirty="0"/>
                  <a:t>Two parameters (mean)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 and and (overdispersion)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𝜃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45DCBFD6-742C-AA4F-B03C-5ED09633069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366224" cy="3777622"/>
              </a:xfrm>
              <a:blipFill>
                <a:blip r:embed="rId2"/>
                <a:stretch>
                  <a:fillRect r="-11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6B15E0D-C52B-2F65-B317-42BCB5F135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5875" y="1723868"/>
            <a:ext cx="5300897" cy="353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0516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2729A-A69E-2D47-BCCB-09B7F1D01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Beta and Dirichlet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8A1A54-83DF-EB46-8AAB-7355B9F4642A}"/>
                  </a:ext>
                </a:extLst>
              </p:cNvPr>
              <p:cNvSpPr>
                <a:spLocks noGrp="1"/>
              </p:cNvSpPr>
              <p:nvPr>
                <p:ph type="body" idx="1"/>
              </p:nvPr>
            </p:nvSpPr>
            <p:spPr>
              <a:xfrm>
                <a:off x="2589212" y="2133600"/>
                <a:ext cx="4096401" cy="3777622"/>
              </a:xfrm>
            </p:spPr>
            <p:txBody>
              <a:bodyPr/>
              <a:lstStyle/>
              <a:p>
                <a:r>
                  <a:rPr lang="en-US" dirty="0"/>
                  <a:t>Beta - Probability of success (where there are 2 categories)</a:t>
                </a:r>
              </a:p>
              <a:p>
                <a:pPr lvl="1"/>
                <a:r>
                  <a:rPr lang="en-US" dirty="0"/>
                  <a:t>Two parameters,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endParaRPr lang="en-US" dirty="0"/>
              </a:p>
              <a:p>
                <a:r>
                  <a:rPr lang="en-US" dirty="0"/>
                  <a:t>Dirichlet – Probabilities of each category, where there are more than two</a:t>
                </a:r>
              </a:p>
              <a:p>
                <a:pPr lvl="1"/>
                <a:r>
                  <a:rPr lang="en-US" dirty="0"/>
                  <a:t>K probabilities sum to 1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Text Placeholder 2">
                <a:extLst>
                  <a:ext uri="{FF2B5EF4-FFF2-40B4-BE49-F238E27FC236}">
                    <a16:creationId xmlns:a16="http://schemas.microsoft.com/office/drawing/2014/main" id="{568A1A54-83DF-EB46-8AAB-7355B9F464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idx="1"/>
              </p:nvPr>
            </p:nvSpPr>
            <p:spPr>
              <a:xfrm>
                <a:off x="2589212" y="2133600"/>
                <a:ext cx="4096401" cy="3777622"/>
              </a:xfrm>
              <a:blipFill>
                <a:blip r:embed="rId2"/>
                <a:stretch>
                  <a:fillRect r="-1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B9B06828-38D8-D874-B2EF-78C1F60D3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12181" y="902937"/>
            <a:ext cx="4314751" cy="28765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83C1F7A-95EC-62FD-7A5E-2EF3D3A189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21265" y="3916235"/>
            <a:ext cx="4314752" cy="28765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7667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B59BC-FC15-154B-83B0-6AE8ADA58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COFFEE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7B76DD-154F-4A49-8C66-6381BC8D2C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2567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/>
              <a:t>Today we’re going to:</a:t>
            </a:r>
            <a:endParaRPr/>
          </a:p>
        </p:txBody>
      </p:sp>
      <p:sp>
        <p:nvSpPr>
          <p:cNvPr id="175" name="Google Shape;175;p2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distributions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Discuss how to decide on a distribution</a:t>
            </a:r>
            <a:endParaRPr dirty="0"/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likelihood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Talk about probability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Connect likelihood and/or probability to distributions</a:t>
            </a:r>
          </a:p>
          <a:p>
            <a:pPr marL="342900" lvl="0" indent="-342900" algn="l" rtl="0">
              <a:spcBef>
                <a:spcPts val="1000"/>
              </a:spcBef>
              <a:spcAft>
                <a:spcPts val="0"/>
              </a:spcAft>
              <a:buSzPts val="1800"/>
              <a:buChar char="🠶"/>
            </a:pPr>
            <a:r>
              <a:rPr lang="en-US" dirty="0"/>
              <a:t>Simulate different distributions</a:t>
            </a:r>
            <a:endParaRPr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63114-18B3-F64C-8931-C78600806B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Likelihood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0B6B8A-061D-0241-B771-45100BBB24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does a model explain the observed data?</a:t>
            </a:r>
          </a:p>
          <a:p>
            <a:r>
              <a:rPr lang="en-US" dirty="0"/>
              <a:t>Calculate the probability of seeing this data under a variety of parameters for the model. </a:t>
            </a:r>
          </a:p>
          <a:p>
            <a:r>
              <a:rPr lang="en-US" dirty="0"/>
              <a:t>How do we understand this, given all the distributions we’ve seen today?</a:t>
            </a:r>
          </a:p>
        </p:txBody>
      </p:sp>
    </p:spTree>
    <p:extLst>
      <p:ext uri="{BB962C8B-B14F-4D97-AF65-F5344CB8AC3E}">
        <p14:creationId xmlns:p14="http://schemas.microsoft.com/office/powerpoint/2010/main" val="366119349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9AF06-FAF1-B64B-9C4A-D6AE834FF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are our statistical tests really doing?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5EE633-1374-A44F-BFA3-1B501DFD1F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3521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97297-E9ED-17C6-74A9-D8C4AFF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a p value?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A2C6F4-9FC0-FA42-0AC5-3C0E64C0A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Probability of observing the data, given a null hypothesis. </a:t>
            </a:r>
          </a:p>
          <a:p>
            <a:r>
              <a:rPr lang="en-US" dirty="0"/>
              <a:t>What is a </a:t>
            </a:r>
            <a:r>
              <a:rPr lang="en-US" dirty="0" err="1"/>
              <a:t>pvalue</a:t>
            </a:r>
            <a:r>
              <a:rPr lang="en-US" dirty="0"/>
              <a:t> not?!</a:t>
            </a:r>
          </a:p>
          <a:p>
            <a:r>
              <a:rPr lang="en-US" dirty="0"/>
              <a:t>Given the distributions that we’ve been talking about today, what is does a null hypothesis look like? Let’s draw some.</a:t>
            </a:r>
          </a:p>
        </p:txBody>
      </p:sp>
    </p:spTree>
    <p:extLst>
      <p:ext uri="{BB962C8B-B14F-4D97-AF65-F5344CB8AC3E}">
        <p14:creationId xmlns:p14="http://schemas.microsoft.com/office/powerpoint/2010/main" val="27297260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507B9-AE56-2E45-A1CD-9D5246C1CC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Simulation Activities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32C75-6BD1-6744-A192-41190A7338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839" y="1304143"/>
            <a:ext cx="10423161" cy="5216577"/>
          </a:xfrm>
        </p:spPr>
        <p:txBody>
          <a:bodyPr>
            <a:normAutofit/>
          </a:bodyPr>
          <a:lstStyle/>
          <a:p>
            <a:r>
              <a:rPr lang="en-US" dirty="0"/>
              <a:t>What distribution are your data likely from?</a:t>
            </a:r>
          </a:p>
          <a:p>
            <a:endParaRPr lang="en-US" dirty="0"/>
          </a:p>
          <a:p>
            <a:r>
              <a:rPr lang="en-US" dirty="0"/>
              <a:t>Why do you think this?</a:t>
            </a:r>
          </a:p>
          <a:p>
            <a:endParaRPr lang="en-US" dirty="0"/>
          </a:p>
          <a:p>
            <a:r>
              <a:rPr lang="en-US" dirty="0"/>
              <a:t>Using the distribution that you've chosen, change the different parameters. What happens when you change the parameters for the distribution? Describe how the shape changes.</a:t>
            </a:r>
          </a:p>
          <a:p>
            <a:endParaRPr lang="en-US" dirty="0"/>
          </a:p>
          <a:p>
            <a:r>
              <a:rPr lang="en-US" dirty="0"/>
              <a:t>Can you simulate data that looks like what you expect your data looks like? What are the parameters for that?</a:t>
            </a:r>
          </a:p>
          <a:p>
            <a:endParaRPr lang="en-US" dirty="0"/>
          </a:p>
          <a:p>
            <a:r>
              <a:rPr lang="en-US" dirty="0"/>
              <a:t>Get into a group with a peer. Listen to them describe their response variable. What do you think the appropriate distribution would be? Can you simulate data that resembles what your partner has done?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18997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D0B15-4758-1146-8855-C462FE5D4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distributions have you heard of?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D7BD68-7B82-4740-BBFB-74179B6001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85284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B81386-A809-596B-531E-30986A96BA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6B824-5D92-13B9-9647-AEC331C2F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know about distributions?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8CCBAC-37B5-9788-242A-425F01FB8A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your null expectation come from?</a:t>
            </a:r>
          </a:p>
        </p:txBody>
      </p:sp>
    </p:spTree>
    <p:extLst>
      <p:ext uri="{BB962C8B-B14F-4D97-AF65-F5344CB8AC3E}">
        <p14:creationId xmlns:p14="http://schemas.microsoft.com/office/powerpoint/2010/main" val="41323918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1F7D95-1EA9-BD14-4F6A-1AF2348391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44B42-547A-48C0-4DA1-9BCDB0C98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to know about distributions?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A5816E9-8AD0-5766-35B4-CCD0F22C3D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Where does your null expectation come from?</a:t>
            </a:r>
          </a:p>
          <a:p>
            <a:r>
              <a:rPr lang="en-US" dirty="0"/>
              <a:t>What is the question that we’re typically asking in frequentist statistics?</a:t>
            </a:r>
          </a:p>
        </p:txBody>
      </p:sp>
    </p:spTree>
    <p:extLst>
      <p:ext uri="{BB962C8B-B14F-4D97-AF65-F5344CB8AC3E}">
        <p14:creationId xmlns:p14="http://schemas.microsoft.com/office/powerpoint/2010/main" val="24192635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</p:txBody>
      </p:sp>
    </p:spTree>
    <p:extLst>
      <p:ext uri="{BB962C8B-B14F-4D97-AF65-F5344CB8AC3E}">
        <p14:creationId xmlns:p14="http://schemas.microsoft.com/office/powerpoint/2010/main" val="30528226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8EAA1-470C-794B-9201-68BC6DF496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Grab some paper, draw your response variable!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4E62B3-E367-A14C-9FB9-3F6564A5B45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 a distribution, if you like</a:t>
            </a:r>
          </a:p>
          <a:p>
            <a:r>
              <a:rPr lang="en-US" dirty="0"/>
              <a:t>In a confusion matrix, if that helps you</a:t>
            </a:r>
          </a:p>
          <a:p>
            <a:r>
              <a:rPr lang="en-US" dirty="0"/>
              <a:t>Doodles of focal species are always welcome!</a:t>
            </a:r>
          </a:p>
          <a:p>
            <a:r>
              <a:rPr lang="en-US" b="1" dirty="0"/>
              <a:t>Now, draw a prediction graph – what do you think your final graph in the results part of your paper/chapter will look like</a:t>
            </a:r>
          </a:p>
        </p:txBody>
      </p:sp>
    </p:spTree>
    <p:extLst>
      <p:ext uri="{BB962C8B-B14F-4D97-AF65-F5344CB8AC3E}">
        <p14:creationId xmlns:p14="http://schemas.microsoft.com/office/powerpoint/2010/main" val="20439491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31A9F4-3009-774F-8C63-7E85F5FBA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515EF7-F32D-3B4F-9E1A-632A2C948C8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8574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2D0048-058F-B34E-8C67-2C7A37468C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Continuous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0E8AF1-6457-8846-B4A1-F976F303C3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Asking ‘How much?’</a:t>
            </a:r>
          </a:p>
        </p:txBody>
      </p:sp>
    </p:spTree>
    <p:extLst>
      <p:ext uri="{BB962C8B-B14F-4D97-AF65-F5344CB8AC3E}">
        <p14:creationId xmlns:p14="http://schemas.microsoft.com/office/powerpoint/2010/main" val="799775878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415</TotalTime>
  <Words>870</Words>
  <Application>Microsoft Macintosh PowerPoint</Application>
  <PresentationFormat>Widescreen</PresentationFormat>
  <Paragraphs>106</Paragraphs>
  <Slides>23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Century Gothic</vt:lpstr>
      <vt:lpstr>Noto Sans Symbols</vt:lpstr>
      <vt:lpstr>Cambria Math</vt:lpstr>
      <vt:lpstr>Calibri</vt:lpstr>
      <vt:lpstr>Wisp</vt:lpstr>
      <vt:lpstr>Welcome to Biol 5081</vt:lpstr>
      <vt:lpstr>Today we’re going to:</vt:lpstr>
      <vt:lpstr>What distributions have you heard of?</vt:lpstr>
      <vt:lpstr>Why do we need to know about distributions?</vt:lpstr>
      <vt:lpstr>Why do we need to know about distributions?</vt:lpstr>
      <vt:lpstr>Grab some paper, draw your response variable!</vt:lpstr>
      <vt:lpstr>Grab some paper, draw your response variable!</vt:lpstr>
      <vt:lpstr>PowerPoint Presentation</vt:lpstr>
      <vt:lpstr>Continuous</vt:lpstr>
      <vt:lpstr>Normal/Gaussian</vt:lpstr>
      <vt:lpstr>Exponential</vt:lpstr>
      <vt:lpstr>Gamma</vt:lpstr>
      <vt:lpstr>Discrete</vt:lpstr>
      <vt:lpstr>Bernoulli and Binomial</vt:lpstr>
      <vt:lpstr>Geometric</vt:lpstr>
      <vt:lpstr>Poisson</vt:lpstr>
      <vt:lpstr>Negative Binomial</vt:lpstr>
      <vt:lpstr>Beta and Dirichlet</vt:lpstr>
      <vt:lpstr>COFFEE</vt:lpstr>
      <vt:lpstr>Likelihood</vt:lpstr>
      <vt:lpstr>What are our statistical tests really doing?</vt:lpstr>
      <vt:lpstr>What is a p value?</vt:lpstr>
      <vt:lpstr>Simulation Activities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Welcome to Biol 5081</dc:title>
  <dc:creator>Eryn McFarlane</dc:creator>
  <cp:lastModifiedBy>Eryn McFarlane</cp:lastModifiedBy>
  <cp:revision>18</cp:revision>
  <dcterms:created xsi:type="dcterms:W3CDTF">2024-07-25T16:12:17Z</dcterms:created>
  <dcterms:modified xsi:type="dcterms:W3CDTF">2024-09-05T21:48:19Z</dcterms:modified>
</cp:coreProperties>
</file>