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4" r:id="rId4"/>
    <p:sldId id="273" r:id="rId5"/>
    <p:sldId id="272" r:id="rId6"/>
    <p:sldId id="271" r:id="rId7"/>
    <p:sldId id="258" r:id="rId8"/>
    <p:sldId id="265" r:id="rId9"/>
    <p:sldId id="269" r:id="rId10"/>
    <p:sldId id="266" r:id="rId11"/>
    <p:sldId id="268" r:id="rId12"/>
    <p:sldId id="259" r:id="rId13"/>
    <p:sldId id="260" r:id="rId14"/>
    <p:sldId id="261" r:id="rId15"/>
    <p:sldId id="274" r:id="rId16"/>
    <p:sldId id="275" r:id="rId17"/>
    <p:sldId id="276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86384"/>
  </p:normalViewPr>
  <p:slideViewPr>
    <p:cSldViewPr snapToGrid="0" snapToObjects="1">
      <p:cViewPr varScale="1">
        <p:scale>
          <a:sx n="132" d="100"/>
          <a:sy n="132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26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41582509-AFDC-765D-B47C-0CC2464B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3D31363E-B1F5-E6A8-BA82-9F208394F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1B7FC930-3FB7-4037-E2BC-1EB05319D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08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029D51C-0F4C-5549-7656-4EA420B7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DDF9FC33-1D01-1D0A-A724-E5DC7CA3B3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BB319A0D-D3BD-C1D8-95F8-332596FE1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8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AF36DF2-CA70-262C-51DC-77B110B9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EF0C3DBC-ECCB-1D61-E87E-83161FAF2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F2158B8B-4295-606B-6EEE-09BBC431A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94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5DFC6A12-8504-E391-7704-F44D942D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651F713A-C74B-6051-36B7-A31F6BD3E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B80B0437-162B-B123-7E71-3D6FCA76D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23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6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54B3C-E244-E1CD-9C8F-7FDCA4EB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67361-FA29-58DE-CF9F-A7B93C4EE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1A7E3-196F-27C1-FF53-4CB7B06E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E6BD-FCBB-CA2D-1909-77E8A1A02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5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9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73A8-8611-E0E8-8476-34A9A951E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1B671-493B-946B-CB5B-A5ACCAD30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9EE0A-964D-4529-6BB1-6E20EE6A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  <a:p>
            <a:endParaRPr lang="en-US" dirty="0"/>
          </a:p>
          <a:p>
            <a:r>
              <a:rPr lang="en-US" dirty="0"/>
              <a:t>A paired t test is basically the same, but takes into account non-independence between </a:t>
            </a:r>
            <a:r>
              <a:rPr lang="en-US" dirty="0" err="1"/>
              <a:t>ssamples</a:t>
            </a:r>
            <a:r>
              <a:rPr lang="en-US" dirty="0"/>
              <a:t>. For example, if it’s the same individual, or siblings, over two time points.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38FCC-4616-80F3-DCD9-2F4646586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18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ABE-1301-6EAC-8950-77F811CF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23D3-AEAA-E555-C53A-4185A319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FCF47-C2A7-B45F-9A9F-A19C85E8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52" y="1517851"/>
            <a:ext cx="5733448" cy="38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17244-EAC5-BF8E-A6C1-0E5D75E3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1374-83B9-D45B-B847-83DF042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E723-08F4-3F40-53C9-93928D4E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  <a:p>
            <a:r>
              <a:rPr lang="en-US" dirty="0"/>
              <a:t>Is this difference greater than we would expect given the null distribution?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0329F14-C8E3-4880-F374-17FCC960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54" y="904774"/>
            <a:ext cx="5688846" cy="42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698-841F-8CC5-2BB4-DB3728F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7508-BE91-6E90-5696-7E564DD1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3782712" cy="3777622"/>
          </a:xfrm>
        </p:spPr>
        <p:txBody>
          <a:bodyPr/>
          <a:lstStyle/>
          <a:p>
            <a:r>
              <a:rPr lang="en-US" dirty="0"/>
              <a:t>Can be used for more than 2 samples!</a:t>
            </a:r>
          </a:p>
          <a:p>
            <a:r>
              <a:rPr lang="en-US" dirty="0"/>
              <a:t>Asks the same question – is there a difference between the mean of these 3+ groups?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B3F0-1B01-53AA-246D-38F58F62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21" y="1494323"/>
            <a:ext cx="5188017" cy="3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0772-1879-BB00-D963-0E5BAE0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5AC0-4EA1-815B-2B08-0624CF8EF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a linear regression and a correlation?</a:t>
            </a:r>
          </a:p>
          <a:p>
            <a:pPr lvl="1"/>
            <a:r>
              <a:rPr lang="en-US" dirty="0"/>
              <a:t>When do we use each?</a:t>
            </a:r>
          </a:p>
          <a:p>
            <a:r>
              <a:rPr lang="en-US" dirty="0"/>
              <a:t>Assumptions of Correlations:</a:t>
            </a:r>
          </a:p>
          <a:p>
            <a:pPr lvl="1"/>
            <a:r>
              <a:rPr lang="en-US" dirty="0"/>
              <a:t>Both variables are continuous</a:t>
            </a:r>
          </a:p>
          <a:p>
            <a:pPr lvl="1"/>
            <a:r>
              <a:rPr lang="en-US" dirty="0"/>
              <a:t>Each ‘individual’ is in both x and y</a:t>
            </a:r>
          </a:p>
          <a:p>
            <a:pPr lvl="1"/>
            <a:r>
              <a:rPr lang="en-US" dirty="0"/>
              <a:t>No outliers (this is basically always a breakable assumption!)</a:t>
            </a:r>
          </a:p>
          <a:p>
            <a:pPr lvl="1"/>
            <a:r>
              <a:rPr lang="en-US" dirty="0"/>
              <a:t>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870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8DBF-B460-1500-7260-7081523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AF960-0D89-E0C8-F066-1449197A8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E3A-9B1B-3519-BDE0-AA86D95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these 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4624-EB3E-BF88-F3D8-01622F2F7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 distributed residuals</a:t>
            </a:r>
          </a:p>
          <a:p>
            <a:pPr lvl="1"/>
            <a:r>
              <a:rPr lang="en-US" dirty="0"/>
              <a:t>WHAT DOES THIS MEAN?</a:t>
            </a:r>
          </a:p>
          <a:p>
            <a:r>
              <a:rPr lang="en-US" dirty="0"/>
              <a:t>Underlying expectation of the distribution</a:t>
            </a:r>
          </a:p>
          <a:p>
            <a:pPr lvl="1"/>
            <a:r>
              <a:rPr lang="en-US" dirty="0"/>
              <a:t>But we know that these tests are ‘robust’ to distribution</a:t>
            </a:r>
          </a:p>
          <a:p>
            <a:pPr lvl="1"/>
            <a:r>
              <a:rPr lang="en-US" dirty="0"/>
              <a:t>What does that mean?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6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FCBE-1DDB-F657-D60F-AF70D715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1294-7E80-401A-3AF1-1FE8C8747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on </a:t>
            </a:r>
            <a:r>
              <a:rPr lang="en-US" dirty="0" err="1"/>
              <a:t>eClass</a:t>
            </a:r>
            <a:endParaRPr lang="en-US" dirty="0"/>
          </a:p>
          <a:p>
            <a:r>
              <a:rPr lang="en-US" dirty="0"/>
              <a:t>Look for QUESTIONS peppered throughout – really give some thought to answering this. </a:t>
            </a:r>
          </a:p>
          <a:p>
            <a:r>
              <a:rPr lang="en-US" dirty="0"/>
              <a:t>This is the first time I’m really asking you to simulate data </a:t>
            </a:r>
          </a:p>
          <a:p>
            <a:pPr lvl="1"/>
            <a:r>
              <a:rPr lang="en-US" dirty="0"/>
              <a:t>Think about why this is backwards than we would usually do?</a:t>
            </a:r>
          </a:p>
        </p:txBody>
      </p:sp>
    </p:spTree>
    <p:extLst>
      <p:ext uri="{BB962C8B-B14F-4D97-AF65-F5344CB8AC3E}">
        <p14:creationId xmlns:p14="http://schemas.microsoft.com/office/powerpoint/2010/main" val="5543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26F-FB3B-673C-767B-CBDAFAD4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Git have been added to week 2!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243E-7493-7F8B-4B9F-7C2181468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7B3F70B4-ECC0-C178-EA5F-DC0F24EB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8B46E72A-8A77-822F-B315-5F3CA5E9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E3134F9B-0BEA-419A-6241-6B5422651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20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2B19BDDE-3770-8245-94DE-A735A6EB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F65A41EE-444F-984E-468B-1F9BA7961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F48F0A63-1106-139E-33A5-E5DFD1F3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20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2026805F-65AF-D59E-71A2-742BEC3EE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0281A82B-2ED8-700E-40D5-A4E05CFC2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36D601C1-6C1E-36FB-B9B1-37681E26D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6"/>
            <a:ext cx="8915400" cy="282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8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439C965-EC52-92EB-3A79-9CFD6044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68475363-C988-C8C9-06F6-5E86D53F8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2AF5C26D-605B-DA8C-3D2B-D3D3D4F57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427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Simulate data to use these tests (with backstories!), and see what happens when 1) reducible error is extremely high vs extremely low and 2) what happens when assumptions are broken 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Remember, these are all inferential statistics, we’re not doing prediction</a:t>
            </a:r>
          </a:p>
        </p:txBody>
      </p:sp>
    </p:spTree>
    <p:extLst>
      <p:ext uri="{BB962C8B-B14F-4D97-AF65-F5344CB8AC3E}">
        <p14:creationId xmlns:p14="http://schemas.microsoft.com/office/powerpoint/2010/main" val="30062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F325-6558-9E9E-D3CE-1808C4F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E8E-8F9E-E4EB-4AD4-AEAD99628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distribution – probability distribution used to calculate population parameters when the sample size is small, and variance is unknown.</a:t>
            </a:r>
          </a:p>
          <a:p>
            <a:pPr lvl="1"/>
            <a:r>
              <a:rPr lang="en-US" dirty="0"/>
              <a:t>How is this different from a normal distribution?</a:t>
            </a:r>
          </a:p>
          <a:p>
            <a:pPr lvl="1"/>
            <a:r>
              <a:rPr lang="en-US" dirty="0"/>
              <a:t>Only difference – it’s a bit flatter, shorter, generalized standard normal</a:t>
            </a:r>
          </a:p>
          <a:p>
            <a:pPr lvl="1"/>
            <a:r>
              <a:rPr lang="en-US" dirty="0"/>
              <a:t>As N increases, t approximates normal distribution</a:t>
            </a:r>
          </a:p>
          <a:p>
            <a:pPr lvl="1"/>
            <a:r>
              <a:rPr lang="en-US" dirty="0"/>
              <a:t>Usually, we don’t worry about this for a t test (but you can do a z test if you know more about your distribution for a one sided test!)</a:t>
            </a:r>
          </a:p>
          <a:p>
            <a:r>
              <a:rPr lang="en-US" dirty="0"/>
              <a:t>One sample test, independent two sample test, paired 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07EE-C478-BCBF-EDB5-240E910B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6F8C-F24A-781A-9D78-CC78F1EC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3B20C-BB9C-165C-FB34-E3D4C4BC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1695384"/>
            <a:ext cx="4963427" cy="3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92F1-F47C-C4C0-79C3-B5EC197A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864-10F1-0EFE-2370-18F3E8F5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C509-A9CD-CB5E-6DAE-F6EAA106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28E0777C-8BDD-46B8-6CFE-9552ED6C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0" y="1347683"/>
            <a:ext cx="503683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28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672</Words>
  <Application>Microsoft Macintosh PowerPoint</Application>
  <PresentationFormat>Widescreen</PresentationFormat>
  <Paragraphs>108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Century Gothic</vt:lpstr>
      <vt:lpstr>Calibri</vt:lpstr>
      <vt:lpstr>Wisp</vt:lpstr>
      <vt:lpstr>Welcome to Biol 5081</vt:lpstr>
      <vt:lpstr>Resources on Git have been added to week 2!</vt:lpstr>
      <vt:lpstr>Today we’re going to:</vt:lpstr>
      <vt:lpstr>Today we’re going to:</vt:lpstr>
      <vt:lpstr>Today we’re going to:</vt:lpstr>
      <vt:lpstr>Today we’re going to:</vt:lpstr>
      <vt:lpstr>t test</vt:lpstr>
      <vt:lpstr>One sample t test</vt:lpstr>
      <vt:lpstr>One sample t test</vt:lpstr>
      <vt:lpstr>Two sample t test</vt:lpstr>
      <vt:lpstr>Two sample t test</vt:lpstr>
      <vt:lpstr>ANOVA</vt:lpstr>
      <vt:lpstr>Linear regression</vt:lpstr>
      <vt:lpstr>Pearson Correlation</vt:lpstr>
      <vt:lpstr>COFFEE!!</vt:lpstr>
      <vt:lpstr>Assumptions of these tests?</vt:lpstr>
      <vt:lpstr>Assignment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26</cp:revision>
  <dcterms:created xsi:type="dcterms:W3CDTF">2024-07-25T16:12:17Z</dcterms:created>
  <dcterms:modified xsi:type="dcterms:W3CDTF">2024-09-20T17:37:24Z</dcterms:modified>
</cp:coreProperties>
</file>