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9" r:id="rId9"/>
    <p:sldId id="266" r:id="rId10"/>
    <p:sldId id="268" r:id="rId11"/>
    <p:sldId id="259" r:id="rId12"/>
    <p:sldId id="260" r:id="rId13"/>
    <p:sldId id="261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5"/>
    <p:restoredTop sz="86499"/>
  </p:normalViewPr>
  <p:slideViewPr>
    <p:cSldViewPr snapToGrid="0" snapToObjects="1">
      <p:cViewPr varScale="1">
        <p:scale>
          <a:sx n="132" d="100"/>
          <a:sy n="132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26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A3BD0EFD-F42A-46F5-E3B1-D7196CB0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0CB4969D-45D0-7932-4665-0BDAEE45C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711988FF-D5F6-A8EF-F2C7-2C69C7644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31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BEFA5E00-7718-8E8C-E182-8883FCCCB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B65974D8-E4A3-AD50-9DA1-53364B291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D041F70A-FC66-EC30-FD60-934DFAA180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70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41582509-AFDC-765D-B47C-0CC2464B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>
            <a:extLst>
              <a:ext uri="{FF2B5EF4-FFF2-40B4-BE49-F238E27FC236}">
                <a16:creationId xmlns:a16="http://schemas.microsoft.com/office/drawing/2014/main" id="{3D31363E-B1F5-E6A8-BA82-9F208394F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>
            <a:extLst>
              <a:ext uri="{FF2B5EF4-FFF2-40B4-BE49-F238E27FC236}">
                <a16:creationId xmlns:a16="http://schemas.microsoft.com/office/drawing/2014/main" id="{1B7FC930-3FB7-4037-E2BC-1EB05319D9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08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6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54B3C-E244-E1CD-9C8F-7FDCA4EB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67361-FA29-58DE-CF9F-A7B93C4EE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B1A7E3-196F-27C1-FF53-4CB7B06E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E6BD-FCBB-CA2D-1909-77E8A1A02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5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9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73A8-8611-E0E8-8476-34A9A951E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1B671-493B-946B-CB5B-A5ACCAD30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9EE0A-964D-4529-6BB1-6E20EE6AD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null hypothesis?</a:t>
            </a:r>
          </a:p>
          <a:p>
            <a:endParaRPr lang="en-US" dirty="0"/>
          </a:p>
          <a:p>
            <a:r>
              <a:rPr lang="en-US" dirty="0"/>
              <a:t>A paired t test is basically the same, but takes into account non-independence between </a:t>
            </a:r>
            <a:r>
              <a:rPr lang="en-US" dirty="0" err="1"/>
              <a:t>ssamples</a:t>
            </a:r>
            <a:r>
              <a:rPr lang="en-US" dirty="0"/>
              <a:t>. For example, if it’s the same individual, or siblings, over two time points.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38FCC-4616-80F3-DCD9-2F4646586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18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17244-EAC5-BF8E-A6C1-0E5D75E3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1374-83B9-D45B-B847-83DF0420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E723-08F4-3F40-53C9-93928D4E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12" y="2133600"/>
            <a:ext cx="4645392" cy="3777622"/>
          </a:xfrm>
        </p:spPr>
        <p:txBody>
          <a:bodyPr/>
          <a:lstStyle/>
          <a:p>
            <a:r>
              <a:rPr lang="en-US" dirty="0"/>
              <a:t>Are these samples different from each other?</a:t>
            </a:r>
          </a:p>
          <a:p>
            <a:r>
              <a:rPr lang="en-US" dirty="0"/>
              <a:t>Is this difference greater than we would expect given the null distribution?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0329F14-C8E3-4880-F374-17FCC960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54" y="904774"/>
            <a:ext cx="5688846" cy="42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698-841F-8CC5-2BB4-DB3728FF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7508-BE91-6E90-5696-7E564DD1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3782712" cy="3777622"/>
          </a:xfrm>
        </p:spPr>
        <p:txBody>
          <a:bodyPr/>
          <a:lstStyle/>
          <a:p>
            <a:r>
              <a:rPr lang="en-US" dirty="0"/>
              <a:t>Can be used for more than 2 samples!</a:t>
            </a:r>
          </a:p>
          <a:p>
            <a:r>
              <a:rPr lang="en-US" dirty="0"/>
              <a:t>Asks the same question – is there a difference between the mean of these 3+ groups?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B3F0-1B01-53AA-246D-38F58F62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21" y="1494323"/>
            <a:ext cx="5188017" cy="34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0772-1879-BB00-D963-0E5BAE08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Rank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C5AC0-4EA1-815B-2B08-0624CF8EF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a linear regression and a correlation?</a:t>
            </a:r>
          </a:p>
          <a:p>
            <a:pPr lvl="1"/>
            <a:r>
              <a:rPr lang="en-US" dirty="0"/>
              <a:t>When do we use each?</a:t>
            </a:r>
          </a:p>
        </p:txBody>
      </p:sp>
    </p:spTree>
    <p:extLst>
      <p:ext uri="{BB962C8B-B14F-4D97-AF65-F5344CB8AC3E}">
        <p14:creationId xmlns:p14="http://schemas.microsoft.com/office/powerpoint/2010/main" val="238700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rank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F4BEE07C-4BCB-1C54-3F1E-BC1978460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95CBE515-F4C1-DE1F-091D-D4D5B4038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76A16297-855F-E83B-538B-14A468B563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204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rank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7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E1177CA-BB0F-8DBF-BB5E-6DE09CA8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297C6DD6-9870-0DF7-926C-0560568DD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D42C7B49-A690-B9AA-5EE0-C95FE4EC4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1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rank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Simulate data to use these tests (with backstories!), and see what happens when 1) reducible error is extremely high vs extremely low and 2) what happens when assumptions are broken </a:t>
            </a:r>
          </a:p>
          <a:p>
            <a:pPr marL="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2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7B3F70B4-ECC0-C178-EA5F-DC0F24EB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>
            <a:extLst>
              <a:ext uri="{FF2B5EF4-FFF2-40B4-BE49-F238E27FC236}">
                <a16:creationId xmlns:a16="http://schemas.microsoft.com/office/drawing/2014/main" id="{8B46E72A-8A77-822F-B315-5F3CA5E9A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>
            <a:extLst>
              <a:ext uri="{FF2B5EF4-FFF2-40B4-BE49-F238E27FC236}">
                <a16:creationId xmlns:a16="http://schemas.microsoft.com/office/drawing/2014/main" id="{E3134F9B-0BEA-419A-6241-6B5422651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some common, parametric tests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t test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ANOVA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Pearson rank correlation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Assumptions of these test, and how robust these tests are to the assumptions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Simulate data to use these tests (with backstories!), and see what happens when 1) reducible error is extremely high vs extremely low and 2) what happens when assumptions are broken 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r>
              <a:rPr lang="en-US" dirty="0"/>
              <a:t>Remember, these are all inferential statistics, we’re not doing prediction</a:t>
            </a:r>
          </a:p>
        </p:txBody>
      </p:sp>
    </p:spTree>
    <p:extLst>
      <p:ext uri="{BB962C8B-B14F-4D97-AF65-F5344CB8AC3E}">
        <p14:creationId xmlns:p14="http://schemas.microsoft.com/office/powerpoint/2010/main" val="265173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F325-6558-9E9E-D3CE-1808C4F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0E8E-8F9E-E4EB-4AD4-AEAD99628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distribution – probability distribution used to calculate population parameters when the sample size is small, and variance is unknown.</a:t>
            </a:r>
          </a:p>
          <a:p>
            <a:pPr lvl="1"/>
            <a:r>
              <a:rPr lang="en-US" dirty="0"/>
              <a:t>How is this different from a normal distribution?</a:t>
            </a:r>
          </a:p>
          <a:p>
            <a:pPr lvl="1"/>
            <a:r>
              <a:rPr lang="en-US" dirty="0"/>
              <a:t>Only difference – it’s a bit flatter, shorter, generalized standard normal</a:t>
            </a:r>
          </a:p>
          <a:p>
            <a:pPr lvl="1"/>
            <a:r>
              <a:rPr lang="en-US" dirty="0"/>
              <a:t>As N increases, t approximates normal distribution</a:t>
            </a:r>
          </a:p>
          <a:p>
            <a:pPr lvl="1"/>
            <a:r>
              <a:rPr lang="en-US" dirty="0"/>
              <a:t>Usually, we don’t worry about this for a t test (but you can do a z test if you know more about your distribution for a one sided test!)</a:t>
            </a:r>
          </a:p>
          <a:p>
            <a:r>
              <a:rPr lang="en-US" dirty="0"/>
              <a:t>One sample test, independent two sample test, paired t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07EE-C478-BCBF-EDB5-240E910B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C6F8C-F24A-781A-9D78-CC78F1EC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716363" cy="3777622"/>
          </a:xfrm>
        </p:spPr>
        <p:txBody>
          <a:bodyPr/>
          <a:lstStyle/>
          <a:p>
            <a:r>
              <a:rPr lang="en-US" dirty="0"/>
              <a:t>Is the sample more than the population (more than 0, more than another specific number)?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3B20C-BB9C-165C-FB34-E3D4C4BC0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1695384"/>
            <a:ext cx="4963427" cy="33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92F1-F47C-C4C0-79C3-B5EC197A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864-10F1-0EFE-2370-18F3E8F5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9C509-A9CD-CB5E-6DAE-F6EAA106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716363" cy="3777622"/>
          </a:xfrm>
        </p:spPr>
        <p:txBody>
          <a:bodyPr/>
          <a:lstStyle/>
          <a:p>
            <a:r>
              <a:rPr lang="en-US" dirty="0"/>
              <a:t>Is the sample more than the population (more than 0, more than another specific number)?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28E0777C-8BDD-46B8-6CFE-9552ED6C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70" y="1347683"/>
            <a:ext cx="503683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ABE-1301-6EAC-8950-77F811CF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23D3-AEAA-E555-C53A-4185A319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812" y="2133600"/>
            <a:ext cx="4645392" cy="3777622"/>
          </a:xfrm>
        </p:spPr>
        <p:txBody>
          <a:bodyPr/>
          <a:lstStyle/>
          <a:p>
            <a:r>
              <a:rPr lang="en-US" dirty="0"/>
              <a:t>Are these samples different from each other?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FCF47-C2A7-B45F-9A9F-A19C85E8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52" y="1517851"/>
            <a:ext cx="5733448" cy="38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6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538</Words>
  <Application>Microsoft Macintosh PowerPoint</Application>
  <PresentationFormat>Widescreen</PresentationFormat>
  <Paragraphs>77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Calibri</vt:lpstr>
      <vt:lpstr>Noto Sans Symbols</vt:lpstr>
      <vt:lpstr>Wisp</vt:lpstr>
      <vt:lpstr>Welcome to Biol 5081</vt:lpstr>
      <vt:lpstr>Today we’re going to:</vt:lpstr>
      <vt:lpstr>Today we’re going to:</vt:lpstr>
      <vt:lpstr>Today we’re going to:</vt:lpstr>
      <vt:lpstr>Today we’re going to:</vt:lpstr>
      <vt:lpstr>t test</vt:lpstr>
      <vt:lpstr>One sample t test</vt:lpstr>
      <vt:lpstr>One sample t test</vt:lpstr>
      <vt:lpstr>Two sample t test</vt:lpstr>
      <vt:lpstr>Two sample t test</vt:lpstr>
      <vt:lpstr>ANOVA</vt:lpstr>
      <vt:lpstr>Linear regression</vt:lpstr>
      <vt:lpstr>Pearson Rank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24</cp:revision>
  <dcterms:created xsi:type="dcterms:W3CDTF">2024-07-25T16:12:17Z</dcterms:created>
  <dcterms:modified xsi:type="dcterms:W3CDTF">2024-09-16T21:46:12Z</dcterms:modified>
</cp:coreProperties>
</file>