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316"/>
    <p:restoredTop sz="86441"/>
  </p:normalViewPr>
  <p:slideViewPr>
    <p:cSldViewPr snapToGrid="0" snapToObjects="1">
      <p:cViewPr varScale="1">
        <p:scale>
          <a:sx n="134" d="100"/>
          <a:sy n="134"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9" Type="http://customschemas.google.com/relationships/presentationmetadata" Target="metadata"/><Relationship Id="rId3" Type="http://schemas.openxmlformats.org/officeDocument/2006/relationships/slide" Target="slides/slide2.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PANOPTO!</a:t>
            </a:r>
            <a:endParaRPr dirty="0"/>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not everyone has handed it in – this is tough for me, because I really want to give feedback to the folks who have done it, but is this giving too much help to the people who are way behind?</a:t>
            </a:r>
          </a:p>
          <a:p>
            <a:r>
              <a:rPr lang="en-US" dirty="0"/>
              <a:t>Basically, what I think I’m going to do if you don’t hand them in this week, is roll that part of your grade into your final. That’s totally fine for me, and maybe gives you break?</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225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7579F-5C5F-206E-102D-EB68CA904E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5608A9-6550-FC54-A917-CB786A097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A5CDE-856C-2F26-AC3C-3CFA1337399F}"/>
              </a:ext>
            </a:extLst>
          </p:cNvPr>
          <p:cNvSpPr>
            <a:spLocks noGrp="1"/>
          </p:cNvSpPr>
          <p:nvPr>
            <p:ph type="body" idx="1"/>
          </p:nvPr>
        </p:nvSpPr>
        <p:spPr/>
        <p:txBody>
          <a:bodyPr/>
          <a:lstStyle/>
          <a:p>
            <a:r>
              <a:rPr lang="en-US" dirty="0"/>
              <a:t>Note that not everyone has handed it in – this is tough for me, because I really want to give feedback to the folks who have done it, but is this giving too much help to the people who are way behind?</a:t>
            </a:r>
          </a:p>
        </p:txBody>
      </p:sp>
      <p:sp>
        <p:nvSpPr>
          <p:cNvPr id="4" name="Slide Number Placeholder 3">
            <a:extLst>
              <a:ext uri="{FF2B5EF4-FFF2-40B4-BE49-F238E27FC236}">
                <a16:creationId xmlns:a16="http://schemas.microsoft.com/office/drawing/2014/main" id="{E1FF5EA6-D917-0421-638E-021E72204A2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0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1B7BD-638A-94D0-28AE-DB3774AF7A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BB854-3F0C-2D59-DE2A-6626EE98B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25C9-46A9-74F1-38F0-AF260BB3F51D}"/>
              </a:ext>
            </a:extLst>
          </p:cNvPr>
          <p:cNvSpPr>
            <a:spLocks noGrp="1"/>
          </p:cNvSpPr>
          <p:nvPr>
            <p:ph type="body" idx="1"/>
          </p:nvPr>
        </p:nvSpPr>
        <p:spPr/>
        <p:txBody>
          <a:bodyPr/>
          <a:lstStyle/>
          <a:p>
            <a:r>
              <a:rPr lang="en-US" dirty="0"/>
              <a:t>Note that not everyone has handed it in – this is tough for me, because I really want to give feedback to the folks who have done it, but is this giving too much help to the people who are way behind?</a:t>
            </a:r>
          </a:p>
        </p:txBody>
      </p:sp>
      <p:sp>
        <p:nvSpPr>
          <p:cNvPr id="4" name="Slide Number Placeholder 3">
            <a:extLst>
              <a:ext uri="{FF2B5EF4-FFF2-40B4-BE49-F238E27FC236}">
                <a16:creationId xmlns:a16="http://schemas.microsoft.com/office/drawing/2014/main" id="{7A093E74-280B-B064-5147-CA74A21957A1}"/>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744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when each of these assumptions is broken?</a:t>
            </a:r>
          </a:p>
          <a:p>
            <a:r>
              <a:rPr lang="en-US" dirty="0"/>
              <a:t>What does it mean for our data, and how do we ‘fix</a:t>
            </a:r>
            <a:r>
              <a:rPr lang="en-US"/>
              <a:t>’ this?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618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68D3B-F203-4D86-58C2-96780933F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DDA23-36BC-A4BA-1A21-73E8179588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F06D42-4D56-BA03-3A15-F43A27440B3B}"/>
              </a:ext>
            </a:extLst>
          </p:cNvPr>
          <p:cNvSpPr>
            <a:spLocks noGrp="1"/>
          </p:cNvSpPr>
          <p:nvPr>
            <p:ph type="body" idx="1"/>
          </p:nvPr>
        </p:nvSpPr>
        <p:spPr/>
        <p:txBody>
          <a:bodyPr/>
          <a:lstStyle/>
          <a:p>
            <a:r>
              <a:rPr lang="en-US" dirty="0"/>
              <a:t>What does it mean when each of these assumptions is broken?</a:t>
            </a:r>
          </a:p>
          <a:p>
            <a:r>
              <a:rPr lang="en-US" dirty="0"/>
              <a:t>What does it mean for our data, and how do we ‘fix</a:t>
            </a:r>
            <a:r>
              <a:rPr lang="en-US"/>
              <a:t>’ this?</a:t>
            </a:r>
          </a:p>
        </p:txBody>
      </p:sp>
      <p:sp>
        <p:nvSpPr>
          <p:cNvPr id="4" name="Slide Number Placeholder 3">
            <a:extLst>
              <a:ext uri="{FF2B5EF4-FFF2-40B4-BE49-F238E27FC236}">
                <a16:creationId xmlns:a16="http://schemas.microsoft.com/office/drawing/2014/main" id="{AB1F821D-63DD-08B1-D2D0-DD08EBD6B067}"/>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112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and get examples for when this might be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944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AB993-F9E6-9B69-BDB8-FC81D1EA7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EDD5D-419F-CC09-27F1-A198933C51BC}"/>
              </a:ext>
            </a:extLst>
          </p:cNvPr>
          <p:cNvSpPr>
            <a:spLocks noGrp="1"/>
          </p:cNvSpPr>
          <p:nvPr>
            <p:ph type="title"/>
          </p:nvPr>
        </p:nvSpPr>
        <p:spPr>
          <a:xfrm>
            <a:off x="2592925" y="624110"/>
            <a:ext cx="9341167" cy="1280890"/>
          </a:xfrm>
        </p:spPr>
        <p:txBody>
          <a:bodyPr/>
          <a:lstStyle/>
          <a:p>
            <a:r>
              <a:rPr lang="en-US" dirty="0"/>
              <a:t>Linear regression – Broken assumptions?</a:t>
            </a:r>
          </a:p>
        </p:txBody>
      </p:sp>
      <p:sp>
        <p:nvSpPr>
          <p:cNvPr id="3" name="Text Placeholder 2">
            <a:extLst>
              <a:ext uri="{FF2B5EF4-FFF2-40B4-BE49-F238E27FC236}">
                <a16:creationId xmlns:a16="http://schemas.microsoft.com/office/drawing/2014/main" id="{09EF4A0D-8001-9473-3F5D-BF216C2AEFB4}"/>
              </a:ext>
            </a:extLst>
          </p:cNvPr>
          <p:cNvSpPr>
            <a:spLocks noGrp="1"/>
          </p:cNvSpPr>
          <p:nvPr>
            <p:ph type="body" idx="1"/>
          </p:nvPr>
        </p:nvSpPr>
        <p:spPr>
          <a:xfrm>
            <a:off x="2589212" y="2133600"/>
            <a:ext cx="4533483" cy="3777622"/>
          </a:xfrm>
        </p:spPr>
        <p:txBody>
          <a:bodyPr/>
          <a:lstStyle/>
          <a:p>
            <a:r>
              <a:rPr lang="en-US" dirty="0"/>
              <a:t>We’ve thought about this before!</a:t>
            </a:r>
          </a:p>
          <a:p>
            <a:r>
              <a:rPr lang="en-US" dirty="0"/>
              <a:t>y=</a:t>
            </a:r>
            <a:r>
              <a:rPr lang="en-US" dirty="0" err="1"/>
              <a:t>mx+b+error</a:t>
            </a:r>
            <a:r>
              <a:rPr lang="en-US" dirty="0"/>
              <a:t>!</a:t>
            </a:r>
          </a:p>
          <a:p>
            <a:r>
              <a:rPr lang="en-US" dirty="0"/>
              <a:t>Assumes linear relationship</a:t>
            </a:r>
          </a:p>
          <a:p>
            <a:r>
              <a:rPr lang="en-US" dirty="0"/>
              <a:t>Assumes normal residuals</a:t>
            </a:r>
          </a:p>
          <a:p>
            <a:r>
              <a:rPr lang="en-US" b="1" dirty="0"/>
              <a:t>Assumes independence</a:t>
            </a:r>
          </a:p>
          <a:p>
            <a:r>
              <a:rPr lang="en-US" dirty="0"/>
              <a:t>Assumes normality (for any x normal distribution of y)</a:t>
            </a:r>
          </a:p>
        </p:txBody>
      </p:sp>
      <p:pic>
        <p:nvPicPr>
          <p:cNvPr id="5" name="Picture 4">
            <a:extLst>
              <a:ext uri="{FF2B5EF4-FFF2-40B4-BE49-F238E27FC236}">
                <a16:creationId xmlns:a16="http://schemas.microsoft.com/office/drawing/2014/main" id="{57689455-431A-4531-64DB-FBA2B4B32DEC}"/>
              </a:ext>
            </a:extLst>
          </p:cNvPr>
          <p:cNvPicPr>
            <a:picLocks noChangeAspect="1"/>
          </p:cNvPicPr>
          <p:nvPr/>
        </p:nvPicPr>
        <p:blipFill>
          <a:blip r:embed="rId3"/>
          <a:stretch>
            <a:fillRect/>
          </a:stretch>
        </p:blipFill>
        <p:spPr>
          <a:xfrm>
            <a:off x="7070154" y="1763829"/>
            <a:ext cx="5121845" cy="3414563"/>
          </a:xfrm>
          <a:prstGeom prst="rect">
            <a:avLst/>
          </a:prstGeom>
        </p:spPr>
      </p:pic>
    </p:spTree>
    <p:extLst>
      <p:ext uri="{BB962C8B-B14F-4D97-AF65-F5344CB8AC3E}">
        <p14:creationId xmlns:p14="http://schemas.microsoft.com/office/powerpoint/2010/main" val="135836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7CA-5553-E3B4-85FA-900045D38B8B}"/>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F2EF0C92-6A05-ABC8-3218-F6324B452590}"/>
              </a:ext>
            </a:extLst>
          </p:cNvPr>
          <p:cNvSpPr>
            <a:spLocks noGrp="1"/>
          </p:cNvSpPr>
          <p:nvPr>
            <p:ph type="body" idx="1"/>
          </p:nvPr>
        </p:nvSpPr>
        <p:spPr/>
        <p:txBody>
          <a:bodyPr/>
          <a:lstStyle/>
          <a:p>
            <a:r>
              <a:rPr lang="en-US" dirty="0"/>
              <a:t>Think about when we see </a:t>
            </a:r>
            <a:r>
              <a:rPr lang="en-US" dirty="0" err="1"/>
              <a:t>nestedness</a:t>
            </a:r>
            <a:r>
              <a:rPr lang="en-US" dirty="0"/>
              <a:t> in nature</a:t>
            </a:r>
          </a:p>
          <a:p>
            <a:endParaRPr lang="en-US" dirty="0"/>
          </a:p>
          <a:p>
            <a:r>
              <a:rPr lang="en-US" dirty="0"/>
              <a:t>Block designs</a:t>
            </a:r>
          </a:p>
          <a:p>
            <a:endParaRPr lang="en-US" dirty="0"/>
          </a:p>
          <a:p>
            <a:r>
              <a:rPr lang="en-US" dirty="0"/>
              <a:t>Interested in quantifying the variation that we can explain</a:t>
            </a:r>
          </a:p>
          <a:p>
            <a:pPr lvl="1"/>
            <a:r>
              <a:rPr lang="en-US" dirty="0"/>
              <a:t>Maybe to just get rid </a:t>
            </a:r>
            <a:r>
              <a:rPr lang="en-US"/>
              <a:t>of it!</a:t>
            </a:r>
            <a:endParaRPr lang="en-US" dirty="0"/>
          </a:p>
        </p:txBody>
      </p:sp>
    </p:spTree>
    <p:extLst>
      <p:ext uri="{BB962C8B-B14F-4D97-AF65-F5344CB8AC3E}">
        <p14:creationId xmlns:p14="http://schemas.microsoft.com/office/powerpoint/2010/main" val="194268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Today we’re going to:</a:t>
            </a:r>
            <a:endParaRPr dirty="0"/>
          </a:p>
        </p:txBody>
      </p:sp>
      <p:sp>
        <p:nvSpPr>
          <p:cNvPr id="175" name="Google Shape;175;p2"/>
          <p:cNvSpPr txBox="1">
            <a:spLocks noGrp="1"/>
          </p:cNvSpPr>
          <p:nvPr>
            <p:ph type="body" idx="1"/>
          </p:nvPr>
        </p:nvSpPr>
        <p:spPr>
          <a:xfrm>
            <a:off x="2589212" y="2133600"/>
            <a:ext cx="8915400" cy="1295400"/>
          </a:xfrm>
          <a:prstGeom prst="rect">
            <a:avLst/>
          </a:prstGeom>
          <a:noFill/>
          <a:ln>
            <a:noFill/>
          </a:ln>
        </p:spPr>
        <p:txBody>
          <a:bodyPr spcFirstLastPara="1" wrap="square" lIns="91425" tIns="45700" rIns="91425" bIns="45700" anchor="t" anchorCtr="0">
            <a:normAutofit lnSpcReduction="10000"/>
          </a:bodyPr>
          <a:lstStyle/>
          <a:p>
            <a:pPr marL="800100" lvl="1">
              <a:spcBef>
                <a:spcPts val="0"/>
              </a:spcBef>
            </a:pPr>
            <a:r>
              <a:rPr lang="en-US" dirty="0"/>
              <a:t>Chat a bit on methods sections</a:t>
            </a:r>
          </a:p>
          <a:p>
            <a:pPr marL="800100" lvl="1">
              <a:spcBef>
                <a:spcPts val="0"/>
              </a:spcBef>
            </a:pPr>
            <a:endParaRPr lang="en-US" dirty="0"/>
          </a:p>
          <a:p>
            <a:pPr marL="800100" lvl="1">
              <a:spcBef>
                <a:spcPts val="0"/>
              </a:spcBef>
            </a:pPr>
            <a:r>
              <a:rPr lang="en-US" dirty="0"/>
              <a:t>Talk about the Paper Summary Assignment – Next week!</a:t>
            </a:r>
          </a:p>
          <a:p>
            <a:pPr marL="800100" lvl="1">
              <a:spcBef>
                <a:spcPts val="0"/>
              </a:spcBef>
            </a:pPr>
            <a:endParaRPr lang="en-US" dirty="0"/>
          </a:p>
          <a:p>
            <a:pPr marL="800100" lvl="1">
              <a:spcBef>
                <a:spcPts val="0"/>
              </a:spcBef>
            </a:pPr>
            <a:r>
              <a:rPr lang="en-US" dirty="0"/>
              <a:t>Mixed effects models/Random effects models/hierarchical models</a:t>
            </a:r>
          </a:p>
          <a:p>
            <a:pPr marL="800100" lvl="1">
              <a:spcBef>
                <a:spcPts val="0"/>
              </a:spcBef>
            </a:pPr>
            <a:endParaRPr lang="en-US" dirty="0"/>
          </a:p>
          <a:p>
            <a:pPr marL="800100" lvl="1">
              <a:spcBef>
                <a:spcPts val="0"/>
              </a:spcBef>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05D1-EDE7-52B1-4ECD-C8A93874DA55}"/>
              </a:ext>
            </a:extLst>
          </p:cNvPr>
          <p:cNvSpPr>
            <a:spLocks noGrp="1"/>
          </p:cNvSpPr>
          <p:nvPr>
            <p:ph type="title"/>
          </p:nvPr>
        </p:nvSpPr>
        <p:spPr/>
        <p:txBody>
          <a:bodyPr/>
          <a:lstStyle/>
          <a:p>
            <a:r>
              <a:rPr lang="en-US" dirty="0"/>
              <a:t>Feedback on methods sections</a:t>
            </a:r>
          </a:p>
        </p:txBody>
      </p:sp>
      <p:sp>
        <p:nvSpPr>
          <p:cNvPr id="3" name="Text Placeholder 2">
            <a:extLst>
              <a:ext uri="{FF2B5EF4-FFF2-40B4-BE49-F238E27FC236}">
                <a16:creationId xmlns:a16="http://schemas.microsoft.com/office/drawing/2014/main" id="{F88CDB78-9582-6180-B2F1-B542E5775693}"/>
              </a:ext>
            </a:extLst>
          </p:cNvPr>
          <p:cNvSpPr>
            <a:spLocks noGrp="1"/>
          </p:cNvSpPr>
          <p:nvPr>
            <p:ph type="body" idx="1"/>
          </p:nvPr>
        </p:nvSpPr>
        <p:spPr/>
        <p:txBody>
          <a:bodyPr/>
          <a:lstStyle/>
          <a:p>
            <a:r>
              <a:rPr lang="en-US" dirty="0"/>
              <a:t>Generally, methods sections need a lot more ‘why’</a:t>
            </a:r>
          </a:p>
          <a:p>
            <a:pPr lvl="1"/>
            <a:r>
              <a:rPr lang="en-US" dirty="0"/>
              <a:t>To accomplish XX, we did YY. </a:t>
            </a:r>
          </a:p>
          <a:p>
            <a:pPr lvl="1"/>
            <a:r>
              <a:rPr lang="en-US" dirty="0"/>
              <a:t>This connects the methods to your questions, connects the tools to the biology</a:t>
            </a:r>
          </a:p>
        </p:txBody>
      </p:sp>
    </p:spTree>
    <p:extLst>
      <p:ext uri="{BB962C8B-B14F-4D97-AF65-F5344CB8AC3E}">
        <p14:creationId xmlns:p14="http://schemas.microsoft.com/office/powerpoint/2010/main" val="151286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D8EC2-B822-D78C-76C7-A43CB29CF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82300-D32A-A366-45FE-857E7E7F1EA6}"/>
              </a:ext>
            </a:extLst>
          </p:cNvPr>
          <p:cNvSpPr>
            <a:spLocks noGrp="1"/>
          </p:cNvSpPr>
          <p:nvPr>
            <p:ph type="title"/>
          </p:nvPr>
        </p:nvSpPr>
        <p:spPr/>
        <p:txBody>
          <a:bodyPr/>
          <a:lstStyle/>
          <a:p>
            <a:r>
              <a:rPr lang="en-US" dirty="0"/>
              <a:t>Feedback on methods sections</a:t>
            </a:r>
          </a:p>
        </p:txBody>
      </p:sp>
      <p:sp>
        <p:nvSpPr>
          <p:cNvPr id="3" name="Text Placeholder 2">
            <a:extLst>
              <a:ext uri="{FF2B5EF4-FFF2-40B4-BE49-F238E27FC236}">
                <a16:creationId xmlns:a16="http://schemas.microsoft.com/office/drawing/2014/main" id="{DCF6B4F4-94C2-C8F8-E5E1-8EA6D74C30E6}"/>
              </a:ext>
            </a:extLst>
          </p:cNvPr>
          <p:cNvSpPr>
            <a:spLocks noGrp="1"/>
          </p:cNvSpPr>
          <p:nvPr>
            <p:ph type="body" idx="1"/>
          </p:nvPr>
        </p:nvSpPr>
        <p:spPr/>
        <p:txBody>
          <a:bodyPr/>
          <a:lstStyle/>
          <a:p>
            <a:r>
              <a:rPr lang="en-US" dirty="0"/>
              <a:t>Generally, methods sections need a lot more ‘why’</a:t>
            </a:r>
          </a:p>
          <a:p>
            <a:pPr lvl="1"/>
            <a:r>
              <a:rPr lang="en-US" dirty="0"/>
              <a:t>To accomplish XX, we did YY. </a:t>
            </a:r>
          </a:p>
          <a:p>
            <a:pPr lvl="1"/>
            <a:r>
              <a:rPr lang="en-US" dirty="0"/>
              <a:t>This connects the methods to your questions, connects the tools to the biology</a:t>
            </a:r>
          </a:p>
          <a:p>
            <a:r>
              <a:rPr lang="en-US" dirty="0"/>
              <a:t>Methods sections have citations!</a:t>
            </a:r>
          </a:p>
          <a:p>
            <a:pPr lvl="1"/>
            <a:r>
              <a:rPr lang="en-US" dirty="0"/>
              <a:t>We cite protocols from other papers, from our labs, </a:t>
            </a:r>
            <a:r>
              <a:rPr lang="en-US" dirty="0" err="1"/>
              <a:t>etc</a:t>
            </a:r>
            <a:endParaRPr lang="en-US" dirty="0"/>
          </a:p>
          <a:p>
            <a:pPr lvl="1"/>
            <a:r>
              <a:rPr lang="en-US" dirty="0"/>
              <a:t>Every statement we make needs evidence. This is true throughout the whole paper</a:t>
            </a:r>
          </a:p>
          <a:p>
            <a:endParaRPr lang="en-US" dirty="0"/>
          </a:p>
        </p:txBody>
      </p:sp>
    </p:spTree>
    <p:extLst>
      <p:ext uri="{BB962C8B-B14F-4D97-AF65-F5344CB8AC3E}">
        <p14:creationId xmlns:p14="http://schemas.microsoft.com/office/powerpoint/2010/main" val="243575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1D986-CEBF-DAD7-2C6B-C31AF13FA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29E36-9FF0-891B-9B58-860C20DA06F9}"/>
              </a:ext>
            </a:extLst>
          </p:cNvPr>
          <p:cNvSpPr>
            <a:spLocks noGrp="1"/>
          </p:cNvSpPr>
          <p:nvPr>
            <p:ph type="title"/>
          </p:nvPr>
        </p:nvSpPr>
        <p:spPr/>
        <p:txBody>
          <a:bodyPr/>
          <a:lstStyle/>
          <a:p>
            <a:r>
              <a:rPr lang="en-US" dirty="0"/>
              <a:t>Feedback on methods sections</a:t>
            </a:r>
          </a:p>
        </p:txBody>
      </p:sp>
      <p:sp>
        <p:nvSpPr>
          <p:cNvPr id="3" name="Text Placeholder 2">
            <a:extLst>
              <a:ext uri="{FF2B5EF4-FFF2-40B4-BE49-F238E27FC236}">
                <a16:creationId xmlns:a16="http://schemas.microsoft.com/office/drawing/2014/main" id="{2931FE2A-FDDE-9CF5-20A8-9B29BF035F8F}"/>
              </a:ext>
            </a:extLst>
          </p:cNvPr>
          <p:cNvSpPr>
            <a:spLocks noGrp="1"/>
          </p:cNvSpPr>
          <p:nvPr>
            <p:ph type="body" idx="1"/>
          </p:nvPr>
        </p:nvSpPr>
        <p:spPr/>
        <p:txBody>
          <a:bodyPr/>
          <a:lstStyle/>
          <a:p>
            <a:r>
              <a:rPr lang="en-US" dirty="0"/>
              <a:t>Generally, methods sections need a lot more ‘why’</a:t>
            </a:r>
          </a:p>
          <a:p>
            <a:pPr lvl="1"/>
            <a:r>
              <a:rPr lang="en-US" dirty="0"/>
              <a:t>To accomplish XX, we did YY. </a:t>
            </a:r>
          </a:p>
          <a:p>
            <a:pPr lvl="1"/>
            <a:r>
              <a:rPr lang="en-US" dirty="0"/>
              <a:t>This connects the methods to your questions, connects the tools to the biology</a:t>
            </a:r>
          </a:p>
          <a:p>
            <a:r>
              <a:rPr lang="en-US" dirty="0"/>
              <a:t>Methods sections have citations!</a:t>
            </a:r>
          </a:p>
          <a:p>
            <a:pPr lvl="1"/>
            <a:r>
              <a:rPr lang="en-US" dirty="0"/>
              <a:t>We cite protocols from other papers, from our labs, </a:t>
            </a:r>
            <a:r>
              <a:rPr lang="en-US" dirty="0" err="1"/>
              <a:t>etc</a:t>
            </a:r>
            <a:endParaRPr lang="en-US" dirty="0"/>
          </a:p>
          <a:p>
            <a:pPr lvl="1"/>
            <a:r>
              <a:rPr lang="en-US" dirty="0"/>
              <a:t>Every statement we make needs evidence. This is true throughout the whole paper</a:t>
            </a:r>
          </a:p>
          <a:p>
            <a:r>
              <a:rPr lang="en-US" dirty="0"/>
              <a:t>Sometimes, we can logic through things, but then you need to take the reader with you</a:t>
            </a:r>
          </a:p>
        </p:txBody>
      </p:sp>
    </p:spTree>
    <p:extLst>
      <p:ext uri="{BB962C8B-B14F-4D97-AF65-F5344CB8AC3E}">
        <p14:creationId xmlns:p14="http://schemas.microsoft.com/office/powerpoint/2010/main" val="35102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3ADB-139C-3E24-C5FF-20CB9657A8CA}"/>
              </a:ext>
            </a:extLst>
          </p:cNvPr>
          <p:cNvSpPr>
            <a:spLocks noGrp="1"/>
          </p:cNvSpPr>
          <p:nvPr>
            <p:ph type="title"/>
          </p:nvPr>
        </p:nvSpPr>
        <p:spPr/>
        <p:txBody>
          <a:bodyPr/>
          <a:lstStyle/>
          <a:p>
            <a:r>
              <a:rPr lang="en-US" dirty="0"/>
              <a:t>Paper Summary Due Nov 1st</a:t>
            </a:r>
          </a:p>
        </p:txBody>
      </p:sp>
      <p:sp>
        <p:nvSpPr>
          <p:cNvPr id="3" name="Text Placeholder 2">
            <a:extLst>
              <a:ext uri="{FF2B5EF4-FFF2-40B4-BE49-F238E27FC236}">
                <a16:creationId xmlns:a16="http://schemas.microsoft.com/office/drawing/2014/main" id="{10634975-29DF-CD28-1E00-64AA316BE7B6}"/>
              </a:ext>
            </a:extLst>
          </p:cNvPr>
          <p:cNvSpPr>
            <a:spLocks noGrp="1"/>
          </p:cNvSpPr>
          <p:nvPr>
            <p:ph type="body" idx="1"/>
          </p:nvPr>
        </p:nvSpPr>
        <p:spPr/>
        <p:txBody>
          <a:bodyPr>
            <a:normAutofit/>
          </a:bodyPr>
          <a:lstStyle/>
          <a:p>
            <a:r>
              <a:rPr lang="en-US" dirty="0"/>
              <a:t>Work day is going to be Oct 29</a:t>
            </a:r>
          </a:p>
          <a:p>
            <a:r>
              <a:rPr lang="en-US" dirty="0"/>
              <a:t>That’s all we’re going to do that day</a:t>
            </a:r>
          </a:p>
          <a:p>
            <a:pPr lvl="1"/>
            <a:r>
              <a:rPr lang="en-US" dirty="0"/>
              <a:t>Welcome to work together, totally open book</a:t>
            </a:r>
          </a:p>
          <a:p>
            <a:pPr lvl="1"/>
            <a:r>
              <a:rPr lang="en-US" dirty="0"/>
              <a:t>I will be here to answer questions</a:t>
            </a:r>
          </a:p>
          <a:p>
            <a:r>
              <a:rPr lang="en-US" dirty="0"/>
              <a:t>Recommend that you come next week with a plan for what you’re going to simulate and analyze, so that ideally, all of your stats can be done in class</a:t>
            </a:r>
          </a:p>
          <a:p>
            <a:endParaRPr lang="en-US" dirty="0"/>
          </a:p>
        </p:txBody>
      </p:sp>
    </p:spTree>
    <p:extLst>
      <p:ext uri="{BB962C8B-B14F-4D97-AF65-F5344CB8AC3E}">
        <p14:creationId xmlns:p14="http://schemas.microsoft.com/office/powerpoint/2010/main" val="6251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3E7A-3AEC-FA38-36B2-359BBF52E1F3}"/>
              </a:ext>
            </a:extLst>
          </p:cNvPr>
          <p:cNvSpPr>
            <a:spLocks noGrp="1"/>
          </p:cNvSpPr>
          <p:nvPr>
            <p:ph type="title"/>
          </p:nvPr>
        </p:nvSpPr>
        <p:spPr/>
        <p:txBody>
          <a:bodyPr/>
          <a:lstStyle/>
          <a:p>
            <a:r>
              <a:rPr lang="en-US" dirty="0"/>
              <a:t>Paper Summary Due Nov 1st</a:t>
            </a:r>
          </a:p>
        </p:txBody>
      </p:sp>
      <p:sp>
        <p:nvSpPr>
          <p:cNvPr id="3" name="Text Placeholder 2">
            <a:extLst>
              <a:ext uri="{FF2B5EF4-FFF2-40B4-BE49-F238E27FC236}">
                <a16:creationId xmlns:a16="http://schemas.microsoft.com/office/drawing/2014/main" id="{A88C8DBF-0F38-DFBE-CD72-472ED590CCA7}"/>
              </a:ext>
            </a:extLst>
          </p:cNvPr>
          <p:cNvSpPr>
            <a:spLocks noGrp="1"/>
          </p:cNvSpPr>
          <p:nvPr>
            <p:ph type="body" idx="1"/>
          </p:nvPr>
        </p:nvSpPr>
        <p:spPr/>
        <p:txBody>
          <a:bodyPr/>
          <a:lstStyle/>
          <a:p>
            <a:pPr algn="l">
              <a:buFont typeface="Arial" panose="020B0604020202020204" pitchFamily="34" charset="0"/>
              <a:buChar char="•"/>
            </a:pPr>
            <a:r>
              <a:rPr lang="en-US" dirty="0">
                <a:latin typeface="Century Gothic" panose="020B0502020202020204" pitchFamily="34" charset="0"/>
              </a:rPr>
              <a:t>What to hand in: </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Methods Summary of the original paper (5pts)</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Statistical Methods Summary of the original paper (5pts)</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Data Simulation Methods for your simulations/analysis + Code used for simulation (10pts)</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Statistical analysis code and Results of your simulation/analysis (10pts)</a:t>
            </a:r>
          </a:p>
          <a:p>
            <a:endParaRPr lang="en-US" dirty="0"/>
          </a:p>
        </p:txBody>
      </p:sp>
    </p:spTree>
    <p:extLst>
      <p:ext uri="{BB962C8B-B14F-4D97-AF65-F5344CB8AC3E}">
        <p14:creationId xmlns:p14="http://schemas.microsoft.com/office/powerpoint/2010/main" val="97069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5A55-0F0D-4DF5-70BB-A6FBBA217529}"/>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5FB58674-3934-530A-EB84-93CDBF7EE4E2}"/>
              </a:ext>
            </a:extLst>
          </p:cNvPr>
          <p:cNvSpPr>
            <a:spLocks noGrp="1"/>
          </p:cNvSpPr>
          <p:nvPr>
            <p:ph type="body" idx="1"/>
          </p:nvPr>
        </p:nvSpPr>
        <p:spPr/>
        <p:txBody>
          <a:bodyPr/>
          <a:lstStyle/>
          <a:p>
            <a:r>
              <a:rPr lang="en-US" dirty="0"/>
              <a:t>These can be for normally distributed response variables, or for the other responses we’re talked about</a:t>
            </a:r>
          </a:p>
          <a:p>
            <a:endParaRPr lang="en-US" dirty="0"/>
          </a:p>
          <a:p>
            <a:r>
              <a:rPr lang="en-US" dirty="0"/>
              <a:t>Can also be for continuous or categorical predictor variables</a:t>
            </a:r>
          </a:p>
        </p:txBody>
      </p:sp>
    </p:spTree>
    <p:extLst>
      <p:ext uri="{BB962C8B-B14F-4D97-AF65-F5344CB8AC3E}">
        <p14:creationId xmlns:p14="http://schemas.microsoft.com/office/powerpoint/2010/main" val="177527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20BEA-01C7-764A-8E14-1DB6404A1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DD707-3266-879B-711A-6D0F612D920C}"/>
              </a:ext>
            </a:extLst>
          </p:cNvPr>
          <p:cNvSpPr>
            <a:spLocks noGrp="1"/>
          </p:cNvSpPr>
          <p:nvPr>
            <p:ph type="title"/>
          </p:nvPr>
        </p:nvSpPr>
        <p:spPr>
          <a:xfrm>
            <a:off x="2592925" y="624110"/>
            <a:ext cx="9341167" cy="1280890"/>
          </a:xfrm>
        </p:spPr>
        <p:txBody>
          <a:bodyPr/>
          <a:lstStyle/>
          <a:p>
            <a:r>
              <a:rPr lang="en-US" dirty="0"/>
              <a:t>Linear regression – Broken assumptions?</a:t>
            </a:r>
          </a:p>
        </p:txBody>
      </p:sp>
      <p:sp>
        <p:nvSpPr>
          <p:cNvPr id="3" name="Text Placeholder 2">
            <a:extLst>
              <a:ext uri="{FF2B5EF4-FFF2-40B4-BE49-F238E27FC236}">
                <a16:creationId xmlns:a16="http://schemas.microsoft.com/office/drawing/2014/main" id="{52691AFD-501F-F34C-4449-190DECCB9503}"/>
              </a:ext>
            </a:extLst>
          </p:cNvPr>
          <p:cNvSpPr>
            <a:spLocks noGrp="1"/>
          </p:cNvSpPr>
          <p:nvPr>
            <p:ph type="body" idx="1"/>
          </p:nvPr>
        </p:nvSpPr>
        <p:spPr>
          <a:xfrm>
            <a:off x="2589212" y="2133600"/>
            <a:ext cx="4533483" cy="3777622"/>
          </a:xfrm>
        </p:spPr>
        <p:txBody>
          <a:bodyPr/>
          <a:lstStyle/>
          <a:p>
            <a:r>
              <a:rPr lang="en-US" dirty="0"/>
              <a:t>We’ve thought about this before!</a:t>
            </a:r>
          </a:p>
          <a:p>
            <a:r>
              <a:rPr lang="en-US" dirty="0"/>
              <a:t>y=</a:t>
            </a:r>
            <a:r>
              <a:rPr lang="en-US" dirty="0" err="1"/>
              <a:t>mx+b+error</a:t>
            </a:r>
            <a:r>
              <a:rPr lang="en-US" dirty="0"/>
              <a:t>!</a:t>
            </a:r>
          </a:p>
          <a:p>
            <a:r>
              <a:rPr lang="en-US" dirty="0"/>
              <a:t>Assumes linear relationship</a:t>
            </a:r>
          </a:p>
          <a:p>
            <a:r>
              <a:rPr lang="en-US" dirty="0"/>
              <a:t>Assumes normal residuals</a:t>
            </a:r>
          </a:p>
          <a:p>
            <a:r>
              <a:rPr lang="en-US" dirty="0"/>
              <a:t>Assumes independence</a:t>
            </a:r>
          </a:p>
          <a:p>
            <a:r>
              <a:rPr lang="en-US" dirty="0"/>
              <a:t>Assumes normality (for any x normal distribution of y)</a:t>
            </a:r>
          </a:p>
        </p:txBody>
      </p:sp>
      <p:pic>
        <p:nvPicPr>
          <p:cNvPr id="5" name="Picture 4">
            <a:extLst>
              <a:ext uri="{FF2B5EF4-FFF2-40B4-BE49-F238E27FC236}">
                <a16:creationId xmlns:a16="http://schemas.microsoft.com/office/drawing/2014/main" id="{C7D48D0B-7D1A-D41B-BD27-EA9666770815}"/>
              </a:ext>
            </a:extLst>
          </p:cNvPr>
          <p:cNvPicPr>
            <a:picLocks noChangeAspect="1"/>
          </p:cNvPicPr>
          <p:nvPr/>
        </p:nvPicPr>
        <p:blipFill>
          <a:blip r:embed="rId3"/>
          <a:stretch>
            <a:fillRect/>
          </a:stretch>
        </p:blipFill>
        <p:spPr>
          <a:xfrm>
            <a:off x="7070154" y="1763829"/>
            <a:ext cx="5121845" cy="3414563"/>
          </a:xfrm>
          <a:prstGeom prst="rect">
            <a:avLst/>
          </a:prstGeom>
        </p:spPr>
      </p:pic>
    </p:spTree>
    <p:extLst>
      <p:ext uri="{BB962C8B-B14F-4D97-AF65-F5344CB8AC3E}">
        <p14:creationId xmlns:p14="http://schemas.microsoft.com/office/powerpoint/2010/main" val="1238617649"/>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9746</TotalTime>
  <Words>764</Words>
  <Application>Microsoft Macintosh PowerPoint</Application>
  <PresentationFormat>Widescreen</PresentationFormat>
  <Paragraphs>81</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Century Gothic</vt:lpstr>
      <vt:lpstr>Calibri</vt:lpstr>
      <vt:lpstr>Noto Sans Symbols</vt:lpstr>
      <vt:lpstr>Arial</vt:lpstr>
      <vt:lpstr>Wisp</vt:lpstr>
      <vt:lpstr>Welcome to Biol 5081</vt:lpstr>
      <vt:lpstr>Today we’re going to:</vt:lpstr>
      <vt:lpstr>Feedback on methods sections</vt:lpstr>
      <vt:lpstr>Feedback on methods sections</vt:lpstr>
      <vt:lpstr>Feedback on methods sections</vt:lpstr>
      <vt:lpstr>Paper Summary Due Nov 1st</vt:lpstr>
      <vt:lpstr>Paper Summary Due Nov 1st</vt:lpstr>
      <vt:lpstr>Random Effects Models</vt:lpstr>
      <vt:lpstr>Linear regression – Broken assumptions?</vt:lpstr>
      <vt:lpstr>Linear regression – Broken assumptions?</vt:lpstr>
      <vt:lpstr>Random Effects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42</cp:revision>
  <dcterms:created xsi:type="dcterms:W3CDTF">2024-07-25T16:12:17Z</dcterms:created>
  <dcterms:modified xsi:type="dcterms:W3CDTF">2024-10-18T14:56:12Z</dcterms:modified>
</cp:coreProperties>
</file>