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82" r:id="rId4"/>
    <p:sldId id="283" r:id="rId5"/>
    <p:sldId id="284" r:id="rId6"/>
    <p:sldId id="285" r:id="rId7"/>
    <p:sldId id="286" r:id="rId8"/>
    <p:sldId id="287" r:id="rId9"/>
    <p:sldId id="270" r:id="rId10"/>
    <p:sldId id="288" r:id="rId11"/>
    <p:sldId id="290" r:id="rId12"/>
    <p:sldId id="289" r:id="rId13"/>
    <p:sldId id="260" r:id="rId14"/>
    <p:sldId id="279" r:id="rId15"/>
    <p:sldId id="280" r:id="rId16"/>
    <p:sldId id="271" r:id="rId17"/>
    <p:sldId id="273" r:id="rId18"/>
    <p:sldId id="272" r:id="rId19"/>
    <p:sldId id="268" r:id="rId20"/>
    <p:sldId id="262" r:id="rId21"/>
    <p:sldId id="264" r:id="rId22"/>
    <p:sldId id="265" r:id="rId23"/>
    <p:sldId id="269" r:id="rId24"/>
    <p:sldId id="258" r:id="rId25"/>
    <p:sldId id="259" r:id="rId26"/>
    <p:sldId id="263" r:id="rId27"/>
    <p:sldId id="261" r:id="rId28"/>
    <p:sldId id="266" r:id="rId29"/>
    <p:sldId id="274" r:id="rId30"/>
    <p:sldId id="275" r:id="rId31"/>
    <p:sldId id="277" r:id="rId32"/>
    <p:sldId id="281" r:id="rId33"/>
    <p:sldId id="278" r:id="rId34"/>
  </p:sldIdLst>
  <p:sldSz cx="12192000" cy="6858000"/>
  <p:notesSz cx="6858000" cy="9144000"/>
  <p:embeddedFontLst>
    <p:embeddedFont>
      <p:font typeface="Cambria Math" panose="02040503050406030204" pitchFamily="18" charset="0"/>
      <p:regular r:id="rId36"/>
    </p:embeddedFont>
    <p:embeddedFont>
      <p:font typeface="Century Gothic" panose="020B0502020202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Ek3kr15p5MvOwX8Siehu9UxAE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15"/>
    <p:restoredTop sz="85989"/>
  </p:normalViewPr>
  <p:slideViewPr>
    <p:cSldViewPr snapToGrid="0" snapToObjects="1">
      <p:cViewPr varScale="1">
        <p:scale>
          <a:sx n="133" d="100"/>
          <a:sy n="133" d="100"/>
        </p:scale>
        <p:origin x="6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mice do I have to test before someone who has </a:t>
            </a:r>
            <a:r>
              <a:rPr lang="en-US" dirty="0" err="1"/>
              <a:t>lyme</a:t>
            </a:r>
            <a:r>
              <a:rPr lang="en-US" dirty="0"/>
              <a:t> disease?</a:t>
            </a:r>
          </a:p>
          <a:p>
            <a:r>
              <a:rPr lang="en-US" dirty="0"/>
              <a:t>How many students do I need to survey before someone feels super excited about distributions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7133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4261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6887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this for a while!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0402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**These can be handed in in point form!**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762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them here, what is a </a:t>
            </a:r>
            <a:r>
              <a:rPr lang="en-US" dirty="0" err="1"/>
              <a:t>pvalue</a:t>
            </a:r>
            <a:r>
              <a:rPr lang="en-US" dirty="0"/>
              <a: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590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draw these prediction graphs more than once during this class – we’re not going for perfect, we’re going for learning.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767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everyone draw? Let’s talk about it!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4219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5454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how many days until we've had 20 eggs laid in the population.</a:t>
            </a:r>
          </a:p>
          <a:p>
            <a:r>
              <a:rPr lang="en-US" dirty="0"/>
              <a:t>In contrast to the exponential where it’s how many days until 1. </a:t>
            </a:r>
          </a:p>
          <a:p>
            <a:r>
              <a:rPr lang="en-US" dirty="0"/>
              <a:t>Gamma with k=100, theta = 0.5</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3061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or 1 – does this seed germinate (this one!!). Does this individual have covid etc. </a:t>
            </a:r>
            <a:br>
              <a:rPr lang="en-US" dirty="0"/>
            </a:br>
            <a:r>
              <a:rPr lang="en-US" dirty="0"/>
              <a:t>Binomial: How many patients in this ER have covid? How many fledglings survive? How many seeds germinate? How many students pass the test?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3497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2"/>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23"/>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23"/>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23"/>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2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2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2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2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7"/>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8"/>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1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1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1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1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20"/>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a:spLocks noGrp="1"/>
          </p:cNvSpPr>
          <p:nvPr>
            <p:ph type="pic" idx="2"/>
          </p:nvPr>
        </p:nvSpPr>
        <p:spPr>
          <a:xfrm>
            <a:off x="2589212" y="634965"/>
            <a:ext cx="8915400" cy="3854970"/>
          </a:xfrm>
          <a:prstGeom prst="rect">
            <a:avLst/>
          </a:prstGeom>
          <a:noFill/>
          <a:ln>
            <a:noFill/>
          </a:ln>
        </p:spPr>
      </p:sp>
      <p:sp>
        <p:nvSpPr>
          <p:cNvPr id="103" name="Google Shape;103;p21"/>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1" y="228600"/>
            <a:ext cx="2851516" cy="6638628"/>
            <a:chOff x="2487613" y="285750"/>
            <a:chExt cx="2428875" cy="5654676"/>
          </a:xfrm>
        </p:grpSpPr>
        <p:sp>
          <p:nvSpPr>
            <p:cNvPr id="11" name="Google Shape;11;p1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2"/>
          <p:cNvGrpSpPr/>
          <p:nvPr/>
        </p:nvGrpSpPr>
        <p:grpSpPr>
          <a:xfrm>
            <a:off x="27221" y="-786"/>
            <a:ext cx="2356674" cy="6854039"/>
            <a:chOff x="6627813" y="194833"/>
            <a:chExt cx="1952625" cy="5678918"/>
          </a:xfrm>
        </p:grpSpPr>
        <p:sp>
          <p:nvSpPr>
            <p:cNvPr id="24" name="Google Shape;24;p1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12"/>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12"/>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erynmcfarlan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p.me/p5x2kS-Of" TargetMode="External"/><Relationship Id="rId2" Type="http://schemas.openxmlformats.org/officeDocument/2006/relationships/hyperlink" Target="http://bit.ly/2E2oRgi"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5400"/>
              <a:buFont typeface="Century Gothic"/>
              <a:buNone/>
            </a:pPr>
            <a:r>
              <a:rPr lang="en-US"/>
              <a:t>Welcome to Biol 5081</a:t>
            </a:r>
            <a:endParaRPr/>
          </a:p>
        </p:txBody>
      </p:sp>
      <p:sp>
        <p:nvSpPr>
          <p:cNvPr id="169" name="Google Shape;169;p1"/>
          <p:cNvSpPr txBox="1">
            <a:spLocks noGrp="1"/>
          </p:cNvSpPr>
          <p:nvPr>
            <p:ph type="subTitle" idx="1"/>
          </p:nvPr>
        </p:nvSpPr>
        <p:spPr>
          <a:xfrm>
            <a:off x="2589213" y="4777379"/>
            <a:ext cx="9297987" cy="11262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a:t>Intro to Bio Stats!</a:t>
            </a:r>
            <a:endParaRPr/>
          </a:p>
          <a:p>
            <a:pPr marL="0" lvl="0" indent="0" algn="l" rtl="0">
              <a:spcBef>
                <a:spcPts val="1000"/>
              </a:spcBef>
              <a:spcAft>
                <a:spcPts val="0"/>
              </a:spcAft>
              <a:buSzPts val="1800"/>
              <a:buNone/>
            </a:pPr>
            <a:r>
              <a:rPr lang="en-US"/>
              <a:t>Eryn McFarlane (she/her), emcfar@yorku.ca, </a:t>
            </a:r>
            <a:r>
              <a:rPr lang="en-US" u="sng">
                <a:solidFill>
                  <a:schemeClr val="hlink"/>
                </a:solidFill>
                <a:hlinkClick r:id="rId3"/>
              </a:rPr>
              <a:t>https://github.com/erynmcfarlane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4994" y="116732"/>
            <a:ext cx="2565126" cy="523220"/>
          </a:xfrm>
          <a:prstGeom prst="rect">
            <a:avLst/>
          </a:prstGeom>
          <a:noFill/>
        </p:spPr>
        <p:txBody>
          <a:bodyPr wrap="none" rtlCol="0">
            <a:spAutoFit/>
          </a:bodyPr>
          <a:lstStyle/>
          <a:p>
            <a:pPr algn="ctr"/>
            <a:r>
              <a:rPr lang="en-US" sz="2800" dirty="0"/>
              <a:t>Self-plagiarism</a:t>
            </a:r>
          </a:p>
        </p:txBody>
      </p:sp>
      <p:sp>
        <p:nvSpPr>
          <p:cNvPr id="7" name="TextBox 6"/>
          <p:cNvSpPr txBox="1"/>
          <p:nvPr/>
        </p:nvSpPr>
        <p:spPr>
          <a:xfrm>
            <a:off x="9774178" y="6533749"/>
            <a:ext cx="870752" cy="307777"/>
          </a:xfrm>
          <a:prstGeom prst="rect">
            <a:avLst/>
          </a:prstGeom>
          <a:noFill/>
        </p:spPr>
        <p:txBody>
          <a:bodyPr wrap="none" rtlCol="0">
            <a:spAutoFit/>
          </a:bodyPr>
          <a:lstStyle/>
          <a:p>
            <a:pPr algn="r"/>
            <a:r>
              <a:rPr lang="en-US" dirty="0"/>
              <a:t>Methods</a:t>
            </a:r>
          </a:p>
        </p:txBody>
      </p:sp>
      <p:sp>
        <p:nvSpPr>
          <p:cNvPr id="5" name="TextBox 4"/>
          <p:cNvSpPr txBox="1"/>
          <p:nvPr/>
        </p:nvSpPr>
        <p:spPr>
          <a:xfrm>
            <a:off x="2124075" y="1209675"/>
            <a:ext cx="7962900" cy="4724370"/>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2000" dirty="0"/>
              <a:t>When you use the same methods twice, you shouldn’t cut-and-paste Methods text</a:t>
            </a:r>
          </a:p>
          <a:p>
            <a:pPr marL="628650" lvl="1" indent="-171450">
              <a:spcAft>
                <a:spcPts val="600"/>
              </a:spcAft>
              <a:buFont typeface="Arial" panose="020B0604020202020204" pitchFamily="34" charset="0"/>
              <a:buChar char="•"/>
            </a:pPr>
            <a:r>
              <a:rPr lang="en-US" sz="2000" dirty="0"/>
              <a:t>Reuse may not be legal – often, the journal owns the copyright</a:t>
            </a:r>
          </a:p>
          <a:p>
            <a:pPr marL="628650" lvl="1" indent="-171450">
              <a:spcAft>
                <a:spcPts val="600"/>
              </a:spcAft>
              <a:buFont typeface="Arial" panose="020B0604020202020204" pitchFamily="34" charset="0"/>
              <a:buChar char="•"/>
            </a:pPr>
            <a:r>
              <a:rPr lang="en-US" sz="2000" dirty="0"/>
              <a:t>Even if reuse </a:t>
            </a:r>
            <a:r>
              <a:rPr lang="en-US" sz="2000" i="1" dirty="0"/>
              <a:t>is</a:t>
            </a:r>
            <a:r>
              <a:rPr lang="en-US" sz="2000" dirty="0"/>
              <a:t> legal, rephrasing keeps writing fresh and ensures a good fit to the problem at hand.</a:t>
            </a:r>
          </a:p>
          <a:p>
            <a:pPr marL="171450" indent="-171450">
              <a:spcAft>
                <a:spcPts val="600"/>
              </a:spcAft>
              <a:buFont typeface="Arial" panose="020B0604020202020204" pitchFamily="34" charset="0"/>
              <a:buChar char="•"/>
            </a:pPr>
            <a:r>
              <a:rPr lang="en-US" sz="2000" dirty="0"/>
              <a:t>English is a rich language. There is never just one way to write something!</a:t>
            </a:r>
          </a:p>
          <a:p>
            <a:pPr marL="171450" indent="-171450">
              <a:spcAft>
                <a:spcPts val="600"/>
              </a:spcAft>
              <a:buFont typeface="Arial" panose="020B0604020202020204" pitchFamily="34" charset="0"/>
              <a:buChar char="•"/>
            </a:pPr>
            <a:endParaRPr lang="en-US" sz="2000" dirty="0"/>
          </a:p>
          <a:p>
            <a:pPr marL="171450" indent="-171450">
              <a:spcAft>
                <a:spcPts val="600"/>
              </a:spcAft>
              <a:buFont typeface="Arial" panose="020B0604020202020204" pitchFamily="34" charset="0"/>
              <a:buChar char="•"/>
            </a:pPr>
            <a:endParaRPr lang="en-US" sz="2000" dirty="0"/>
          </a:p>
          <a:p>
            <a:pPr marL="171450" indent="-171450">
              <a:spcAft>
                <a:spcPts val="600"/>
              </a:spcAft>
              <a:buFont typeface="Arial" panose="020B0604020202020204" pitchFamily="34" charset="0"/>
              <a:buChar char="•"/>
            </a:pPr>
            <a:r>
              <a:rPr lang="en-US" sz="2000" dirty="0"/>
              <a:t>See blog posts: </a:t>
            </a:r>
          </a:p>
          <a:p>
            <a:pPr marL="628650" lvl="1" indent="-171450">
              <a:spcAft>
                <a:spcPts val="600"/>
              </a:spcAft>
              <a:buFont typeface="Arial" panose="020B0604020202020204" pitchFamily="34" charset="0"/>
              <a:buChar char="•"/>
            </a:pPr>
            <a:r>
              <a:rPr lang="en-US" sz="2000" dirty="0"/>
              <a:t>American Naturalist editor Dan </a:t>
            </a:r>
            <a:r>
              <a:rPr lang="en-US" sz="2000" dirty="0" err="1"/>
              <a:t>Bolnick</a:t>
            </a:r>
            <a:r>
              <a:rPr lang="en-US" sz="2000" dirty="0"/>
              <a:t>: </a:t>
            </a:r>
            <a:r>
              <a:rPr lang="en-US" sz="1600" dirty="0">
                <a:hlinkClick r:id="rId2"/>
              </a:rPr>
              <a:t>http://bit.ly/2E2oRgi</a:t>
            </a:r>
            <a:endParaRPr lang="en-US" sz="1600" dirty="0"/>
          </a:p>
          <a:p>
            <a:pPr marL="628650" lvl="1" indent="-171450">
              <a:spcAft>
                <a:spcPts val="600"/>
              </a:spcAft>
              <a:buFont typeface="Arial" panose="020B0604020202020204" pitchFamily="34" charset="0"/>
              <a:buChar char="•"/>
            </a:pPr>
            <a:r>
              <a:rPr lang="en-US" sz="2000" dirty="0"/>
              <a:t>Me: </a:t>
            </a:r>
            <a:r>
              <a:rPr lang="en-US" sz="1600" dirty="0">
                <a:hlinkClick r:id="rId3"/>
              </a:rPr>
              <a:t>https://wp.me/p5x2kS-Of</a:t>
            </a:r>
            <a:endParaRPr lang="en-US" sz="1600" dirty="0"/>
          </a:p>
          <a:p>
            <a:pPr>
              <a:spcAft>
                <a:spcPts val="600"/>
              </a:spcAft>
            </a:pPr>
            <a:endParaRPr lang="en-US" sz="1600" dirty="0"/>
          </a:p>
        </p:txBody>
      </p:sp>
      <p:sp>
        <p:nvSpPr>
          <p:cNvPr id="2" name="TextBox 1">
            <a:extLst>
              <a:ext uri="{FF2B5EF4-FFF2-40B4-BE49-F238E27FC236}">
                <a16:creationId xmlns:a16="http://schemas.microsoft.com/office/drawing/2014/main" id="{082D6373-318D-A76C-255E-319257592444}"/>
              </a:ext>
            </a:extLst>
          </p:cNvPr>
          <p:cNvSpPr txBox="1"/>
          <p:nvPr/>
        </p:nvSpPr>
        <p:spPr>
          <a:xfrm>
            <a:off x="1465632" y="6536992"/>
            <a:ext cx="4418197" cy="307777"/>
          </a:xfrm>
          <a:prstGeom prst="rect">
            <a:avLst/>
          </a:prstGeom>
          <a:noFill/>
        </p:spPr>
        <p:txBody>
          <a:bodyPr wrap="none" rtlCol="0">
            <a:spAutoFit/>
          </a:bodyPr>
          <a:lstStyle/>
          <a:p>
            <a:r>
              <a:rPr lang="en-US" dirty="0"/>
              <a:t>THANK YOU STEVE HEARD FOR THESE SLIDES! </a:t>
            </a:r>
          </a:p>
        </p:txBody>
      </p:sp>
    </p:spTree>
    <p:extLst>
      <p:ext uri="{BB962C8B-B14F-4D97-AF65-F5344CB8AC3E}">
        <p14:creationId xmlns:p14="http://schemas.microsoft.com/office/powerpoint/2010/main" val="141083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C025-8674-1CC3-644C-979A8B918A08}"/>
              </a:ext>
            </a:extLst>
          </p:cNvPr>
          <p:cNvSpPr>
            <a:spLocks noGrp="1"/>
          </p:cNvSpPr>
          <p:nvPr>
            <p:ph type="title"/>
          </p:nvPr>
        </p:nvSpPr>
        <p:spPr/>
        <p:txBody>
          <a:bodyPr/>
          <a:lstStyle/>
          <a:p>
            <a:pPr algn="ctr"/>
            <a:r>
              <a:rPr lang="en-US" dirty="0"/>
              <a:t>Registered Report Assignment 1 (due Week 4)</a:t>
            </a:r>
          </a:p>
        </p:txBody>
      </p:sp>
      <p:sp>
        <p:nvSpPr>
          <p:cNvPr id="3" name="Text Placeholder 2">
            <a:extLst>
              <a:ext uri="{FF2B5EF4-FFF2-40B4-BE49-F238E27FC236}">
                <a16:creationId xmlns:a16="http://schemas.microsoft.com/office/drawing/2014/main" id="{79171A30-B083-23D4-77E4-C8586618248C}"/>
              </a:ext>
            </a:extLst>
          </p:cNvPr>
          <p:cNvSpPr>
            <a:spLocks noGrp="1"/>
          </p:cNvSpPr>
          <p:nvPr>
            <p:ph type="body" idx="1"/>
          </p:nvPr>
        </p:nvSpPr>
        <p:spPr/>
        <p:txBody>
          <a:bodyPr/>
          <a:lstStyle/>
          <a:p>
            <a:pPr marL="114300" indent="0">
              <a:buNone/>
            </a:pPr>
            <a:endParaRPr lang="en-US" dirty="0"/>
          </a:p>
          <a:p>
            <a:r>
              <a:rPr lang="en-US" dirty="0"/>
              <a:t>* Full description of proposed sample characteristics, including criteria for data inclusion and exclusion (e.g. outlier extraction). Procedures for objectively defining exclusion criteria due to technical errors or for any other reasons must be specified, including details of how and under what conditions data would be replaced.</a:t>
            </a:r>
          </a:p>
          <a:p>
            <a:r>
              <a:rPr lang="en-US" dirty="0"/>
              <a:t>* A description of experimental procedures, including randomization and blinding procedures, in sufficient detail to allow another researcher to repeat the methodology exactly. </a:t>
            </a:r>
          </a:p>
        </p:txBody>
      </p:sp>
    </p:spTree>
    <p:extLst>
      <p:ext uri="{BB962C8B-B14F-4D97-AF65-F5344CB8AC3E}">
        <p14:creationId xmlns:p14="http://schemas.microsoft.com/office/powerpoint/2010/main" val="208226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477D-A2C9-8363-8F05-963356EF9ECE}"/>
              </a:ext>
            </a:extLst>
          </p:cNvPr>
          <p:cNvSpPr>
            <a:spLocks noGrp="1"/>
          </p:cNvSpPr>
          <p:nvPr>
            <p:ph type="title"/>
          </p:nvPr>
        </p:nvSpPr>
        <p:spPr/>
        <p:txBody>
          <a:bodyPr/>
          <a:lstStyle/>
          <a:p>
            <a:r>
              <a:rPr lang="en-US" dirty="0"/>
              <a:t>COFFEE?!</a:t>
            </a:r>
          </a:p>
        </p:txBody>
      </p:sp>
      <p:sp>
        <p:nvSpPr>
          <p:cNvPr id="3" name="Text Placeholder 2">
            <a:extLst>
              <a:ext uri="{FF2B5EF4-FFF2-40B4-BE49-F238E27FC236}">
                <a16:creationId xmlns:a16="http://schemas.microsoft.com/office/drawing/2014/main" id="{ADB43E6A-7FFA-A7C7-4F62-13632FF6CB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41031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0B15-4758-1146-8855-C462FE5D4D85}"/>
              </a:ext>
            </a:extLst>
          </p:cNvPr>
          <p:cNvSpPr>
            <a:spLocks noGrp="1"/>
          </p:cNvSpPr>
          <p:nvPr>
            <p:ph type="title"/>
          </p:nvPr>
        </p:nvSpPr>
        <p:spPr/>
        <p:txBody>
          <a:bodyPr/>
          <a:lstStyle/>
          <a:p>
            <a:r>
              <a:rPr lang="en-US" dirty="0"/>
              <a:t>What distributions have you heard of?</a:t>
            </a:r>
          </a:p>
        </p:txBody>
      </p:sp>
      <p:sp>
        <p:nvSpPr>
          <p:cNvPr id="3" name="Text Placeholder 2">
            <a:extLst>
              <a:ext uri="{FF2B5EF4-FFF2-40B4-BE49-F238E27FC236}">
                <a16:creationId xmlns:a16="http://schemas.microsoft.com/office/drawing/2014/main" id="{E7D7BD68-7B82-4740-BBFB-74179B60010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8528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81386-A809-596B-531E-30986A96B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B6B824-5D92-13B9-9647-AEC331C2F497}"/>
              </a:ext>
            </a:extLst>
          </p:cNvPr>
          <p:cNvSpPr>
            <a:spLocks noGrp="1"/>
          </p:cNvSpPr>
          <p:nvPr>
            <p:ph type="title"/>
          </p:nvPr>
        </p:nvSpPr>
        <p:spPr/>
        <p:txBody>
          <a:bodyPr/>
          <a:lstStyle/>
          <a:p>
            <a:r>
              <a:rPr lang="en-US" dirty="0"/>
              <a:t>Why do we need to know about distributions?</a:t>
            </a:r>
          </a:p>
        </p:txBody>
      </p:sp>
      <p:sp>
        <p:nvSpPr>
          <p:cNvPr id="3" name="Text Placeholder 2">
            <a:extLst>
              <a:ext uri="{FF2B5EF4-FFF2-40B4-BE49-F238E27FC236}">
                <a16:creationId xmlns:a16="http://schemas.microsoft.com/office/drawing/2014/main" id="{988CCBAC-37B5-9788-242A-425F01FB8A1B}"/>
              </a:ext>
            </a:extLst>
          </p:cNvPr>
          <p:cNvSpPr>
            <a:spLocks noGrp="1"/>
          </p:cNvSpPr>
          <p:nvPr>
            <p:ph type="body" idx="1"/>
          </p:nvPr>
        </p:nvSpPr>
        <p:spPr/>
        <p:txBody>
          <a:bodyPr/>
          <a:lstStyle/>
          <a:p>
            <a:r>
              <a:rPr lang="en-US" dirty="0"/>
              <a:t>Where does your null expectation come from?</a:t>
            </a:r>
          </a:p>
        </p:txBody>
      </p:sp>
    </p:spTree>
    <p:extLst>
      <p:ext uri="{BB962C8B-B14F-4D97-AF65-F5344CB8AC3E}">
        <p14:creationId xmlns:p14="http://schemas.microsoft.com/office/powerpoint/2010/main" val="4132391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F7D95-1EA9-BD14-4F6A-1AF2348391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944B42-547A-48C0-4DA1-9BCDB0C982E4}"/>
              </a:ext>
            </a:extLst>
          </p:cNvPr>
          <p:cNvSpPr>
            <a:spLocks noGrp="1"/>
          </p:cNvSpPr>
          <p:nvPr>
            <p:ph type="title"/>
          </p:nvPr>
        </p:nvSpPr>
        <p:spPr/>
        <p:txBody>
          <a:bodyPr/>
          <a:lstStyle/>
          <a:p>
            <a:r>
              <a:rPr lang="en-US" dirty="0"/>
              <a:t>Why do we need to know about distributions?</a:t>
            </a:r>
          </a:p>
        </p:txBody>
      </p:sp>
      <p:sp>
        <p:nvSpPr>
          <p:cNvPr id="3" name="Text Placeholder 2">
            <a:extLst>
              <a:ext uri="{FF2B5EF4-FFF2-40B4-BE49-F238E27FC236}">
                <a16:creationId xmlns:a16="http://schemas.microsoft.com/office/drawing/2014/main" id="{BA5816E9-8AD0-5766-35B4-CCD0F22C3DF2}"/>
              </a:ext>
            </a:extLst>
          </p:cNvPr>
          <p:cNvSpPr>
            <a:spLocks noGrp="1"/>
          </p:cNvSpPr>
          <p:nvPr>
            <p:ph type="body" idx="1"/>
          </p:nvPr>
        </p:nvSpPr>
        <p:spPr/>
        <p:txBody>
          <a:bodyPr/>
          <a:lstStyle/>
          <a:p>
            <a:r>
              <a:rPr lang="en-US" dirty="0"/>
              <a:t>Where does your null expectation come from?</a:t>
            </a:r>
          </a:p>
          <a:p>
            <a:r>
              <a:rPr lang="en-US" dirty="0"/>
              <a:t>What is the question that we’re typically asking in frequentist statistics?</a:t>
            </a:r>
          </a:p>
        </p:txBody>
      </p:sp>
    </p:spTree>
    <p:extLst>
      <p:ext uri="{BB962C8B-B14F-4D97-AF65-F5344CB8AC3E}">
        <p14:creationId xmlns:p14="http://schemas.microsoft.com/office/powerpoint/2010/main" val="2419263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EAA1-470C-794B-9201-68BC6DF49606}"/>
              </a:ext>
            </a:extLst>
          </p:cNvPr>
          <p:cNvSpPr>
            <a:spLocks noGrp="1"/>
          </p:cNvSpPr>
          <p:nvPr>
            <p:ph type="title"/>
          </p:nvPr>
        </p:nvSpPr>
        <p:spPr/>
        <p:txBody>
          <a:bodyPr/>
          <a:lstStyle/>
          <a:p>
            <a:r>
              <a:rPr lang="en-US" dirty="0"/>
              <a:t>Grab some paper, draw your response variable!</a:t>
            </a:r>
          </a:p>
        </p:txBody>
      </p:sp>
      <p:sp>
        <p:nvSpPr>
          <p:cNvPr id="3" name="Text Placeholder 2">
            <a:extLst>
              <a:ext uri="{FF2B5EF4-FFF2-40B4-BE49-F238E27FC236}">
                <a16:creationId xmlns:a16="http://schemas.microsoft.com/office/drawing/2014/main" id="{434E62B3-E367-A14C-9FB9-3F6564A5B458}"/>
              </a:ext>
            </a:extLst>
          </p:cNvPr>
          <p:cNvSpPr>
            <a:spLocks noGrp="1"/>
          </p:cNvSpPr>
          <p:nvPr>
            <p:ph type="body" idx="1"/>
          </p:nvPr>
        </p:nvSpPr>
        <p:spPr/>
        <p:txBody>
          <a:bodyPr/>
          <a:lstStyle/>
          <a:p>
            <a:r>
              <a:rPr lang="en-US" dirty="0"/>
              <a:t>As a distribution, if you like</a:t>
            </a:r>
          </a:p>
          <a:p>
            <a:r>
              <a:rPr lang="en-US" dirty="0"/>
              <a:t>In a confusion matrix, if that helps you</a:t>
            </a:r>
          </a:p>
          <a:p>
            <a:r>
              <a:rPr lang="en-US" dirty="0"/>
              <a:t>Doodles of focal species are always welcome!</a:t>
            </a:r>
          </a:p>
        </p:txBody>
      </p:sp>
    </p:spTree>
    <p:extLst>
      <p:ext uri="{BB962C8B-B14F-4D97-AF65-F5344CB8AC3E}">
        <p14:creationId xmlns:p14="http://schemas.microsoft.com/office/powerpoint/2010/main" val="3052822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EAA1-470C-794B-9201-68BC6DF49606}"/>
              </a:ext>
            </a:extLst>
          </p:cNvPr>
          <p:cNvSpPr>
            <a:spLocks noGrp="1"/>
          </p:cNvSpPr>
          <p:nvPr>
            <p:ph type="title"/>
          </p:nvPr>
        </p:nvSpPr>
        <p:spPr/>
        <p:txBody>
          <a:bodyPr/>
          <a:lstStyle/>
          <a:p>
            <a:r>
              <a:rPr lang="en-US" dirty="0"/>
              <a:t>Grab some paper, draw your response variable!</a:t>
            </a:r>
          </a:p>
        </p:txBody>
      </p:sp>
      <p:sp>
        <p:nvSpPr>
          <p:cNvPr id="3" name="Text Placeholder 2">
            <a:extLst>
              <a:ext uri="{FF2B5EF4-FFF2-40B4-BE49-F238E27FC236}">
                <a16:creationId xmlns:a16="http://schemas.microsoft.com/office/drawing/2014/main" id="{434E62B3-E367-A14C-9FB9-3F6564A5B458}"/>
              </a:ext>
            </a:extLst>
          </p:cNvPr>
          <p:cNvSpPr>
            <a:spLocks noGrp="1"/>
          </p:cNvSpPr>
          <p:nvPr>
            <p:ph type="body" idx="1"/>
          </p:nvPr>
        </p:nvSpPr>
        <p:spPr/>
        <p:txBody>
          <a:bodyPr/>
          <a:lstStyle/>
          <a:p>
            <a:r>
              <a:rPr lang="en-US" dirty="0"/>
              <a:t>As a distribution, if you like</a:t>
            </a:r>
          </a:p>
          <a:p>
            <a:r>
              <a:rPr lang="en-US" dirty="0"/>
              <a:t>In a confusion matrix, if that helps you</a:t>
            </a:r>
          </a:p>
          <a:p>
            <a:r>
              <a:rPr lang="en-US" dirty="0"/>
              <a:t>Doodles of focal species are always welcome!</a:t>
            </a:r>
          </a:p>
          <a:p>
            <a:r>
              <a:rPr lang="en-US" b="1" dirty="0"/>
              <a:t>Now, draw a prediction graph – what do you think your final graph in the results part of your paper/chapter will look like</a:t>
            </a:r>
          </a:p>
        </p:txBody>
      </p:sp>
    </p:spTree>
    <p:extLst>
      <p:ext uri="{BB962C8B-B14F-4D97-AF65-F5344CB8AC3E}">
        <p14:creationId xmlns:p14="http://schemas.microsoft.com/office/powerpoint/2010/main" val="2043949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A9F4-3009-774F-8C63-7E85F5FBA8D3}"/>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31515EF7-F32D-3B4F-9E1A-632A2C948C8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4885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0048-058F-B34E-8C67-2C7A37468C29}"/>
              </a:ext>
            </a:extLst>
          </p:cNvPr>
          <p:cNvSpPr>
            <a:spLocks noGrp="1"/>
          </p:cNvSpPr>
          <p:nvPr>
            <p:ph type="title"/>
          </p:nvPr>
        </p:nvSpPr>
        <p:spPr/>
        <p:txBody>
          <a:bodyPr/>
          <a:lstStyle/>
          <a:p>
            <a:r>
              <a:rPr lang="en-US" dirty="0"/>
              <a:t>Continuous</a:t>
            </a:r>
          </a:p>
        </p:txBody>
      </p:sp>
      <p:sp>
        <p:nvSpPr>
          <p:cNvPr id="3" name="Text Placeholder 2">
            <a:extLst>
              <a:ext uri="{FF2B5EF4-FFF2-40B4-BE49-F238E27FC236}">
                <a16:creationId xmlns:a16="http://schemas.microsoft.com/office/drawing/2014/main" id="{370E8AF1-6457-8846-B4A1-F976F303C353}"/>
              </a:ext>
            </a:extLst>
          </p:cNvPr>
          <p:cNvSpPr>
            <a:spLocks noGrp="1"/>
          </p:cNvSpPr>
          <p:nvPr>
            <p:ph type="body" idx="1"/>
          </p:nvPr>
        </p:nvSpPr>
        <p:spPr/>
        <p:txBody>
          <a:bodyPr/>
          <a:lstStyle/>
          <a:p>
            <a:r>
              <a:rPr lang="en-US" dirty="0"/>
              <a:t>Asking ‘How much?’</a:t>
            </a:r>
          </a:p>
        </p:txBody>
      </p:sp>
    </p:spTree>
    <p:extLst>
      <p:ext uri="{BB962C8B-B14F-4D97-AF65-F5344CB8AC3E}">
        <p14:creationId xmlns:p14="http://schemas.microsoft.com/office/powerpoint/2010/main" val="79977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Today we’re going to:</a:t>
            </a:r>
            <a:endParaRPr dirty="0"/>
          </a:p>
        </p:txBody>
      </p:sp>
      <p:sp>
        <p:nvSpPr>
          <p:cNvPr id="175" name="Google Shape;175;p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dirty="0"/>
              <a:t>Talk about version control for a beat</a:t>
            </a:r>
          </a:p>
          <a:p>
            <a:pPr marL="342900" lvl="0" indent="-342900" algn="l" rtl="0">
              <a:spcBef>
                <a:spcPts val="0"/>
              </a:spcBef>
              <a:spcAft>
                <a:spcPts val="0"/>
              </a:spcAft>
              <a:buSzPts val="1800"/>
              <a:buChar char="🠶"/>
            </a:pPr>
            <a:endParaRPr lang="en-US" dirty="0"/>
          </a:p>
          <a:p>
            <a:pPr marL="342900" lvl="0" indent="-342900" algn="l" rtl="0">
              <a:spcBef>
                <a:spcPts val="0"/>
              </a:spcBef>
              <a:spcAft>
                <a:spcPts val="0"/>
              </a:spcAft>
              <a:buSzPts val="1800"/>
              <a:buChar char="🠶"/>
            </a:pPr>
            <a:r>
              <a:rPr lang="en-US" dirty="0"/>
              <a:t>Talk about methods and writing methods for a beat</a:t>
            </a:r>
          </a:p>
          <a:p>
            <a:pPr marL="342900" lvl="0" indent="-342900" algn="l" rtl="0">
              <a:spcBef>
                <a:spcPts val="0"/>
              </a:spcBef>
              <a:spcAft>
                <a:spcPts val="0"/>
              </a:spcAft>
              <a:buSzPts val="1800"/>
              <a:buChar char="🠶"/>
            </a:pPr>
            <a:endParaRPr lang="en-US" dirty="0"/>
          </a:p>
          <a:p>
            <a:pPr marL="342900" lvl="0" indent="-342900" algn="l" rtl="0">
              <a:spcBef>
                <a:spcPts val="0"/>
              </a:spcBef>
              <a:spcAft>
                <a:spcPts val="0"/>
              </a:spcAft>
              <a:buSzPts val="1800"/>
              <a:buChar char="🠶"/>
            </a:pPr>
            <a:r>
              <a:rPr lang="en-US" dirty="0"/>
              <a:t>Talk about distributions</a:t>
            </a:r>
            <a:endParaRPr dirty="0"/>
          </a:p>
          <a:p>
            <a:pPr marL="342900" lvl="0" indent="-342900" algn="l" rtl="0">
              <a:spcBef>
                <a:spcPts val="1000"/>
              </a:spcBef>
              <a:spcAft>
                <a:spcPts val="0"/>
              </a:spcAft>
              <a:buSzPts val="1800"/>
              <a:buChar char="🠶"/>
            </a:pPr>
            <a:r>
              <a:rPr lang="en-US" dirty="0"/>
              <a:t>Discuss how to decide on a distribution</a:t>
            </a:r>
            <a:endParaRPr dirty="0"/>
          </a:p>
          <a:p>
            <a:pPr marL="342900" lvl="0" indent="-342900" algn="l" rtl="0">
              <a:spcBef>
                <a:spcPts val="1000"/>
              </a:spcBef>
              <a:spcAft>
                <a:spcPts val="0"/>
              </a:spcAft>
              <a:buSzPts val="1800"/>
              <a:buChar char="🠶"/>
            </a:pPr>
            <a:r>
              <a:rPr lang="en-US" dirty="0"/>
              <a:t>Talk about likelihood</a:t>
            </a:r>
          </a:p>
          <a:p>
            <a:pPr marL="342900" lvl="0" indent="-342900" algn="l" rtl="0">
              <a:spcBef>
                <a:spcPts val="1000"/>
              </a:spcBef>
              <a:spcAft>
                <a:spcPts val="0"/>
              </a:spcAft>
              <a:buSzPts val="1800"/>
              <a:buChar char="🠶"/>
            </a:pPr>
            <a:r>
              <a:rPr lang="en-US" dirty="0"/>
              <a:t>Talk about probability</a:t>
            </a:r>
          </a:p>
          <a:p>
            <a:pPr marL="342900" lvl="0" indent="-342900" algn="l" rtl="0">
              <a:spcBef>
                <a:spcPts val="1000"/>
              </a:spcBef>
              <a:spcAft>
                <a:spcPts val="0"/>
              </a:spcAft>
              <a:buSzPts val="1800"/>
              <a:buChar char="🠶"/>
            </a:pPr>
            <a:r>
              <a:rPr lang="en-US" dirty="0"/>
              <a:t>Connect likelihood and/or probability to distributions</a:t>
            </a:r>
          </a:p>
          <a:p>
            <a:pPr marL="342900" lvl="0" indent="-342900" algn="l" rtl="0">
              <a:spcBef>
                <a:spcPts val="1000"/>
              </a:spcBef>
              <a:spcAft>
                <a:spcPts val="0"/>
              </a:spcAft>
              <a:buSzPts val="1800"/>
              <a:buChar char="🠶"/>
            </a:pPr>
            <a:r>
              <a:rPr lang="en-US" dirty="0"/>
              <a:t>Simulate different distributions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D682-41BC-A540-9EA3-A7D85DCC8270}"/>
              </a:ext>
            </a:extLst>
          </p:cNvPr>
          <p:cNvSpPr>
            <a:spLocks noGrp="1"/>
          </p:cNvSpPr>
          <p:nvPr>
            <p:ph type="title"/>
          </p:nvPr>
        </p:nvSpPr>
        <p:spPr/>
        <p:txBody>
          <a:bodyPr/>
          <a:lstStyle/>
          <a:p>
            <a:r>
              <a:rPr lang="en-US" dirty="0"/>
              <a:t>Normal/Gaussian</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ADFE0451-EBE1-7280-A9E1-D8828E1444C3}"/>
                  </a:ext>
                </a:extLst>
              </p:cNvPr>
              <p:cNvSpPr>
                <a:spLocks noGrp="1"/>
              </p:cNvSpPr>
              <p:nvPr>
                <p:ph type="body" idx="1"/>
              </p:nvPr>
            </p:nvSpPr>
            <p:spPr>
              <a:xfrm>
                <a:off x="2589212" y="2133600"/>
                <a:ext cx="3792927" cy="3777622"/>
              </a:xfrm>
            </p:spPr>
            <p:txBody>
              <a:bodyPr/>
              <a:lstStyle/>
              <a:p>
                <a:r>
                  <a:rPr lang="en-US" dirty="0"/>
                  <a:t>Bell Curve</a:t>
                </a:r>
              </a:p>
              <a:p>
                <a:r>
                  <a:rPr lang="en-US" dirty="0"/>
                  <a:t>Parameter mu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is the mean,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baseline="30000" dirty="0"/>
                  <a:t>2 </a:t>
                </a:r>
                <a:r>
                  <a:rPr lang="en-US" dirty="0"/>
                  <a:t>is the variance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 is the standard deviation)</a:t>
                </a:r>
              </a:p>
              <a:p>
                <a:r>
                  <a:rPr lang="en-US" dirty="0"/>
                  <a:t>Often start with a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 0,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 =1</a:t>
                </a:r>
              </a:p>
            </p:txBody>
          </p:sp>
        </mc:Choice>
        <mc:Fallback xmlns="">
          <p:sp>
            <p:nvSpPr>
              <p:cNvPr id="5" name="Text Placeholder 4">
                <a:extLst>
                  <a:ext uri="{FF2B5EF4-FFF2-40B4-BE49-F238E27FC236}">
                    <a16:creationId xmlns:a16="http://schemas.microsoft.com/office/drawing/2014/main" id="{ADFE0451-EBE1-7280-A9E1-D8828E1444C3}"/>
                  </a:ext>
                </a:extLst>
              </p:cNvPr>
              <p:cNvSpPr>
                <a:spLocks noGrp="1" noRot="1" noChangeAspect="1" noMove="1" noResize="1" noEditPoints="1" noAdjustHandles="1" noChangeArrowheads="1" noChangeShapeType="1" noTextEdit="1"/>
              </p:cNvSpPr>
              <p:nvPr>
                <p:ph type="body" idx="1"/>
              </p:nvPr>
            </p:nvSpPr>
            <p:spPr>
              <a:xfrm>
                <a:off x="2589212" y="2133600"/>
                <a:ext cx="3792927" cy="3777622"/>
              </a:xfrm>
              <a:blipFill>
                <a:blip r:embed="rId2"/>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874038E-F36A-3413-CC68-63EBECE697B5}"/>
              </a:ext>
            </a:extLst>
          </p:cNvPr>
          <p:cNvPicPr>
            <a:picLocks noChangeAspect="1"/>
          </p:cNvPicPr>
          <p:nvPr/>
        </p:nvPicPr>
        <p:blipFill>
          <a:blip r:embed="rId3"/>
          <a:stretch>
            <a:fillRect/>
          </a:stretch>
        </p:blipFill>
        <p:spPr>
          <a:xfrm>
            <a:off x="6564923" y="1600200"/>
            <a:ext cx="5486400" cy="3657600"/>
          </a:xfrm>
          <a:prstGeom prst="rect">
            <a:avLst/>
          </a:prstGeom>
        </p:spPr>
      </p:pic>
    </p:spTree>
    <p:extLst>
      <p:ext uri="{BB962C8B-B14F-4D97-AF65-F5344CB8AC3E}">
        <p14:creationId xmlns:p14="http://schemas.microsoft.com/office/powerpoint/2010/main" val="94847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4151-74E3-0B42-AAE0-08C2747B3E9A}"/>
              </a:ext>
            </a:extLst>
          </p:cNvPr>
          <p:cNvSpPr>
            <a:spLocks noGrp="1"/>
          </p:cNvSpPr>
          <p:nvPr>
            <p:ph type="title"/>
          </p:nvPr>
        </p:nvSpPr>
        <p:spPr/>
        <p:txBody>
          <a:bodyPr/>
          <a:lstStyle/>
          <a:p>
            <a:r>
              <a:rPr lang="en-US" dirty="0"/>
              <a:t>Exponential</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8F5A466-6212-3B4A-B660-03A3E09AD07E}"/>
                  </a:ext>
                </a:extLst>
              </p:cNvPr>
              <p:cNvSpPr>
                <a:spLocks noGrp="1"/>
              </p:cNvSpPr>
              <p:nvPr>
                <p:ph type="body" idx="1"/>
              </p:nvPr>
            </p:nvSpPr>
            <p:spPr>
              <a:xfrm>
                <a:off x="2589212" y="2133600"/>
                <a:ext cx="4503250" cy="3777622"/>
              </a:xfrm>
            </p:spPr>
            <p:txBody>
              <a:bodyPr/>
              <a:lstStyle/>
              <a:p>
                <a:r>
                  <a:rPr lang="en-US" dirty="0"/>
                  <a:t>Probability distribution of distance between events</a:t>
                </a:r>
              </a:p>
              <a:p>
                <a:r>
                  <a:rPr lang="en-US" dirty="0"/>
                  <a:t>Special case of the gamma</a:t>
                </a:r>
              </a:p>
              <a:p>
                <a:r>
                  <a:rPr lang="en-US" dirty="0"/>
                  <a:t>‘How long until a specific event happens?’</a:t>
                </a:r>
              </a:p>
              <a:p>
                <a:pPr lvl="1"/>
                <a:r>
                  <a:rPr lang="en-US" dirty="0"/>
                  <a:t>Given constant probability per unit time (parameter lambda </a:t>
                </a:r>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Text Placeholder 2">
                <a:extLst>
                  <a:ext uri="{FF2B5EF4-FFF2-40B4-BE49-F238E27FC236}">
                    <a16:creationId xmlns:a16="http://schemas.microsoft.com/office/drawing/2014/main" id="{A8F5A466-6212-3B4A-B660-03A3E09AD07E}"/>
                  </a:ext>
                </a:extLst>
              </p:cNvPr>
              <p:cNvSpPr>
                <a:spLocks noGrp="1" noRot="1" noChangeAspect="1" noMove="1" noResize="1" noEditPoints="1" noAdjustHandles="1" noChangeArrowheads="1" noChangeShapeType="1" noTextEdit="1"/>
              </p:cNvSpPr>
              <p:nvPr>
                <p:ph type="body" idx="1"/>
              </p:nvPr>
            </p:nvSpPr>
            <p:spPr>
              <a:xfrm>
                <a:off x="2589212" y="2133600"/>
                <a:ext cx="4503250" cy="3777622"/>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501FC4F-9592-FF8C-5CD5-702383637B18}"/>
              </a:ext>
            </a:extLst>
          </p:cNvPr>
          <p:cNvPicPr>
            <a:picLocks noChangeAspect="1"/>
          </p:cNvPicPr>
          <p:nvPr/>
        </p:nvPicPr>
        <p:blipFill>
          <a:blip r:embed="rId3"/>
          <a:stretch>
            <a:fillRect/>
          </a:stretch>
        </p:blipFill>
        <p:spPr>
          <a:xfrm>
            <a:off x="7408984" y="1600200"/>
            <a:ext cx="4783015" cy="3657600"/>
          </a:xfrm>
          <a:prstGeom prst="rect">
            <a:avLst/>
          </a:prstGeom>
        </p:spPr>
      </p:pic>
    </p:spTree>
    <p:extLst>
      <p:ext uri="{BB962C8B-B14F-4D97-AF65-F5344CB8AC3E}">
        <p14:creationId xmlns:p14="http://schemas.microsoft.com/office/powerpoint/2010/main" val="513352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AB4C-16A5-3B4F-8C77-DF42D40EFC1C}"/>
              </a:ext>
            </a:extLst>
          </p:cNvPr>
          <p:cNvSpPr>
            <a:spLocks noGrp="1"/>
          </p:cNvSpPr>
          <p:nvPr>
            <p:ph type="title"/>
          </p:nvPr>
        </p:nvSpPr>
        <p:spPr/>
        <p:txBody>
          <a:bodyPr/>
          <a:lstStyle/>
          <a:p>
            <a:r>
              <a:rPr lang="en-US" dirty="0"/>
              <a:t>Gamma</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A83A6A3-2896-5842-80C0-8BFF5C0A86B9}"/>
                  </a:ext>
                </a:extLst>
              </p:cNvPr>
              <p:cNvSpPr>
                <a:spLocks noGrp="1"/>
              </p:cNvSpPr>
              <p:nvPr>
                <p:ph type="body" idx="1"/>
              </p:nvPr>
            </p:nvSpPr>
            <p:spPr>
              <a:xfrm>
                <a:off x="2589212" y="2133600"/>
                <a:ext cx="3854118" cy="3777622"/>
              </a:xfrm>
            </p:spPr>
            <p:txBody>
              <a:bodyPr/>
              <a:lstStyle/>
              <a:p>
                <a:r>
                  <a:rPr lang="en-US" dirty="0"/>
                  <a:t>Waiting time to to nth number of positive cases</a:t>
                </a:r>
              </a:p>
              <a:p>
                <a:r>
                  <a:rPr lang="en-US" dirty="0"/>
                  <a:t>How long until XX things have happened?</a:t>
                </a:r>
              </a:p>
              <a:p>
                <a:r>
                  <a:rPr lang="en-US" dirty="0"/>
                  <a:t>Shape parameter k and scale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a:p>
              <a:p>
                <a:endParaRPr lang="en-US" dirty="0"/>
              </a:p>
            </p:txBody>
          </p:sp>
        </mc:Choice>
        <mc:Fallback xmlns="">
          <p:sp>
            <p:nvSpPr>
              <p:cNvPr id="3" name="Text Placeholder 2">
                <a:extLst>
                  <a:ext uri="{FF2B5EF4-FFF2-40B4-BE49-F238E27FC236}">
                    <a16:creationId xmlns:a16="http://schemas.microsoft.com/office/drawing/2014/main" id="{7A83A6A3-2896-5842-80C0-8BFF5C0A86B9}"/>
                  </a:ext>
                </a:extLst>
              </p:cNvPr>
              <p:cNvSpPr>
                <a:spLocks noGrp="1" noRot="1" noChangeAspect="1" noMove="1" noResize="1" noEditPoints="1" noAdjustHandles="1" noChangeArrowheads="1" noChangeShapeType="1" noTextEdit="1"/>
              </p:cNvSpPr>
              <p:nvPr>
                <p:ph type="body" idx="1"/>
              </p:nvPr>
            </p:nvSpPr>
            <p:spPr>
              <a:xfrm>
                <a:off x="2589212" y="2133600"/>
                <a:ext cx="3854118" cy="3777622"/>
              </a:xfrm>
              <a:blipFill>
                <a:blip r:embed="rId3"/>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5DA30D6-5B87-2800-B406-BF918D10D5D9}"/>
              </a:ext>
            </a:extLst>
          </p:cNvPr>
          <p:cNvPicPr>
            <a:picLocks noChangeAspect="1"/>
          </p:cNvPicPr>
          <p:nvPr/>
        </p:nvPicPr>
        <p:blipFill>
          <a:blip r:embed="rId4"/>
          <a:stretch>
            <a:fillRect/>
          </a:stretch>
        </p:blipFill>
        <p:spPr>
          <a:xfrm>
            <a:off x="6305862" y="1600200"/>
            <a:ext cx="5486400" cy="3657600"/>
          </a:xfrm>
          <a:prstGeom prst="rect">
            <a:avLst/>
          </a:prstGeom>
        </p:spPr>
      </p:pic>
    </p:spTree>
    <p:extLst>
      <p:ext uri="{BB962C8B-B14F-4D97-AF65-F5344CB8AC3E}">
        <p14:creationId xmlns:p14="http://schemas.microsoft.com/office/powerpoint/2010/main" val="2670930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2C78-377B-6446-8BAB-98FDCB3F18B2}"/>
              </a:ext>
            </a:extLst>
          </p:cNvPr>
          <p:cNvSpPr>
            <a:spLocks noGrp="1"/>
          </p:cNvSpPr>
          <p:nvPr>
            <p:ph type="title"/>
          </p:nvPr>
        </p:nvSpPr>
        <p:spPr/>
        <p:txBody>
          <a:bodyPr/>
          <a:lstStyle/>
          <a:p>
            <a:r>
              <a:rPr lang="en-US" dirty="0"/>
              <a:t>Discrete</a:t>
            </a:r>
          </a:p>
        </p:txBody>
      </p:sp>
      <p:sp>
        <p:nvSpPr>
          <p:cNvPr id="3" name="Text Placeholder 2">
            <a:extLst>
              <a:ext uri="{FF2B5EF4-FFF2-40B4-BE49-F238E27FC236}">
                <a16:creationId xmlns:a16="http://schemas.microsoft.com/office/drawing/2014/main" id="{7AF5FA12-40A2-4043-834F-B44A5FBE5BAC}"/>
              </a:ext>
            </a:extLst>
          </p:cNvPr>
          <p:cNvSpPr>
            <a:spLocks noGrp="1"/>
          </p:cNvSpPr>
          <p:nvPr>
            <p:ph type="body" idx="1"/>
          </p:nvPr>
        </p:nvSpPr>
        <p:spPr/>
        <p:txBody>
          <a:bodyPr/>
          <a:lstStyle/>
          <a:p>
            <a:r>
              <a:rPr lang="en-US" dirty="0"/>
              <a:t>Asking ‘how many?’</a:t>
            </a:r>
          </a:p>
        </p:txBody>
      </p:sp>
    </p:spTree>
    <p:extLst>
      <p:ext uri="{BB962C8B-B14F-4D97-AF65-F5344CB8AC3E}">
        <p14:creationId xmlns:p14="http://schemas.microsoft.com/office/powerpoint/2010/main" val="1433836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F87A-B3E1-894D-82B6-EF352D9988E9}"/>
              </a:ext>
            </a:extLst>
          </p:cNvPr>
          <p:cNvSpPr>
            <a:spLocks noGrp="1"/>
          </p:cNvSpPr>
          <p:nvPr>
            <p:ph type="title"/>
          </p:nvPr>
        </p:nvSpPr>
        <p:spPr/>
        <p:txBody>
          <a:bodyPr/>
          <a:lstStyle/>
          <a:p>
            <a:r>
              <a:rPr lang="en-US" dirty="0"/>
              <a:t>Bernoulli and Binomial</a:t>
            </a:r>
          </a:p>
        </p:txBody>
      </p:sp>
      <p:sp>
        <p:nvSpPr>
          <p:cNvPr id="3" name="Text Placeholder 2">
            <a:extLst>
              <a:ext uri="{FF2B5EF4-FFF2-40B4-BE49-F238E27FC236}">
                <a16:creationId xmlns:a16="http://schemas.microsoft.com/office/drawing/2014/main" id="{94BFEA26-91DC-E74E-9634-E71BE03EB63D}"/>
              </a:ext>
            </a:extLst>
          </p:cNvPr>
          <p:cNvSpPr>
            <a:spLocks noGrp="1"/>
          </p:cNvSpPr>
          <p:nvPr>
            <p:ph type="body" idx="1"/>
          </p:nvPr>
        </p:nvSpPr>
        <p:spPr>
          <a:xfrm>
            <a:off x="2379350" y="2118610"/>
            <a:ext cx="4066420" cy="3777622"/>
          </a:xfrm>
        </p:spPr>
        <p:txBody>
          <a:bodyPr/>
          <a:lstStyle/>
          <a:p>
            <a:r>
              <a:rPr lang="en-US" dirty="0"/>
              <a:t>Bernoulli = Number of successes of a single trial. Special case of binomial, n=1</a:t>
            </a:r>
          </a:p>
          <a:p>
            <a:pPr lvl="1"/>
            <a:r>
              <a:rPr lang="en-US" dirty="0"/>
              <a:t>Probability of 1 (vs 0)</a:t>
            </a:r>
          </a:p>
          <a:p>
            <a:pPr lvl="1"/>
            <a:r>
              <a:rPr lang="en-US" dirty="0"/>
              <a:t>One parameter – probability of success</a:t>
            </a:r>
          </a:p>
          <a:p>
            <a:r>
              <a:rPr lang="en-US" dirty="0"/>
              <a:t>Binomial = Multiple Bernoulli trials</a:t>
            </a:r>
          </a:p>
          <a:p>
            <a:pPr lvl="1"/>
            <a:r>
              <a:rPr lang="en-US" dirty="0"/>
              <a:t>Probability of xx/20 times?</a:t>
            </a:r>
          </a:p>
        </p:txBody>
      </p:sp>
      <p:pic>
        <p:nvPicPr>
          <p:cNvPr id="9" name="Picture 8">
            <a:extLst>
              <a:ext uri="{FF2B5EF4-FFF2-40B4-BE49-F238E27FC236}">
                <a16:creationId xmlns:a16="http://schemas.microsoft.com/office/drawing/2014/main" id="{0647FA5F-5ABF-0EED-3BA9-14707DEF2E75}"/>
              </a:ext>
            </a:extLst>
          </p:cNvPr>
          <p:cNvPicPr>
            <a:picLocks noChangeAspect="1"/>
          </p:cNvPicPr>
          <p:nvPr/>
        </p:nvPicPr>
        <p:blipFill>
          <a:blip r:embed="rId3"/>
          <a:stretch>
            <a:fillRect/>
          </a:stretch>
        </p:blipFill>
        <p:spPr>
          <a:xfrm>
            <a:off x="7285219" y="4225786"/>
            <a:ext cx="3948321" cy="2632214"/>
          </a:xfrm>
          <a:prstGeom prst="rect">
            <a:avLst/>
          </a:prstGeom>
        </p:spPr>
      </p:pic>
      <p:pic>
        <p:nvPicPr>
          <p:cNvPr id="11" name="Picture 10">
            <a:extLst>
              <a:ext uri="{FF2B5EF4-FFF2-40B4-BE49-F238E27FC236}">
                <a16:creationId xmlns:a16="http://schemas.microsoft.com/office/drawing/2014/main" id="{8AAC815B-5B8B-EBBF-3B90-FB6331AC90DF}"/>
              </a:ext>
            </a:extLst>
          </p:cNvPr>
          <p:cNvPicPr>
            <a:picLocks noChangeAspect="1"/>
          </p:cNvPicPr>
          <p:nvPr/>
        </p:nvPicPr>
        <p:blipFill>
          <a:blip r:embed="rId4"/>
          <a:stretch>
            <a:fillRect/>
          </a:stretch>
        </p:blipFill>
        <p:spPr>
          <a:xfrm>
            <a:off x="7234341" y="1316107"/>
            <a:ext cx="3948321" cy="2632214"/>
          </a:xfrm>
          <a:prstGeom prst="rect">
            <a:avLst/>
          </a:prstGeom>
        </p:spPr>
      </p:pic>
    </p:spTree>
    <p:extLst>
      <p:ext uri="{BB962C8B-B14F-4D97-AF65-F5344CB8AC3E}">
        <p14:creationId xmlns:p14="http://schemas.microsoft.com/office/powerpoint/2010/main" val="1516620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E1C0-F5AB-C94A-90CA-8D726B3C70F2}"/>
              </a:ext>
            </a:extLst>
          </p:cNvPr>
          <p:cNvSpPr>
            <a:spLocks noGrp="1"/>
          </p:cNvSpPr>
          <p:nvPr>
            <p:ph type="title"/>
          </p:nvPr>
        </p:nvSpPr>
        <p:spPr/>
        <p:txBody>
          <a:bodyPr/>
          <a:lstStyle/>
          <a:p>
            <a:r>
              <a:rPr lang="en-US" dirty="0"/>
              <a:t>Geometric</a:t>
            </a:r>
          </a:p>
        </p:txBody>
      </p:sp>
      <p:sp>
        <p:nvSpPr>
          <p:cNvPr id="3" name="Text Placeholder 2">
            <a:extLst>
              <a:ext uri="{FF2B5EF4-FFF2-40B4-BE49-F238E27FC236}">
                <a16:creationId xmlns:a16="http://schemas.microsoft.com/office/drawing/2014/main" id="{8A56A58F-C711-DC47-A18D-4371ADE4642B}"/>
              </a:ext>
            </a:extLst>
          </p:cNvPr>
          <p:cNvSpPr>
            <a:spLocks noGrp="1"/>
          </p:cNvSpPr>
          <p:nvPr>
            <p:ph type="body" idx="1"/>
          </p:nvPr>
        </p:nvSpPr>
        <p:spPr>
          <a:xfrm>
            <a:off x="2589212" y="2133600"/>
            <a:ext cx="4651037" cy="3777622"/>
          </a:xfrm>
        </p:spPr>
        <p:txBody>
          <a:bodyPr/>
          <a:lstStyle/>
          <a:p>
            <a:r>
              <a:rPr lang="en-US" dirty="0"/>
              <a:t>Discrete analogue of the exponential</a:t>
            </a:r>
          </a:p>
          <a:p>
            <a:r>
              <a:rPr lang="en-US" dirty="0"/>
              <a:t>Number of Bernoulli trials needed to get one success.</a:t>
            </a:r>
          </a:p>
          <a:p>
            <a:r>
              <a:rPr lang="en-US" dirty="0"/>
              <a:t>How many time units until the first success?</a:t>
            </a:r>
          </a:p>
          <a:p>
            <a:endParaRPr lang="en-US" dirty="0"/>
          </a:p>
        </p:txBody>
      </p:sp>
      <p:pic>
        <p:nvPicPr>
          <p:cNvPr id="5" name="Picture 4">
            <a:extLst>
              <a:ext uri="{FF2B5EF4-FFF2-40B4-BE49-F238E27FC236}">
                <a16:creationId xmlns:a16="http://schemas.microsoft.com/office/drawing/2014/main" id="{318CE083-6286-60B6-DF35-C4B61A9F8202}"/>
              </a:ext>
            </a:extLst>
          </p:cNvPr>
          <p:cNvPicPr>
            <a:picLocks noChangeAspect="1"/>
          </p:cNvPicPr>
          <p:nvPr/>
        </p:nvPicPr>
        <p:blipFill>
          <a:blip r:embed="rId3"/>
          <a:stretch>
            <a:fillRect/>
          </a:stretch>
        </p:blipFill>
        <p:spPr>
          <a:xfrm>
            <a:off x="7162798" y="1600200"/>
            <a:ext cx="5029202" cy="3352801"/>
          </a:xfrm>
          <a:prstGeom prst="rect">
            <a:avLst/>
          </a:prstGeom>
        </p:spPr>
      </p:pic>
    </p:spTree>
    <p:extLst>
      <p:ext uri="{BB962C8B-B14F-4D97-AF65-F5344CB8AC3E}">
        <p14:creationId xmlns:p14="http://schemas.microsoft.com/office/powerpoint/2010/main" val="1523892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2544-489E-714A-BD30-22574C74E0A9}"/>
              </a:ext>
            </a:extLst>
          </p:cNvPr>
          <p:cNvSpPr>
            <a:spLocks noGrp="1"/>
          </p:cNvSpPr>
          <p:nvPr>
            <p:ph type="title"/>
          </p:nvPr>
        </p:nvSpPr>
        <p:spPr/>
        <p:txBody>
          <a:bodyPr/>
          <a:lstStyle/>
          <a:p>
            <a:r>
              <a:rPr lang="en-US" dirty="0"/>
              <a:t>Poisson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C72707-76E6-F243-8B36-627D41B5D587}"/>
                  </a:ext>
                </a:extLst>
              </p:cNvPr>
              <p:cNvSpPr>
                <a:spLocks noGrp="1"/>
              </p:cNvSpPr>
              <p:nvPr>
                <p:ph type="body" idx="1"/>
              </p:nvPr>
            </p:nvSpPr>
            <p:spPr>
              <a:xfrm>
                <a:off x="2589212" y="2133600"/>
                <a:ext cx="4441175" cy="3777622"/>
              </a:xfrm>
            </p:spPr>
            <p:txBody>
              <a:bodyPr/>
              <a:lstStyle/>
              <a:p>
                <a:r>
                  <a:rPr lang="en-US" dirty="0"/>
                  <a:t>Probability of a given number of events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occurring in a fixed interval of time</a:t>
                </a:r>
              </a:p>
              <a:p>
                <a:r>
                  <a:rPr lang="en-US" dirty="0"/>
                  <a:t>Mean and variance are assumed to be the same</a:t>
                </a:r>
              </a:p>
              <a:p>
                <a:r>
                  <a:rPr lang="en-US" dirty="0"/>
                  <a:t>People love this for count data!</a:t>
                </a:r>
              </a:p>
            </p:txBody>
          </p:sp>
        </mc:Choice>
        <mc:Fallback xmlns="">
          <p:sp>
            <p:nvSpPr>
              <p:cNvPr id="3" name="Text Placeholder 2">
                <a:extLst>
                  <a:ext uri="{FF2B5EF4-FFF2-40B4-BE49-F238E27FC236}">
                    <a16:creationId xmlns:a16="http://schemas.microsoft.com/office/drawing/2014/main" id="{ACC72707-76E6-F243-8B36-627D41B5D587}"/>
                  </a:ext>
                </a:extLst>
              </p:cNvPr>
              <p:cNvSpPr>
                <a:spLocks noGrp="1" noRot="1" noChangeAspect="1" noMove="1" noResize="1" noEditPoints="1" noAdjustHandles="1" noChangeArrowheads="1" noChangeShapeType="1" noTextEdit="1"/>
              </p:cNvSpPr>
              <p:nvPr>
                <p:ph type="body" idx="1"/>
              </p:nvPr>
            </p:nvSpPr>
            <p:spPr>
              <a:xfrm>
                <a:off x="2589212" y="2133600"/>
                <a:ext cx="4441175" cy="3777622"/>
              </a:xfrm>
              <a:blipFill>
                <a:blip r:embed="rId3"/>
                <a:stretch>
                  <a:fillRect r="-57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24F4038-1968-C088-2558-FC9C50A0632B}"/>
              </a:ext>
            </a:extLst>
          </p:cNvPr>
          <p:cNvPicPr>
            <a:picLocks noChangeAspect="1"/>
          </p:cNvPicPr>
          <p:nvPr/>
        </p:nvPicPr>
        <p:blipFill>
          <a:blip r:embed="rId4"/>
          <a:stretch>
            <a:fillRect/>
          </a:stretch>
        </p:blipFill>
        <p:spPr>
          <a:xfrm>
            <a:off x="7030387" y="1600200"/>
            <a:ext cx="5029202" cy="3352801"/>
          </a:xfrm>
          <a:prstGeom prst="rect">
            <a:avLst/>
          </a:prstGeom>
        </p:spPr>
      </p:pic>
    </p:spTree>
    <p:extLst>
      <p:ext uri="{BB962C8B-B14F-4D97-AF65-F5344CB8AC3E}">
        <p14:creationId xmlns:p14="http://schemas.microsoft.com/office/powerpoint/2010/main" val="4169318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F630-48EE-114C-9E4D-9553E22CB944}"/>
              </a:ext>
            </a:extLst>
          </p:cNvPr>
          <p:cNvSpPr>
            <a:spLocks noGrp="1"/>
          </p:cNvSpPr>
          <p:nvPr>
            <p:ph type="title"/>
          </p:nvPr>
        </p:nvSpPr>
        <p:spPr/>
        <p:txBody>
          <a:bodyPr/>
          <a:lstStyle/>
          <a:p>
            <a:r>
              <a:rPr lang="en-US" dirty="0"/>
              <a:t>Negative Binomial</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5DCBFD6-742C-AA4F-B03C-5ED096330695}"/>
                  </a:ext>
                </a:extLst>
              </p:cNvPr>
              <p:cNvSpPr>
                <a:spLocks noGrp="1"/>
              </p:cNvSpPr>
              <p:nvPr>
                <p:ph type="body" idx="1"/>
              </p:nvPr>
            </p:nvSpPr>
            <p:spPr>
              <a:xfrm>
                <a:off x="2589212" y="2133600"/>
                <a:ext cx="4366224" cy="3777622"/>
              </a:xfrm>
            </p:spPr>
            <p:txBody>
              <a:bodyPr/>
              <a:lstStyle/>
              <a:p>
                <a:r>
                  <a:rPr lang="en-US" dirty="0"/>
                  <a:t>Number of failures in a sequence of independent </a:t>
                </a:r>
                <a:r>
                  <a:rPr lang="en-US" dirty="0" err="1"/>
                  <a:t>Bernoullis</a:t>
                </a:r>
                <a:r>
                  <a:rPr lang="en-US" dirty="0"/>
                  <a:t> before x number of successes</a:t>
                </a:r>
              </a:p>
              <a:p>
                <a:r>
                  <a:rPr lang="en-US" dirty="0"/>
                  <a:t>Generalizes from the Geometric</a:t>
                </a:r>
              </a:p>
              <a:p>
                <a:r>
                  <a:rPr lang="en-US" dirty="0"/>
                  <a:t>Discrete analogue to the gamma distribution</a:t>
                </a:r>
              </a:p>
              <a:p>
                <a:r>
                  <a:rPr lang="en-US" dirty="0"/>
                  <a:t>Two parameters (mean)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and and (overdispersion)</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𝜃</m:t>
                    </m:r>
                  </m:oMath>
                </a14:m>
                <a:endParaRPr lang="en-US" dirty="0"/>
              </a:p>
            </p:txBody>
          </p:sp>
        </mc:Choice>
        <mc:Fallback xmlns="">
          <p:sp>
            <p:nvSpPr>
              <p:cNvPr id="3" name="Text Placeholder 2">
                <a:extLst>
                  <a:ext uri="{FF2B5EF4-FFF2-40B4-BE49-F238E27FC236}">
                    <a16:creationId xmlns:a16="http://schemas.microsoft.com/office/drawing/2014/main" id="{45DCBFD6-742C-AA4F-B03C-5ED096330695}"/>
                  </a:ext>
                </a:extLst>
              </p:cNvPr>
              <p:cNvSpPr>
                <a:spLocks noGrp="1" noRot="1" noChangeAspect="1" noMove="1" noResize="1" noEditPoints="1" noAdjustHandles="1" noChangeArrowheads="1" noChangeShapeType="1" noTextEdit="1"/>
              </p:cNvSpPr>
              <p:nvPr>
                <p:ph type="body" idx="1"/>
              </p:nvPr>
            </p:nvSpPr>
            <p:spPr>
              <a:xfrm>
                <a:off x="2589212" y="2133600"/>
                <a:ext cx="4366224" cy="3777622"/>
              </a:xfrm>
              <a:blipFill>
                <a:blip r:embed="rId2"/>
                <a:stretch>
                  <a:fillRect r="-116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6B15E0D-C52B-2F65-B317-42BCB5F135A5}"/>
              </a:ext>
            </a:extLst>
          </p:cNvPr>
          <p:cNvPicPr>
            <a:picLocks noChangeAspect="1"/>
          </p:cNvPicPr>
          <p:nvPr/>
        </p:nvPicPr>
        <p:blipFill>
          <a:blip r:embed="rId3"/>
          <a:stretch>
            <a:fillRect/>
          </a:stretch>
        </p:blipFill>
        <p:spPr>
          <a:xfrm>
            <a:off x="6855875" y="1723868"/>
            <a:ext cx="5300897" cy="3533931"/>
          </a:xfrm>
          <a:prstGeom prst="rect">
            <a:avLst/>
          </a:prstGeom>
        </p:spPr>
      </p:pic>
    </p:spTree>
    <p:extLst>
      <p:ext uri="{BB962C8B-B14F-4D97-AF65-F5344CB8AC3E}">
        <p14:creationId xmlns:p14="http://schemas.microsoft.com/office/powerpoint/2010/main" val="269051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729A-A69E-2D47-BCCB-09B7F1D01E95}"/>
              </a:ext>
            </a:extLst>
          </p:cNvPr>
          <p:cNvSpPr>
            <a:spLocks noGrp="1"/>
          </p:cNvSpPr>
          <p:nvPr>
            <p:ph type="title"/>
          </p:nvPr>
        </p:nvSpPr>
        <p:spPr/>
        <p:txBody>
          <a:bodyPr/>
          <a:lstStyle/>
          <a:p>
            <a:r>
              <a:rPr lang="en-US" dirty="0"/>
              <a:t>Beta and Dirichlet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68A1A54-83DF-EB46-8AAB-7355B9F4642A}"/>
                  </a:ext>
                </a:extLst>
              </p:cNvPr>
              <p:cNvSpPr>
                <a:spLocks noGrp="1"/>
              </p:cNvSpPr>
              <p:nvPr>
                <p:ph type="body" idx="1"/>
              </p:nvPr>
            </p:nvSpPr>
            <p:spPr>
              <a:xfrm>
                <a:off x="2589212" y="2133600"/>
                <a:ext cx="4096401" cy="3777622"/>
              </a:xfrm>
            </p:spPr>
            <p:txBody>
              <a:bodyPr/>
              <a:lstStyle/>
              <a:p>
                <a:r>
                  <a:rPr lang="en-US" dirty="0"/>
                  <a:t>Beta - Probability of success (where there are 2 categories)</a:t>
                </a:r>
              </a:p>
              <a:p>
                <a:pPr lvl="1"/>
                <a:r>
                  <a:rPr lang="en-US" dirty="0"/>
                  <a:t>Two parameters,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endParaRPr lang="en-US" dirty="0"/>
              </a:p>
              <a:p>
                <a:r>
                  <a:rPr lang="en-US" dirty="0"/>
                  <a:t>Dirichlet – Probabilities of each category, where there are more than two</a:t>
                </a:r>
              </a:p>
              <a:p>
                <a:pPr lvl="1"/>
                <a:r>
                  <a:rPr lang="en-US" dirty="0"/>
                  <a:t>K probabilities sum to 1</a:t>
                </a:r>
              </a:p>
              <a:p>
                <a:endParaRPr lang="en-US" dirty="0"/>
              </a:p>
            </p:txBody>
          </p:sp>
        </mc:Choice>
        <mc:Fallback xmlns="">
          <p:sp>
            <p:nvSpPr>
              <p:cNvPr id="3" name="Text Placeholder 2">
                <a:extLst>
                  <a:ext uri="{FF2B5EF4-FFF2-40B4-BE49-F238E27FC236}">
                    <a16:creationId xmlns:a16="http://schemas.microsoft.com/office/drawing/2014/main" id="{568A1A54-83DF-EB46-8AAB-7355B9F4642A}"/>
                  </a:ext>
                </a:extLst>
              </p:cNvPr>
              <p:cNvSpPr>
                <a:spLocks noGrp="1" noRot="1" noChangeAspect="1" noMove="1" noResize="1" noEditPoints="1" noAdjustHandles="1" noChangeArrowheads="1" noChangeShapeType="1" noTextEdit="1"/>
              </p:cNvSpPr>
              <p:nvPr>
                <p:ph type="body" idx="1"/>
              </p:nvPr>
            </p:nvSpPr>
            <p:spPr>
              <a:xfrm>
                <a:off x="2589212" y="2133600"/>
                <a:ext cx="4096401" cy="3777622"/>
              </a:xfrm>
              <a:blipFill>
                <a:blip r:embed="rId2"/>
                <a:stretch>
                  <a:fillRect r="-12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9B06828-38D8-D874-B2EF-78C1F60D3C51}"/>
              </a:ext>
            </a:extLst>
          </p:cNvPr>
          <p:cNvPicPr>
            <a:picLocks noChangeAspect="1"/>
          </p:cNvPicPr>
          <p:nvPr/>
        </p:nvPicPr>
        <p:blipFill>
          <a:blip r:embed="rId3"/>
          <a:stretch>
            <a:fillRect/>
          </a:stretch>
        </p:blipFill>
        <p:spPr>
          <a:xfrm>
            <a:off x="7312181" y="902937"/>
            <a:ext cx="4314751" cy="2876501"/>
          </a:xfrm>
          <a:prstGeom prst="rect">
            <a:avLst/>
          </a:prstGeom>
        </p:spPr>
      </p:pic>
      <p:pic>
        <p:nvPicPr>
          <p:cNvPr id="7" name="Picture 6">
            <a:extLst>
              <a:ext uri="{FF2B5EF4-FFF2-40B4-BE49-F238E27FC236}">
                <a16:creationId xmlns:a16="http://schemas.microsoft.com/office/drawing/2014/main" id="{C83C1F7A-95EC-62FD-7A5E-2EF3D3A1898F}"/>
              </a:ext>
            </a:extLst>
          </p:cNvPr>
          <p:cNvPicPr>
            <a:picLocks noChangeAspect="1"/>
          </p:cNvPicPr>
          <p:nvPr/>
        </p:nvPicPr>
        <p:blipFill>
          <a:blip r:embed="rId4"/>
          <a:stretch>
            <a:fillRect/>
          </a:stretch>
        </p:blipFill>
        <p:spPr>
          <a:xfrm>
            <a:off x="7321265" y="3916235"/>
            <a:ext cx="4314752" cy="2876501"/>
          </a:xfrm>
          <a:prstGeom prst="rect">
            <a:avLst/>
          </a:prstGeom>
        </p:spPr>
      </p:pic>
    </p:spTree>
    <p:extLst>
      <p:ext uri="{BB962C8B-B14F-4D97-AF65-F5344CB8AC3E}">
        <p14:creationId xmlns:p14="http://schemas.microsoft.com/office/powerpoint/2010/main" val="2132766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59BC-FC15-154B-83B0-6AE8ADA5827F}"/>
              </a:ext>
            </a:extLst>
          </p:cNvPr>
          <p:cNvSpPr>
            <a:spLocks noGrp="1"/>
          </p:cNvSpPr>
          <p:nvPr>
            <p:ph type="title"/>
          </p:nvPr>
        </p:nvSpPr>
        <p:spPr/>
        <p:txBody>
          <a:bodyPr/>
          <a:lstStyle/>
          <a:p>
            <a:r>
              <a:rPr lang="en-US" dirty="0"/>
              <a:t>COFFEE?!</a:t>
            </a:r>
          </a:p>
        </p:txBody>
      </p:sp>
      <p:sp>
        <p:nvSpPr>
          <p:cNvPr id="3" name="Text Placeholder 2">
            <a:extLst>
              <a:ext uri="{FF2B5EF4-FFF2-40B4-BE49-F238E27FC236}">
                <a16:creationId xmlns:a16="http://schemas.microsoft.com/office/drawing/2014/main" id="{DA7B76DD-154F-4A49-8C66-6381BC8D2CD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96256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B3E8-851A-7282-3665-4B8212D54FB0}"/>
              </a:ext>
            </a:extLst>
          </p:cNvPr>
          <p:cNvSpPr>
            <a:spLocks noGrp="1"/>
          </p:cNvSpPr>
          <p:nvPr>
            <p:ph type="title"/>
          </p:nvPr>
        </p:nvSpPr>
        <p:spPr/>
        <p:txBody>
          <a:bodyPr/>
          <a:lstStyle/>
          <a:p>
            <a:r>
              <a:rPr lang="en-US" dirty="0"/>
              <a:t>What is version control, why is it useful?</a:t>
            </a:r>
          </a:p>
        </p:txBody>
      </p:sp>
      <p:sp>
        <p:nvSpPr>
          <p:cNvPr id="3" name="Text Placeholder 2">
            <a:extLst>
              <a:ext uri="{FF2B5EF4-FFF2-40B4-BE49-F238E27FC236}">
                <a16:creationId xmlns:a16="http://schemas.microsoft.com/office/drawing/2014/main" id="{BA43EFDE-98A0-2877-D58B-E704AFDE06A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22615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3114-18B3-F64C-8931-C78600806B40}"/>
              </a:ext>
            </a:extLst>
          </p:cNvPr>
          <p:cNvSpPr>
            <a:spLocks noGrp="1"/>
          </p:cNvSpPr>
          <p:nvPr>
            <p:ph type="title"/>
          </p:nvPr>
        </p:nvSpPr>
        <p:spPr/>
        <p:txBody>
          <a:bodyPr/>
          <a:lstStyle/>
          <a:p>
            <a:r>
              <a:rPr lang="en-US" dirty="0"/>
              <a:t>Likelihood</a:t>
            </a:r>
          </a:p>
        </p:txBody>
      </p:sp>
      <p:sp>
        <p:nvSpPr>
          <p:cNvPr id="3" name="Text Placeholder 2">
            <a:extLst>
              <a:ext uri="{FF2B5EF4-FFF2-40B4-BE49-F238E27FC236}">
                <a16:creationId xmlns:a16="http://schemas.microsoft.com/office/drawing/2014/main" id="{630B6B8A-061D-0241-B771-45100BBB24A3}"/>
              </a:ext>
            </a:extLst>
          </p:cNvPr>
          <p:cNvSpPr>
            <a:spLocks noGrp="1"/>
          </p:cNvSpPr>
          <p:nvPr>
            <p:ph type="body" idx="1"/>
          </p:nvPr>
        </p:nvSpPr>
        <p:spPr/>
        <p:txBody>
          <a:bodyPr/>
          <a:lstStyle/>
          <a:p>
            <a:r>
              <a:rPr lang="en-US" dirty="0"/>
              <a:t>How does a model explain the observed data?</a:t>
            </a:r>
          </a:p>
          <a:p>
            <a:r>
              <a:rPr lang="en-US" dirty="0"/>
              <a:t>Calculate the probability of seeing this data under a variety of parameters for the model. </a:t>
            </a:r>
          </a:p>
          <a:p>
            <a:r>
              <a:rPr lang="en-US" dirty="0"/>
              <a:t>How do we understand this, given all the distributions we’ve seen today?</a:t>
            </a:r>
          </a:p>
        </p:txBody>
      </p:sp>
    </p:spTree>
    <p:extLst>
      <p:ext uri="{BB962C8B-B14F-4D97-AF65-F5344CB8AC3E}">
        <p14:creationId xmlns:p14="http://schemas.microsoft.com/office/powerpoint/2010/main" val="3661193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AF06-FAF1-B64B-9C4A-D6AE834FF3F7}"/>
              </a:ext>
            </a:extLst>
          </p:cNvPr>
          <p:cNvSpPr>
            <a:spLocks noGrp="1"/>
          </p:cNvSpPr>
          <p:nvPr>
            <p:ph type="title"/>
          </p:nvPr>
        </p:nvSpPr>
        <p:spPr/>
        <p:txBody>
          <a:bodyPr/>
          <a:lstStyle/>
          <a:p>
            <a:r>
              <a:rPr lang="en-US" dirty="0"/>
              <a:t>What are our statistical tests really doing?</a:t>
            </a:r>
          </a:p>
        </p:txBody>
      </p:sp>
      <p:sp>
        <p:nvSpPr>
          <p:cNvPr id="3" name="Text Placeholder 2">
            <a:extLst>
              <a:ext uri="{FF2B5EF4-FFF2-40B4-BE49-F238E27FC236}">
                <a16:creationId xmlns:a16="http://schemas.microsoft.com/office/drawing/2014/main" id="{875EE633-1374-A44F-BFA3-1B501DFD1F1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6352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7297-E9ED-17C6-74A9-D8C4AFF176E2}"/>
              </a:ext>
            </a:extLst>
          </p:cNvPr>
          <p:cNvSpPr>
            <a:spLocks noGrp="1"/>
          </p:cNvSpPr>
          <p:nvPr>
            <p:ph type="title"/>
          </p:nvPr>
        </p:nvSpPr>
        <p:spPr/>
        <p:txBody>
          <a:bodyPr/>
          <a:lstStyle/>
          <a:p>
            <a:r>
              <a:rPr lang="en-US" dirty="0"/>
              <a:t>What is a p value?</a:t>
            </a:r>
          </a:p>
        </p:txBody>
      </p:sp>
      <p:sp>
        <p:nvSpPr>
          <p:cNvPr id="3" name="Text Placeholder 2">
            <a:extLst>
              <a:ext uri="{FF2B5EF4-FFF2-40B4-BE49-F238E27FC236}">
                <a16:creationId xmlns:a16="http://schemas.microsoft.com/office/drawing/2014/main" id="{58A2C6F4-9FC0-FA42-0AC5-3C0E64C0A508}"/>
              </a:ext>
            </a:extLst>
          </p:cNvPr>
          <p:cNvSpPr>
            <a:spLocks noGrp="1"/>
          </p:cNvSpPr>
          <p:nvPr>
            <p:ph type="body" idx="1"/>
          </p:nvPr>
        </p:nvSpPr>
        <p:spPr/>
        <p:txBody>
          <a:bodyPr/>
          <a:lstStyle/>
          <a:p>
            <a:r>
              <a:rPr lang="en-US" dirty="0"/>
              <a:t>Probability of observing the data, given a null hypothesis. </a:t>
            </a:r>
          </a:p>
          <a:p>
            <a:r>
              <a:rPr lang="en-US" dirty="0"/>
              <a:t>What is a </a:t>
            </a:r>
            <a:r>
              <a:rPr lang="en-US" dirty="0" err="1"/>
              <a:t>pvalue</a:t>
            </a:r>
            <a:r>
              <a:rPr lang="en-US" dirty="0"/>
              <a:t> not?!</a:t>
            </a:r>
          </a:p>
          <a:p>
            <a:r>
              <a:rPr lang="en-US" dirty="0"/>
              <a:t>Given the distributions that we’ve been talking about today, what is does a null hypothesis look like? Let’s draw some.</a:t>
            </a:r>
          </a:p>
        </p:txBody>
      </p:sp>
    </p:spTree>
    <p:extLst>
      <p:ext uri="{BB962C8B-B14F-4D97-AF65-F5344CB8AC3E}">
        <p14:creationId xmlns:p14="http://schemas.microsoft.com/office/powerpoint/2010/main" val="2729726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07B9-AE56-2E45-A1CD-9D5246C1CCC0}"/>
              </a:ext>
            </a:extLst>
          </p:cNvPr>
          <p:cNvSpPr>
            <a:spLocks noGrp="1"/>
          </p:cNvSpPr>
          <p:nvPr>
            <p:ph type="title"/>
          </p:nvPr>
        </p:nvSpPr>
        <p:spPr/>
        <p:txBody>
          <a:bodyPr/>
          <a:lstStyle/>
          <a:p>
            <a:r>
              <a:rPr lang="en-US" dirty="0"/>
              <a:t>Simulation Activities (grab the code from </a:t>
            </a:r>
            <a:r>
              <a:rPr lang="en-US" dirty="0" err="1"/>
              <a:t>eclass</a:t>
            </a:r>
            <a:r>
              <a:rPr lang="en-US" dirty="0"/>
              <a:t>!)</a:t>
            </a:r>
          </a:p>
        </p:txBody>
      </p:sp>
      <p:sp>
        <p:nvSpPr>
          <p:cNvPr id="3" name="Text Placeholder 2">
            <a:extLst>
              <a:ext uri="{FF2B5EF4-FFF2-40B4-BE49-F238E27FC236}">
                <a16:creationId xmlns:a16="http://schemas.microsoft.com/office/drawing/2014/main" id="{92A32C75-6BD1-6744-A192-41190A73380A}"/>
              </a:ext>
            </a:extLst>
          </p:cNvPr>
          <p:cNvSpPr>
            <a:spLocks noGrp="1"/>
          </p:cNvSpPr>
          <p:nvPr>
            <p:ph type="body" idx="1"/>
          </p:nvPr>
        </p:nvSpPr>
        <p:spPr>
          <a:xfrm>
            <a:off x="1768839" y="1732547"/>
            <a:ext cx="10423161" cy="4788173"/>
          </a:xfrm>
        </p:spPr>
        <p:txBody>
          <a:bodyPr>
            <a:normAutofit lnSpcReduction="10000"/>
          </a:bodyPr>
          <a:lstStyle/>
          <a:p>
            <a:r>
              <a:rPr lang="en-US" dirty="0"/>
              <a:t>What distribution are your data likely from?</a:t>
            </a:r>
          </a:p>
          <a:p>
            <a:endParaRPr lang="en-US" dirty="0"/>
          </a:p>
          <a:p>
            <a:r>
              <a:rPr lang="en-US" dirty="0"/>
              <a:t>Why do you think this?</a:t>
            </a:r>
          </a:p>
          <a:p>
            <a:endParaRPr lang="en-US" dirty="0"/>
          </a:p>
          <a:p>
            <a:r>
              <a:rPr lang="en-US" dirty="0"/>
              <a:t>Using the distribution that you've chosen, change the different parameters. What happens when you change the parameters for the distribution? Describe how the shape changes.</a:t>
            </a:r>
          </a:p>
          <a:p>
            <a:endParaRPr lang="en-US" dirty="0"/>
          </a:p>
          <a:p>
            <a:r>
              <a:rPr lang="en-US" dirty="0"/>
              <a:t>Can you simulate data that looks like what you expect your data looks like? What are the parameters for that?</a:t>
            </a:r>
          </a:p>
          <a:p>
            <a:endParaRPr lang="en-US" dirty="0"/>
          </a:p>
          <a:p>
            <a:r>
              <a:rPr lang="en-US" dirty="0"/>
              <a:t>Get into a group with a peer. Listen to them describe their response variable. What do you think the appropriate distribution would be? Can you simulate data that resembles what your partner has done?</a:t>
            </a:r>
          </a:p>
          <a:p>
            <a:endParaRPr lang="en-US" dirty="0"/>
          </a:p>
        </p:txBody>
      </p:sp>
    </p:spTree>
    <p:extLst>
      <p:ext uri="{BB962C8B-B14F-4D97-AF65-F5344CB8AC3E}">
        <p14:creationId xmlns:p14="http://schemas.microsoft.com/office/powerpoint/2010/main" val="202189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825" y="1244600"/>
            <a:ext cx="3924300" cy="5232400"/>
          </a:xfrm>
          <a:prstGeom prst="rect">
            <a:avLst/>
          </a:prstGeom>
        </p:spPr>
      </p:pic>
      <p:sp>
        <p:nvSpPr>
          <p:cNvPr id="4" name="TextBox 3"/>
          <p:cNvSpPr txBox="1"/>
          <p:nvPr/>
        </p:nvSpPr>
        <p:spPr>
          <a:xfrm>
            <a:off x="1465632" y="6536992"/>
            <a:ext cx="8150006" cy="307777"/>
          </a:xfrm>
          <a:prstGeom prst="rect">
            <a:avLst/>
          </a:prstGeom>
          <a:noFill/>
        </p:spPr>
        <p:txBody>
          <a:bodyPr wrap="square" rtlCol="0">
            <a:spAutoFit/>
          </a:bodyPr>
          <a:lstStyle/>
          <a:p>
            <a:r>
              <a:rPr lang="en-US" dirty="0"/>
              <a:t>THANK YOU STEVE HEARD FOR THESE SLIDES! </a:t>
            </a:r>
          </a:p>
        </p:txBody>
      </p:sp>
      <p:sp>
        <p:nvSpPr>
          <p:cNvPr id="6" name="TextBox 5"/>
          <p:cNvSpPr txBox="1"/>
          <p:nvPr/>
        </p:nvSpPr>
        <p:spPr>
          <a:xfrm>
            <a:off x="3910324" y="286822"/>
            <a:ext cx="4134466" cy="646331"/>
          </a:xfrm>
          <a:prstGeom prst="rect">
            <a:avLst/>
          </a:prstGeom>
          <a:noFill/>
        </p:spPr>
        <p:txBody>
          <a:bodyPr wrap="none" rtlCol="0">
            <a:spAutoFit/>
          </a:bodyPr>
          <a:lstStyle/>
          <a:p>
            <a:pPr algn="ctr"/>
            <a:r>
              <a:rPr lang="en-US" sz="3600" dirty="0"/>
              <a:t>Lecture 5: Methods</a:t>
            </a:r>
          </a:p>
        </p:txBody>
      </p:sp>
      <p:sp>
        <p:nvSpPr>
          <p:cNvPr id="7" name="TextBox 6"/>
          <p:cNvSpPr txBox="1"/>
          <p:nvPr/>
        </p:nvSpPr>
        <p:spPr>
          <a:xfrm>
            <a:off x="9774178" y="6533749"/>
            <a:ext cx="870752" cy="307777"/>
          </a:xfrm>
          <a:prstGeom prst="rect">
            <a:avLst/>
          </a:prstGeom>
          <a:noFill/>
        </p:spPr>
        <p:txBody>
          <a:bodyPr wrap="none" rtlCol="0">
            <a:spAutoFit/>
          </a:bodyPr>
          <a:lstStyle/>
          <a:p>
            <a:pPr algn="r"/>
            <a:r>
              <a:rPr lang="en-US" dirty="0"/>
              <a:t>Methods</a:t>
            </a:r>
          </a:p>
        </p:txBody>
      </p:sp>
      <p:sp>
        <p:nvSpPr>
          <p:cNvPr id="3" name="TextBox 2">
            <a:extLst>
              <a:ext uri="{FF2B5EF4-FFF2-40B4-BE49-F238E27FC236}">
                <a16:creationId xmlns:a16="http://schemas.microsoft.com/office/drawing/2014/main" id="{6F971691-6127-1130-F0C6-A322B5CAE204}"/>
              </a:ext>
            </a:extLst>
          </p:cNvPr>
          <p:cNvSpPr txBox="1"/>
          <p:nvPr/>
        </p:nvSpPr>
        <p:spPr>
          <a:xfrm>
            <a:off x="9885145" y="286822"/>
            <a:ext cx="1963554" cy="738664"/>
          </a:xfrm>
          <a:prstGeom prst="rect">
            <a:avLst/>
          </a:prstGeom>
          <a:noFill/>
        </p:spPr>
        <p:txBody>
          <a:bodyPr wrap="square" rtlCol="0">
            <a:spAutoFit/>
          </a:bodyPr>
          <a:lstStyle/>
          <a:p>
            <a:pPr algn="ctr"/>
            <a:r>
              <a:rPr lang="en-US" dirty="0"/>
              <a:t>Stephen’s Book is:</a:t>
            </a:r>
            <a:br>
              <a:rPr lang="en-US" dirty="0"/>
            </a:br>
            <a:r>
              <a:rPr lang="en-US" dirty="0"/>
              <a:t>The Scientist’s Guide to Writing</a:t>
            </a:r>
          </a:p>
        </p:txBody>
      </p:sp>
      <p:pic>
        <p:nvPicPr>
          <p:cNvPr id="8" name="Picture 7" descr="A computer screen shot of a book&#10;&#10;Description automatically generated">
            <a:extLst>
              <a:ext uri="{FF2B5EF4-FFF2-40B4-BE49-F238E27FC236}">
                <a16:creationId xmlns:a16="http://schemas.microsoft.com/office/drawing/2014/main" id="{1F64A392-A256-C520-BC35-62C9EDBE3D6C}"/>
              </a:ext>
            </a:extLst>
          </p:cNvPr>
          <p:cNvPicPr>
            <a:picLocks noChangeAspect="1"/>
          </p:cNvPicPr>
          <p:nvPr/>
        </p:nvPicPr>
        <p:blipFill>
          <a:blip r:embed="rId3"/>
          <a:srcRect l="24338" t="19676" r="46806" b="13286"/>
          <a:stretch/>
        </p:blipFill>
        <p:spPr>
          <a:xfrm>
            <a:off x="9165005" y="1025486"/>
            <a:ext cx="2959850" cy="3883019"/>
          </a:xfrm>
          <a:prstGeom prst="rect">
            <a:avLst/>
          </a:prstGeom>
        </p:spPr>
      </p:pic>
    </p:spTree>
    <p:extLst>
      <p:ext uri="{BB962C8B-B14F-4D97-AF65-F5344CB8AC3E}">
        <p14:creationId xmlns:p14="http://schemas.microsoft.com/office/powerpoint/2010/main" val="187113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85991" y="116732"/>
            <a:ext cx="2783134" cy="523220"/>
          </a:xfrm>
          <a:prstGeom prst="rect">
            <a:avLst/>
          </a:prstGeom>
          <a:noFill/>
        </p:spPr>
        <p:txBody>
          <a:bodyPr wrap="none" rtlCol="0">
            <a:spAutoFit/>
          </a:bodyPr>
          <a:lstStyle/>
          <a:p>
            <a:pPr algn="ctr"/>
            <a:r>
              <a:rPr lang="en-US" sz="2800" dirty="0"/>
              <a:t>Methods: basics</a:t>
            </a:r>
          </a:p>
        </p:txBody>
      </p:sp>
      <p:sp>
        <p:nvSpPr>
          <p:cNvPr id="7" name="TextBox 6"/>
          <p:cNvSpPr txBox="1"/>
          <p:nvPr/>
        </p:nvSpPr>
        <p:spPr>
          <a:xfrm>
            <a:off x="9774178" y="6533749"/>
            <a:ext cx="870752" cy="307777"/>
          </a:xfrm>
          <a:prstGeom prst="rect">
            <a:avLst/>
          </a:prstGeom>
          <a:noFill/>
        </p:spPr>
        <p:txBody>
          <a:bodyPr wrap="none" rtlCol="0">
            <a:spAutoFit/>
          </a:bodyPr>
          <a:lstStyle/>
          <a:p>
            <a:pPr algn="r"/>
            <a:r>
              <a:rPr lang="en-US" dirty="0"/>
              <a:t>Methods</a:t>
            </a:r>
          </a:p>
        </p:txBody>
      </p:sp>
      <p:sp>
        <p:nvSpPr>
          <p:cNvPr id="5" name="TextBox 4"/>
          <p:cNvSpPr txBox="1"/>
          <p:nvPr/>
        </p:nvSpPr>
        <p:spPr>
          <a:xfrm>
            <a:off x="2219326" y="1419225"/>
            <a:ext cx="8220075" cy="3016210"/>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2000" dirty="0"/>
              <a:t>What you studied, how you studied it, and how you analyzed the data</a:t>
            </a:r>
          </a:p>
          <a:p>
            <a:pPr marL="628650" lvl="1" indent="-171450">
              <a:spcAft>
                <a:spcPts val="600"/>
              </a:spcAft>
              <a:buFont typeface="Arial" panose="020B0604020202020204" pitchFamily="34" charset="0"/>
              <a:buChar char="•"/>
            </a:pPr>
            <a:r>
              <a:rPr lang="en-US" sz="2000" dirty="0"/>
              <a:t>Materials, reagents, study species, field sites, etc.</a:t>
            </a:r>
          </a:p>
          <a:p>
            <a:pPr marL="628650" lvl="1" indent="-171450">
              <a:spcAft>
                <a:spcPts val="600"/>
              </a:spcAft>
              <a:buFont typeface="Arial" panose="020B0604020202020204" pitchFamily="34" charset="0"/>
              <a:buChar char="•"/>
            </a:pPr>
            <a:r>
              <a:rPr lang="en-US" sz="2000" dirty="0"/>
              <a:t>Experimental/observational methods</a:t>
            </a:r>
          </a:p>
          <a:p>
            <a:pPr marL="628650" lvl="1" indent="-171450">
              <a:spcAft>
                <a:spcPts val="600"/>
              </a:spcAft>
              <a:buFont typeface="Arial" panose="020B0604020202020204" pitchFamily="34" charset="0"/>
              <a:buChar char="•"/>
            </a:pPr>
            <a:r>
              <a:rPr lang="en-US" sz="2000" dirty="0"/>
              <a:t>Data analysis (statistics) -&gt; NB, we’re going to split this out!</a:t>
            </a:r>
          </a:p>
          <a:p>
            <a:pPr marL="628650" lvl="1" indent="-171450">
              <a:spcAft>
                <a:spcPts val="600"/>
              </a:spcAft>
              <a:buFont typeface="Arial" panose="020B0604020202020204" pitchFamily="34" charset="0"/>
              <a:buChar char="•"/>
            </a:pPr>
            <a:endParaRPr lang="en-US" sz="2000" dirty="0"/>
          </a:p>
          <a:p>
            <a:pPr marL="171450" indent="-171450">
              <a:spcAft>
                <a:spcPts val="600"/>
              </a:spcAft>
              <a:buFont typeface="Arial" panose="020B0604020202020204" pitchFamily="34" charset="0"/>
              <a:buChar char="•"/>
            </a:pPr>
            <a:r>
              <a:rPr lang="en-US" sz="2000" dirty="0"/>
              <a:t>More complex papers may involve multiple experiments, and may therefore repeat the materials-experiment-analysis structure</a:t>
            </a:r>
          </a:p>
          <a:p>
            <a:pPr marL="171450" indent="-171450">
              <a:spcAft>
                <a:spcPts val="600"/>
              </a:spcAft>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A7E8870D-07DD-8A31-B931-F0150B71630A}"/>
              </a:ext>
            </a:extLst>
          </p:cNvPr>
          <p:cNvSpPr txBox="1"/>
          <p:nvPr/>
        </p:nvSpPr>
        <p:spPr>
          <a:xfrm>
            <a:off x="1465632" y="6536992"/>
            <a:ext cx="4418197" cy="307777"/>
          </a:xfrm>
          <a:prstGeom prst="rect">
            <a:avLst/>
          </a:prstGeom>
          <a:noFill/>
        </p:spPr>
        <p:txBody>
          <a:bodyPr wrap="none" rtlCol="0">
            <a:spAutoFit/>
          </a:bodyPr>
          <a:lstStyle/>
          <a:p>
            <a:r>
              <a:rPr lang="en-US" dirty="0"/>
              <a:t>THANK YOU STEVE HEARD FOR THESE SLIDES! </a:t>
            </a:r>
          </a:p>
        </p:txBody>
      </p:sp>
    </p:spTree>
    <p:extLst>
      <p:ext uri="{BB962C8B-B14F-4D97-AF65-F5344CB8AC3E}">
        <p14:creationId xmlns:p14="http://schemas.microsoft.com/office/powerpoint/2010/main" val="3166624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16738" y="116732"/>
            <a:ext cx="4121641" cy="523220"/>
          </a:xfrm>
          <a:prstGeom prst="rect">
            <a:avLst/>
          </a:prstGeom>
          <a:noFill/>
        </p:spPr>
        <p:txBody>
          <a:bodyPr wrap="none" rtlCol="0">
            <a:spAutoFit/>
          </a:bodyPr>
          <a:lstStyle/>
          <a:p>
            <a:pPr algn="ctr"/>
            <a:r>
              <a:rPr lang="en-US" sz="2800" dirty="0"/>
              <a:t>Active and passive voice</a:t>
            </a:r>
          </a:p>
        </p:txBody>
      </p:sp>
      <p:sp>
        <p:nvSpPr>
          <p:cNvPr id="7" name="TextBox 6"/>
          <p:cNvSpPr txBox="1"/>
          <p:nvPr/>
        </p:nvSpPr>
        <p:spPr>
          <a:xfrm>
            <a:off x="9774178" y="6533749"/>
            <a:ext cx="870752" cy="307777"/>
          </a:xfrm>
          <a:prstGeom prst="rect">
            <a:avLst/>
          </a:prstGeom>
          <a:noFill/>
        </p:spPr>
        <p:txBody>
          <a:bodyPr wrap="none" rtlCol="0">
            <a:spAutoFit/>
          </a:bodyPr>
          <a:lstStyle/>
          <a:p>
            <a:pPr algn="r"/>
            <a:r>
              <a:rPr lang="en-US" dirty="0"/>
              <a:t>Methods</a:t>
            </a:r>
          </a:p>
        </p:txBody>
      </p:sp>
      <p:sp>
        <p:nvSpPr>
          <p:cNvPr id="2" name="TextBox 1"/>
          <p:cNvSpPr txBox="1"/>
          <p:nvPr/>
        </p:nvSpPr>
        <p:spPr>
          <a:xfrm>
            <a:off x="2124076" y="941451"/>
            <a:ext cx="8141589" cy="5355312"/>
          </a:xfrm>
          <a:prstGeom prst="rect">
            <a:avLst/>
          </a:prstGeom>
          <a:noFill/>
        </p:spPr>
        <p:txBody>
          <a:bodyPr wrap="square" rtlCol="0">
            <a:spAutoFit/>
          </a:bodyPr>
          <a:lstStyle/>
          <a:p>
            <a:pPr>
              <a:spcAft>
                <a:spcPts val="600"/>
              </a:spcAft>
            </a:pPr>
            <a:r>
              <a:rPr lang="en-US" sz="2000" dirty="0"/>
              <a:t>Active voice: </a:t>
            </a:r>
            <a:r>
              <a:rPr lang="en-US" sz="2000" i="1" dirty="0"/>
              <a:t>“We added 10 mL of phosphate buffer and shook the solution.”</a:t>
            </a:r>
          </a:p>
          <a:p>
            <a:pPr>
              <a:spcAft>
                <a:spcPts val="600"/>
              </a:spcAft>
            </a:pPr>
            <a:r>
              <a:rPr lang="en-US" sz="2000" dirty="0"/>
              <a:t>Passive voice: </a:t>
            </a:r>
            <a:r>
              <a:rPr lang="en-US" sz="2000" i="1" dirty="0"/>
              <a:t>“10 mL of phosphate buffer was added to the solution,      					which was then shaken.” </a:t>
            </a:r>
          </a:p>
          <a:p>
            <a:pPr>
              <a:spcAft>
                <a:spcPts val="600"/>
              </a:spcAft>
            </a:pPr>
            <a:endParaRPr lang="en-US" sz="2000" i="1" dirty="0"/>
          </a:p>
          <a:p>
            <a:pPr marL="171450" indent="-171450">
              <a:spcAft>
                <a:spcPts val="600"/>
              </a:spcAft>
              <a:buFont typeface="Arial" panose="020B0604020202020204" pitchFamily="34" charset="0"/>
              <a:buChar char="•"/>
            </a:pPr>
            <a:r>
              <a:rPr lang="en-US" sz="2000" dirty="0"/>
              <a:t>Students are often told to write in the passive voice and to avoid using   “I” and “we”.</a:t>
            </a:r>
          </a:p>
          <a:p>
            <a:pPr marL="171450" indent="-171450">
              <a:spcAft>
                <a:spcPts val="600"/>
              </a:spcAft>
              <a:buFont typeface="Arial" panose="020B0604020202020204" pitchFamily="34" charset="0"/>
              <a:buChar char="•"/>
            </a:pPr>
            <a:endParaRPr lang="en-US" sz="900" dirty="0"/>
          </a:p>
          <a:p>
            <a:pPr algn="ctr">
              <a:spcAft>
                <a:spcPts val="600"/>
              </a:spcAft>
            </a:pPr>
            <a:r>
              <a:rPr lang="en-US" sz="2800" b="1" i="1" dirty="0"/>
              <a:t>This is terrible advice.  Do not follow it.</a:t>
            </a:r>
          </a:p>
          <a:p>
            <a:pPr marL="171450" indent="-171450">
              <a:spcAft>
                <a:spcPts val="600"/>
              </a:spcAft>
              <a:buFont typeface="Arial" panose="020B0604020202020204" pitchFamily="34" charset="0"/>
              <a:buChar char="•"/>
            </a:pPr>
            <a:endParaRPr lang="en-US" sz="2000" dirty="0"/>
          </a:p>
          <a:p>
            <a:pPr marL="171450" indent="-171450">
              <a:spcAft>
                <a:spcPts val="600"/>
              </a:spcAft>
              <a:buFont typeface="Arial" panose="020B0604020202020204" pitchFamily="34" charset="0"/>
              <a:buChar char="•"/>
            </a:pPr>
            <a:r>
              <a:rPr lang="en-US" sz="2000" dirty="0"/>
              <a:t>Active voice is shorter, simpler, more engaging, and more honest.</a:t>
            </a:r>
          </a:p>
          <a:p>
            <a:pPr marL="171450" indent="-171450">
              <a:spcAft>
                <a:spcPts val="600"/>
              </a:spcAft>
              <a:buFont typeface="Arial" panose="020B0604020202020204" pitchFamily="34" charset="0"/>
              <a:buChar char="•"/>
            </a:pPr>
            <a:r>
              <a:rPr lang="en-US" sz="2000" dirty="0"/>
              <a:t>Active voice was standard until the mid-19</a:t>
            </a:r>
            <a:r>
              <a:rPr lang="en-US" sz="2000" baseline="30000" dirty="0"/>
              <a:t>th</a:t>
            </a:r>
            <a:r>
              <a:rPr lang="en-US" sz="2000" dirty="0"/>
              <a:t> century; then use of the passive voice became widespread because it projected objectivity.</a:t>
            </a:r>
          </a:p>
          <a:p>
            <a:pPr marL="171450" indent="-171450">
              <a:spcAft>
                <a:spcPts val="600"/>
              </a:spcAft>
              <a:buFont typeface="Arial" panose="020B0604020202020204" pitchFamily="34" charset="0"/>
              <a:buChar char="•"/>
            </a:pPr>
            <a:r>
              <a:rPr lang="en-US" sz="2000" dirty="0"/>
              <a:t>In the last 20 years, journals have shifted their preference back to active.  However, teaching has not caught up.</a:t>
            </a:r>
          </a:p>
        </p:txBody>
      </p:sp>
      <p:sp>
        <p:nvSpPr>
          <p:cNvPr id="3" name="TextBox 2">
            <a:extLst>
              <a:ext uri="{FF2B5EF4-FFF2-40B4-BE49-F238E27FC236}">
                <a16:creationId xmlns:a16="http://schemas.microsoft.com/office/drawing/2014/main" id="{43C0878D-BAD8-6CB0-F724-95CCD2CF8C72}"/>
              </a:ext>
            </a:extLst>
          </p:cNvPr>
          <p:cNvSpPr txBox="1"/>
          <p:nvPr/>
        </p:nvSpPr>
        <p:spPr>
          <a:xfrm>
            <a:off x="1465632" y="6536992"/>
            <a:ext cx="4418197" cy="307777"/>
          </a:xfrm>
          <a:prstGeom prst="rect">
            <a:avLst/>
          </a:prstGeom>
          <a:noFill/>
        </p:spPr>
        <p:txBody>
          <a:bodyPr wrap="none" rtlCol="0">
            <a:spAutoFit/>
          </a:bodyPr>
          <a:lstStyle/>
          <a:p>
            <a:r>
              <a:rPr lang="en-US" dirty="0"/>
              <a:t>THANK YOU STEVE HEARD FOR THESE SLIDES! </a:t>
            </a:r>
          </a:p>
        </p:txBody>
      </p:sp>
    </p:spTree>
    <p:extLst>
      <p:ext uri="{BB962C8B-B14F-4D97-AF65-F5344CB8AC3E}">
        <p14:creationId xmlns:p14="http://schemas.microsoft.com/office/powerpoint/2010/main" val="324542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66161" y="116732"/>
            <a:ext cx="6022803" cy="523220"/>
          </a:xfrm>
          <a:prstGeom prst="rect">
            <a:avLst/>
          </a:prstGeom>
          <a:noFill/>
        </p:spPr>
        <p:txBody>
          <a:bodyPr wrap="none" rtlCol="0">
            <a:spAutoFit/>
          </a:bodyPr>
          <a:lstStyle/>
          <a:p>
            <a:pPr algn="ctr"/>
            <a:r>
              <a:rPr lang="en-US" sz="2800" dirty="0"/>
              <a:t>Active and passive voice (continued)</a:t>
            </a:r>
          </a:p>
        </p:txBody>
      </p:sp>
      <p:sp>
        <p:nvSpPr>
          <p:cNvPr id="7" name="TextBox 6"/>
          <p:cNvSpPr txBox="1"/>
          <p:nvPr/>
        </p:nvSpPr>
        <p:spPr>
          <a:xfrm>
            <a:off x="9774178" y="6533749"/>
            <a:ext cx="870752" cy="307777"/>
          </a:xfrm>
          <a:prstGeom prst="rect">
            <a:avLst/>
          </a:prstGeom>
          <a:noFill/>
        </p:spPr>
        <p:txBody>
          <a:bodyPr wrap="none" rtlCol="0">
            <a:spAutoFit/>
          </a:bodyPr>
          <a:lstStyle/>
          <a:p>
            <a:pPr algn="r"/>
            <a:r>
              <a:rPr lang="en-US" dirty="0"/>
              <a:t>Methods</a:t>
            </a:r>
          </a:p>
        </p:txBody>
      </p:sp>
      <p:sp>
        <p:nvSpPr>
          <p:cNvPr id="5" name="TextBox 4"/>
          <p:cNvSpPr txBox="1"/>
          <p:nvPr/>
        </p:nvSpPr>
        <p:spPr>
          <a:xfrm>
            <a:off x="2124075" y="1209676"/>
            <a:ext cx="7144334" cy="4816703"/>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2000" dirty="0"/>
              <a:t>There are reasons to retain </a:t>
            </a:r>
            <a:r>
              <a:rPr lang="en-US" sz="2000" i="1" dirty="0"/>
              <a:t>some</a:t>
            </a:r>
            <a:r>
              <a:rPr lang="en-US" sz="2000" dirty="0"/>
              <a:t> use of passive voice.</a:t>
            </a:r>
          </a:p>
          <a:p>
            <a:pPr marL="746125" lvl="1" indent="-288925">
              <a:spcAft>
                <a:spcPts val="600"/>
              </a:spcAft>
              <a:buFont typeface="+mj-lt"/>
              <a:buAutoNum type="arabicParenR"/>
            </a:pPr>
            <a:r>
              <a:rPr lang="en-US" sz="2000" dirty="0"/>
              <a:t>Vary voice to vary rhythm.</a:t>
            </a:r>
          </a:p>
          <a:p>
            <a:pPr marL="746125" lvl="1" indent="-288925">
              <a:spcAft>
                <a:spcPts val="600"/>
              </a:spcAft>
              <a:buFont typeface="+mj-lt"/>
              <a:buAutoNum type="arabicParenR"/>
            </a:pPr>
            <a:r>
              <a:rPr lang="en-US" sz="2000" dirty="0"/>
              <a:t>Occasional passive can call attention to something:</a:t>
            </a:r>
          </a:p>
          <a:p>
            <a:pPr lvl="1">
              <a:spcAft>
                <a:spcPts val="600"/>
              </a:spcAft>
            </a:pPr>
            <a:r>
              <a:rPr lang="en-US" i="1" dirty="0"/>
              <a:t>        “Beetles were identified to species, but other taxa only to genus.”</a:t>
            </a:r>
          </a:p>
          <a:p>
            <a:pPr marL="746125" lvl="1" indent="-288925">
              <a:spcAft>
                <a:spcPts val="600"/>
              </a:spcAft>
              <a:buFont typeface="+mj-lt"/>
              <a:buAutoNum type="arabicParenR" startAt="3"/>
            </a:pPr>
            <a:r>
              <a:rPr lang="en-US" sz="2000" dirty="0"/>
              <a:t>Passive can obscure an irrelevant actor</a:t>
            </a:r>
          </a:p>
          <a:p>
            <a:pPr lvl="1">
              <a:spcAft>
                <a:spcPts val="600"/>
              </a:spcAft>
            </a:pPr>
            <a:r>
              <a:rPr lang="en-US" i="1" dirty="0"/>
              <a:t>	“Non-parametric methods are preferred when data violate 			 assumptions of ANOVA.”</a:t>
            </a:r>
          </a:p>
          <a:p>
            <a:pPr marL="746125" lvl="1" indent="-288925">
              <a:spcAft>
                <a:spcPts val="600"/>
              </a:spcAft>
              <a:buFont typeface="+mj-lt"/>
              <a:buAutoNum type="arabicParenR" startAt="4"/>
            </a:pPr>
            <a:r>
              <a:rPr lang="en-US" sz="2000" dirty="0"/>
              <a:t>Passive can help avoid need for a complex subject.</a:t>
            </a:r>
          </a:p>
          <a:p>
            <a:pPr lvl="2">
              <a:spcAft>
                <a:spcPts val="600"/>
              </a:spcAft>
            </a:pPr>
            <a:r>
              <a:rPr lang="en-US" i="1" dirty="0"/>
              <a:t>“</a:t>
            </a:r>
            <a:r>
              <a:rPr lang="en-US" i="1" u="sng" dirty="0"/>
              <a:t>Buprestid and </a:t>
            </a:r>
            <a:r>
              <a:rPr lang="en-US" i="1" u="sng" dirty="0" err="1"/>
              <a:t>cerambycid</a:t>
            </a:r>
            <a:r>
              <a:rPr lang="en-US" i="1" u="sng" dirty="0"/>
              <a:t> beetles, </a:t>
            </a:r>
            <a:r>
              <a:rPr lang="en-US" i="1" u="sng" dirty="0" err="1"/>
              <a:t>woodwasps</a:t>
            </a:r>
            <a:r>
              <a:rPr lang="en-US" i="1" u="sng" dirty="0"/>
              <a:t>, and several 	  other taxa that damage trees or that vector pathogenic fungi </a:t>
            </a:r>
            <a:r>
              <a:rPr lang="en-US" i="1" dirty="0"/>
              <a:t>attacked the wounded trees.”</a:t>
            </a:r>
          </a:p>
          <a:p>
            <a:pPr lvl="3">
              <a:spcAft>
                <a:spcPts val="600"/>
              </a:spcAft>
            </a:pPr>
            <a:r>
              <a:rPr lang="en-US" b="1" i="1" dirty="0"/>
              <a:t>versus</a:t>
            </a:r>
          </a:p>
          <a:p>
            <a:pPr lvl="2">
              <a:spcAft>
                <a:spcPts val="600"/>
              </a:spcAft>
            </a:pPr>
            <a:r>
              <a:rPr lang="en-US" i="1" dirty="0"/>
              <a:t>“</a:t>
            </a:r>
            <a:r>
              <a:rPr lang="en-US" i="1" u="sng" dirty="0"/>
              <a:t>The wounded trees </a:t>
            </a:r>
            <a:r>
              <a:rPr lang="en-US" i="1" dirty="0"/>
              <a:t>were attacked by buprestid and </a:t>
            </a:r>
            <a:r>
              <a:rPr lang="en-US" i="1" dirty="0" err="1"/>
              <a:t>cerambycid</a:t>
            </a:r>
            <a:r>
              <a:rPr lang="en-US" i="1" dirty="0"/>
              <a:t> beetles, </a:t>
            </a:r>
            <a:r>
              <a:rPr lang="en-US" i="1" dirty="0" err="1"/>
              <a:t>woodwasps</a:t>
            </a:r>
            <a:r>
              <a:rPr lang="en-US" i="1" dirty="0"/>
              <a:t>, and several other taxa that damage trees or that vector pathogenic fungi.” </a:t>
            </a:r>
          </a:p>
          <a:p>
            <a:pPr>
              <a:spcAft>
                <a:spcPts val="600"/>
              </a:spcAft>
            </a:pPr>
            <a:endParaRPr lang="en-US" sz="2000" dirty="0"/>
          </a:p>
          <a:p>
            <a:pPr marL="171450" indent="-171450">
              <a:spcAft>
                <a:spcPts val="600"/>
              </a:spcAft>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00D405C6-9289-E5DC-8E65-66D3C642AFB4}"/>
              </a:ext>
            </a:extLst>
          </p:cNvPr>
          <p:cNvSpPr txBox="1"/>
          <p:nvPr/>
        </p:nvSpPr>
        <p:spPr>
          <a:xfrm>
            <a:off x="1465632" y="6536992"/>
            <a:ext cx="4418197" cy="307777"/>
          </a:xfrm>
          <a:prstGeom prst="rect">
            <a:avLst/>
          </a:prstGeom>
          <a:noFill/>
        </p:spPr>
        <p:txBody>
          <a:bodyPr wrap="none" rtlCol="0">
            <a:spAutoFit/>
          </a:bodyPr>
          <a:lstStyle/>
          <a:p>
            <a:r>
              <a:rPr lang="en-US" dirty="0"/>
              <a:t>THANK YOU STEVE HEARD FOR THESE SLIDES! </a:t>
            </a:r>
          </a:p>
        </p:txBody>
      </p:sp>
    </p:spTree>
    <p:extLst>
      <p:ext uri="{BB962C8B-B14F-4D97-AF65-F5344CB8AC3E}">
        <p14:creationId xmlns:p14="http://schemas.microsoft.com/office/powerpoint/2010/main" val="68104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25160" y="116732"/>
            <a:ext cx="1104791" cy="523220"/>
          </a:xfrm>
          <a:prstGeom prst="rect">
            <a:avLst/>
          </a:prstGeom>
          <a:noFill/>
        </p:spPr>
        <p:txBody>
          <a:bodyPr wrap="none" rtlCol="0">
            <a:spAutoFit/>
          </a:bodyPr>
          <a:lstStyle/>
          <a:p>
            <a:pPr algn="ctr"/>
            <a:r>
              <a:rPr lang="en-US" sz="2800" dirty="0"/>
              <a:t>Detail</a:t>
            </a:r>
          </a:p>
        </p:txBody>
      </p:sp>
      <p:sp>
        <p:nvSpPr>
          <p:cNvPr id="7" name="TextBox 6"/>
          <p:cNvSpPr txBox="1"/>
          <p:nvPr/>
        </p:nvSpPr>
        <p:spPr>
          <a:xfrm>
            <a:off x="9774178" y="6533749"/>
            <a:ext cx="870752" cy="307777"/>
          </a:xfrm>
          <a:prstGeom prst="rect">
            <a:avLst/>
          </a:prstGeom>
          <a:noFill/>
        </p:spPr>
        <p:txBody>
          <a:bodyPr wrap="none" rtlCol="0">
            <a:spAutoFit/>
          </a:bodyPr>
          <a:lstStyle/>
          <a:p>
            <a:pPr algn="r"/>
            <a:r>
              <a:rPr lang="en-US" dirty="0"/>
              <a:t>Methods</a:t>
            </a:r>
          </a:p>
        </p:txBody>
      </p:sp>
      <p:sp>
        <p:nvSpPr>
          <p:cNvPr id="2" name="TextBox 1"/>
          <p:cNvSpPr txBox="1"/>
          <p:nvPr/>
        </p:nvSpPr>
        <p:spPr>
          <a:xfrm>
            <a:off x="2139821" y="1110345"/>
            <a:ext cx="7128005" cy="4878259"/>
          </a:xfrm>
          <a:prstGeom prst="rect">
            <a:avLst/>
          </a:prstGeom>
          <a:noFill/>
        </p:spPr>
        <p:txBody>
          <a:bodyPr wrap="square" rtlCol="0">
            <a:spAutoFit/>
          </a:bodyPr>
          <a:lstStyle/>
          <a:p>
            <a:pPr>
              <a:spcAft>
                <a:spcPts val="600"/>
              </a:spcAft>
            </a:pPr>
            <a:r>
              <a:rPr lang="en-US" sz="2000" dirty="0"/>
              <a:t>What goes into a Methods section?</a:t>
            </a:r>
          </a:p>
          <a:p>
            <a:pPr marL="628650" lvl="1" indent="-171450">
              <a:spcAft>
                <a:spcPts val="600"/>
              </a:spcAft>
              <a:buFont typeface="Arial" panose="020B0604020202020204" pitchFamily="34" charset="0"/>
              <a:buChar char="•"/>
            </a:pPr>
            <a:r>
              <a:rPr lang="en-US" sz="2000" dirty="0"/>
              <a:t>Enough detail to allow a reader to repeat your work?</a:t>
            </a:r>
          </a:p>
          <a:p>
            <a:pPr marL="628650" lvl="1" indent="-171450">
              <a:spcAft>
                <a:spcPts val="600"/>
              </a:spcAft>
              <a:buFont typeface="Arial" panose="020B0604020202020204" pitchFamily="34" charset="0"/>
              <a:buChar char="•"/>
            </a:pPr>
            <a:r>
              <a:rPr lang="en-US" sz="2000" dirty="0"/>
              <a:t>Enough detail to allow a reader to understand your Results?</a:t>
            </a:r>
          </a:p>
          <a:p>
            <a:pPr marL="628650" lvl="1" indent="-171450">
              <a:spcAft>
                <a:spcPts val="600"/>
              </a:spcAft>
              <a:buFont typeface="Arial" panose="020B0604020202020204" pitchFamily="34" charset="0"/>
              <a:buChar char="•"/>
            </a:pPr>
            <a:r>
              <a:rPr lang="en-US" sz="2000" dirty="0"/>
              <a:t>Enough detail to establish your credibility as a scientist?</a:t>
            </a:r>
          </a:p>
          <a:p>
            <a:pPr marL="628650" lvl="1" indent="-171450">
              <a:spcAft>
                <a:spcPts val="600"/>
              </a:spcAft>
              <a:buFont typeface="Arial" panose="020B0604020202020204" pitchFamily="34" charset="0"/>
              <a:buChar char="•"/>
            </a:pPr>
            <a:endParaRPr lang="en-US" sz="2000" dirty="0"/>
          </a:p>
          <a:p>
            <a:pPr>
              <a:spcAft>
                <a:spcPts val="600"/>
              </a:spcAft>
            </a:pPr>
            <a:r>
              <a:rPr lang="en-US" sz="2000" dirty="0"/>
              <a:t>My (controversial) recommendation: a detail goes in if it:</a:t>
            </a:r>
          </a:p>
          <a:p>
            <a:pPr marL="625475" lvl="1" indent="-168275">
              <a:spcAft>
                <a:spcPts val="600"/>
              </a:spcAft>
              <a:buFont typeface="Arial" panose="020B0604020202020204" pitchFamily="34" charset="0"/>
              <a:buChar char="•"/>
            </a:pPr>
            <a:r>
              <a:rPr lang="en-US" sz="2000" dirty="0"/>
              <a:t>establishes your credibility as a researcher</a:t>
            </a:r>
          </a:p>
          <a:p>
            <a:pPr lvl="1">
              <a:spcAft>
                <a:spcPts val="600"/>
              </a:spcAft>
            </a:pPr>
            <a:r>
              <a:rPr lang="en-US" dirty="0"/>
              <a:t>	</a:t>
            </a:r>
            <a:r>
              <a:rPr lang="en-US" i="1" dirty="0"/>
              <a:t>shows you know how to use standard methods appropriately</a:t>
            </a:r>
            <a:endParaRPr lang="en-US" dirty="0"/>
          </a:p>
          <a:p>
            <a:pPr marL="625475" lvl="1" indent="-168275">
              <a:spcAft>
                <a:spcPts val="600"/>
              </a:spcAft>
              <a:buFont typeface="Arial" panose="020B0604020202020204" pitchFamily="34" charset="0"/>
              <a:buChar char="•"/>
            </a:pPr>
            <a:r>
              <a:rPr lang="en-US" sz="2000" dirty="0"/>
              <a:t>establishes plausibility of your approach to the problem</a:t>
            </a:r>
          </a:p>
          <a:p>
            <a:pPr lvl="2">
              <a:spcAft>
                <a:spcPts val="600"/>
              </a:spcAft>
            </a:pPr>
            <a:r>
              <a:rPr lang="en-US" i="1" dirty="0"/>
              <a:t>shows you are gathering relevant data and analyzing it               to shed light on the research problem</a:t>
            </a:r>
            <a:endParaRPr lang="en-US" dirty="0"/>
          </a:p>
          <a:p>
            <a:pPr marL="625475" lvl="1" indent="-168275">
              <a:spcAft>
                <a:spcPts val="600"/>
              </a:spcAft>
              <a:buFont typeface="Arial" panose="020B0604020202020204" pitchFamily="34" charset="0"/>
              <a:buChar char="•"/>
            </a:pPr>
            <a:r>
              <a:rPr lang="en-US" sz="2000" dirty="0"/>
              <a:t>establishes your sequence of investigative steps</a:t>
            </a:r>
          </a:p>
          <a:p>
            <a:pPr lvl="2">
              <a:spcAft>
                <a:spcPts val="600"/>
              </a:spcAft>
            </a:pPr>
            <a:r>
              <a:rPr lang="en-US" i="1" dirty="0"/>
              <a:t>lets reader understand claims to come in Results and Discussion</a:t>
            </a:r>
          </a:p>
        </p:txBody>
      </p:sp>
      <p:sp>
        <p:nvSpPr>
          <p:cNvPr id="3" name="TextBox 2"/>
          <p:cNvSpPr txBox="1"/>
          <p:nvPr/>
        </p:nvSpPr>
        <p:spPr>
          <a:xfrm>
            <a:off x="1976458" y="6031964"/>
            <a:ext cx="9204764" cy="400110"/>
          </a:xfrm>
          <a:prstGeom prst="rect">
            <a:avLst/>
          </a:prstGeom>
          <a:noFill/>
        </p:spPr>
        <p:txBody>
          <a:bodyPr wrap="none" rtlCol="0">
            <a:spAutoFit/>
          </a:bodyPr>
          <a:lstStyle/>
          <a:p>
            <a:pPr>
              <a:spcAft>
                <a:spcPts val="600"/>
              </a:spcAft>
            </a:pPr>
            <a:r>
              <a:rPr lang="en-US" sz="2000" b="1" dirty="0"/>
              <a:t>Include a detail only if it could influence reader’s interpretation of Results.</a:t>
            </a:r>
          </a:p>
        </p:txBody>
      </p:sp>
      <p:sp>
        <p:nvSpPr>
          <p:cNvPr id="5" name="TextBox 4">
            <a:extLst>
              <a:ext uri="{FF2B5EF4-FFF2-40B4-BE49-F238E27FC236}">
                <a16:creationId xmlns:a16="http://schemas.microsoft.com/office/drawing/2014/main" id="{ECA9F2C7-3428-0BA2-CE68-5C199FC3F272}"/>
              </a:ext>
            </a:extLst>
          </p:cNvPr>
          <p:cNvSpPr txBox="1"/>
          <p:nvPr/>
        </p:nvSpPr>
        <p:spPr>
          <a:xfrm>
            <a:off x="1465632" y="6536992"/>
            <a:ext cx="4418197" cy="307777"/>
          </a:xfrm>
          <a:prstGeom prst="rect">
            <a:avLst/>
          </a:prstGeom>
          <a:noFill/>
        </p:spPr>
        <p:txBody>
          <a:bodyPr wrap="none" rtlCol="0">
            <a:spAutoFit/>
          </a:bodyPr>
          <a:lstStyle/>
          <a:p>
            <a:r>
              <a:rPr lang="en-US" dirty="0"/>
              <a:t>THANK YOU STEVE HEARD FOR THESE SLIDES! </a:t>
            </a:r>
          </a:p>
        </p:txBody>
      </p:sp>
    </p:spTree>
    <p:extLst>
      <p:ext uri="{BB962C8B-B14F-4D97-AF65-F5344CB8AC3E}">
        <p14:creationId xmlns:p14="http://schemas.microsoft.com/office/powerpoint/2010/main" val="116279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25160" y="116732"/>
            <a:ext cx="1104791" cy="523220"/>
          </a:xfrm>
          <a:prstGeom prst="rect">
            <a:avLst/>
          </a:prstGeom>
          <a:noFill/>
        </p:spPr>
        <p:txBody>
          <a:bodyPr wrap="none" rtlCol="0">
            <a:spAutoFit/>
          </a:bodyPr>
          <a:lstStyle/>
          <a:p>
            <a:pPr algn="ctr"/>
            <a:r>
              <a:rPr lang="en-US" sz="2800" dirty="0"/>
              <a:t>Detail</a:t>
            </a:r>
          </a:p>
        </p:txBody>
      </p:sp>
      <p:sp>
        <p:nvSpPr>
          <p:cNvPr id="7" name="TextBox 6"/>
          <p:cNvSpPr txBox="1"/>
          <p:nvPr/>
        </p:nvSpPr>
        <p:spPr>
          <a:xfrm>
            <a:off x="9774178" y="6533749"/>
            <a:ext cx="870752" cy="307777"/>
          </a:xfrm>
          <a:prstGeom prst="rect">
            <a:avLst/>
          </a:prstGeom>
          <a:noFill/>
        </p:spPr>
        <p:txBody>
          <a:bodyPr wrap="none" rtlCol="0">
            <a:spAutoFit/>
          </a:bodyPr>
          <a:lstStyle/>
          <a:p>
            <a:pPr algn="r"/>
            <a:r>
              <a:rPr lang="en-US" dirty="0"/>
              <a:t>Methods</a:t>
            </a:r>
          </a:p>
        </p:txBody>
      </p:sp>
      <p:sp>
        <p:nvSpPr>
          <p:cNvPr id="2" name="TextBox 1"/>
          <p:cNvSpPr txBox="1"/>
          <p:nvPr/>
        </p:nvSpPr>
        <p:spPr>
          <a:xfrm>
            <a:off x="2139821" y="1110345"/>
            <a:ext cx="7128005" cy="3323987"/>
          </a:xfrm>
          <a:prstGeom prst="rect">
            <a:avLst/>
          </a:prstGeom>
          <a:noFill/>
        </p:spPr>
        <p:txBody>
          <a:bodyPr wrap="square" rtlCol="0">
            <a:spAutoFit/>
          </a:bodyPr>
          <a:lstStyle/>
          <a:p>
            <a:pPr>
              <a:spcAft>
                <a:spcPts val="600"/>
              </a:spcAft>
            </a:pPr>
            <a:r>
              <a:rPr lang="en-US" sz="2000" dirty="0"/>
              <a:t>What about detailed methods for replication?</a:t>
            </a:r>
          </a:p>
          <a:p>
            <a:pPr marL="628650" lvl="1" indent="-171450">
              <a:spcAft>
                <a:spcPts val="600"/>
              </a:spcAft>
              <a:buFont typeface="Arial" panose="020B0604020202020204" pitchFamily="34" charset="0"/>
              <a:buChar char="•"/>
            </a:pPr>
            <a:r>
              <a:rPr lang="en-US" sz="2000" dirty="0"/>
              <a:t>Certainly matters in Methods papers.</a:t>
            </a:r>
          </a:p>
          <a:p>
            <a:pPr marL="628650" lvl="1" indent="-171450">
              <a:spcAft>
                <a:spcPts val="600"/>
              </a:spcAft>
              <a:buFont typeface="Arial" panose="020B0604020202020204" pitchFamily="34" charset="0"/>
              <a:buChar char="•"/>
            </a:pPr>
            <a:r>
              <a:rPr lang="en-US" sz="2000" dirty="0"/>
              <a:t>Otherwise, true replications are very, very rare.</a:t>
            </a:r>
          </a:p>
          <a:p>
            <a:pPr marL="628650" lvl="1" indent="-171450">
              <a:spcAft>
                <a:spcPts val="600"/>
              </a:spcAft>
              <a:buFont typeface="Arial" panose="020B0604020202020204" pitchFamily="34" charset="0"/>
              <a:buChar char="•"/>
            </a:pPr>
            <a:r>
              <a:rPr lang="en-US" sz="2000" dirty="0"/>
              <a:t>Detail harasses the 99% of readers who do not want to repeat your experiment!</a:t>
            </a:r>
          </a:p>
          <a:p>
            <a:pPr marL="628650" lvl="1" indent="-171450">
              <a:spcAft>
                <a:spcPts val="600"/>
              </a:spcAft>
              <a:buFont typeface="Arial" panose="020B0604020202020204" pitchFamily="34" charset="0"/>
              <a:buChar char="•"/>
            </a:pPr>
            <a:r>
              <a:rPr lang="en-US" sz="2000" dirty="0"/>
              <a:t>If you’re philosophically devoted to replicability, consider a “Methods details” online supplement.</a:t>
            </a:r>
          </a:p>
          <a:p>
            <a:pPr marL="628650" lvl="1" indent="-171450">
              <a:spcAft>
                <a:spcPts val="600"/>
              </a:spcAft>
              <a:buFont typeface="Arial" panose="020B0604020202020204" pitchFamily="34" charset="0"/>
              <a:buChar char="•"/>
            </a:pPr>
            <a:endParaRPr lang="en-US" sz="2000" dirty="0"/>
          </a:p>
          <a:p>
            <a:pPr marL="628650" lvl="1" indent="-171450">
              <a:spcAft>
                <a:spcPts val="600"/>
              </a:spcAft>
              <a:buFont typeface="Arial" panose="020B0604020202020204" pitchFamily="34" charset="0"/>
              <a:buChar char="•"/>
            </a:pPr>
            <a:endParaRPr lang="en-US" sz="2000" dirty="0"/>
          </a:p>
        </p:txBody>
      </p:sp>
      <p:sp>
        <p:nvSpPr>
          <p:cNvPr id="3" name="TextBox 2">
            <a:extLst>
              <a:ext uri="{FF2B5EF4-FFF2-40B4-BE49-F238E27FC236}">
                <a16:creationId xmlns:a16="http://schemas.microsoft.com/office/drawing/2014/main" id="{8E7B2D02-C93F-04A6-AC3D-D6D07D3A7C5F}"/>
              </a:ext>
            </a:extLst>
          </p:cNvPr>
          <p:cNvSpPr txBox="1"/>
          <p:nvPr/>
        </p:nvSpPr>
        <p:spPr>
          <a:xfrm>
            <a:off x="1465632" y="6536992"/>
            <a:ext cx="4418197" cy="307777"/>
          </a:xfrm>
          <a:prstGeom prst="rect">
            <a:avLst/>
          </a:prstGeom>
          <a:noFill/>
        </p:spPr>
        <p:txBody>
          <a:bodyPr wrap="none" rtlCol="0">
            <a:spAutoFit/>
          </a:bodyPr>
          <a:lstStyle/>
          <a:p>
            <a:r>
              <a:rPr lang="en-US" dirty="0"/>
              <a:t>THANK YOU STEVE HEARD FOR THESE SLIDES! </a:t>
            </a:r>
          </a:p>
        </p:txBody>
      </p:sp>
    </p:spTree>
    <p:extLst>
      <p:ext uri="{BB962C8B-B14F-4D97-AF65-F5344CB8AC3E}">
        <p14:creationId xmlns:p14="http://schemas.microsoft.com/office/powerpoint/2010/main" val="2016131123"/>
      </p:ext>
    </p:extLst>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1686</Words>
  <Application>Microsoft Macintosh PowerPoint</Application>
  <PresentationFormat>Widescreen</PresentationFormat>
  <Paragraphs>193</Paragraphs>
  <Slides>33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Century Gothic</vt:lpstr>
      <vt:lpstr>Cambria Math</vt:lpstr>
      <vt:lpstr>Noto Sans Symbols</vt:lpstr>
      <vt:lpstr>Calibri</vt:lpstr>
      <vt:lpstr>Wisp</vt:lpstr>
      <vt:lpstr>Welcome to Biol 5081</vt:lpstr>
      <vt:lpstr>Today we’re going to:</vt:lpstr>
      <vt:lpstr>What is version control, why is it useful?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Registered Report Assignment 1 (due Week 4)</vt:lpstr>
      <vt:lpstr>COFFEE?!</vt:lpstr>
      <vt:lpstr>What distributions have you heard of?</vt:lpstr>
      <vt:lpstr>Why do we need to know about distributions?</vt:lpstr>
      <vt:lpstr>Why do we need to know about distributions?</vt:lpstr>
      <vt:lpstr>Grab some paper, draw your response variable!</vt:lpstr>
      <vt:lpstr>Grab some paper, draw your response variable!</vt:lpstr>
      <vt:lpstr>PowerPoint Presentation</vt:lpstr>
      <vt:lpstr>Continuous</vt:lpstr>
      <vt:lpstr>Normal/Gaussian</vt:lpstr>
      <vt:lpstr>Exponential</vt:lpstr>
      <vt:lpstr>Gamma</vt:lpstr>
      <vt:lpstr>Discrete</vt:lpstr>
      <vt:lpstr>Bernoulli and Binomial</vt:lpstr>
      <vt:lpstr>Geometric</vt:lpstr>
      <vt:lpstr>Poisson</vt:lpstr>
      <vt:lpstr>Negative Binomial</vt:lpstr>
      <vt:lpstr>Beta and Dirichlet</vt:lpstr>
      <vt:lpstr>COFFEE?!</vt:lpstr>
      <vt:lpstr>Likelihood</vt:lpstr>
      <vt:lpstr>What are our statistical tests really doing?</vt:lpstr>
      <vt:lpstr>What is a p value?</vt:lpstr>
      <vt:lpstr>Simulation Activities (grab the code from eclass!)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Biol 5081</dc:title>
  <dc:creator>Eryn McFarlane</dc:creator>
  <cp:lastModifiedBy>Eryn McFarlane</cp:lastModifiedBy>
  <cp:revision>21</cp:revision>
  <dcterms:created xsi:type="dcterms:W3CDTF">2024-07-25T16:12:17Z</dcterms:created>
  <dcterms:modified xsi:type="dcterms:W3CDTF">2024-09-17T01:19:23Z</dcterms:modified>
</cp:coreProperties>
</file>