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82" r:id="rId4"/>
    <p:sldId id="260" r:id="rId5"/>
    <p:sldId id="279" r:id="rId6"/>
    <p:sldId id="280" r:id="rId7"/>
    <p:sldId id="271" r:id="rId8"/>
    <p:sldId id="273" r:id="rId9"/>
    <p:sldId id="272" r:id="rId10"/>
    <p:sldId id="268" r:id="rId11"/>
    <p:sldId id="262" r:id="rId12"/>
    <p:sldId id="264" r:id="rId13"/>
    <p:sldId id="265" r:id="rId14"/>
    <p:sldId id="269" r:id="rId15"/>
    <p:sldId id="258" r:id="rId16"/>
    <p:sldId id="259" r:id="rId17"/>
    <p:sldId id="263" r:id="rId18"/>
    <p:sldId id="261" r:id="rId19"/>
    <p:sldId id="266" r:id="rId20"/>
    <p:sldId id="274" r:id="rId21"/>
    <p:sldId id="275" r:id="rId22"/>
    <p:sldId id="277" r:id="rId23"/>
    <p:sldId id="281" r:id="rId24"/>
    <p:sldId id="278" r:id="rId25"/>
  </p:sldIdLst>
  <p:sldSz cx="12192000" cy="6858000"/>
  <p:notesSz cx="6858000" cy="9144000"/>
  <p:embeddedFontLst>
    <p:embeddedFont>
      <p:font typeface="Cambria Math" panose="02040503050406030204" pitchFamily="18" charset="0"/>
      <p:regular r:id="rId27"/>
    </p:embeddedFont>
    <p:embeddedFont>
      <p:font typeface="Century Gothic" panose="020B0502020202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hEk3kr15p5MvOwX8Siehu9UxAE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08"/>
    <p:restoredTop sz="86038"/>
  </p:normalViewPr>
  <p:slideViewPr>
    <p:cSldViewPr snapToGrid="0" snapToObjects="1">
      <p:cViewPr varScale="1">
        <p:scale>
          <a:sx n="80" d="100"/>
          <a:sy n="80" d="100"/>
        </p:scale>
        <p:origin x="2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4261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6887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talk about this for a while!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0402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them here, what is a </a:t>
            </a:r>
            <a:r>
              <a:rPr lang="en-US" dirty="0" err="1"/>
              <a:t>pvalue</a:t>
            </a:r>
            <a:r>
              <a:rPr lang="en-US" dirty="0"/>
              <a:t>?!?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590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draw these prediction graphs more than once during this class – we’re not going for perfect, we’re going for learning.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7678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 everyone draw? Let’s talk about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4219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5454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 how many days until we've had 20 eggs laid in the population.</a:t>
            </a:r>
          </a:p>
          <a:p>
            <a:r>
              <a:rPr lang="en-US" dirty="0"/>
              <a:t>In contrast to the exponential where it’s how many days until 1. </a:t>
            </a:r>
          </a:p>
          <a:p>
            <a:r>
              <a:rPr lang="en-US" dirty="0"/>
              <a:t>Gamma with k=100, theta = 0.5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3061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 or 1 – does this seed germinate (this one!!). Does this individual have covid etc. </a:t>
            </a:r>
            <a:br>
              <a:rPr lang="en-US" dirty="0"/>
            </a:br>
            <a:r>
              <a:rPr lang="en-US" dirty="0"/>
              <a:t>Binomial: How many patients in this ER have covid? How many fledglings survive? How many seeds germinate? How many students pass the test?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4977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mice do I have to test before someone who has </a:t>
            </a:r>
            <a:r>
              <a:rPr lang="en-US" dirty="0" err="1"/>
              <a:t>lyme</a:t>
            </a:r>
            <a:r>
              <a:rPr lang="en-US" dirty="0"/>
              <a:t> disease?</a:t>
            </a:r>
          </a:p>
          <a:p>
            <a:r>
              <a:rPr lang="en-US" dirty="0"/>
              <a:t>How many students do I need to survey before someone feels super excited about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7133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2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2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2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2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2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2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2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12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12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2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2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2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2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2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2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12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ynmcfarlan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/>
              <a:t>Welcome to Biol 5081</a:t>
            </a:r>
            <a:endParaRPr/>
          </a:p>
        </p:txBody>
      </p:sp>
      <p:sp>
        <p:nvSpPr>
          <p:cNvPr id="169" name="Google Shape;169;p1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9297987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Intro to Bio Stats!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Eryn McFarlane (she/her), emcfar@yorku.ca,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https://github.com/erynmcfarlane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0048-058F-B34E-8C67-2C7A3746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E8AF1-6457-8846-B4A1-F976F303C3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Asking ‘How much?’</a:t>
            </a:r>
          </a:p>
        </p:txBody>
      </p:sp>
    </p:spTree>
    <p:extLst>
      <p:ext uri="{BB962C8B-B14F-4D97-AF65-F5344CB8AC3E}">
        <p14:creationId xmlns:p14="http://schemas.microsoft.com/office/powerpoint/2010/main" val="799775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D682-41BC-A540-9EA3-A7D85DCC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Normal/Gaussian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ADFE0451-EBE1-7280-A9E1-D8828E1444C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589212" y="2133600"/>
                <a:ext cx="3792927" cy="3777622"/>
              </a:xfrm>
            </p:spPr>
            <p:txBody>
              <a:bodyPr/>
              <a:lstStyle/>
              <a:p>
                <a:r>
                  <a:rPr lang="en-US" dirty="0"/>
                  <a:t>Bell Curve</a:t>
                </a:r>
              </a:p>
              <a:p>
                <a:r>
                  <a:rPr lang="en-US" dirty="0"/>
                  <a:t>Parameter mu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the mean,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baseline="30000" dirty="0"/>
                  <a:t>2 </a:t>
                </a:r>
                <a:r>
                  <a:rPr lang="en-US" dirty="0"/>
                  <a:t>is the variance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the standard deviation)</a:t>
                </a:r>
              </a:p>
              <a:p>
                <a:r>
                  <a:rPr lang="en-US" dirty="0"/>
                  <a:t>Often start with 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= 0,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=1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ADFE0451-EBE1-7280-A9E1-D8828E1444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89212" y="2133600"/>
                <a:ext cx="3792927" cy="377762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874038E-F36A-3413-CC68-63EBECE69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923" y="16002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7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4151-74E3-0B42-AAE0-08C2747B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8F5A466-6212-3B4A-B660-03A3E09AD07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589212" y="2133600"/>
                <a:ext cx="4503250" cy="3777622"/>
              </a:xfrm>
            </p:spPr>
            <p:txBody>
              <a:bodyPr/>
              <a:lstStyle/>
              <a:p>
                <a:r>
                  <a:rPr lang="en-US" dirty="0"/>
                  <a:t>Probability distribution of distance between events</a:t>
                </a:r>
              </a:p>
              <a:p>
                <a:r>
                  <a:rPr lang="en-US" dirty="0"/>
                  <a:t>Special case of the gamma</a:t>
                </a:r>
              </a:p>
              <a:p>
                <a:r>
                  <a:rPr lang="en-US" dirty="0"/>
                  <a:t>‘How long until a specific event happens?’</a:t>
                </a:r>
              </a:p>
              <a:p>
                <a:pPr lvl="1"/>
                <a:r>
                  <a:rPr lang="en-US" dirty="0"/>
                  <a:t>Given constant probability per unit time (parameter lambda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8F5A466-6212-3B4A-B660-03A3E09AD0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89212" y="2133600"/>
                <a:ext cx="4503250" cy="377762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501FC4F-9592-FF8C-5CD5-702383637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984" y="1600200"/>
            <a:ext cx="478301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52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0AB4C-16A5-3B4F-8C77-DF42D40E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A83A6A3-2896-5842-80C0-8BFF5C0A86B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589212" y="2133600"/>
                <a:ext cx="3854118" cy="3777622"/>
              </a:xfrm>
            </p:spPr>
            <p:txBody>
              <a:bodyPr/>
              <a:lstStyle/>
              <a:p>
                <a:r>
                  <a:rPr lang="en-US" dirty="0"/>
                  <a:t>Waiting time to to nth number of positive cases</a:t>
                </a:r>
              </a:p>
              <a:p>
                <a:r>
                  <a:rPr lang="en-US" dirty="0"/>
                  <a:t>How long until XX things have happened?</a:t>
                </a:r>
              </a:p>
              <a:p>
                <a:r>
                  <a:rPr lang="en-US" dirty="0"/>
                  <a:t>Shape parameter k and scale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A83A6A3-2896-5842-80C0-8BFF5C0A86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89212" y="2133600"/>
                <a:ext cx="3854118" cy="377762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5DA30D6-5B87-2800-B406-BF918D10D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862" y="16002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30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2C78-377B-6446-8BAB-98FDCB3F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5FA12-40A2-4043-834F-B44A5FBE5B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Asking ‘how many?’</a:t>
            </a:r>
          </a:p>
        </p:txBody>
      </p:sp>
    </p:spTree>
    <p:extLst>
      <p:ext uri="{BB962C8B-B14F-4D97-AF65-F5344CB8AC3E}">
        <p14:creationId xmlns:p14="http://schemas.microsoft.com/office/powerpoint/2010/main" val="1433836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F87A-B3E1-894D-82B6-EF352D99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and Binomial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FEA26-91DC-E74E-9634-E71BE03E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9350" y="2118610"/>
            <a:ext cx="4066420" cy="3777622"/>
          </a:xfrm>
        </p:spPr>
        <p:txBody>
          <a:bodyPr/>
          <a:lstStyle/>
          <a:p>
            <a:r>
              <a:rPr lang="en-US" dirty="0"/>
              <a:t>Bernoulli = Number of successes of a single trial. Special case of binomial, n=1</a:t>
            </a:r>
          </a:p>
          <a:p>
            <a:pPr lvl="1"/>
            <a:r>
              <a:rPr lang="en-US" dirty="0"/>
              <a:t>Probability of 1 (vs 0)</a:t>
            </a:r>
          </a:p>
          <a:p>
            <a:pPr lvl="1"/>
            <a:r>
              <a:rPr lang="en-US" dirty="0"/>
              <a:t>One parameter – probability of success</a:t>
            </a:r>
          </a:p>
          <a:p>
            <a:r>
              <a:rPr lang="en-US" dirty="0"/>
              <a:t>Binomial = Multiple Bernoulli trials</a:t>
            </a:r>
          </a:p>
          <a:p>
            <a:pPr lvl="1"/>
            <a:r>
              <a:rPr lang="en-US" dirty="0"/>
              <a:t>Probability of xx/20 times?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47FA5F-5ABF-0EED-3BA9-14707DEF2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219" y="4225786"/>
            <a:ext cx="3948321" cy="2632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AC815B-5B8B-EBBF-3B90-FB6331AC9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4341" y="1316107"/>
            <a:ext cx="3948321" cy="263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20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5E1C0-F5AB-C94A-90CA-8D726B3C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6A58F-C711-DC47-A18D-4371ADE46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4651037" cy="3777622"/>
          </a:xfrm>
        </p:spPr>
        <p:txBody>
          <a:bodyPr/>
          <a:lstStyle/>
          <a:p>
            <a:r>
              <a:rPr lang="en-US" dirty="0"/>
              <a:t>Discrete analogue of the exponential</a:t>
            </a:r>
          </a:p>
          <a:p>
            <a:r>
              <a:rPr lang="en-US" dirty="0"/>
              <a:t>Number of Bernoulli trials needed to get one success.</a:t>
            </a:r>
          </a:p>
          <a:p>
            <a:r>
              <a:rPr lang="en-US" dirty="0"/>
              <a:t>How many time units until the first success?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CE083-6286-60B6-DF35-C4B61A9F8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798" y="1600200"/>
            <a:ext cx="5029202" cy="335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92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2544-489E-714A-BD30-22574C74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CC72707-76E6-F243-8B36-627D41B5D58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589212" y="2133600"/>
                <a:ext cx="4441175" cy="3777622"/>
              </a:xfrm>
            </p:spPr>
            <p:txBody>
              <a:bodyPr/>
              <a:lstStyle/>
              <a:p>
                <a:r>
                  <a:rPr lang="en-US" dirty="0"/>
                  <a:t>Probability of a given number of events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) occurring in a fixed interval of time</a:t>
                </a:r>
              </a:p>
              <a:p>
                <a:r>
                  <a:rPr lang="en-US" dirty="0"/>
                  <a:t>Mean and variance are assumed to be the same</a:t>
                </a:r>
              </a:p>
              <a:p>
                <a:r>
                  <a:rPr lang="en-US" dirty="0"/>
                  <a:t>People love this for count data!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CC72707-76E6-F243-8B36-627D41B5D5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89212" y="2133600"/>
                <a:ext cx="4441175" cy="3777622"/>
              </a:xfrm>
              <a:blipFill>
                <a:blip r:embed="rId3"/>
                <a:stretch>
                  <a:fillRect r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24F4038-1968-C088-2558-FC9C50A06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387" y="1600200"/>
            <a:ext cx="5029202" cy="335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18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F630-48EE-114C-9E4D-9553E22C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Binomial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5DCBFD6-742C-AA4F-B03C-5ED09633069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589212" y="2133600"/>
                <a:ext cx="4366224" cy="3777622"/>
              </a:xfrm>
            </p:spPr>
            <p:txBody>
              <a:bodyPr/>
              <a:lstStyle/>
              <a:p>
                <a:r>
                  <a:rPr lang="en-US" dirty="0"/>
                  <a:t>Number of failures in a sequence of independent </a:t>
                </a:r>
                <a:r>
                  <a:rPr lang="en-US" dirty="0" err="1"/>
                  <a:t>Bernoullis</a:t>
                </a:r>
                <a:r>
                  <a:rPr lang="en-US" dirty="0"/>
                  <a:t> before x number of successes</a:t>
                </a:r>
              </a:p>
              <a:p>
                <a:r>
                  <a:rPr lang="en-US" dirty="0"/>
                  <a:t>Generalizes from the Geometric</a:t>
                </a:r>
              </a:p>
              <a:p>
                <a:r>
                  <a:rPr lang="en-US" dirty="0"/>
                  <a:t>Discrete analogue to the gamma distribution</a:t>
                </a:r>
              </a:p>
              <a:p>
                <a:r>
                  <a:rPr lang="en-US" dirty="0"/>
                  <a:t>Two parameters (mean)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and (overdispersion)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5DCBFD6-742C-AA4F-B03C-5ED0963306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89212" y="2133600"/>
                <a:ext cx="4366224" cy="3777622"/>
              </a:xfrm>
              <a:blipFill>
                <a:blip r:embed="rId2"/>
                <a:stretch>
                  <a:fillRect r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6B15E0D-C52B-2F65-B317-42BCB5F13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875" y="1723868"/>
            <a:ext cx="5300897" cy="353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1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2729A-A69E-2D47-BCCB-09B7F1D0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and Dirichlet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68A1A54-83DF-EB46-8AAB-7355B9F4642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589212" y="2133600"/>
                <a:ext cx="4096401" cy="3777622"/>
              </a:xfrm>
            </p:spPr>
            <p:txBody>
              <a:bodyPr/>
              <a:lstStyle/>
              <a:p>
                <a:r>
                  <a:rPr lang="en-US" dirty="0"/>
                  <a:t>Beta - Probability of success (where there are 2 categories)</a:t>
                </a:r>
              </a:p>
              <a:p>
                <a:pPr lvl="1"/>
                <a:r>
                  <a:rPr lang="en-US" dirty="0"/>
                  <a:t>Two parameters,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Dirichlet – Probabilities of each category, where there are more than two</a:t>
                </a:r>
              </a:p>
              <a:p>
                <a:pPr lvl="1"/>
                <a:r>
                  <a:rPr lang="en-US" dirty="0"/>
                  <a:t>K probabilities sum to 1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68A1A54-83DF-EB46-8AAB-7355B9F464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89212" y="2133600"/>
                <a:ext cx="4096401" cy="3777622"/>
              </a:xfrm>
              <a:blipFill>
                <a:blip r:embed="rId2"/>
                <a:stretch>
                  <a:fillRect r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9B06828-38D8-D874-B2EF-78C1F60D3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181" y="902937"/>
            <a:ext cx="4314751" cy="2876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3C1F7A-95EC-62FD-7A5E-2EF3D3A18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265" y="3916235"/>
            <a:ext cx="4314752" cy="287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6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/>
              <a:t>Today we’re going to:</a:t>
            </a:r>
            <a:endParaRPr dirty="0"/>
          </a:p>
        </p:txBody>
      </p:sp>
      <p:sp>
        <p:nvSpPr>
          <p:cNvPr id="175" name="Google Shape;175;p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dirty="0"/>
              <a:t>Talk about version control for a beat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dirty="0"/>
              <a:t>Talk about distributions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dirty="0"/>
              <a:t>Discuss how to decide on a distribution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dirty="0"/>
              <a:t>Talk about likelihood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dirty="0"/>
              <a:t>Talk about probability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dirty="0"/>
              <a:t>Connect likelihood and/or probability to distributions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dirty="0"/>
              <a:t>Simulate different distributions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59BC-FC15-154B-83B0-6AE8ADA5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COFFEE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B76DD-154F-4A49-8C66-6381BC8D2C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56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3114-18B3-F64C-8931-C7860080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B6B8A-061D-0241-B771-45100BBB2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a model explain the observed data?</a:t>
            </a:r>
          </a:p>
          <a:p>
            <a:r>
              <a:rPr lang="en-US" dirty="0"/>
              <a:t>Calculate the probability of seeing this data under a variety of parameters for the model. </a:t>
            </a:r>
          </a:p>
          <a:p>
            <a:r>
              <a:rPr lang="en-US" dirty="0"/>
              <a:t>How do we understand this, given all the distributions we’ve seen today?</a:t>
            </a:r>
          </a:p>
        </p:txBody>
      </p:sp>
    </p:spTree>
    <p:extLst>
      <p:ext uri="{BB962C8B-B14F-4D97-AF65-F5344CB8AC3E}">
        <p14:creationId xmlns:p14="http://schemas.microsoft.com/office/powerpoint/2010/main" val="3661193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AF06-FAF1-B64B-9C4A-D6AE834F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our statistical tests really doing?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EE633-1374-A44F-BFA3-1B501DFD1F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52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7297-E9ED-17C6-74A9-D8C4AFF1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 value?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2C6F4-9FC0-FA42-0AC5-3C0E64C0A5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Probability of observing the data, given a null hypothesis. </a:t>
            </a:r>
          </a:p>
          <a:p>
            <a:r>
              <a:rPr lang="en-US" dirty="0"/>
              <a:t>What is a </a:t>
            </a:r>
            <a:r>
              <a:rPr lang="en-US" dirty="0" err="1"/>
              <a:t>pvalue</a:t>
            </a:r>
            <a:r>
              <a:rPr lang="en-US" dirty="0"/>
              <a:t> not?!</a:t>
            </a:r>
          </a:p>
          <a:p>
            <a:r>
              <a:rPr lang="en-US" dirty="0"/>
              <a:t>Given the distributions that we’ve been talking about today, what is does a null hypothesis look like? Let’s draw some.</a:t>
            </a:r>
          </a:p>
        </p:txBody>
      </p:sp>
    </p:spTree>
    <p:extLst>
      <p:ext uri="{BB962C8B-B14F-4D97-AF65-F5344CB8AC3E}">
        <p14:creationId xmlns:p14="http://schemas.microsoft.com/office/powerpoint/2010/main" val="2729726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07B9-AE56-2E45-A1CD-9D5246C1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Activities (grab the code from </a:t>
            </a:r>
            <a:r>
              <a:rPr lang="en-US" dirty="0" err="1"/>
              <a:t>eclass</a:t>
            </a:r>
            <a:r>
              <a:rPr lang="en-US" dirty="0"/>
              <a:t>!)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32C75-6BD1-6744-A192-41190A733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8839" y="1732547"/>
            <a:ext cx="10423161" cy="47881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distribution are your data likely from?</a:t>
            </a:r>
          </a:p>
          <a:p>
            <a:endParaRPr lang="en-US" dirty="0"/>
          </a:p>
          <a:p>
            <a:r>
              <a:rPr lang="en-US" dirty="0"/>
              <a:t>Why do you think this?</a:t>
            </a:r>
          </a:p>
          <a:p>
            <a:endParaRPr lang="en-US" dirty="0"/>
          </a:p>
          <a:p>
            <a:r>
              <a:rPr lang="en-US" dirty="0"/>
              <a:t>Using the distribution that you've chosen, change the different parameters. What happens when you change the parameters for the distribution? Describe how the shape changes.</a:t>
            </a:r>
          </a:p>
          <a:p>
            <a:endParaRPr lang="en-US" dirty="0"/>
          </a:p>
          <a:p>
            <a:r>
              <a:rPr lang="en-US" dirty="0"/>
              <a:t>Can you simulate data that looks like what you expect your data looks like? What are the parameters for that?</a:t>
            </a:r>
          </a:p>
          <a:p>
            <a:endParaRPr lang="en-US" dirty="0"/>
          </a:p>
          <a:p>
            <a:r>
              <a:rPr lang="en-US" dirty="0"/>
              <a:t>Get into a group with a peer. Listen to them describe their response variable. What do you think the appropriate distribution would be? Can you simulate data that resembles what your partner has done?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89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B3E8-851A-7282-3665-4B8212D54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version control, why is it useful?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3EFDE-98A0-2877-D58B-E704AFDE06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1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0B15-4758-1146-8855-C462FE5D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distributions have you heard of?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7BD68-7B82-4740-BBFB-74179B600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2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81386-A809-596B-531E-30986A96B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6B824-5D92-13B9-9647-AEC331C2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 know about distributions?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CCBAC-37B5-9788-242A-425F01FB8A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does your null expectation come from?</a:t>
            </a:r>
          </a:p>
        </p:txBody>
      </p:sp>
    </p:spTree>
    <p:extLst>
      <p:ext uri="{BB962C8B-B14F-4D97-AF65-F5344CB8AC3E}">
        <p14:creationId xmlns:p14="http://schemas.microsoft.com/office/powerpoint/2010/main" val="413239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F7D95-1EA9-BD14-4F6A-1AF234839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44B42-547A-48C0-4DA1-9BCDB0C9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 know about distributions?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816E9-8AD0-5766-35B4-CCD0F22C3D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does your null expectation come from?</a:t>
            </a:r>
          </a:p>
          <a:p>
            <a:r>
              <a:rPr lang="en-US" dirty="0"/>
              <a:t>What is the question that we’re typically asking in frequentist statistics?</a:t>
            </a:r>
          </a:p>
        </p:txBody>
      </p:sp>
    </p:spTree>
    <p:extLst>
      <p:ext uri="{BB962C8B-B14F-4D97-AF65-F5344CB8AC3E}">
        <p14:creationId xmlns:p14="http://schemas.microsoft.com/office/powerpoint/2010/main" val="241926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EAA1-470C-794B-9201-68BC6DF4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Grab some paper, draw your response variable!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E62B3-E367-A14C-9FB9-3F6564A5B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distribution, if you like</a:t>
            </a:r>
          </a:p>
          <a:p>
            <a:r>
              <a:rPr lang="en-US" dirty="0"/>
              <a:t>In a confusion matrix, if that helps you</a:t>
            </a:r>
          </a:p>
          <a:p>
            <a:r>
              <a:rPr lang="en-US" dirty="0"/>
              <a:t>Doodles of focal species are always welcome!</a:t>
            </a:r>
          </a:p>
        </p:txBody>
      </p:sp>
    </p:spTree>
    <p:extLst>
      <p:ext uri="{BB962C8B-B14F-4D97-AF65-F5344CB8AC3E}">
        <p14:creationId xmlns:p14="http://schemas.microsoft.com/office/powerpoint/2010/main" val="3052822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EAA1-470C-794B-9201-68BC6DF4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Grab some paper, draw your response variable!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E62B3-E367-A14C-9FB9-3F6564A5B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distribution, if you like</a:t>
            </a:r>
          </a:p>
          <a:p>
            <a:r>
              <a:rPr lang="en-US" dirty="0"/>
              <a:t>In a confusion matrix, if that helps you</a:t>
            </a:r>
          </a:p>
          <a:p>
            <a:r>
              <a:rPr lang="en-US" dirty="0"/>
              <a:t>Doodles of focal species are always welcome!</a:t>
            </a:r>
          </a:p>
          <a:p>
            <a:r>
              <a:rPr lang="en-US" b="1" dirty="0"/>
              <a:t>Now, draw a prediction graph – what do you think your final graph in the results part of your paper/chapter will look like</a:t>
            </a:r>
          </a:p>
        </p:txBody>
      </p:sp>
    </p:spTree>
    <p:extLst>
      <p:ext uri="{BB962C8B-B14F-4D97-AF65-F5344CB8AC3E}">
        <p14:creationId xmlns:p14="http://schemas.microsoft.com/office/powerpoint/2010/main" val="2043949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A9F4-3009-774F-8C63-7E85F5FBA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15EF7-F32D-3B4F-9E1A-632A2C948C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574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894</Words>
  <Application>Microsoft Macintosh PowerPoint</Application>
  <PresentationFormat>Widescreen</PresentationFormat>
  <Paragraphs>109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Century Gothic</vt:lpstr>
      <vt:lpstr>Cambria Math</vt:lpstr>
      <vt:lpstr>Noto Sans Symbols</vt:lpstr>
      <vt:lpstr>Calibri</vt:lpstr>
      <vt:lpstr>Wisp</vt:lpstr>
      <vt:lpstr>Welcome to Biol 5081</vt:lpstr>
      <vt:lpstr>Today we’re going to:</vt:lpstr>
      <vt:lpstr>What is version control, why is it useful?</vt:lpstr>
      <vt:lpstr>What distributions have you heard of?</vt:lpstr>
      <vt:lpstr>Why do we need to know about distributions?</vt:lpstr>
      <vt:lpstr>Why do we need to know about distributions?</vt:lpstr>
      <vt:lpstr>Grab some paper, draw your response variable!</vt:lpstr>
      <vt:lpstr>Grab some paper, draw your response variable!</vt:lpstr>
      <vt:lpstr>PowerPoint Presentation</vt:lpstr>
      <vt:lpstr>Continuous</vt:lpstr>
      <vt:lpstr>Normal/Gaussian</vt:lpstr>
      <vt:lpstr>Exponential</vt:lpstr>
      <vt:lpstr>Gamma</vt:lpstr>
      <vt:lpstr>Discrete</vt:lpstr>
      <vt:lpstr>Bernoulli and Binomial</vt:lpstr>
      <vt:lpstr>Geometric</vt:lpstr>
      <vt:lpstr>Poisson</vt:lpstr>
      <vt:lpstr>Negative Binomial</vt:lpstr>
      <vt:lpstr>Beta and Dirichlet</vt:lpstr>
      <vt:lpstr>COFFEE</vt:lpstr>
      <vt:lpstr>Likelihood</vt:lpstr>
      <vt:lpstr>What are our statistical tests really doing?</vt:lpstr>
      <vt:lpstr>What is a p value?</vt:lpstr>
      <vt:lpstr>Simulation Activities (grab the code from eclass!)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Biol 5081</dc:title>
  <dc:creator>Eryn McFarlane</dc:creator>
  <cp:lastModifiedBy>Eryn McFarlane</cp:lastModifiedBy>
  <cp:revision>20</cp:revision>
  <dcterms:created xsi:type="dcterms:W3CDTF">2024-07-25T16:12:17Z</dcterms:created>
  <dcterms:modified xsi:type="dcterms:W3CDTF">2024-09-13T18:12:15Z</dcterms:modified>
</cp:coreProperties>
</file>