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notesMasterIdLst>
    <p:notesMasterId r:id="rId13"/>
  </p:notesMasterIdLst>
  <p:sldIdLst>
    <p:sldId id="256" r:id="rId2"/>
    <p:sldId id="261" r:id="rId3"/>
    <p:sldId id="258" r:id="rId4"/>
    <p:sldId id="259" r:id="rId5"/>
    <p:sldId id="257" r:id="rId6"/>
    <p:sldId id="260" r:id="rId7"/>
    <p:sldId id="265" r:id="rId8"/>
    <p:sldId id="263" r:id="rId9"/>
    <p:sldId id="266" r:id="rId10"/>
    <p:sldId id="26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1633"/>
  </p:normalViewPr>
  <p:slideViewPr>
    <p:cSldViewPr snapToGrid="0" snapToObjects="1">
      <p:cViewPr varScale="1">
        <p:scale>
          <a:sx n="76" d="100"/>
          <a:sy n="76" d="100"/>
        </p:scale>
        <p:origin x="2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2CEA0-5667-E44E-B833-09A6CB581525}" type="datetimeFigureOut">
              <a:rPr lang="en-US" smtClean="0"/>
              <a:t>7/25/24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2FEAD-2A44-5346-8021-6638C09F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11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Density plots, where the red plot is where I’m simulated an effect, and black plot where there’s no effect of x on y. So these are distributions of 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32FEAD-2A44-5346-8021-6638C09FE7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40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040-EAA7-1C47-9D39-3D0D7BECFACF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9A10E84-C79E-B240-8FF6-71708E85B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8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040-EAA7-1C47-9D39-3D0D7BECFACF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A10E84-C79E-B240-8FF6-71708E85B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9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040-EAA7-1C47-9D39-3D0D7BECFACF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A10E84-C79E-B240-8FF6-71708E85B3D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0147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040-EAA7-1C47-9D39-3D0D7BECFACF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A10E84-C79E-B240-8FF6-71708E85B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5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040-EAA7-1C47-9D39-3D0D7BECFACF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A10E84-C79E-B240-8FF6-71708E85B3D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297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040-EAA7-1C47-9D39-3D0D7BECFACF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A10E84-C79E-B240-8FF6-71708E85B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96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040-EAA7-1C47-9D39-3D0D7BECFACF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0E84-C79E-B240-8FF6-71708E85B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96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040-EAA7-1C47-9D39-3D0D7BECFACF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0E84-C79E-B240-8FF6-71708E85B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8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040-EAA7-1C47-9D39-3D0D7BECFACF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0E84-C79E-B240-8FF6-71708E85B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9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040-EAA7-1C47-9D39-3D0D7BECFACF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A10E84-C79E-B240-8FF6-71708E85B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3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040-EAA7-1C47-9D39-3D0D7BECFACF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9A10E84-C79E-B240-8FF6-71708E85B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4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040-EAA7-1C47-9D39-3D0D7BECFACF}" type="datetimeFigureOut">
              <a:rPr lang="en-US" smtClean="0"/>
              <a:t>7/25/24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9A10E84-C79E-B240-8FF6-71708E85B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3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040-EAA7-1C47-9D39-3D0D7BECFACF}" type="datetimeFigureOut">
              <a:rPr lang="en-US" smtClean="0"/>
              <a:t>7/25/24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0E84-C79E-B240-8FF6-71708E85B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8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040-EAA7-1C47-9D39-3D0D7BECFACF}" type="datetimeFigureOut">
              <a:rPr lang="en-US" smtClean="0"/>
              <a:t>7/25/24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0E84-C79E-B240-8FF6-71708E85B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6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040-EAA7-1C47-9D39-3D0D7BECFACF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0E84-C79E-B240-8FF6-71708E85B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040-EAA7-1C47-9D39-3D0D7BECFACF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A10E84-C79E-B240-8FF6-71708E85B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73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C9040-EAA7-1C47-9D39-3D0D7BECFACF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9A10E84-C79E-B240-8FF6-71708E85B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2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rynmcfarlan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C64D2-443B-C54E-9F3F-AFC815222B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Biol 5081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837D4-52D2-7949-B614-3876070F9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9297987" cy="1126283"/>
          </a:xfrm>
        </p:spPr>
        <p:txBody>
          <a:bodyPr/>
          <a:lstStyle/>
          <a:p>
            <a:r>
              <a:rPr lang="en-US" dirty="0"/>
              <a:t>Intro to Bio Stats!</a:t>
            </a:r>
          </a:p>
          <a:p>
            <a:r>
              <a:rPr lang="en-US" dirty="0"/>
              <a:t>Eryn McFarlane (she/her), emcfar@yorku.ca,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erynmcfarlane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1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FCE0-A8F3-3A4C-AF09-4D66A61E8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6DB92-7B6C-DA4F-A5E0-83A1287C6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way to think about this is, what do I think the underlying distributions of each data set is here?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D1739E-AA29-6F4A-8BFD-7EF658D6B0E7}"/>
              </a:ext>
            </a:extLst>
          </p:cNvPr>
          <p:cNvSpPr/>
          <p:nvPr/>
        </p:nvSpPr>
        <p:spPr>
          <a:xfrm>
            <a:off x="7463481" y="4547286"/>
            <a:ext cx="766119" cy="259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B30A2-FD28-5E41-8D2E-056BACC284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78" r="3256" b="10007"/>
          <a:stretch/>
        </p:blipFill>
        <p:spPr>
          <a:xfrm>
            <a:off x="2094980" y="2771106"/>
            <a:ext cx="8002040" cy="408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18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FCE0-A8F3-3A4C-AF09-4D66A61E8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6DB92-7B6C-DA4F-A5E0-83A1287C6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statistical tests are special cases of a linear model</a:t>
            </a:r>
          </a:p>
          <a:p>
            <a:r>
              <a:rPr lang="en-US" dirty="0"/>
              <a:t>Once you understand a linear model, you can work out the appropriate test</a:t>
            </a: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E34AC3A-7613-B645-A486-6907BCB51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200" y="2805300"/>
            <a:ext cx="5403600" cy="40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6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FDE0-84F8-3749-9385-46579E0B4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we’re going to: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E5D9E-320A-D44F-978E-48C607251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over learning objectives of the class</a:t>
            </a:r>
          </a:p>
          <a:p>
            <a:r>
              <a:rPr lang="en-US" dirty="0"/>
              <a:t>Talk about the basic philosophy of (frequentist) statistics</a:t>
            </a:r>
          </a:p>
          <a:p>
            <a:r>
              <a:rPr lang="en-US" dirty="0"/>
              <a:t>Talk about the use of simulations, and the summative assessment</a:t>
            </a:r>
          </a:p>
          <a:p>
            <a:r>
              <a:rPr lang="en-US" dirty="0"/>
              <a:t>Interpret some methods sections of scientific papers in groups</a:t>
            </a:r>
          </a:p>
        </p:txBody>
      </p:sp>
    </p:spTree>
    <p:extLst>
      <p:ext uri="{BB962C8B-B14F-4D97-AF65-F5344CB8AC3E}">
        <p14:creationId xmlns:p14="http://schemas.microsoft.com/office/powerpoint/2010/main" val="286644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A4AF-016D-FF41-938C-76E36F21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All models are wrong, but some are useful – George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4A783-FD5D-DC41-9D77-16F50FB0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do we use statistics?</a:t>
            </a:r>
          </a:p>
          <a:p>
            <a:r>
              <a:rPr lang="en-US" dirty="0"/>
              <a:t>What can they tell us?</a:t>
            </a:r>
          </a:p>
          <a:p>
            <a:r>
              <a:rPr lang="en-US" dirty="0"/>
              <a:t>When do they lead us astray?</a:t>
            </a:r>
          </a:p>
        </p:txBody>
      </p:sp>
    </p:spTree>
    <p:extLst>
      <p:ext uri="{BB962C8B-B14F-4D97-AF65-F5344CB8AC3E}">
        <p14:creationId xmlns:p14="http://schemas.microsoft.com/office/powerpoint/2010/main" val="391822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B6623-4F0B-6E42-BEA5-82ABD13EF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Lies, damned lies and statistics – Mark Twain (or possibly Benjamin Disraeli)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531CD-AED7-774C-90C0-CA7E1BCC2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are you in this class?</a:t>
            </a:r>
          </a:p>
          <a:p>
            <a:r>
              <a:rPr lang="en-US" dirty="0"/>
              <a:t>What do you hope to gain?</a:t>
            </a:r>
          </a:p>
          <a:p>
            <a:r>
              <a:rPr lang="en-US" dirty="0"/>
              <a:t>What are your concerns about this class?</a:t>
            </a:r>
          </a:p>
          <a:p>
            <a:r>
              <a:rPr lang="en-US" dirty="0"/>
              <a:t>What are your concerns about statistics generally?</a:t>
            </a:r>
          </a:p>
        </p:txBody>
      </p:sp>
    </p:spTree>
    <p:extLst>
      <p:ext uri="{BB962C8B-B14F-4D97-AF65-F5344CB8AC3E}">
        <p14:creationId xmlns:p14="http://schemas.microsoft.com/office/powerpoint/2010/main" val="278814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8A92-DE7E-5F41-9F2F-57675A71D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F0850-BCEB-EC49-BF66-DE0938CE8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1F2328"/>
                </a:solidFill>
                <a:effectLst/>
              </a:rPr>
              <a:t>General statistical literacy - can you read a paper and feel confident that you know what they did, or even better, how to do what they did?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1F2328"/>
                </a:solidFill>
                <a:effectLst/>
              </a:rPr>
              <a:t>Phenomenological understanding of how distributions come to be. Why do we expect data to look this way? How do you expect your data to look?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1F2328"/>
                </a:solidFill>
                <a:effectLst/>
              </a:rPr>
              <a:t>Writing skills - how do we describe statistical methods? How should we report results?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1F2328"/>
                </a:solidFill>
                <a:effectLst/>
              </a:rPr>
              <a:t>Some level of comfort coding in R, or, finding R code and applying 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1F2328"/>
                </a:solidFill>
                <a:effectLst/>
              </a:rPr>
              <a:t>The application of specific statistical methods, and R, to a question you would like to answer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22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EA744-0F43-B64D-B272-3D1DD8A42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course is not: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CF785-B3DD-A142-B031-32CB3D0AD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you’re going to memorize all the different tests, parametric and non-parametric.</a:t>
            </a:r>
          </a:p>
          <a:p>
            <a:r>
              <a:rPr lang="en-US" dirty="0"/>
              <a:t>Where you’re going to have to do any statistics *by hand*</a:t>
            </a:r>
          </a:p>
          <a:p>
            <a:r>
              <a:rPr lang="en-US" dirty="0"/>
              <a:t>Where you’re going to be asked to write any code without the use of the internet, or even </a:t>
            </a:r>
            <a:r>
              <a:rPr lang="en-US" dirty="0" err="1"/>
              <a:t>chatGPT</a:t>
            </a:r>
            <a:r>
              <a:rPr lang="en-US" dirty="0"/>
              <a:t> (although we will definitely talk about reasons to be cautious with this!)</a:t>
            </a:r>
          </a:p>
          <a:p>
            <a:r>
              <a:rPr lang="en-US" dirty="0"/>
              <a:t>A place where you’re expected to be perfect, know all the things, or be right all the time – I’m just hoping to move the distribution of your knowledge</a:t>
            </a:r>
          </a:p>
        </p:txBody>
      </p:sp>
    </p:spTree>
    <p:extLst>
      <p:ext uri="{BB962C8B-B14F-4D97-AF65-F5344CB8AC3E}">
        <p14:creationId xmlns:p14="http://schemas.microsoft.com/office/powerpoint/2010/main" val="1604744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FCE0-A8F3-3A4C-AF09-4D66A61E8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6DB92-7B6C-DA4F-A5E0-83A1287C6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statistical tests are special cases of a linear model</a:t>
            </a:r>
          </a:p>
          <a:p>
            <a:r>
              <a:rPr lang="en-US" dirty="0"/>
              <a:t>Once you understand a linear model, you can work out the appropriate test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EB2EC9B-5791-CB4C-9B92-A70F37156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200" y="2805300"/>
            <a:ext cx="5403600" cy="40527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BD1739E-AA29-6F4A-8BFD-7EF658D6B0E7}"/>
              </a:ext>
            </a:extLst>
          </p:cNvPr>
          <p:cNvSpPr/>
          <p:nvPr/>
        </p:nvSpPr>
        <p:spPr>
          <a:xfrm>
            <a:off x="7463481" y="4547286"/>
            <a:ext cx="766119" cy="259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89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FCE0-A8F3-3A4C-AF09-4D66A61E8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6DB92-7B6C-DA4F-A5E0-83A1287C6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way to think about this is, what do I think the underlying distributions of each data set is here?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D1739E-AA29-6F4A-8BFD-7EF658D6B0E7}"/>
              </a:ext>
            </a:extLst>
          </p:cNvPr>
          <p:cNvSpPr/>
          <p:nvPr/>
        </p:nvSpPr>
        <p:spPr>
          <a:xfrm>
            <a:off x="7463481" y="4547286"/>
            <a:ext cx="766119" cy="259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480EBA-D4CA-5342-A3C2-635972311C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491" r="3395" b="12710"/>
          <a:stretch/>
        </p:blipFill>
        <p:spPr>
          <a:xfrm>
            <a:off x="2997200" y="2878666"/>
            <a:ext cx="7078133" cy="350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71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993A-E094-AA4B-A8E5-618272BEE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</a:t>
            </a:r>
          </a:p>
        </p:txBody>
      </p:sp>
      <p:pic>
        <p:nvPicPr>
          <p:cNvPr id="5" name="Picture 4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41D45FD5-AA2E-9D4A-BC5E-2C9947A7BE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3" t="19753" r="71111" b="55556"/>
          <a:stretch/>
        </p:blipFill>
        <p:spPr>
          <a:xfrm>
            <a:off x="2726267" y="1564093"/>
            <a:ext cx="8382000" cy="439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0792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{26C2C869-E8AB-934E-96F0-9577CA4063A8}tf10001069</Template>
  <TotalTime>1282</TotalTime>
  <Words>490</Words>
  <Application>Microsoft Macintosh PowerPoint</Application>
  <PresentationFormat>Widescreen</PresentationFormat>
  <Paragraphs>41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Wisp</vt:lpstr>
      <vt:lpstr>Welcome to Biol 5081</vt:lpstr>
      <vt:lpstr>Today we’re going to:</vt:lpstr>
      <vt:lpstr>All models are wrong, but some are useful – George Box</vt:lpstr>
      <vt:lpstr>Lies, damned lies and statistics – Mark Twain (or possibly Benjamin Disraeli)</vt:lpstr>
      <vt:lpstr>Learning Objectives</vt:lpstr>
      <vt:lpstr>This course is not:</vt:lpstr>
      <vt:lpstr>Linear models</vt:lpstr>
      <vt:lpstr>Linear models</vt:lpstr>
      <vt:lpstr>Linear models</vt:lpstr>
      <vt:lpstr>Linear models</vt:lpstr>
      <vt:lpstr>Linear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Biol 5081</dc:title>
  <dc:creator>Eryn McFarlane</dc:creator>
  <cp:lastModifiedBy>Eryn McFarlane</cp:lastModifiedBy>
  <cp:revision>3</cp:revision>
  <dcterms:created xsi:type="dcterms:W3CDTF">2024-07-25T16:12:17Z</dcterms:created>
  <dcterms:modified xsi:type="dcterms:W3CDTF">2024-07-26T13:36:45Z</dcterms:modified>
</cp:coreProperties>
</file>