
<file path=[Content_Types].xml><?xml version="1.0" encoding="utf-8"?>
<Types xmlns="http://schemas.openxmlformats.org/package/2006/content-types">
  <Default Extension="emf" ContentType="image/x-emf"/>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71" r:id="rId13"/>
    <p:sldId id="269" r:id="rId14"/>
    <p:sldId id="270" r:id="rId15"/>
    <p:sldId id="268" r:id="rId16"/>
    <p:sldId id="273" r:id="rId17"/>
    <p:sldId id="272" r:id="rId18"/>
    <p:sldId id="267" r:id="rId19"/>
    <p:sldId id="276" r:id="rId20"/>
    <p:sldId id="275" r:id="rId21"/>
    <p:sldId id="274" r:id="rId22"/>
    <p:sldId id="277" r:id="rId23"/>
    <p:sldId id="278"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9" roundtripDataSignature="AMtx7mhEk3kr15p5MvOwX8Siehu9UxAE2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441"/>
    <p:restoredTop sz="86441"/>
  </p:normalViewPr>
  <p:slideViewPr>
    <p:cSldViewPr snapToGrid="0" snapToObjects="1">
      <p:cViewPr varScale="1">
        <p:scale>
          <a:sx n="134" d="100"/>
          <a:sy n="134" d="100"/>
        </p:scale>
        <p:origin x="44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customschemas.google.com/relationships/presentationmetadata" Target="metadata"/><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43"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PANOPTO!</a:t>
            </a:r>
            <a:endParaRPr dirty="0"/>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8B59A-4851-87AC-49E6-52365D74E3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96F1DC-6AFC-3B85-2D37-161F103D51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3F78CE-26CB-8AA8-9B34-B98B2A1B22C5}"/>
              </a:ext>
            </a:extLst>
          </p:cNvPr>
          <p:cNvSpPr>
            <a:spLocks noGrp="1"/>
          </p:cNvSpPr>
          <p:nvPr>
            <p:ph type="body" idx="1"/>
          </p:nvPr>
        </p:nvSpPr>
        <p:spPr/>
        <p:txBody>
          <a:bodyPr/>
          <a:lstStyle/>
          <a:p>
            <a:r>
              <a:rPr lang="en-US" dirty="0"/>
              <a:t>Pause and get examples for when this might be</a:t>
            </a:r>
          </a:p>
          <a:p>
            <a:endParaRPr lang="en-US" dirty="0"/>
          </a:p>
        </p:txBody>
      </p:sp>
      <p:sp>
        <p:nvSpPr>
          <p:cNvPr id="4" name="Slide Number Placeholder 3">
            <a:extLst>
              <a:ext uri="{FF2B5EF4-FFF2-40B4-BE49-F238E27FC236}">
                <a16:creationId xmlns:a16="http://schemas.microsoft.com/office/drawing/2014/main" id="{4422DC08-86DA-B999-03D5-A2194DEDC899}"/>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21608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DBAEB-3BC6-FBD9-ECF6-8CCEAA4DD0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DEE8D5-AB00-19FA-F41B-CBE8A63F82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525625-4803-847F-E289-00A3BDED3048}"/>
              </a:ext>
            </a:extLst>
          </p:cNvPr>
          <p:cNvSpPr>
            <a:spLocks noGrp="1"/>
          </p:cNvSpPr>
          <p:nvPr>
            <p:ph type="body" idx="1"/>
          </p:nvPr>
        </p:nvSpPr>
        <p:spPr/>
        <p:txBody>
          <a:bodyPr/>
          <a:lstStyle/>
          <a:p>
            <a:r>
              <a:rPr lang="en-US" dirty="0"/>
              <a:t>Pause and get examples for when this might be</a:t>
            </a:r>
          </a:p>
          <a:p>
            <a:endParaRPr lang="en-US" dirty="0"/>
          </a:p>
        </p:txBody>
      </p:sp>
      <p:sp>
        <p:nvSpPr>
          <p:cNvPr id="4" name="Slide Number Placeholder 3">
            <a:extLst>
              <a:ext uri="{FF2B5EF4-FFF2-40B4-BE49-F238E27FC236}">
                <a16:creationId xmlns:a16="http://schemas.microsoft.com/office/drawing/2014/main" id="{F498AB6E-817B-EBD7-EF93-19631C2292D4}"/>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885758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Think about why this is valuable in terms of reducible vs irreducible error.</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434843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2" name="Google Shape;172;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not everyone has handed it in – this is tough for me, because I really want to give feedback to the folks who have done it, but is this giving too much help to the people who are way behind?</a:t>
            </a:r>
          </a:p>
          <a:p>
            <a:r>
              <a:rPr lang="en-US" dirty="0"/>
              <a:t>Basically, what I think I’m going to do if you don’t hand them in this week, is roll that part of your grade into your final. That’s totally fine for me, and maybe gives you break?</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02256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7579F-5C5F-206E-102D-EB68CA904E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5608A9-6550-FC54-A917-CB786A0970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A5CDE-856C-2F26-AC3C-3CFA1337399F}"/>
              </a:ext>
            </a:extLst>
          </p:cNvPr>
          <p:cNvSpPr>
            <a:spLocks noGrp="1"/>
          </p:cNvSpPr>
          <p:nvPr>
            <p:ph type="body" idx="1"/>
          </p:nvPr>
        </p:nvSpPr>
        <p:spPr/>
        <p:txBody>
          <a:bodyPr/>
          <a:lstStyle/>
          <a:p>
            <a:r>
              <a:rPr lang="en-US" dirty="0"/>
              <a:t>Note that not everyone has handed it in – this is tough for me, because I really want to give feedback to the folks who have done it, but is this giving too much help to the people who are way behind?</a:t>
            </a:r>
          </a:p>
        </p:txBody>
      </p:sp>
      <p:sp>
        <p:nvSpPr>
          <p:cNvPr id="4" name="Slide Number Placeholder 3">
            <a:extLst>
              <a:ext uri="{FF2B5EF4-FFF2-40B4-BE49-F238E27FC236}">
                <a16:creationId xmlns:a16="http://schemas.microsoft.com/office/drawing/2014/main" id="{E1FF5EA6-D917-0421-638E-021E72204A2C}"/>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7306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E1B7BD-638A-94D0-28AE-DB3774AF7A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7BB854-3F0C-2D59-DE2A-6626EE98BB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D925C9-46A9-74F1-38F0-AF260BB3F51D}"/>
              </a:ext>
            </a:extLst>
          </p:cNvPr>
          <p:cNvSpPr>
            <a:spLocks noGrp="1"/>
          </p:cNvSpPr>
          <p:nvPr>
            <p:ph type="body" idx="1"/>
          </p:nvPr>
        </p:nvSpPr>
        <p:spPr/>
        <p:txBody>
          <a:bodyPr/>
          <a:lstStyle/>
          <a:p>
            <a:r>
              <a:rPr lang="en-US" dirty="0"/>
              <a:t>Note that not everyone has handed it in – this is tough for me, because I really want to give feedback to the folks who have done it, but is this giving too much help to the people who are way behind?</a:t>
            </a:r>
          </a:p>
        </p:txBody>
      </p:sp>
      <p:sp>
        <p:nvSpPr>
          <p:cNvPr id="4" name="Slide Number Placeholder 3">
            <a:extLst>
              <a:ext uri="{FF2B5EF4-FFF2-40B4-BE49-F238E27FC236}">
                <a16:creationId xmlns:a16="http://schemas.microsoft.com/office/drawing/2014/main" id="{7A093E74-280B-B064-5147-CA74A21957A1}"/>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97447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it mean when each of these assumptions is broken?</a:t>
            </a:r>
          </a:p>
          <a:p>
            <a:r>
              <a:rPr lang="en-US" dirty="0"/>
              <a:t>What does it mean for our data, and how do we ‘fix</a:t>
            </a:r>
            <a:r>
              <a:rPr lang="en-US"/>
              <a:t>’ this?</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8361821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F68D3B-F203-4D86-58C2-96780933F1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7DDA23-36BC-A4BA-1A21-73E8179588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F06D42-4D56-BA03-3A15-F43A27440B3B}"/>
              </a:ext>
            </a:extLst>
          </p:cNvPr>
          <p:cNvSpPr>
            <a:spLocks noGrp="1"/>
          </p:cNvSpPr>
          <p:nvPr>
            <p:ph type="body" idx="1"/>
          </p:nvPr>
        </p:nvSpPr>
        <p:spPr/>
        <p:txBody>
          <a:bodyPr/>
          <a:lstStyle/>
          <a:p>
            <a:r>
              <a:rPr lang="en-US" dirty="0"/>
              <a:t>What does it mean when each of these assumptions is broken?</a:t>
            </a:r>
          </a:p>
          <a:p>
            <a:r>
              <a:rPr lang="en-US" dirty="0"/>
              <a:t>What does it mean for our data, and how do we ‘fix</a:t>
            </a:r>
            <a:r>
              <a:rPr lang="en-US"/>
              <a:t>’ this?</a:t>
            </a:r>
          </a:p>
        </p:txBody>
      </p:sp>
      <p:sp>
        <p:nvSpPr>
          <p:cNvPr id="4" name="Slide Number Placeholder 3">
            <a:extLst>
              <a:ext uri="{FF2B5EF4-FFF2-40B4-BE49-F238E27FC236}">
                <a16:creationId xmlns:a16="http://schemas.microsoft.com/office/drawing/2014/main" id="{AB1F821D-63DD-08B1-D2D0-DD08EBD6B067}"/>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611122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 and get examples for when this might be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759444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0C440-7E7F-03FF-B50A-CBAE9BA3EA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B3FD85-1565-D35C-B9EB-75ED5024DF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A4B37E-2A2E-F686-B13E-E8261D27329A}"/>
              </a:ext>
            </a:extLst>
          </p:cNvPr>
          <p:cNvSpPr>
            <a:spLocks noGrp="1"/>
          </p:cNvSpPr>
          <p:nvPr>
            <p:ph type="body" idx="1"/>
          </p:nvPr>
        </p:nvSpPr>
        <p:spPr/>
        <p:txBody>
          <a:bodyPr/>
          <a:lstStyle/>
          <a:p>
            <a:r>
              <a:rPr lang="en-US" dirty="0"/>
              <a:t>Pause and get examples for when this might be</a:t>
            </a:r>
          </a:p>
          <a:p>
            <a:endParaRPr lang="en-US" dirty="0"/>
          </a:p>
        </p:txBody>
      </p:sp>
      <p:sp>
        <p:nvSpPr>
          <p:cNvPr id="4" name="Slide Number Placeholder 3">
            <a:extLst>
              <a:ext uri="{FF2B5EF4-FFF2-40B4-BE49-F238E27FC236}">
                <a16:creationId xmlns:a16="http://schemas.microsoft.com/office/drawing/2014/main" id="{238CBB2F-D226-A9E1-5054-2E4F54C28F02}"/>
              </a:ext>
            </a:extLst>
          </p:cNvPr>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30252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13"/>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5400"/>
              <a:buFont typeface="Century Gothic"/>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3"/>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spcBef>
                <a:spcPts val="1000"/>
              </a:spcBef>
              <a:spcAft>
                <a:spcPts val="0"/>
              </a:spcAft>
              <a:buSzPts val="1800"/>
              <a:buNone/>
              <a:defRPr>
                <a:solidFill>
                  <a:srgbClr val="595959"/>
                </a:solidFill>
              </a:defRPr>
            </a:lvl1pPr>
            <a:lvl2pPr lvl="1" algn="ctr">
              <a:spcBef>
                <a:spcPts val="1000"/>
              </a:spcBef>
              <a:spcAft>
                <a:spcPts val="0"/>
              </a:spcAft>
              <a:buSzPts val="1600"/>
              <a:buNone/>
              <a:defRPr>
                <a:solidFill>
                  <a:srgbClr val="888888"/>
                </a:solidFill>
              </a:defRPr>
            </a:lvl2pPr>
            <a:lvl3pPr lvl="2" algn="ctr">
              <a:spcBef>
                <a:spcPts val="1000"/>
              </a:spcBef>
              <a:spcAft>
                <a:spcPts val="0"/>
              </a:spcAft>
              <a:buSzPts val="1400"/>
              <a:buNone/>
              <a:defRPr>
                <a:solidFill>
                  <a:srgbClr val="888888"/>
                </a:solidFill>
              </a:defRPr>
            </a:lvl3pPr>
            <a:lvl4pPr lvl="3" algn="ctr">
              <a:spcBef>
                <a:spcPts val="1000"/>
              </a:spcBef>
              <a:spcAft>
                <a:spcPts val="0"/>
              </a:spcAft>
              <a:buSzPts val="1200"/>
              <a:buNone/>
              <a:defRPr>
                <a:solidFill>
                  <a:srgbClr val="888888"/>
                </a:solidFill>
              </a:defRPr>
            </a:lvl4pPr>
            <a:lvl5pPr lvl="4" algn="ctr">
              <a:spcBef>
                <a:spcPts val="1000"/>
              </a:spcBef>
              <a:spcAft>
                <a:spcPts val="0"/>
              </a:spcAft>
              <a:buSzPts val="1200"/>
              <a:buNone/>
              <a:defRPr>
                <a:solidFill>
                  <a:srgbClr val="888888"/>
                </a:solidFill>
              </a:defRPr>
            </a:lvl5pPr>
            <a:lvl6pPr lvl="5" algn="ctr">
              <a:spcBef>
                <a:spcPts val="1000"/>
              </a:spcBef>
              <a:spcAft>
                <a:spcPts val="0"/>
              </a:spcAft>
              <a:buSzPts val="1200"/>
              <a:buNone/>
              <a:defRPr>
                <a:solidFill>
                  <a:srgbClr val="888888"/>
                </a:solidFill>
              </a:defRPr>
            </a:lvl6pPr>
            <a:lvl7pPr lvl="6" algn="ctr">
              <a:spcBef>
                <a:spcPts val="1000"/>
              </a:spcBef>
              <a:spcAft>
                <a:spcPts val="0"/>
              </a:spcAft>
              <a:buSzPts val="1200"/>
              <a:buNone/>
              <a:defRPr>
                <a:solidFill>
                  <a:srgbClr val="888888"/>
                </a:solidFill>
              </a:defRPr>
            </a:lvl7pPr>
            <a:lvl8pPr lvl="7" algn="ctr">
              <a:spcBef>
                <a:spcPts val="1000"/>
              </a:spcBef>
              <a:spcAft>
                <a:spcPts val="0"/>
              </a:spcAft>
              <a:buSzPts val="1200"/>
              <a:buNone/>
              <a:defRPr>
                <a:solidFill>
                  <a:srgbClr val="888888"/>
                </a:solidFill>
              </a:defRPr>
            </a:lvl8pPr>
            <a:lvl9pPr lvl="8" algn="ctr">
              <a:spcBef>
                <a:spcPts val="1000"/>
              </a:spcBef>
              <a:spcAft>
                <a:spcPts val="0"/>
              </a:spcAft>
              <a:buSzPts val="1200"/>
              <a:buNone/>
              <a:defRPr>
                <a:solidFill>
                  <a:srgbClr val="888888"/>
                </a:solidFill>
              </a:defRPr>
            </a:lvl9pPr>
          </a:lstStyle>
          <a:p>
            <a:endParaRPr/>
          </a:p>
        </p:txBody>
      </p:sp>
      <p:sp>
        <p:nvSpPr>
          <p:cNvPr id="45" name="Google Shape;45;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3"/>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2"/>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1" name="Google Shape;111;p2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23"/>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3"/>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spcBef>
                <a:spcPts val="1000"/>
              </a:spcBef>
              <a:spcAft>
                <a:spcPts val="0"/>
              </a:spcAft>
              <a:buSzPts val="1600"/>
              <a:buFont typeface="Century Gothic"/>
              <a:buNone/>
              <a:defRPr sz="1600">
                <a:solidFill>
                  <a:srgbClr val="7F7F7F"/>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18" name="Google Shape;118;p23"/>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spcBef>
                <a:spcPts val="1000"/>
              </a:spcBef>
              <a:spcAft>
                <a:spcPts val="0"/>
              </a:spcAft>
              <a:buSzPts val="1800"/>
              <a:buNone/>
              <a:defRPr sz="18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119" name="Google Shape;119;p2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3"/>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3"/>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23"/>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24" name="Google Shape;124;p23"/>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4"/>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28" name="Google Shape;128;p2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2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5" name="Google Shape;135;p2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36" name="Google Shape;136;p2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25"/>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
        <p:nvSpPr>
          <p:cNvPr id="141" name="Google Shape;141;p25"/>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8000" b="0" i="0" u="none" strike="noStrike" cap="none">
                <a:solidFill>
                  <a:schemeClr val="accent1"/>
                </a:solidFill>
                <a:latin typeface="Arial"/>
                <a:ea typeface="Arial"/>
                <a:cs typeface="Arial"/>
                <a:sym typeface="Arial"/>
              </a:rPr>
              <a:t>”</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4800"/>
              <a:buFont typeface="Century Gothic"/>
              <a:buNone/>
              <a:defRPr sz="4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26"/>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Font typeface="Century Gothic"/>
              <a:buNone/>
              <a:defRPr sz="2400">
                <a:solidFill>
                  <a:schemeClr val="accent1"/>
                </a:solidFill>
              </a:defRPr>
            </a:lvl1pPr>
            <a:lvl2pPr marL="914400" lvl="1" indent="-228600" algn="l">
              <a:spcBef>
                <a:spcPts val="1000"/>
              </a:spcBef>
              <a:spcAft>
                <a:spcPts val="0"/>
              </a:spcAft>
              <a:buSzPts val="1600"/>
              <a:buFont typeface="Century Gothic"/>
              <a:buNone/>
              <a:defRPr/>
            </a:lvl2pPr>
            <a:lvl3pPr marL="1371600" lvl="2" indent="-228600" algn="l">
              <a:spcBef>
                <a:spcPts val="1000"/>
              </a:spcBef>
              <a:spcAft>
                <a:spcPts val="0"/>
              </a:spcAft>
              <a:buSzPts val="1400"/>
              <a:buFont typeface="Century Gothic"/>
              <a:buNone/>
              <a:defRPr/>
            </a:lvl3pPr>
            <a:lvl4pPr marL="1828800" lvl="3" indent="-228600" algn="l">
              <a:spcBef>
                <a:spcPts val="1000"/>
              </a:spcBef>
              <a:spcAft>
                <a:spcPts val="0"/>
              </a:spcAft>
              <a:buSzPts val="1200"/>
              <a:buFont typeface="Century Gothic"/>
              <a:buNone/>
              <a:defRPr/>
            </a:lvl4pPr>
            <a:lvl5pPr marL="2286000" lvl="4" indent="-228600" algn="l">
              <a:spcBef>
                <a:spcPts val="1000"/>
              </a:spcBef>
              <a:spcAft>
                <a:spcPts val="0"/>
              </a:spcAft>
              <a:buSzPts val="1200"/>
              <a:buFont typeface="Century Gothic"/>
              <a:buNone/>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5" name="Google Shape;145;p26"/>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800"/>
              <a:buNone/>
              <a:defRPr>
                <a:solidFill>
                  <a:srgbClr val="595959"/>
                </a:solidFill>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46" name="Google Shape;146;p2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2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6"/>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2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27"/>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53" name="Google Shape;153;p2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2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28"/>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8"/>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160" name="Google Shape;160;p2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2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2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14"/>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4"/>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52" name="Google Shape;52;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6"/>
        <p:cNvGrpSpPr/>
        <p:nvPr/>
      </p:nvGrpSpPr>
      <p:grpSpPr>
        <a:xfrm>
          <a:off x="0" y="0"/>
          <a:ext cx="0" cy="0"/>
          <a:chOff x="0" y="0"/>
          <a:chExt cx="0" cy="0"/>
        </a:xfrm>
      </p:grpSpPr>
      <p:sp>
        <p:nvSpPr>
          <p:cNvPr id="57" name="Google Shape;57;p15"/>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4000"/>
              <a:buFont typeface="Century Gothic"/>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5"/>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2000"/>
              <a:buNone/>
              <a:defRPr sz="2000">
                <a:solidFill>
                  <a:srgbClr val="595959"/>
                </a:solidFill>
              </a:defRPr>
            </a:lvl1pPr>
            <a:lvl2pPr marL="914400" lvl="1" indent="-228600" algn="l">
              <a:spcBef>
                <a:spcPts val="1000"/>
              </a:spcBef>
              <a:spcAft>
                <a:spcPts val="0"/>
              </a:spcAft>
              <a:buSzPts val="1800"/>
              <a:buNone/>
              <a:defRPr sz="1800">
                <a:solidFill>
                  <a:srgbClr val="888888"/>
                </a:solidFill>
              </a:defRPr>
            </a:lvl2pPr>
            <a:lvl3pPr marL="1371600" lvl="2" indent="-228600" algn="l">
              <a:spcBef>
                <a:spcPts val="1000"/>
              </a:spcBef>
              <a:spcAft>
                <a:spcPts val="0"/>
              </a:spcAft>
              <a:buSzPts val="1600"/>
              <a:buNone/>
              <a:defRPr sz="1600">
                <a:solidFill>
                  <a:srgbClr val="888888"/>
                </a:solidFill>
              </a:defRPr>
            </a:lvl3pPr>
            <a:lvl4pPr marL="1828800" lvl="3" indent="-228600" algn="l">
              <a:spcBef>
                <a:spcPts val="1000"/>
              </a:spcBef>
              <a:spcAft>
                <a:spcPts val="0"/>
              </a:spcAft>
              <a:buSzPts val="1400"/>
              <a:buNone/>
              <a:defRPr sz="1400">
                <a:solidFill>
                  <a:srgbClr val="888888"/>
                </a:solidFill>
              </a:defRPr>
            </a:lvl4pPr>
            <a:lvl5pPr marL="2286000" lvl="4" indent="-228600" algn="l">
              <a:spcBef>
                <a:spcPts val="1000"/>
              </a:spcBef>
              <a:spcAft>
                <a:spcPts val="0"/>
              </a:spcAft>
              <a:buSzPts val="1400"/>
              <a:buNone/>
              <a:defRPr sz="1400">
                <a:solidFill>
                  <a:srgbClr val="888888"/>
                </a:solidFill>
              </a:defRPr>
            </a:lvl5pPr>
            <a:lvl6pPr marL="2743200" lvl="5" indent="-228600" algn="l">
              <a:spcBef>
                <a:spcPts val="1000"/>
              </a:spcBef>
              <a:spcAft>
                <a:spcPts val="0"/>
              </a:spcAft>
              <a:buSzPts val="1400"/>
              <a:buNone/>
              <a:defRPr sz="1400">
                <a:solidFill>
                  <a:srgbClr val="888888"/>
                </a:solidFill>
              </a:defRPr>
            </a:lvl6pPr>
            <a:lvl7pPr marL="3200400" lvl="6" indent="-228600" algn="l">
              <a:spcBef>
                <a:spcPts val="1000"/>
              </a:spcBef>
              <a:spcAft>
                <a:spcPts val="0"/>
              </a:spcAft>
              <a:buSzPts val="1400"/>
              <a:buNone/>
              <a:defRPr sz="1400">
                <a:solidFill>
                  <a:srgbClr val="888888"/>
                </a:solidFill>
              </a:defRPr>
            </a:lvl7pPr>
            <a:lvl8pPr marL="3657600" lvl="7" indent="-228600" algn="l">
              <a:spcBef>
                <a:spcPts val="1000"/>
              </a:spcBef>
              <a:spcAft>
                <a:spcPts val="0"/>
              </a:spcAft>
              <a:buSzPts val="1400"/>
              <a:buNone/>
              <a:defRPr sz="1400">
                <a:solidFill>
                  <a:srgbClr val="888888"/>
                </a:solidFill>
              </a:defRPr>
            </a:lvl8pPr>
            <a:lvl9pPr marL="4114800" lvl="8" indent="-228600" algn="l">
              <a:spcBef>
                <a:spcPts val="1000"/>
              </a:spcBef>
              <a:spcAft>
                <a:spcPts val="0"/>
              </a:spcAft>
              <a:buSzPts val="1400"/>
              <a:buNone/>
              <a:defRPr sz="1400">
                <a:solidFill>
                  <a:srgbClr val="888888"/>
                </a:solidFill>
              </a:defRPr>
            </a:lvl9pPr>
          </a:lstStyle>
          <a:p>
            <a:endParaRPr/>
          </a:p>
        </p:txBody>
      </p:sp>
      <p:sp>
        <p:nvSpPr>
          <p:cNvPr id="59" name="Google Shape;59;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5"/>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3"/>
        <p:cNvGrpSpPr/>
        <p:nvPr/>
      </p:nvGrpSpPr>
      <p:grpSpPr>
        <a:xfrm>
          <a:off x="0" y="0"/>
          <a:ext cx="0" cy="0"/>
          <a:chOff x="0" y="0"/>
          <a:chExt cx="0" cy="0"/>
        </a:xfrm>
      </p:grpSpPr>
      <p:sp>
        <p:nvSpPr>
          <p:cNvPr id="64" name="Google Shape;64;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6"/>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6" name="Google Shape;66;p16"/>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67" name="Google Shape;67;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71"/>
        <p:cNvGrpSpPr/>
        <p:nvPr/>
      </p:nvGrpSpPr>
      <p:grpSpPr>
        <a:xfrm>
          <a:off x="0" y="0"/>
          <a:ext cx="0" cy="0"/>
          <a:chOff x="0" y="0"/>
          <a:chExt cx="0" cy="0"/>
        </a:xfrm>
      </p:grpSpPr>
      <p:sp>
        <p:nvSpPr>
          <p:cNvPr id="72" name="Google Shape;72;p1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4" name="Google Shape;74;p17"/>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5" name="Google Shape;75;p1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spcBef>
                <a:spcPts val="1000"/>
              </a:spcBef>
              <a:spcAft>
                <a:spcPts val="0"/>
              </a:spcAft>
              <a:buSzPts val="2400"/>
              <a:buNone/>
              <a:defRPr sz="2400" b="0"/>
            </a:lvl1pPr>
            <a:lvl2pPr marL="914400" lvl="1" indent="-228600" algn="l">
              <a:spcBef>
                <a:spcPts val="1000"/>
              </a:spcBef>
              <a:spcAft>
                <a:spcPts val="0"/>
              </a:spcAft>
              <a:buSzPts val="2000"/>
              <a:buNone/>
              <a:defRPr sz="2000" b="1"/>
            </a:lvl2pPr>
            <a:lvl3pPr marL="1371600" lvl="2" indent="-228600" algn="l">
              <a:spcBef>
                <a:spcPts val="1000"/>
              </a:spcBef>
              <a:spcAft>
                <a:spcPts val="0"/>
              </a:spcAft>
              <a:buSzPts val="1800"/>
              <a:buNone/>
              <a:defRPr sz="1800" b="1"/>
            </a:lvl3pPr>
            <a:lvl4pPr marL="1828800" lvl="3" indent="-228600" algn="l">
              <a:spcBef>
                <a:spcPts val="1000"/>
              </a:spcBef>
              <a:spcAft>
                <a:spcPts val="0"/>
              </a:spcAft>
              <a:buSzPts val="1600"/>
              <a:buNone/>
              <a:defRPr sz="1600" b="1"/>
            </a:lvl4pPr>
            <a:lvl5pPr marL="2286000" lvl="4" indent="-228600" algn="l">
              <a:spcBef>
                <a:spcPts val="1000"/>
              </a:spcBef>
              <a:spcAft>
                <a:spcPts val="0"/>
              </a:spcAft>
              <a:buSzPts val="1600"/>
              <a:buNone/>
              <a:defRPr sz="1600" b="1"/>
            </a:lvl5pPr>
            <a:lvl6pPr marL="2743200" lvl="5" indent="-228600" algn="l">
              <a:spcBef>
                <a:spcPts val="1000"/>
              </a:spcBef>
              <a:spcAft>
                <a:spcPts val="0"/>
              </a:spcAft>
              <a:buSzPts val="1600"/>
              <a:buNone/>
              <a:defRPr sz="1600" b="1"/>
            </a:lvl6pPr>
            <a:lvl7pPr marL="3200400" lvl="6" indent="-228600" algn="l">
              <a:spcBef>
                <a:spcPts val="1000"/>
              </a:spcBef>
              <a:spcAft>
                <a:spcPts val="0"/>
              </a:spcAft>
              <a:buSzPts val="1600"/>
              <a:buNone/>
              <a:defRPr sz="1600" b="1"/>
            </a:lvl7pPr>
            <a:lvl8pPr marL="3657600" lvl="7" indent="-228600" algn="l">
              <a:spcBef>
                <a:spcPts val="1000"/>
              </a:spcBef>
              <a:spcAft>
                <a:spcPts val="0"/>
              </a:spcAft>
              <a:buSzPts val="1600"/>
              <a:buNone/>
              <a:defRPr sz="1600" b="1"/>
            </a:lvl8pPr>
            <a:lvl9pPr marL="4114800" lvl="8" indent="-228600" algn="l">
              <a:spcBef>
                <a:spcPts val="1000"/>
              </a:spcBef>
              <a:spcAft>
                <a:spcPts val="0"/>
              </a:spcAft>
              <a:buSzPts val="1600"/>
              <a:buNone/>
              <a:defRPr sz="1600" b="1"/>
            </a:lvl9pPr>
          </a:lstStyle>
          <a:p>
            <a:endParaRPr/>
          </a:p>
        </p:txBody>
      </p:sp>
      <p:sp>
        <p:nvSpPr>
          <p:cNvPr id="76" name="Google Shape;76;p17"/>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77" name="Google Shape;77;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7"/>
        <p:cNvGrpSpPr/>
        <p:nvPr/>
      </p:nvGrpSpPr>
      <p:grpSpPr>
        <a:xfrm>
          <a:off x="0" y="0"/>
          <a:ext cx="0" cy="0"/>
          <a:chOff x="0" y="0"/>
          <a:chExt cx="0" cy="0"/>
        </a:xfrm>
      </p:grpSpPr>
      <p:sp>
        <p:nvSpPr>
          <p:cNvPr id="88" name="Google Shape;88;p1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2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000"/>
              <a:buFont typeface="Century Gothic"/>
              <a:buNone/>
              <a:defRPr sz="20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0"/>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spcBef>
                <a:spcPts val="1000"/>
              </a:spcBef>
              <a:spcAft>
                <a:spcPts val="0"/>
              </a:spcAft>
              <a:buSzPts val="1800"/>
              <a:buChar char="🠶"/>
              <a:defRPr/>
            </a:lvl1pPr>
            <a:lvl2pPr marL="914400" lvl="1" indent="-342900" algn="l">
              <a:spcBef>
                <a:spcPts val="1000"/>
              </a:spcBef>
              <a:spcAft>
                <a:spcPts val="0"/>
              </a:spcAft>
              <a:buSzPts val="1800"/>
              <a:buChar char="🠶"/>
              <a:defRPr/>
            </a:lvl2pPr>
            <a:lvl3pPr marL="1371600" lvl="2" indent="-342900" algn="l">
              <a:spcBef>
                <a:spcPts val="1000"/>
              </a:spcBef>
              <a:spcAft>
                <a:spcPts val="0"/>
              </a:spcAft>
              <a:buSzPts val="1800"/>
              <a:buChar char="🠶"/>
              <a:defRPr/>
            </a:lvl3pPr>
            <a:lvl4pPr marL="1828800" lvl="3" indent="-342900" algn="l">
              <a:spcBef>
                <a:spcPts val="1000"/>
              </a:spcBef>
              <a:spcAft>
                <a:spcPts val="0"/>
              </a:spcAft>
              <a:buSzPts val="1800"/>
              <a:buChar char="🠶"/>
              <a:defRPr/>
            </a:lvl4pPr>
            <a:lvl5pPr marL="2286000" lvl="4" indent="-342900" algn="l">
              <a:spcBef>
                <a:spcPts val="1000"/>
              </a:spcBef>
              <a:spcAft>
                <a:spcPts val="0"/>
              </a:spcAft>
              <a:buSzPts val="1800"/>
              <a:buChar char="🠶"/>
              <a:defRPr/>
            </a:lvl5pPr>
            <a:lvl6pPr marL="2743200" lvl="5" indent="-342900" algn="l">
              <a:spcBef>
                <a:spcPts val="1000"/>
              </a:spcBef>
              <a:spcAft>
                <a:spcPts val="0"/>
              </a:spcAft>
              <a:buSzPts val="1800"/>
              <a:buChar char="🠶"/>
              <a:defRPr/>
            </a:lvl6pPr>
            <a:lvl7pPr marL="3200400" lvl="6" indent="-342900" algn="l">
              <a:spcBef>
                <a:spcPts val="1000"/>
              </a:spcBef>
              <a:spcAft>
                <a:spcPts val="0"/>
              </a:spcAft>
              <a:buSzPts val="1800"/>
              <a:buChar char="🠶"/>
              <a:defRPr/>
            </a:lvl7pPr>
            <a:lvl8pPr marL="3657600" lvl="7" indent="-342900" algn="l">
              <a:spcBef>
                <a:spcPts val="1000"/>
              </a:spcBef>
              <a:spcAft>
                <a:spcPts val="0"/>
              </a:spcAft>
              <a:buSzPts val="1800"/>
              <a:buChar char="🠶"/>
              <a:defRPr/>
            </a:lvl8pPr>
            <a:lvl9pPr marL="4114800" lvl="8" indent="-342900" algn="l">
              <a:spcBef>
                <a:spcPts val="1000"/>
              </a:spcBef>
              <a:spcAft>
                <a:spcPts val="0"/>
              </a:spcAft>
              <a:buSzPts val="1800"/>
              <a:buChar char="🠶"/>
              <a:defRPr/>
            </a:lvl9pPr>
          </a:lstStyle>
          <a:p>
            <a:endParaRPr/>
          </a:p>
        </p:txBody>
      </p:sp>
      <p:sp>
        <p:nvSpPr>
          <p:cNvPr id="95" name="Google Shape;95;p2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400"/>
              <a:buNone/>
              <a:defRPr sz="14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96" name="Google Shape;96;p2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20"/>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rgbClr val="262626"/>
              </a:buClr>
              <a:buSzPts val="2400"/>
              <a:buFont typeface="Century Gothic"/>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1"/>
          <p:cNvSpPr>
            <a:spLocks noGrp="1"/>
          </p:cNvSpPr>
          <p:nvPr>
            <p:ph type="pic" idx="2"/>
          </p:nvPr>
        </p:nvSpPr>
        <p:spPr>
          <a:xfrm>
            <a:off x="2589212" y="634965"/>
            <a:ext cx="8915400" cy="3854970"/>
          </a:xfrm>
          <a:prstGeom prst="rect">
            <a:avLst/>
          </a:prstGeom>
          <a:noFill/>
          <a:ln>
            <a:noFill/>
          </a:ln>
        </p:spPr>
      </p:sp>
      <p:sp>
        <p:nvSpPr>
          <p:cNvPr id="103" name="Google Shape;103;p21"/>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spcBef>
                <a:spcPts val="1000"/>
              </a:spcBef>
              <a:spcAft>
                <a:spcPts val="0"/>
              </a:spcAft>
              <a:buSzPts val="1200"/>
              <a:buNone/>
              <a:defRPr sz="1200"/>
            </a:lvl1pPr>
            <a:lvl2pPr marL="914400" lvl="1" indent="-228600" algn="l">
              <a:spcBef>
                <a:spcPts val="1000"/>
              </a:spcBef>
              <a:spcAft>
                <a:spcPts val="0"/>
              </a:spcAft>
              <a:buSzPts val="1200"/>
              <a:buNone/>
              <a:defRPr sz="1200"/>
            </a:lvl2pPr>
            <a:lvl3pPr marL="1371600" lvl="2" indent="-228600" algn="l">
              <a:spcBef>
                <a:spcPts val="1000"/>
              </a:spcBef>
              <a:spcAft>
                <a:spcPts val="0"/>
              </a:spcAft>
              <a:buSzPts val="1000"/>
              <a:buNone/>
              <a:defRPr sz="1000"/>
            </a:lvl3pPr>
            <a:lvl4pPr marL="1828800" lvl="3" indent="-228600" algn="l">
              <a:spcBef>
                <a:spcPts val="1000"/>
              </a:spcBef>
              <a:spcAft>
                <a:spcPts val="0"/>
              </a:spcAft>
              <a:buSzPts val="900"/>
              <a:buNone/>
              <a:defRPr sz="900"/>
            </a:lvl4pPr>
            <a:lvl5pPr marL="2286000" lvl="4" indent="-228600" algn="l">
              <a:spcBef>
                <a:spcPts val="1000"/>
              </a:spcBef>
              <a:spcAft>
                <a:spcPts val="0"/>
              </a:spcAft>
              <a:buSzPts val="900"/>
              <a:buNone/>
              <a:defRPr sz="900"/>
            </a:lvl5pPr>
            <a:lvl6pPr marL="2743200" lvl="5" indent="-228600" algn="l">
              <a:spcBef>
                <a:spcPts val="1000"/>
              </a:spcBef>
              <a:spcAft>
                <a:spcPts val="0"/>
              </a:spcAft>
              <a:buSzPts val="900"/>
              <a:buNone/>
              <a:defRPr sz="900"/>
            </a:lvl6pPr>
            <a:lvl7pPr marL="3200400" lvl="6" indent="-228600" algn="l">
              <a:spcBef>
                <a:spcPts val="1000"/>
              </a:spcBef>
              <a:spcAft>
                <a:spcPts val="0"/>
              </a:spcAft>
              <a:buSzPts val="900"/>
              <a:buNone/>
              <a:defRPr sz="900"/>
            </a:lvl7pPr>
            <a:lvl8pPr marL="3657600" lvl="7" indent="-228600" algn="l">
              <a:spcBef>
                <a:spcPts val="1000"/>
              </a:spcBef>
              <a:spcAft>
                <a:spcPts val="0"/>
              </a:spcAft>
              <a:buSzPts val="900"/>
              <a:buNone/>
              <a:defRPr sz="900"/>
            </a:lvl8pPr>
            <a:lvl9pPr marL="4114800" lvl="8" indent="-228600" algn="l">
              <a:spcBef>
                <a:spcPts val="1000"/>
              </a:spcBef>
              <a:spcAft>
                <a:spcPts val="0"/>
              </a:spcAft>
              <a:buSzPts val="900"/>
              <a:buNone/>
              <a:defRPr sz="900"/>
            </a:lvl9pPr>
          </a:lstStyle>
          <a:p>
            <a:endParaRPr/>
          </a:p>
        </p:txBody>
      </p:sp>
      <p:sp>
        <p:nvSpPr>
          <p:cNvPr id="104" name="Google Shape;104;p2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1"/>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1"/>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2"/>
          <p:cNvGrpSpPr/>
          <p:nvPr/>
        </p:nvGrpSpPr>
        <p:grpSpPr>
          <a:xfrm>
            <a:off x="1" y="228600"/>
            <a:ext cx="2851516" cy="6638628"/>
            <a:chOff x="2487613" y="285750"/>
            <a:chExt cx="2428875" cy="5654676"/>
          </a:xfrm>
        </p:grpSpPr>
        <p:sp>
          <p:nvSpPr>
            <p:cNvPr id="11" name="Google Shape;11;p12"/>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2"/>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2"/>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2"/>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2"/>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2"/>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2"/>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12"/>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12"/>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12"/>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2"/>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2"/>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12"/>
          <p:cNvGrpSpPr/>
          <p:nvPr/>
        </p:nvGrpSpPr>
        <p:grpSpPr>
          <a:xfrm>
            <a:off x="27221" y="-786"/>
            <a:ext cx="2356674" cy="6854039"/>
            <a:chOff x="6627813" y="194833"/>
            <a:chExt cx="1952625" cy="5678918"/>
          </a:xfrm>
        </p:grpSpPr>
        <p:sp>
          <p:nvSpPr>
            <p:cNvPr id="24" name="Google Shape;24;p12"/>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12"/>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12"/>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12"/>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12"/>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12"/>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12"/>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12"/>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12"/>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12"/>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12"/>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12"/>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12"/>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1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38" name="Google Shape;38;p12"/>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888888"/>
                </a:solidFill>
                <a:latin typeface="Century Gothic"/>
                <a:ea typeface="Century Gothic"/>
                <a:cs typeface="Century Gothic"/>
                <a:sym typeface="Century Gothic"/>
              </a:defRPr>
            </a:lvl1pPr>
            <a:lvl2pPr marR="0" lvl="1"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2pPr>
            <a:lvl3pPr marR="0" lvl="2"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3pPr>
            <a:lvl4pPr marR="0" lvl="3"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4pPr>
            <a:lvl5pPr marR="0" lvl="4"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5pPr>
            <a:lvl6pPr marR="0" lvl="5"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6pPr>
            <a:lvl7pPr marR="0" lvl="6"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7pPr>
            <a:lvl8pPr marR="0" lvl="7"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8pPr>
            <a:lvl9pPr marR="0" lvl="8" algn="l" rtl="0">
              <a:spcBef>
                <a:spcPts val="0"/>
              </a:spcBef>
              <a:spcAft>
                <a:spcPts val="0"/>
              </a:spcAft>
              <a:buSzPts val="1400"/>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2000" b="0" i="0" u="none" strike="noStrike" cap="none">
                <a:solidFill>
                  <a:srgbClr val="FEFFFF"/>
                </a:solidFill>
                <a:latin typeface="Century Gothic"/>
                <a:ea typeface="Century Gothic"/>
                <a:cs typeface="Century Gothic"/>
                <a:sym typeface="Century Gothic"/>
              </a:defRPr>
            </a:lvl1pPr>
            <a:lvl2pPr marL="0" marR="0" lvl="1" indent="0" algn="r" rtl="0">
              <a:spcBef>
                <a:spcPts val="0"/>
              </a:spcBef>
              <a:buNone/>
              <a:defRPr sz="2000" b="0" i="0" u="none" strike="noStrike" cap="none">
                <a:solidFill>
                  <a:srgbClr val="FEFFFF"/>
                </a:solidFill>
                <a:latin typeface="Century Gothic"/>
                <a:ea typeface="Century Gothic"/>
                <a:cs typeface="Century Gothic"/>
                <a:sym typeface="Century Gothic"/>
              </a:defRPr>
            </a:lvl2pPr>
            <a:lvl3pPr marL="0" marR="0" lvl="2" indent="0" algn="r" rtl="0">
              <a:spcBef>
                <a:spcPts val="0"/>
              </a:spcBef>
              <a:buNone/>
              <a:defRPr sz="2000" b="0" i="0" u="none" strike="noStrike" cap="none">
                <a:solidFill>
                  <a:srgbClr val="FEFFFF"/>
                </a:solidFill>
                <a:latin typeface="Century Gothic"/>
                <a:ea typeface="Century Gothic"/>
                <a:cs typeface="Century Gothic"/>
                <a:sym typeface="Century Gothic"/>
              </a:defRPr>
            </a:lvl3pPr>
            <a:lvl4pPr marL="0" marR="0" lvl="3" indent="0" algn="r" rtl="0">
              <a:spcBef>
                <a:spcPts val="0"/>
              </a:spcBef>
              <a:buNone/>
              <a:defRPr sz="2000" b="0" i="0" u="none" strike="noStrike" cap="none">
                <a:solidFill>
                  <a:srgbClr val="FEFFFF"/>
                </a:solidFill>
                <a:latin typeface="Century Gothic"/>
                <a:ea typeface="Century Gothic"/>
                <a:cs typeface="Century Gothic"/>
                <a:sym typeface="Century Gothic"/>
              </a:defRPr>
            </a:lvl4pPr>
            <a:lvl5pPr marL="0" marR="0" lvl="4" indent="0" algn="r" rtl="0">
              <a:spcBef>
                <a:spcPts val="0"/>
              </a:spcBef>
              <a:buNone/>
              <a:defRPr sz="2000" b="0" i="0" u="none" strike="noStrike" cap="none">
                <a:solidFill>
                  <a:srgbClr val="FEFFFF"/>
                </a:solidFill>
                <a:latin typeface="Century Gothic"/>
                <a:ea typeface="Century Gothic"/>
                <a:cs typeface="Century Gothic"/>
                <a:sym typeface="Century Gothic"/>
              </a:defRPr>
            </a:lvl5pPr>
            <a:lvl6pPr marL="0" marR="0" lvl="5" indent="0" algn="r" rtl="0">
              <a:spcBef>
                <a:spcPts val="0"/>
              </a:spcBef>
              <a:buNone/>
              <a:defRPr sz="2000" b="0" i="0" u="none" strike="noStrike" cap="none">
                <a:solidFill>
                  <a:srgbClr val="FEFFFF"/>
                </a:solidFill>
                <a:latin typeface="Century Gothic"/>
                <a:ea typeface="Century Gothic"/>
                <a:cs typeface="Century Gothic"/>
                <a:sym typeface="Century Gothic"/>
              </a:defRPr>
            </a:lvl6pPr>
            <a:lvl7pPr marL="0" marR="0" lvl="6" indent="0" algn="r" rtl="0">
              <a:spcBef>
                <a:spcPts val="0"/>
              </a:spcBef>
              <a:buNone/>
              <a:defRPr sz="2000" b="0" i="0" u="none" strike="noStrike" cap="none">
                <a:solidFill>
                  <a:srgbClr val="FEFFFF"/>
                </a:solidFill>
                <a:latin typeface="Century Gothic"/>
                <a:ea typeface="Century Gothic"/>
                <a:cs typeface="Century Gothic"/>
                <a:sym typeface="Century Gothic"/>
              </a:defRPr>
            </a:lvl7pPr>
            <a:lvl8pPr marL="0" marR="0" lvl="7" indent="0" algn="r" rtl="0">
              <a:spcBef>
                <a:spcPts val="0"/>
              </a:spcBef>
              <a:buNone/>
              <a:defRPr sz="2000" b="0" i="0" u="none" strike="noStrike" cap="none">
                <a:solidFill>
                  <a:srgbClr val="FEFFFF"/>
                </a:solidFill>
                <a:latin typeface="Century Gothic"/>
                <a:ea typeface="Century Gothic"/>
                <a:cs typeface="Century Gothic"/>
                <a:sym typeface="Century Gothic"/>
              </a:defRPr>
            </a:lvl8pPr>
            <a:lvl9pPr marL="0" marR="0" lvl="8" indent="0" algn="r" rtl="0">
              <a:spcBef>
                <a:spcPts val="0"/>
              </a:spcBef>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erynmcfarlane"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rgbClr val="262626"/>
              </a:buClr>
              <a:buSzPts val="5400"/>
              <a:buFont typeface="Century Gothic"/>
              <a:buNone/>
            </a:pPr>
            <a:r>
              <a:rPr lang="en-US"/>
              <a:t>Welcome to Biol 5081</a:t>
            </a:r>
            <a:endParaRPr/>
          </a:p>
        </p:txBody>
      </p:sp>
      <p:sp>
        <p:nvSpPr>
          <p:cNvPr id="169" name="Google Shape;169;p1"/>
          <p:cNvSpPr txBox="1">
            <a:spLocks noGrp="1"/>
          </p:cNvSpPr>
          <p:nvPr>
            <p:ph type="subTitle" idx="1"/>
          </p:nvPr>
        </p:nvSpPr>
        <p:spPr>
          <a:xfrm>
            <a:off x="2589213" y="4777379"/>
            <a:ext cx="9297987" cy="112628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SzPts val="1800"/>
              <a:buNone/>
            </a:pPr>
            <a:r>
              <a:rPr lang="en-US"/>
              <a:t>Intro to Bio Stats!</a:t>
            </a:r>
            <a:endParaRPr/>
          </a:p>
          <a:p>
            <a:pPr marL="0" lvl="0" indent="0" algn="l" rtl="0">
              <a:spcBef>
                <a:spcPts val="1000"/>
              </a:spcBef>
              <a:spcAft>
                <a:spcPts val="0"/>
              </a:spcAft>
              <a:buSzPts val="1800"/>
              <a:buNone/>
            </a:pPr>
            <a:r>
              <a:rPr lang="en-US"/>
              <a:t>Eryn McFarlane (she/her), emcfar@yorku.ca, </a:t>
            </a:r>
            <a:r>
              <a:rPr lang="en-US" u="sng">
                <a:solidFill>
                  <a:schemeClr val="hlink"/>
                </a:solidFill>
                <a:hlinkClick r:id="rId3"/>
              </a:rPr>
              <a:t>https://github.com/erynmcfarlane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AB993-F9E6-9B69-BDB8-FC81D1EA74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8EDD5D-419F-CC09-27F1-A198933C51BC}"/>
              </a:ext>
            </a:extLst>
          </p:cNvPr>
          <p:cNvSpPr>
            <a:spLocks noGrp="1"/>
          </p:cNvSpPr>
          <p:nvPr>
            <p:ph type="title"/>
          </p:nvPr>
        </p:nvSpPr>
        <p:spPr>
          <a:xfrm>
            <a:off x="2592925" y="624110"/>
            <a:ext cx="9341167" cy="1280890"/>
          </a:xfrm>
        </p:spPr>
        <p:txBody>
          <a:bodyPr/>
          <a:lstStyle/>
          <a:p>
            <a:r>
              <a:rPr lang="en-US" dirty="0"/>
              <a:t>Linear regression – Broken assumptions?</a:t>
            </a:r>
          </a:p>
        </p:txBody>
      </p:sp>
      <p:sp>
        <p:nvSpPr>
          <p:cNvPr id="3" name="Text Placeholder 2">
            <a:extLst>
              <a:ext uri="{FF2B5EF4-FFF2-40B4-BE49-F238E27FC236}">
                <a16:creationId xmlns:a16="http://schemas.microsoft.com/office/drawing/2014/main" id="{09EF4A0D-8001-9473-3F5D-BF216C2AEFB4}"/>
              </a:ext>
            </a:extLst>
          </p:cNvPr>
          <p:cNvSpPr>
            <a:spLocks noGrp="1"/>
          </p:cNvSpPr>
          <p:nvPr>
            <p:ph type="body" idx="1"/>
          </p:nvPr>
        </p:nvSpPr>
        <p:spPr>
          <a:xfrm>
            <a:off x="2589212" y="2133600"/>
            <a:ext cx="4533483" cy="3777622"/>
          </a:xfrm>
        </p:spPr>
        <p:txBody>
          <a:bodyPr/>
          <a:lstStyle/>
          <a:p>
            <a:r>
              <a:rPr lang="en-US" dirty="0"/>
              <a:t>We’ve thought about this before!</a:t>
            </a:r>
          </a:p>
          <a:p>
            <a:r>
              <a:rPr lang="en-US" dirty="0"/>
              <a:t>y=</a:t>
            </a:r>
            <a:r>
              <a:rPr lang="en-US" dirty="0" err="1"/>
              <a:t>mx+b+error</a:t>
            </a:r>
            <a:r>
              <a:rPr lang="en-US" dirty="0"/>
              <a:t>!</a:t>
            </a:r>
          </a:p>
          <a:p>
            <a:r>
              <a:rPr lang="en-US" dirty="0"/>
              <a:t>Assumes linear relationship</a:t>
            </a:r>
          </a:p>
          <a:p>
            <a:r>
              <a:rPr lang="en-US" dirty="0"/>
              <a:t>Assumes normal residuals</a:t>
            </a:r>
          </a:p>
          <a:p>
            <a:r>
              <a:rPr lang="en-US" b="1" dirty="0"/>
              <a:t>Assumes independence</a:t>
            </a:r>
          </a:p>
          <a:p>
            <a:r>
              <a:rPr lang="en-US" dirty="0"/>
              <a:t>Assumes normality (for any x normal distribution of y)</a:t>
            </a:r>
          </a:p>
        </p:txBody>
      </p:sp>
      <p:pic>
        <p:nvPicPr>
          <p:cNvPr id="5" name="Picture 4">
            <a:extLst>
              <a:ext uri="{FF2B5EF4-FFF2-40B4-BE49-F238E27FC236}">
                <a16:creationId xmlns:a16="http://schemas.microsoft.com/office/drawing/2014/main" id="{57689455-431A-4531-64DB-FBA2B4B32DEC}"/>
              </a:ext>
            </a:extLst>
          </p:cNvPr>
          <p:cNvPicPr>
            <a:picLocks noChangeAspect="1"/>
          </p:cNvPicPr>
          <p:nvPr/>
        </p:nvPicPr>
        <p:blipFill>
          <a:blip r:embed="rId3"/>
          <a:stretch>
            <a:fillRect/>
          </a:stretch>
        </p:blipFill>
        <p:spPr>
          <a:xfrm>
            <a:off x="7070154" y="1763829"/>
            <a:ext cx="5121845" cy="3414563"/>
          </a:xfrm>
          <a:prstGeom prst="rect">
            <a:avLst/>
          </a:prstGeom>
        </p:spPr>
      </p:pic>
    </p:spTree>
    <p:extLst>
      <p:ext uri="{BB962C8B-B14F-4D97-AF65-F5344CB8AC3E}">
        <p14:creationId xmlns:p14="http://schemas.microsoft.com/office/powerpoint/2010/main" val="1358362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E87CA-5553-E3B4-85FA-900045D38B8B}"/>
              </a:ext>
            </a:extLst>
          </p:cNvPr>
          <p:cNvSpPr>
            <a:spLocks noGrp="1"/>
          </p:cNvSpPr>
          <p:nvPr>
            <p:ph type="title"/>
          </p:nvPr>
        </p:nvSpPr>
        <p:spPr/>
        <p:txBody>
          <a:bodyPr/>
          <a:lstStyle/>
          <a:p>
            <a:r>
              <a:rPr lang="en-US" dirty="0"/>
              <a:t>Random Effects Models</a:t>
            </a:r>
          </a:p>
        </p:txBody>
      </p:sp>
      <p:sp>
        <p:nvSpPr>
          <p:cNvPr id="3" name="Text Placeholder 2">
            <a:extLst>
              <a:ext uri="{FF2B5EF4-FFF2-40B4-BE49-F238E27FC236}">
                <a16:creationId xmlns:a16="http://schemas.microsoft.com/office/drawing/2014/main" id="{F2EF0C92-6A05-ABC8-3218-F6324B452590}"/>
              </a:ext>
            </a:extLst>
          </p:cNvPr>
          <p:cNvSpPr>
            <a:spLocks noGrp="1"/>
          </p:cNvSpPr>
          <p:nvPr>
            <p:ph type="body" idx="1"/>
          </p:nvPr>
        </p:nvSpPr>
        <p:spPr>
          <a:xfrm>
            <a:off x="2589212" y="2133600"/>
            <a:ext cx="4878388" cy="3777622"/>
          </a:xfrm>
        </p:spPr>
        <p:txBody>
          <a:bodyPr/>
          <a:lstStyle/>
          <a:p>
            <a:r>
              <a:rPr lang="en-US" dirty="0"/>
              <a:t>Think about when we see </a:t>
            </a:r>
            <a:r>
              <a:rPr lang="en-US" dirty="0" err="1"/>
              <a:t>nestedness</a:t>
            </a:r>
            <a:r>
              <a:rPr lang="en-US" dirty="0"/>
              <a:t> in nature</a:t>
            </a:r>
          </a:p>
        </p:txBody>
      </p:sp>
      <p:pic>
        <p:nvPicPr>
          <p:cNvPr id="5" name="Picture 4">
            <a:extLst>
              <a:ext uri="{FF2B5EF4-FFF2-40B4-BE49-F238E27FC236}">
                <a16:creationId xmlns:a16="http://schemas.microsoft.com/office/drawing/2014/main" id="{DEE2F2CF-5077-8727-D483-AB239EC5049A}"/>
              </a:ext>
            </a:extLst>
          </p:cNvPr>
          <p:cNvPicPr>
            <a:picLocks noChangeAspect="1"/>
          </p:cNvPicPr>
          <p:nvPr/>
        </p:nvPicPr>
        <p:blipFill>
          <a:blip r:embed="rId3"/>
          <a:stretch>
            <a:fillRect/>
          </a:stretch>
        </p:blipFill>
        <p:spPr>
          <a:xfrm>
            <a:off x="7775114" y="1093696"/>
            <a:ext cx="4207335" cy="2804890"/>
          </a:xfrm>
          <a:prstGeom prst="rect">
            <a:avLst/>
          </a:prstGeom>
        </p:spPr>
      </p:pic>
      <p:pic>
        <p:nvPicPr>
          <p:cNvPr id="7" name="Picture 6">
            <a:extLst>
              <a:ext uri="{FF2B5EF4-FFF2-40B4-BE49-F238E27FC236}">
                <a16:creationId xmlns:a16="http://schemas.microsoft.com/office/drawing/2014/main" id="{FCCD5F60-CF8D-89F6-2B10-FAC4DF2889B7}"/>
              </a:ext>
            </a:extLst>
          </p:cNvPr>
          <p:cNvPicPr>
            <a:picLocks noChangeAspect="1"/>
          </p:cNvPicPr>
          <p:nvPr/>
        </p:nvPicPr>
        <p:blipFill>
          <a:blip r:embed="rId4"/>
          <a:stretch>
            <a:fillRect/>
          </a:stretch>
        </p:blipFill>
        <p:spPr>
          <a:xfrm>
            <a:off x="7775115" y="3898586"/>
            <a:ext cx="4207334" cy="2804889"/>
          </a:xfrm>
          <a:prstGeom prst="rect">
            <a:avLst/>
          </a:prstGeom>
        </p:spPr>
      </p:pic>
    </p:spTree>
    <p:extLst>
      <p:ext uri="{BB962C8B-B14F-4D97-AF65-F5344CB8AC3E}">
        <p14:creationId xmlns:p14="http://schemas.microsoft.com/office/powerpoint/2010/main" val="1942689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A5640-8BB5-8128-219D-1FEA67CC43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6E063F-5D08-ADA3-B6B0-F9195E11AE49}"/>
              </a:ext>
            </a:extLst>
          </p:cNvPr>
          <p:cNvSpPr>
            <a:spLocks noGrp="1"/>
          </p:cNvSpPr>
          <p:nvPr>
            <p:ph type="title"/>
          </p:nvPr>
        </p:nvSpPr>
        <p:spPr/>
        <p:txBody>
          <a:bodyPr/>
          <a:lstStyle/>
          <a:p>
            <a:r>
              <a:rPr lang="en-US" dirty="0"/>
              <a:t>Random Effects Models</a:t>
            </a:r>
          </a:p>
        </p:txBody>
      </p:sp>
      <p:sp>
        <p:nvSpPr>
          <p:cNvPr id="3" name="Text Placeholder 2">
            <a:extLst>
              <a:ext uri="{FF2B5EF4-FFF2-40B4-BE49-F238E27FC236}">
                <a16:creationId xmlns:a16="http://schemas.microsoft.com/office/drawing/2014/main" id="{8A23C4C0-C8D2-AB3A-0C62-9A65ACC76F2A}"/>
              </a:ext>
            </a:extLst>
          </p:cNvPr>
          <p:cNvSpPr>
            <a:spLocks noGrp="1"/>
          </p:cNvSpPr>
          <p:nvPr>
            <p:ph type="body" idx="1"/>
          </p:nvPr>
        </p:nvSpPr>
        <p:spPr>
          <a:xfrm>
            <a:off x="2589212" y="2133600"/>
            <a:ext cx="4878388" cy="3777622"/>
          </a:xfrm>
        </p:spPr>
        <p:txBody>
          <a:bodyPr/>
          <a:lstStyle/>
          <a:p>
            <a:r>
              <a:rPr lang="en-US" dirty="0"/>
              <a:t>Think about when we see </a:t>
            </a:r>
            <a:r>
              <a:rPr lang="en-US" dirty="0" err="1"/>
              <a:t>nestedness</a:t>
            </a:r>
            <a:r>
              <a:rPr lang="en-US" dirty="0"/>
              <a:t> in nature</a:t>
            </a:r>
          </a:p>
          <a:p>
            <a:r>
              <a:rPr lang="en-US" dirty="0"/>
              <a:t>Block designs</a:t>
            </a:r>
          </a:p>
        </p:txBody>
      </p:sp>
      <p:pic>
        <p:nvPicPr>
          <p:cNvPr id="5" name="Picture 4">
            <a:extLst>
              <a:ext uri="{FF2B5EF4-FFF2-40B4-BE49-F238E27FC236}">
                <a16:creationId xmlns:a16="http://schemas.microsoft.com/office/drawing/2014/main" id="{DABAF08C-5776-9655-085E-F1013D836981}"/>
              </a:ext>
            </a:extLst>
          </p:cNvPr>
          <p:cNvPicPr>
            <a:picLocks noChangeAspect="1"/>
          </p:cNvPicPr>
          <p:nvPr/>
        </p:nvPicPr>
        <p:blipFill>
          <a:blip r:embed="rId3"/>
          <a:stretch>
            <a:fillRect/>
          </a:stretch>
        </p:blipFill>
        <p:spPr>
          <a:xfrm>
            <a:off x="7775114" y="1093696"/>
            <a:ext cx="4207335" cy="2804890"/>
          </a:xfrm>
          <a:prstGeom prst="rect">
            <a:avLst/>
          </a:prstGeom>
        </p:spPr>
      </p:pic>
    </p:spTree>
    <p:extLst>
      <p:ext uri="{BB962C8B-B14F-4D97-AF65-F5344CB8AC3E}">
        <p14:creationId xmlns:p14="http://schemas.microsoft.com/office/powerpoint/2010/main" val="2401889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AD10C-CE24-CF82-889E-DD76721128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21A85F-04C8-4845-31E5-6459BA114F51}"/>
              </a:ext>
            </a:extLst>
          </p:cNvPr>
          <p:cNvSpPr>
            <a:spLocks noGrp="1"/>
          </p:cNvSpPr>
          <p:nvPr>
            <p:ph type="title"/>
          </p:nvPr>
        </p:nvSpPr>
        <p:spPr/>
        <p:txBody>
          <a:bodyPr/>
          <a:lstStyle/>
          <a:p>
            <a:r>
              <a:rPr lang="en-US" dirty="0"/>
              <a:t>Random Effects Models</a:t>
            </a:r>
          </a:p>
        </p:txBody>
      </p:sp>
      <p:sp>
        <p:nvSpPr>
          <p:cNvPr id="3" name="Text Placeholder 2">
            <a:extLst>
              <a:ext uri="{FF2B5EF4-FFF2-40B4-BE49-F238E27FC236}">
                <a16:creationId xmlns:a16="http://schemas.microsoft.com/office/drawing/2014/main" id="{994B66F7-4CCF-D612-A68A-6C9EEC26DFDF}"/>
              </a:ext>
            </a:extLst>
          </p:cNvPr>
          <p:cNvSpPr>
            <a:spLocks noGrp="1"/>
          </p:cNvSpPr>
          <p:nvPr>
            <p:ph type="body" idx="1"/>
          </p:nvPr>
        </p:nvSpPr>
        <p:spPr>
          <a:xfrm>
            <a:off x="2589212" y="2133600"/>
            <a:ext cx="4878388" cy="3777622"/>
          </a:xfrm>
        </p:spPr>
        <p:txBody>
          <a:bodyPr/>
          <a:lstStyle/>
          <a:p>
            <a:r>
              <a:rPr lang="en-US" dirty="0"/>
              <a:t>Think about when we see </a:t>
            </a:r>
            <a:r>
              <a:rPr lang="en-US" dirty="0" err="1"/>
              <a:t>nestedness</a:t>
            </a:r>
            <a:r>
              <a:rPr lang="en-US" dirty="0"/>
              <a:t> in nature</a:t>
            </a:r>
          </a:p>
          <a:p>
            <a:r>
              <a:rPr lang="en-US" dirty="0"/>
              <a:t>Block designs</a:t>
            </a:r>
          </a:p>
          <a:p>
            <a:r>
              <a:rPr lang="en-US" dirty="0"/>
              <a:t>Interested in quantifying the variation that we can explain</a:t>
            </a:r>
          </a:p>
          <a:p>
            <a:pPr lvl="1"/>
            <a:r>
              <a:rPr lang="en-US" dirty="0"/>
              <a:t>Maybe to just get rid of it!</a:t>
            </a:r>
          </a:p>
        </p:txBody>
      </p:sp>
      <p:pic>
        <p:nvPicPr>
          <p:cNvPr id="5" name="Picture 4">
            <a:extLst>
              <a:ext uri="{FF2B5EF4-FFF2-40B4-BE49-F238E27FC236}">
                <a16:creationId xmlns:a16="http://schemas.microsoft.com/office/drawing/2014/main" id="{17B90BA3-0B0D-E039-BF8D-BC277042964E}"/>
              </a:ext>
            </a:extLst>
          </p:cNvPr>
          <p:cNvPicPr>
            <a:picLocks noChangeAspect="1"/>
          </p:cNvPicPr>
          <p:nvPr/>
        </p:nvPicPr>
        <p:blipFill>
          <a:blip r:embed="rId3"/>
          <a:stretch>
            <a:fillRect/>
          </a:stretch>
        </p:blipFill>
        <p:spPr>
          <a:xfrm>
            <a:off x="7775114" y="1093696"/>
            <a:ext cx="4207335" cy="2804890"/>
          </a:xfrm>
          <a:prstGeom prst="rect">
            <a:avLst/>
          </a:prstGeom>
        </p:spPr>
      </p:pic>
      <p:pic>
        <p:nvPicPr>
          <p:cNvPr id="7" name="Picture 6">
            <a:extLst>
              <a:ext uri="{FF2B5EF4-FFF2-40B4-BE49-F238E27FC236}">
                <a16:creationId xmlns:a16="http://schemas.microsoft.com/office/drawing/2014/main" id="{3790634D-22E8-D447-F4EE-A8F953753A27}"/>
              </a:ext>
            </a:extLst>
          </p:cNvPr>
          <p:cNvPicPr>
            <a:picLocks noChangeAspect="1"/>
          </p:cNvPicPr>
          <p:nvPr/>
        </p:nvPicPr>
        <p:blipFill>
          <a:blip r:embed="rId4"/>
          <a:stretch>
            <a:fillRect/>
          </a:stretch>
        </p:blipFill>
        <p:spPr>
          <a:xfrm>
            <a:off x="7775115" y="3898586"/>
            <a:ext cx="4207334" cy="2804889"/>
          </a:xfrm>
          <a:prstGeom prst="rect">
            <a:avLst/>
          </a:prstGeom>
        </p:spPr>
      </p:pic>
    </p:spTree>
    <p:extLst>
      <p:ext uri="{BB962C8B-B14F-4D97-AF65-F5344CB8AC3E}">
        <p14:creationId xmlns:p14="http://schemas.microsoft.com/office/powerpoint/2010/main" val="36649378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2D19D-F346-CFCC-E64E-F7B3CFD94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ABD041-7730-1C01-115C-99D796517D09}"/>
              </a:ext>
            </a:extLst>
          </p:cNvPr>
          <p:cNvSpPr>
            <a:spLocks noGrp="1"/>
          </p:cNvSpPr>
          <p:nvPr>
            <p:ph type="title"/>
          </p:nvPr>
        </p:nvSpPr>
        <p:spPr/>
        <p:txBody>
          <a:bodyPr/>
          <a:lstStyle/>
          <a:p>
            <a:r>
              <a:rPr lang="en-US" dirty="0"/>
              <a:t>Random Effects Models</a:t>
            </a:r>
          </a:p>
        </p:txBody>
      </p:sp>
      <p:sp>
        <p:nvSpPr>
          <p:cNvPr id="3" name="Text Placeholder 2">
            <a:extLst>
              <a:ext uri="{FF2B5EF4-FFF2-40B4-BE49-F238E27FC236}">
                <a16:creationId xmlns:a16="http://schemas.microsoft.com/office/drawing/2014/main" id="{D7955069-EF9C-8A0F-68BC-16AC1FFE1FE9}"/>
              </a:ext>
            </a:extLst>
          </p:cNvPr>
          <p:cNvSpPr>
            <a:spLocks noGrp="1"/>
          </p:cNvSpPr>
          <p:nvPr>
            <p:ph type="body" idx="1"/>
          </p:nvPr>
        </p:nvSpPr>
        <p:spPr>
          <a:xfrm>
            <a:off x="2589212" y="2133600"/>
            <a:ext cx="4878388" cy="3777622"/>
          </a:xfrm>
        </p:spPr>
        <p:txBody>
          <a:bodyPr/>
          <a:lstStyle/>
          <a:p>
            <a:r>
              <a:rPr lang="en-US" dirty="0"/>
              <a:t>Think about when we see </a:t>
            </a:r>
            <a:r>
              <a:rPr lang="en-US" dirty="0" err="1"/>
              <a:t>nestedness</a:t>
            </a:r>
            <a:r>
              <a:rPr lang="en-US" dirty="0"/>
              <a:t> in nature</a:t>
            </a:r>
          </a:p>
          <a:p>
            <a:r>
              <a:rPr lang="en-US" dirty="0"/>
              <a:t>Block designs</a:t>
            </a:r>
          </a:p>
          <a:p>
            <a:r>
              <a:rPr lang="en-US" dirty="0"/>
              <a:t>Interested in quantifying the variation that we can explain</a:t>
            </a:r>
          </a:p>
          <a:p>
            <a:pPr lvl="1"/>
            <a:r>
              <a:rPr lang="en-US" dirty="0"/>
              <a:t>Maybe to just get rid of it!</a:t>
            </a:r>
          </a:p>
          <a:p>
            <a:r>
              <a:rPr lang="en-US" dirty="0"/>
              <a:t>Remember - the more organized your experimental design, the less intense your statistics</a:t>
            </a:r>
          </a:p>
        </p:txBody>
      </p:sp>
      <p:pic>
        <p:nvPicPr>
          <p:cNvPr id="5" name="Picture 4">
            <a:extLst>
              <a:ext uri="{FF2B5EF4-FFF2-40B4-BE49-F238E27FC236}">
                <a16:creationId xmlns:a16="http://schemas.microsoft.com/office/drawing/2014/main" id="{DC0FA1CE-1083-14AB-1433-06C5CEC5036A}"/>
              </a:ext>
            </a:extLst>
          </p:cNvPr>
          <p:cNvPicPr>
            <a:picLocks noChangeAspect="1"/>
          </p:cNvPicPr>
          <p:nvPr/>
        </p:nvPicPr>
        <p:blipFill>
          <a:blip r:embed="rId3"/>
          <a:stretch>
            <a:fillRect/>
          </a:stretch>
        </p:blipFill>
        <p:spPr>
          <a:xfrm>
            <a:off x="7775114" y="1093696"/>
            <a:ext cx="4207335" cy="2804890"/>
          </a:xfrm>
          <a:prstGeom prst="rect">
            <a:avLst/>
          </a:prstGeom>
        </p:spPr>
      </p:pic>
      <p:pic>
        <p:nvPicPr>
          <p:cNvPr id="7" name="Picture 6">
            <a:extLst>
              <a:ext uri="{FF2B5EF4-FFF2-40B4-BE49-F238E27FC236}">
                <a16:creationId xmlns:a16="http://schemas.microsoft.com/office/drawing/2014/main" id="{2315156A-9D36-A196-177A-413A50113EFD}"/>
              </a:ext>
            </a:extLst>
          </p:cNvPr>
          <p:cNvPicPr>
            <a:picLocks noChangeAspect="1"/>
          </p:cNvPicPr>
          <p:nvPr/>
        </p:nvPicPr>
        <p:blipFill>
          <a:blip r:embed="rId4"/>
          <a:stretch>
            <a:fillRect/>
          </a:stretch>
        </p:blipFill>
        <p:spPr>
          <a:xfrm>
            <a:off x="7775115" y="3898586"/>
            <a:ext cx="4207334" cy="2804889"/>
          </a:xfrm>
          <a:prstGeom prst="rect">
            <a:avLst/>
          </a:prstGeom>
        </p:spPr>
      </p:pic>
    </p:spTree>
    <p:extLst>
      <p:ext uri="{BB962C8B-B14F-4D97-AF65-F5344CB8AC3E}">
        <p14:creationId xmlns:p14="http://schemas.microsoft.com/office/powerpoint/2010/main" val="2007595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F8ED0-41B2-2FBC-7335-13C78BEDDFDE}"/>
              </a:ext>
            </a:extLst>
          </p:cNvPr>
          <p:cNvSpPr>
            <a:spLocks noGrp="1"/>
          </p:cNvSpPr>
          <p:nvPr>
            <p:ph type="title"/>
          </p:nvPr>
        </p:nvSpPr>
        <p:spPr>
          <a:xfrm>
            <a:off x="2592925" y="671735"/>
            <a:ext cx="8911687" cy="1280890"/>
          </a:xfrm>
        </p:spPr>
        <p:txBody>
          <a:bodyPr/>
          <a:lstStyle/>
          <a:p>
            <a:r>
              <a:rPr lang="en-US" dirty="0"/>
              <a:t>How do I know if I need mixed effects?</a:t>
            </a:r>
          </a:p>
        </p:txBody>
      </p:sp>
      <p:sp>
        <p:nvSpPr>
          <p:cNvPr id="3" name="Text Placeholder 2">
            <a:extLst>
              <a:ext uri="{FF2B5EF4-FFF2-40B4-BE49-F238E27FC236}">
                <a16:creationId xmlns:a16="http://schemas.microsoft.com/office/drawing/2014/main" id="{E6478BFE-CFF7-9BD3-7DB7-ADF1A608C39F}"/>
              </a:ext>
            </a:extLst>
          </p:cNvPr>
          <p:cNvSpPr>
            <a:spLocks noGrp="1"/>
          </p:cNvSpPr>
          <p:nvPr>
            <p:ph type="body" idx="1"/>
          </p:nvPr>
        </p:nvSpPr>
        <p:spPr/>
        <p:txBody>
          <a:bodyPr/>
          <a:lstStyle/>
          <a:p>
            <a:r>
              <a:rPr lang="en-US" dirty="0"/>
              <a:t>Logic – I can see hierarchy in my design</a:t>
            </a:r>
          </a:p>
          <a:p>
            <a:pPr lvl="1"/>
            <a:r>
              <a:rPr lang="en-US" dirty="0"/>
              <a:t>Multiple individuals per sampling site</a:t>
            </a:r>
          </a:p>
          <a:p>
            <a:pPr lvl="1"/>
            <a:r>
              <a:rPr lang="en-US" dirty="0"/>
              <a:t>Multiple sampling sites per city</a:t>
            </a:r>
          </a:p>
          <a:p>
            <a:pPr lvl="1"/>
            <a:r>
              <a:rPr lang="en-US" dirty="0"/>
              <a:t>Multiple cities </a:t>
            </a:r>
            <a:r>
              <a:rPr lang="en-US" dirty="0" err="1"/>
              <a:t>etc</a:t>
            </a:r>
            <a:endParaRPr lang="en-US" dirty="0"/>
          </a:p>
        </p:txBody>
      </p:sp>
    </p:spTree>
    <p:extLst>
      <p:ext uri="{BB962C8B-B14F-4D97-AF65-F5344CB8AC3E}">
        <p14:creationId xmlns:p14="http://schemas.microsoft.com/office/powerpoint/2010/main" val="156225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7AC2D-58A5-727B-290E-B1F7A4EEA2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32DDC5-65A3-E376-A1B4-BAE3D5B0D870}"/>
              </a:ext>
            </a:extLst>
          </p:cNvPr>
          <p:cNvSpPr>
            <a:spLocks noGrp="1"/>
          </p:cNvSpPr>
          <p:nvPr>
            <p:ph type="title"/>
          </p:nvPr>
        </p:nvSpPr>
        <p:spPr>
          <a:xfrm>
            <a:off x="2592925" y="671735"/>
            <a:ext cx="8911687" cy="1280890"/>
          </a:xfrm>
        </p:spPr>
        <p:txBody>
          <a:bodyPr/>
          <a:lstStyle/>
          <a:p>
            <a:r>
              <a:rPr lang="en-US" dirty="0"/>
              <a:t>How do I know if I need mixed effects?</a:t>
            </a:r>
          </a:p>
        </p:txBody>
      </p:sp>
      <p:sp>
        <p:nvSpPr>
          <p:cNvPr id="3" name="Text Placeholder 2">
            <a:extLst>
              <a:ext uri="{FF2B5EF4-FFF2-40B4-BE49-F238E27FC236}">
                <a16:creationId xmlns:a16="http://schemas.microsoft.com/office/drawing/2014/main" id="{B5C1AAC1-407D-2633-45E0-E30CC79B4BCA}"/>
              </a:ext>
            </a:extLst>
          </p:cNvPr>
          <p:cNvSpPr>
            <a:spLocks noGrp="1"/>
          </p:cNvSpPr>
          <p:nvPr>
            <p:ph type="body" idx="1"/>
          </p:nvPr>
        </p:nvSpPr>
        <p:spPr/>
        <p:txBody>
          <a:bodyPr/>
          <a:lstStyle/>
          <a:p>
            <a:r>
              <a:rPr lang="en-US" dirty="0"/>
              <a:t>Logic – I can see hierarchy in my design</a:t>
            </a:r>
          </a:p>
          <a:p>
            <a:pPr lvl="1"/>
            <a:r>
              <a:rPr lang="en-US" dirty="0"/>
              <a:t>Multiple individuals per sampling site</a:t>
            </a:r>
          </a:p>
          <a:p>
            <a:pPr lvl="1"/>
            <a:r>
              <a:rPr lang="en-US" dirty="0"/>
              <a:t>Multiple sampling sites per city</a:t>
            </a:r>
          </a:p>
          <a:p>
            <a:pPr lvl="1"/>
            <a:r>
              <a:rPr lang="en-US" dirty="0"/>
              <a:t>Multiple cities </a:t>
            </a:r>
            <a:r>
              <a:rPr lang="en-US" dirty="0" err="1"/>
              <a:t>etc</a:t>
            </a:r>
            <a:endParaRPr lang="en-US" dirty="0"/>
          </a:p>
          <a:p>
            <a:r>
              <a:rPr lang="en-US" dirty="0"/>
              <a:t>Stats – clustering of points around something I can quantify</a:t>
            </a:r>
          </a:p>
          <a:p>
            <a:pPr lvl="1"/>
            <a:r>
              <a:rPr lang="en-US" dirty="0"/>
              <a:t>All of the individuals in the top corner were sampled in winter, all those in the bottom summer, </a:t>
            </a:r>
            <a:r>
              <a:rPr lang="en-US" dirty="0" err="1"/>
              <a:t>etc</a:t>
            </a:r>
            <a:endParaRPr lang="en-US" dirty="0"/>
          </a:p>
        </p:txBody>
      </p:sp>
    </p:spTree>
    <p:extLst>
      <p:ext uri="{BB962C8B-B14F-4D97-AF65-F5344CB8AC3E}">
        <p14:creationId xmlns:p14="http://schemas.microsoft.com/office/powerpoint/2010/main" val="1475464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A9C969-5050-E99A-CD99-949E56E56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0F65EC-E106-5CB1-CE00-56BC1C7A276D}"/>
              </a:ext>
            </a:extLst>
          </p:cNvPr>
          <p:cNvSpPr>
            <a:spLocks noGrp="1"/>
          </p:cNvSpPr>
          <p:nvPr>
            <p:ph type="title"/>
          </p:nvPr>
        </p:nvSpPr>
        <p:spPr>
          <a:xfrm>
            <a:off x="2592925" y="671735"/>
            <a:ext cx="8911687" cy="1280890"/>
          </a:xfrm>
        </p:spPr>
        <p:txBody>
          <a:bodyPr/>
          <a:lstStyle/>
          <a:p>
            <a:r>
              <a:rPr lang="en-US" dirty="0"/>
              <a:t>How do I know if I need mixed effects?</a:t>
            </a:r>
          </a:p>
        </p:txBody>
      </p:sp>
      <p:sp>
        <p:nvSpPr>
          <p:cNvPr id="3" name="Text Placeholder 2">
            <a:extLst>
              <a:ext uri="{FF2B5EF4-FFF2-40B4-BE49-F238E27FC236}">
                <a16:creationId xmlns:a16="http://schemas.microsoft.com/office/drawing/2014/main" id="{8298183D-28DE-CAB0-A737-44A33A335EFB}"/>
              </a:ext>
            </a:extLst>
          </p:cNvPr>
          <p:cNvSpPr>
            <a:spLocks noGrp="1"/>
          </p:cNvSpPr>
          <p:nvPr>
            <p:ph type="body" idx="1"/>
          </p:nvPr>
        </p:nvSpPr>
        <p:spPr/>
        <p:txBody>
          <a:bodyPr/>
          <a:lstStyle/>
          <a:p>
            <a:r>
              <a:rPr lang="en-US" dirty="0"/>
              <a:t>Logic – I can see hierarchy in my design</a:t>
            </a:r>
          </a:p>
          <a:p>
            <a:pPr lvl="1"/>
            <a:r>
              <a:rPr lang="en-US" dirty="0"/>
              <a:t>Multiple individuals per sampling site</a:t>
            </a:r>
          </a:p>
          <a:p>
            <a:pPr lvl="1"/>
            <a:r>
              <a:rPr lang="en-US" dirty="0"/>
              <a:t>Multiple sampling sites per city</a:t>
            </a:r>
          </a:p>
          <a:p>
            <a:pPr lvl="1"/>
            <a:r>
              <a:rPr lang="en-US" dirty="0"/>
              <a:t>Multiple cities </a:t>
            </a:r>
            <a:r>
              <a:rPr lang="en-US" dirty="0" err="1"/>
              <a:t>etc</a:t>
            </a:r>
            <a:endParaRPr lang="en-US" dirty="0"/>
          </a:p>
          <a:p>
            <a:r>
              <a:rPr lang="en-US" dirty="0"/>
              <a:t>Stats – clustering of points around something I can quantify</a:t>
            </a:r>
          </a:p>
          <a:p>
            <a:pPr lvl="1"/>
            <a:r>
              <a:rPr lang="en-US" dirty="0"/>
              <a:t>All of the individuals in the top corner were sampled in winter, all those in the bottom summer, </a:t>
            </a:r>
            <a:r>
              <a:rPr lang="en-US" dirty="0" err="1"/>
              <a:t>etc</a:t>
            </a:r>
            <a:endParaRPr lang="en-US" dirty="0"/>
          </a:p>
          <a:p>
            <a:r>
              <a:rPr lang="en-US" dirty="0"/>
              <a:t>A variable (always a factor!) is adding noise that I’m not interested in</a:t>
            </a:r>
          </a:p>
        </p:txBody>
      </p:sp>
    </p:spTree>
    <p:extLst>
      <p:ext uri="{BB962C8B-B14F-4D97-AF65-F5344CB8AC3E}">
        <p14:creationId xmlns:p14="http://schemas.microsoft.com/office/powerpoint/2010/main" val="606477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FCD01-33BD-2ACE-DFB8-826A9A61C4DF}"/>
              </a:ext>
            </a:extLst>
          </p:cNvPr>
          <p:cNvSpPr>
            <a:spLocks noGrp="1"/>
          </p:cNvSpPr>
          <p:nvPr>
            <p:ph type="title"/>
          </p:nvPr>
        </p:nvSpPr>
        <p:spPr/>
        <p:txBody>
          <a:bodyPr/>
          <a:lstStyle/>
          <a:p>
            <a:r>
              <a:rPr lang="en-US" dirty="0"/>
              <a:t>Fixed vs Random effect?</a:t>
            </a:r>
          </a:p>
        </p:txBody>
      </p:sp>
      <p:sp>
        <p:nvSpPr>
          <p:cNvPr id="3" name="Text Placeholder 2">
            <a:extLst>
              <a:ext uri="{FF2B5EF4-FFF2-40B4-BE49-F238E27FC236}">
                <a16:creationId xmlns:a16="http://schemas.microsoft.com/office/drawing/2014/main" id="{AAC6E499-8670-979D-EF1C-FA21180F4082}"/>
              </a:ext>
            </a:extLst>
          </p:cNvPr>
          <p:cNvSpPr>
            <a:spLocks noGrp="1"/>
          </p:cNvSpPr>
          <p:nvPr>
            <p:ph type="body" idx="1"/>
          </p:nvPr>
        </p:nvSpPr>
        <p:spPr/>
        <p:txBody>
          <a:bodyPr/>
          <a:lstStyle/>
          <a:p>
            <a:r>
              <a:rPr lang="en-US" dirty="0"/>
              <a:t>How to know which one to use?</a:t>
            </a:r>
          </a:p>
        </p:txBody>
      </p:sp>
    </p:spTree>
    <p:extLst>
      <p:ext uri="{BB962C8B-B14F-4D97-AF65-F5344CB8AC3E}">
        <p14:creationId xmlns:p14="http://schemas.microsoft.com/office/powerpoint/2010/main" val="4259302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F1D505-08F5-C909-B92D-937A22EB9D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D64DE2-A3CC-F139-33BB-0CF8F73C8C44}"/>
              </a:ext>
            </a:extLst>
          </p:cNvPr>
          <p:cNvSpPr>
            <a:spLocks noGrp="1"/>
          </p:cNvSpPr>
          <p:nvPr>
            <p:ph type="title"/>
          </p:nvPr>
        </p:nvSpPr>
        <p:spPr/>
        <p:txBody>
          <a:bodyPr/>
          <a:lstStyle/>
          <a:p>
            <a:r>
              <a:rPr lang="en-US" dirty="0"/>
              <a:t>Fixed vs Random effect?</a:t>
            </a:r>
          </a:p>
        </p:txBody>
      </p:sp>
      <p:sp>
        <p:nvSpPr>
          <p:cNvPr id="3" name="Text Placeholder 2">
            <a:extLst>
              <a:ext uri="{FF2B5EF4-FFF2-40B4-BE49-F238E27FC236}">
                <a16:creationId xmlns:a16="http://schemas.microsoft.com/office/drawing/2014/main" id="{6BD842CD-E9BF-D4E5-955D-9B4A76D12B6F}"/>
              </a:ext>
            </a:extLst>
          </p:cNvPr>
          <p:cNvSpPr>
            <a:spLocks noGrp="1"/>
          </p:cNvSpPr>
          <p:nvPr>
            <p:ph type="body" idx="1"/>
          </p:nvPr>
        </p:nvSpPr>
        <p:spPr/>
        <p:txBody>
          <a:bodyPr/>
          <a:lstStyle/>
          <a:p>
            <a:r>
              <a:rPr lang="en-US" dirty="0"/>
              <a:t>How to know which one to use?</a:t>
            </a:r>
          </a:p>
          <a:p>
            <a:r>
              <a:rPr lang="en-US" dirty="0"/>
              <a:t>Random effects are always factors (</a:t>
            </a:r>
            <a:r>
              <a:rPr lang="en-US" dirty="0" err="1"/>
              <a:t>i.e</a:t>
            </a:r>
            <a:r>
              <a:rPr lang="en-US" dirty="0"/>
              <a:t> not continuous)</a:t>
            </a:r>
          </a:p>
          <a:p>
            <a:pPr lvl="1"/>
            <a:r>
              <a:rPr lang="en-US" dirty="0"/>
              <a:t>always 3+ levels (but probably more)</a:t>
            </a:r>
          </a:p>
        </p:txBody>
      </p:sp>
    </p:spTree>
    <p:extLst>
      <p:ext uri="{BB962C8B-B14F-4D97-AF65-F5344CB8AC3E}">
        <p14:creationId xmlns:p14="http://schemas.microsoft.com/office/powerpoint/2010/main" val="2915786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262626"/>
              </a:buClr>
              <a:buSzPts val="3600"/>
              <a:buFont typeface="Century Gothic"/>
              <a:buNone/>
            </a:pPr>
            <a:r>
              <a:rPr lang="en-US" dirty="0"/>
              <a:t>Today we’re going to:</a:t>
            </a:r>
            <a:endParaRPr dirty="0"/>
          </a:p>
        </p:txBody>
      </p:sp>
      <p:sp>
        <p:nvSpPr>
          <p:cNvPr id="175" name="Google Shape;175;p2"/>
          <p:cNvSpPr txBox="1">
            <a:spLocks noGrp="1"/>
          </p:cNvSpPr>
          <p:nvPr>
            <p:ph type="body" idx="1"/>
          </p:nvPr>
        </p:nvSpPr>
        <p:spPr>
          <a:xfrm>
            <a:off x="2589212" y="2133600"/>
            <a:ext cx="8915400" cy="1295400"/>
          </a:xfrm>
          <a:prstGeom prst="rect">
            <a:avLst/>
          </a:prstGeom>
          <a:noFill/>
          <a:ln>
            <a:noFill/>
          </a:ln>
        </p:spPr>
        <p:txBody>
          <a:bodyPr spcFirstLastPara="1" wrap="square" lIns="91425" tIns="45700" rIns="91425" bIns="45700" anchor="t" anchorCtr="0">
            <a:normAutofit lnSpcReduction="10000"/>
          </a:bodyPr>
          <a:lstStyle/>
          <a:p>
            <a:pPr marL="800100" lvl="1">
              <a:spcBef>
                <a:spcPts val="0"/>
              </a:spcBef>
            </a:pPr>
            <a:r>
              <a:rPr lang="en-US" dirty="0"/>
              <a:t>Chat a bit on methods sections</a:t>
            </a:r>
          </a:p>
          <a:p>
            <a:pPr marL="800100" lvl="1">
              <a:spcBef>
                <a:spcPts val="0"/>
              </a:spcBef>
            </a:pPr>
            <a:endParaRPr lang="en-US" dirty="0"/>
          </a:p>
          <a:p>
            <a:pPr marL="800100" lvl="1">
              <a:spcBef>
                <a:spcPts val="0"/>
              </a:spcBef>
            </a:pPr>
            <a:r>
              <a:rPr lang="en-US" dirty="0"/>
              <a:t>Talk about the Paper Summary Assignment – Next week!</a:t>
            </a:r>
          </a:p>
          <a:p>
            <a:pPr marL="800100" lvl="1">
              <a:spcBef>
                <a:spcPts val="0"/>
              </a:spcBef>
            </a:pPr>
            <a:endParaRPr lang="en-US" dirty="0"/>
          </a:p>
          <a:p>
            <a:pPr marL="800100" lvl="1">
              <a:spcBef>
                <a:spcPts val="0"/>
              </a:spcBef>
            </a:pPr>
            <a:r>
              <a:rPr lang="en-US" dirty="0"/>
              <a:t>Mixed effects models/Random effects models/hierarchical models</a:t>
            </a:r>
          </a:p>
          <a:p>
            <a:pPr marL="800100" lvl="1">
              <a:spcBef>
                <a:spcPts val="0"/>
              </a:spcBef>
            </a:pPr>
            <a:endParaRPr lang="en-US" dirty="0"/>
          </a:p>
          <a:p>
            <a:pPr marL="800100" lvl="1">
              <a:spcBef>
                <a:spcPts val="0"/>
              </a:spcBef>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CF2CB2-2B90-0C14-81D3-CD40A986EA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3E645-608E-792C-4ECF-472E9212CB8D}"/>
              </a:ext>
            </a:extLst>
          </p:cNvPr>
          <p:cNvSpPr>
            <a:spLocks noGrp="1"/>
          </p:cNvSpPr>
          <p:nvPr>
            <p:ph type="title"/>
          </p:nvPr>
        </p:nvSpPr>
        <p:spPr/>
        <p:txBody>
          <a:bodyPr/>
          <a:lstStyle/>
          <a:p>
            <a:r>
              <a:rPr lang="en-US" dirty="0"/>
              <a:t>Fixed vs Random effect?</a:t>
            </a:r>
          </a:p>
        </p:txBody>
      </p:sp>
      <p:sp>
        <p:nvSpPr>
          <p:cNvPr id="3" name="Text Placeholder 2">
            <a:extLst>
              <a:ext uri="{FF2B5EF4-FFF2-40B4-BE49-F238E27FC236}">
                <a16:creationId xmlns:a16="http://schemas.microsoft.com/office/drawing/2014/main" id="{B182378C-0C76-2077-A326-CB6AA9C73B56}"/>
              </a:ext>
            </a:extLst>
          </p:cNvPr>
          <p:cNvSpPr>
            <a:spLocks noGrp="1"/>
          </p:cNvSpPr>
          <p:nvPr>
            <p:ph type="body" idx="1"/>
          </p:nvPr>
        </p:nvSpPr>
        <p:spPr/>
        <p:txBody>
          <a:bodyPr/>
          <a:lstStyle/>
          <a:p>
            <a:r>
              <a:rPr lang="en-US" dirty="0"/>
              <a:t>How to know which one to use?</a:t>
            </a:r>
          </a:p>
          <a:p>
            <a:r>
              <a:rPr lang="en-US" dirty="0"/>
              <a:t>Random effects are always factors (</a:t>
            </a:r>
            <a:r>
              <a:rPr lang="en-US" dirty="0" err="1"/>
              <a:t>i.e</a:t>
            </a:r>
            <a:r>
              <a:rPr lang="en-US" dirty="0"/>
              <a:t> not continuous)</a:t>
            </a:r>
          </a:p>
          <a:p>
            <a:pPr lvl="1"/>
            <a:r>
              <a:rPr lang="en-US" dirty="0"/>
              <a:t>always 3+ levels (but probably more)</a:t>
            </a:r>
          </a:p>
          <a:p>
            <a:r>
              <a:rPr lang="en-US" dirty="0"/>
              <a:t>Random effects are not sampled comprehensively (i.e. are sampled at random)</a:t>
            </a:r>
          </a:p>
        </p:txBody>
      </p:sp>
    </p:spTree>
    <p:extLst>
      <p:ext uri="{BB962C8B-B14F-4D97-AF65-F5344CB8AC3E}">
        <p14:creationId xmlns:p14="http://schemas.microsoft.com/office/powerpoint/2010/main" val="17211815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03F0B-A12A-AB17-CDC5-2875BD9D3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154CDE-8A3D-FFEA-FD15-EBCE1895AE17}"/>
              </a:ext>
            </a:extLst>
          </p:cNvPr>
          <p:cNvSpPr>
            <a:spLocks noGrp="1"/>
          </p:cNvSpPr>
          <p:nvPr>
            <p:ph type="title"/>
          </p:nvPr>
        </p:nvSpPr>
        <p:spPr/>
        <p:txBody>
          <a:bodyPr/>
          <a:lstStyle/>
          <a:p>
            <a:r>
              <a:rPr lang="en-US" dirty="0"/>
              <a:t>Fixed vs Random effect?</a:t>
            </a:r>
          </a:p>
        </p:txBody>
      </p:sp>
      <p:sp>
        <p:nvSpPr>
          <p:cNvPr id="3" name="Text Placeholder 2">
            <a:extLst>
              <a:ext uri="{FF2B5EF4-FFF2-40B4-BE49-F238E27FC236}">
                <a16:creationId xmlns:a16="http://schemas.microsoft.com/office/drawing/2014/main" id="{AB7B7A07-A806-06B2-4FBC-098DF9009B59}"/>
              </a:ext>
            </a:extLst>
          </p:cNvPr>
          <p:cNvSpPr>
            <a:spLocks noGrp="1"/>
          </p:cNvSpPr>
          <p:nvPr>
            <p:ph type="body" idx="1"/>
          </p:nvPr>
        </p:nvSpPr>
        <p:spPr/>
        <p:txBody>
          <a:bodyPr/>
          <a:lstStyle/>
          <a:p>
            <a:r>
              <a:rPr lang="en-US" dirty="0"/>
              <a:t>How to know which one to use?</a:t>
            </a:r>
          </a:p>
          <a:p>
            <a:r>
              <a:rPr lang="en-US" dirty="0"/>
              <a:t>Random effects are always factors (</a:t>
            </a:r>
            <a:r>
              <a:rPr lang="en-US" dirty="0" err="1"/>
              <a:t>i.e</a:t>
            </a:r>
            <a:r>
              <a:rPr lang="en-US" dirty="0"/>
              <a:t> not continuous)</a:t>
            </a:r>
          </a:p>
          <a:p>
            <a:pPr lvl="1"/>
            <a:r>
              <a:rPr lang="en-US" dirty="0"/>
              <a:t>always 3+ levels (but probably more)</a:t>
            </a:r>
          </a:p>
          <a:p>
            <a:r>
              <a:rPr lang="en-US" dirty="0"/>
              <a:t>Random effects are not sampled comprehensively (i.e. are sampled at random)</a:t>
            </a:r>
          </a:p>
          <a:p>
            <a:r>
              <a:rPr lang="en-US" dirty="0"/>
              <a:t>You’re not usually interested in the particular effect sizes of random effects</a:t>
            </a:r>
          </a:p>
        </p:txBody>
      </p:sp>
    </p:spTree>
    <p:extLst>
      <p:ext uri="{BB962C8B-B14F-4D97-AF65-F5344CB8AC3E}">
        <p14:creationId xmlns:p14="http://schemas.microsoft.com/office/powerpoint/2010/main" val="27444459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00A14-1385-FBB3-8E75-7086BAE5B49D}"/>
              </a:ext>
            </a:extLst>
          </p:cNvPr>
          <p:cNvSpPr>
            <a:spLocks noGrp="1"/>
          </p:cNvSpPr>
          <p:nvPr>
            <p:ph type="title"/>
          </p:nvPr>
        </p:nvSpPr>
        <p:spPr/>
        <p:txBody>
          <a:bodyPr/>
          <a:lstStyle/>
          <a:p>
            <a:r>
              <a:rPr lang="en-US" dirty="0"/>
              <a:t>COFFEE!!</a:t>
            </a:r>
          </a:p>
        </p:txBody>
      </p:sp>
      <p:sp>
        <p:nvSpPr>
          <p:cNvPr id="3" name="Text Placeholder 2">
            <a:extLst>
              <a:ext uri="{FF2B5EF4-FFF2-40B4-BE49-F238E27FC236}">
                <a16:creationId xmlns:a16="http://schemas.microsoft.com/office/drawing/2014/main" id="{956F8B29-FE51-1C61-60B6-5BEEB267A7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636048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44D95-1867-E02A-4FA1-CE3373F2B4DB}"/>
              </a:ext>
            </a:extLst>
          </p:cNvPr>
          <p:cNvSpPr>
            <a:spLocks noGrp="1"/>
          </p:cNvSpPr>
          <p:nvPr>
            <p:ph type="title"/>
          </p:nvPr>
        </p:nvSpPr>
        <p:spPr/>
        <p:txBody>
          <a:bodyPr/>
          <a:lstStyle/>
          <a:p>
            <a:r>
              <a:rPr lang="en-US" dirty="0" err="1"/>
              <a:t>Inclass</a:t>
            </a:r>
            <a:r>
              <a:rPr lang="en-US" dirty="0"/>
              <a:t> assignment is on </a:t>
            </a:r>
            <a:r>
              <a:rPr lang="en-US" dirty="0" err="1"/>
              <a:t>eClass</a:t>
            </a:r>
            <a:endParaRPr lang="en-US" dirty="0"/>
          </a:p>
        </p:txBody>
      </p:sp>
      <p:sp>
        <p:nvSpPr>
          <p:cNvPr id="3" name="Text Placeholder 2">
            <a:extLst>
              <a:ext uri="{FF2B5EF4-FFF2-40B4-BE49-F238E27FC236}">
                <a16:creationId xmlns:a16="http://schemas.microsoft.com/office/drawing/2014/main" id="{2FB665A2-8087-0007-32A3-A331FAEE09B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14658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305D1-EDE7-52B1-4ECD-C8A93874DA55}"/>
              </a:ext>
            </a:extLst>
          </p:cNvPr>
          <p:cNvSpPr>
            <a:spLocks noGrp="1"/>
          </p:cNvSpPr>
          <p:nvPr>
            <p:ph type="title"/>
          </p:nvPr>
        </p:nvSpPr>
        <p:spPr/>
        <p:txBody>
          <a:bodyPr/>
          <a:lstStyle/>
          <a:p>
            <a:r>
              <a:rPr lang="en-US" dirty="0"/>
              <a:t>Feedback on methods sections</a:t>
            </a:r>
          </a:p>
        </p:txBody>
      </p:sp>
      <p:sp>
        <p:nvSpPr>
          <p:cNvPr id="3" name="Text Placeholder 2">
            <a:extLst>
              <a:ext uri="{FF2B5EF4-FFF2-40B4-BE49-F238E27FC236}">
                <a16:creationId xmlns:a16="http://schemas.microsoft.com/office/drawing/2014/main" id="{F88CDB78-9582-6180-B2F1-B542E5775693}"/>
              </a:ext>
            </a:extLst>
          </p:cNvPr>
          <p:cNvSpPr>
            <a:spLocks noGrp="1"/>
          </p:cNvSpPr>
          <p:nvPr>
            <p:ph type="body" idx="1"/>
          </p:nvPr>
        </p:nvSpPr>
        <p:spPr/>
        <p:txBody>
          <a:bodyPr/>
          <a:lstStyle/>
          <a:p>
            <a:r>
              <a:rPr lang="en-US" dirty="0"/>
              <a:t>Generally, methods sections need a lot more ‘why’</a:t>
            </a:r>
          </a:p>
          <a:p>
            <a:pPr lvl="1"/>
            <a:r>
              <a:rPr lang="en-US" dirty="0"/>
              <a:t>To accomplish XX, we did YY. </a:t>
            </a:r>
          </a:p>
          <a:p>
            <a:pPr lvl="1"/>
            <a:r>
              <a:rPr lang="en-US" dirty="0"/>
              <a:t>This connects the methods to your questions, connects the tools to the biology</a:t>
            </a:r>
          </a:p>
        </p:txBody>
      </p:sp>
    </p:spTree>
    <p:extLst>
      <p:ext uri="{BB962C8B-B14F-4D97-AF65-F5344CB8AC3E}">
        <p14:creationId xmlns:p14="http://schemas.microsoft.com/office/powerpoint/2010/main" val="151286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D8EC2-B822-D78C-76C7-A43CB29CFF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E82300-D32A-A366-45FE-857E7E7F1EA6}"/>
              </a:ext>
            </a:extLst>
          </p:cNvPr>
          <p:cNvSpPr>
            <a:spLocks noGrp="1"/>
          </p:cNvSpPr>
          <p:nvPr>
            <p:ph type="title"/>
          </p:nvPr>
        </p:nvSpPr>
        <p:spPr/>
        <p:txBody>
          <a:bodyPr/>
          <a:lstStyle/>
          <a:p>
            <a:r>
              <a:rPr lang="en-US" dirty="0"/>
              <a:t>Feedback on methods sections</a:t>
            </a:r>
          </a:p>
        </p:txBody>
      </p:sp>
      <p:sp>
        <p:nvSpPr>
          <p:cNvPr id="3" name="Text Placeholder 2">
            <a:extLst>
              <a:ext uri="{FF2B5EF4-FFF2-40B4-BE49-F238E27FC236}">
                <a16:creationId xmlns:a16="http://schemas.microsoft.com/office/drawing/2014/main" id="{DCF6B4F4-94C2-C8F8-E5E1-8EA6D74C30E6}"/>
              </a:ext>
            </a:extLst>
          </p:cNvPr>
          <p:cNvSpPr>
            <a:spLocks noGrp="1"/>
          </p:cNvSpPr>
          <p:nvPr>
            <p:ph type="body" idx="1"/>
          </p:nvPr>
        </p:nvSpPr>
        <p:spPr/>
        <p:txBody>
          <a:bodyPr/>
          <a:lstStyle/>
          <a:p>
            <a:r>
              <a:rPr lang="en-US" dirty="0"/>
              <a:t>Generally, methods sections need a lot more ‘why’</a:t>
            </a:r>
          </a:p>
          <a:p>
            <a:pPr lvl="1"/>
            <a:r>
              <a:rPr lang="en-US" dirty="0"/>
              <a:t>To accomplish XX, we did YY. </a:t>
            </a:r>
          </a:p>
          <a:p>
            <a:pPr lvl="1"/>
            <a:r>
              <a:rPr lang="en-US" dirty="0"/>
              <a:t>This connects the methods to your questions, connects the tools to the biology</a:t>
            </a:r>
          </a:p>
          <a:p>
            <a:r>
              <a:rPr lang="en-US" dirty="0"/>
              <a:t>Methods sections have citations!</a:t>
            </a:r>
          </a:p>
          <a:p>
            <a:pPr lvl="1"/>
            <a:r>
              <a:rPr lang="en-US" dirty="0"/>
              <a:t>We cite protocols from other papers, from our labs, </a:t>
            </a:r>
            <a:r>
              <a:rPr lang="en-US" dirty="0" err="1"/>
              <a:t>etc</a:t>
            </a:r>
            <a:endParaRPr lang="en-US" dirty="0"/>
          </a:p>
          <a:p>
            <a:pPr lvl="1"/>
            <a:r>
              <a:rPr lang="en-US" dirty="0"/>
              <a:t>Every statement we make needs evidence. This is true throughout the whole paper</a:t>
            </a:r>
          </a:p>
          <a:p>
            <a:endParaRPr lang="en-US" dirty="0"/>
          </a:p>
        </p:txBody>
      </p:sp>
    </p:spTree>
    <p:extLst>
      <p:ext uri="{BB962C8B-B14F-4D97-AF65-F5344CB8AC3E}">
        <p14:creationId xmlns:p14="http://schemas.microsoft.com/office/powerpoint/2010/main" val="2435751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1D986-CEBF-DAD7-2C6B-C31AF13FA9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F29E36-9FF0-891B-9B58-860C20DA06F9}"/>
              </a:ext>
            </a:extLst>
          </p:cNvPr>
          <p:cNvSpPr>
            <a:spLocks noGrp="1"/>
          </p:cNvSpPr>
          <p:nvPr>
            <p:ph type="title"/>
          </p:nvPr>
        </p:nvSpPr>
        <p:spPr/>
        <p:txBody>
          <a:bodyPr/>
          <a:lstStyle/>
          <a:p>
            <a:r>
              <a:rPr lang="en-US" dirty="0"/>
              <a:t>Feedback on methods sections</a:t>
            </a:r>
          </a:p>
        </p:txBody>
      </p:sp>
      <p:sp>
        <p:nvSpPr>
          <p:cNvPr id="3" name="Text Placeholder 2">
            <a:extLst>
              <a:ext uri="{FF2B5EF4-FFF2-40B4-BE49-F238E27FC236}">
                <a16:creationId xmlns:a16="http://schemas.microsoft.com/office/drawing/2014/main" id="{2931FE2A-FDDE-9CF5-20A8-9B29BF035F8F}"/>
              </a:ext>
            </a:extLst>
          </p:cNvPr>
          <p:cNvSpPr>
            <a:spLocks noGrp="1"/>
          </p:cNvSpPr>
          <p:nvPr>
            <p:ph type="body" idx="1"/>
          </p:nvPr>
        </p:nvSpPr>
        <p:spPr/>
        <p:txBody>
          <a:bodyPr/>
          <a:lstStyle/>
          <a:p>
            <a:r>
              <a:rPr lang="en-US" dirty="0"/>
              <a:t>Generally, methods sections need a lot more ‘why’</a:t>
            </a:r>
          </a:p>
          <a:p>
            <a:pPr lvl="1"/>
            <a:r>
              <a:rPr lang="en-US" dirty="0"/>
              <a:t>To accomplish XX, we did YY. </a:t>
            </a:r>
          </a:p>
          <a:p>
            <a:pPr lvl="1"/>
            <a:r>
              <a:rPr lang="en-US" dirty="0"/>
              <a:t>This connects the methods to your questions, connects the tools to the biology</a:t>
            </a:r>
          </a:p>
          <a:p>
            <a:r>
              <a:rPr lang="en-US" dirty="0"/>
              <a:t>Methods sections have citations!</a:t>
            </a:r>
          </a:p>
          <a:p>
            <a:pPr lvl="1"/>
            <a:r>
              <a:rPr lang="en-US" dirty="0"/>
              <a:t>We cite protocols from other papers, from our labs, </a:t>
            </a:r>
            <a:r>
              <a:rPr lang="en-US" dirty="0" err="1"/>
              <a:t>etc</a:t>
            </a:r>
            <a:endParaRPr lang="en-US" dirty="0"/>
          </a:p>
          <a:p>
            <a:pPr lvl="1"/>
            <a:r>
              <a:rPr lang="en-US" dirty="0"/>
              <a:t>Every statement we make needs evidence. This is true throughout the whole paper</a:t>
            </a:r>
          </a:p>
          <a:p>
            <a:r>
              <a:rPr lang="en-US" dirty="0"/>
              <a:t>Sometimes, we can logic through things, but then you need to take the reader with you</a:t>
            </a:r>
          </a:p>
        </p:txBody>
      </p:sp>
    </p:spTree>
    <p:extLst>
      <p:ext uri="{BB962C8B-B14F-4D97-AF65-F5344CB8AC3E}">
        <p14:creationId xmlns:p14="http://schemas.microsoft.com/office/powerpoint/2010/main" val="351029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23ADB-139C-3E24-C5FF-20CB9657A8CA}"/>
              </a:ext>
            </a:extLst>
          </p:cNvPr>
          <p:cNvSpPr>
            <a:spLocks noGrp="1"/>
          </p:cNvSpPr>
          <p:nvPr>
            <p:ph type="title"/>
          </p:nvPr>
        </p:nvSpPr>
        <p:spPr/>
        <p:txBody>
          <a:bodyPr/>
          <a:lstStyle/>
          <a:p>
            <a:r>
              <a:rPr lang="en-US" dirty="0"/>
              <a:t>Paper Summary Due Nov 1st</a:t>
            </a:r>
          </a:p>
        </p:txBody>
      </p:sp>
      <p:sp>
        <p:nvSpPr>
          <p:cNvPr id="3" name="Text Placeholder 2">
            <a:extLst>
              <a:ext uri="{FF2B5EF4-FFF2-40B4-BE49-F238E27FC236}">
                <a16:creationId xmlns:a16="http://schemas.microsoft.com/office/drawing/2014/main" id="{10634975-29DF-CD28-1E00-64AA316BE7B6}"/>
              </a:ext>
            </a:extLst>
          </p:cNvPr>
          <p:cNvSpPr>
            <a:spLocks noGrp="1"/>
          </p:cNvSpPr>
          <p:nvPr>
            <p:ph type="body" idx="1"/>
          </p:nvPr>
        </p:nvSpPr>
        <p:spPr/>
        <p:txBody>
          <a:bodyPr>
            <a:normAutofit/>
          </a:bodyPr>
          <a:lstStyle/>
          <a:p>
            <a:r>
              <a:rPr lang="en-US" dirty="0"/>
              <a:t>Work day is going to be Oct 29</a:t>
            </a:r>
          </a:p>
          <a:p>
            <a:r>
              <a:rPr lang="en-US" dirty="0"/>
              <a:t>That’s all we’re going to do that day</a:t>
            </a:r>
          </a:p>
          <a:p>
            <a:pPr lvl="1"/>
            <a:r>
              <a:rPr lang="en-US" dirty="0"/>
              <a:t>Welcome to work together, totally open book</a:t>
            </a:r>
          </a:p>
          <a:p>
            <a:pPr lvl="1"/>
            <a:r>
              <a:rPr lang="en-US" dirty="0"/>
              <a:t>I will be here to answer questions</a:t>
            </a:r>
          </a:p>
          <a:p>
            <a:r>
              <a:rPr lang="en-US" dirty="0"/>
              <a:t>Recommend that you come next week with a plan for what you’re going to simulate and analyze, so that ideally, all of your stats can be done in class</a:t>
            </a:r>
          </a:p>
          <a:p>
            <a:endParaRPr lang="en-US" dirty="0"/>
          </a:p>
        </p:txBody>
      </p:sp>
    </p:spTree>
    <p:extLst>
      <p:ext uri="{BB962C8B-B14F-4D97-AF65-F5344CB8AC3E}">
        <p14:creationId xmlns:p14="http://schemas.microsoft.com/office/powerpoint/2010/main" val="625181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3E7A-3AEC-FA38-36B2-359BBF52E1F3}"/>
              </a:ext>
            </a:extLst>
          </p:cNvPr>
          <p:cNvSpPr>
            <a:spLocks noGrp="1"/>
          </p:cNvSpPr>
          <p:nvPr>
            <p:ph type="title"/>
          </p:nvPr>
        </p:nvSpPr>
        <p:spPr/>
        <p:txBody>
          <a:bodyPr/>
          <a:lstStyle/>
          <a:p>
            <a:r>
              <a:rPr lang="en-US" dirty="0"/>
              <a:t>Paper Summary Due Nov 1st</a:t>
            </a:r>
          </a:p>
        </p:txBody>
      </p:sp>
      <p:sp>
        <p:nvSpPr>
          <p:cNvPr id="3" name="Text Placeholder 2">
            <a:extLst>
              <a:ext uri="{FF2B5EF4-FFF2-40B4-BE49-F238E27FC236}">
                <a16:creationId xmlns:a16="http://schemas.microsoft.com/office/drawing/2014/main" id="{A88C8DBF-0F38-DFBE-CD72-472ED590CCA7}"/>
              </a:ext>
            </a:extLst>
          </p:cNvPr>
          <p:cNvSpPr>
            <a:spLocks noGrp="1"/>
          </p:cNvSpPr>
          <p:nvPr>
            <p:ph type="body" idx="1"/>
          </p:nvPr>
        </p:nvSpPr>
        <p:spPr/>
        <p:txBody>
          <a:bodyPr/>
          <a:lstStyle/>
          <a:p>
            <a:pPr algn="l">
              <a:buFont typeface="Arial" panose="020B0604020202020204" pitchFamily="34" charset="0"/>
              <a:buChar char="•"/>
            </a:pPr>
            <a:r>
              <a:rPr lang="en-US" dirty="0">
                <a:latin typeface="Century Gothic" panose="020B0502020202020204" pitchFamily="34" charset="0"/>
              </a:rPr>
              <a:t>What to hand in: </a:t>
            </a:r>
          </a:p>
          <a:p>
            <a:pPr lvl="1">
              <a:buFont typeface="Arial" panose="020B0604020202020204" pitchFamily="34" charset="0"/>
              <a:buChar char="•"/>
            </a:pPr>
            <a:r>
              <a:rPr lang="en-CA" b="0" i="0" dirty="0">
                <a:solidFill>
                  <a:srgbClr val="1F2328"/>
                </a:solidFill>
                <a:effectLst/>
                <a:latin typeface="Century Gothic" panose="020B0502020202020204" pitchFamily="34" charset="0"/>
              </a:rPr>
              <a:t>Methods Summary of the original paper (5pts)</a:t>
            </a:r>
          </a:p>
          <a:p>
            <a:pPr lvl="1">
              <a:buFont typeface="Arial" panose="020B0604020202020204" pitchFamily="34" charset="0"/>
              <a:buChar char="•"/>
            </a:pPr>
            <a:r>
              <a:rPr lang="en-CA" b="0" i="0" dirty="0">
                <a:solidFill>
                  <a:srgbClr val="1F2328"/>
                </a:solidFill>
                <a:effectLst/>
                <a:latin typeface="Century Gothic" panose="020B0502020202020204" pitchFamily="34" charset="0"/>
              </a:rPr>
              <a:t>Statistical Methods Summary of the original paper (5pts)</a:t>
            </a:r>
          </a:p>
          <a:p>
            <a:pPr lvl="1">
              <a:buFont typeface="Arial" panose="020B0604020202020204" pitchFamily="34" charset="0"/>
              <a:buChar char="•"/>
            </a:pPr>
            <a:r>
              <a:rPr lang="en-CA" b="0" i="0" dirty="0">
                <a:solidFill>
                  <a:srgbClr val="1F2328"/>
                </a:solidFill>
                <a:effectLst/>
                <a:latin typeface="Century Gothic" panose="020B0502020202020204" pitchFamily="34" charset="0"/>
              </a:rPr>
              <a:t>Data Simulation Methods for your simulations/analysis + Code used for simulation (10pts)</a:t>
            </a:r>
          </a:p>
          <a:p>
            <a:pPr lvl="1">
              <a:buFont typeface="Arial" panose="020B0604020202020204" pitchFamily="34" charset="0"/>
              <a:buChar char="•"/>
            </a:pPr>
            <a:r>
              <a:rPr lang="en-CA" b="0" i="0" dirty="0">
                <a:solidFill>
                  <a:srgbClr val="1F2328"/>
                </a:solidFill>
                <a:effectLst/>
                <a:latin typeface="Century Gothic" panose="020B0502020202020204" pitchFamily="34" charset="0"/>
              </a:rPr>
              <a:t>Statistical analysis code and Results of your simulation/analysis (10pts)</a:t>
            </a:r>
          </a:p>
          <a:p>
            <a:endParaRPr lang="en-US" dirty="0"/>
          </a:p>
        </p:txBody>
      </p:sp>
    </p:spTree>
    <p:extLst>
      <p:ext uri="{BB962C8B-B14F-4D97-AF65-F5344CB8AC3E}">
        <p14:creationId xmlns:p14="http://schemas.microsoft.com/office/powerpoint/2010/main" val="970697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D5A55-0F0D-4DF5-70BB-A6FBBA217529}"/>
              </a:ext>
            </a:extLst>
          </p:cNvPr>
          <p:cNvSpPr>
            <a:spLocks noGrp="1"/>
          </p:cNvSpPr>
          <p:nvPr>
            <p:ph type="title"/>
          </p:nvPr>
        </p:nvSpPr>
        <p:spPr/>
        <p:txBody>
          <a:bodyPr/>
          <a:lstStyle/>
          <a:p>
            <a:r>
              <a:rPr lang="en-US" dirty="0"/>
              <a:t>Random Effects Models</a:t>
            </a:r>
          </a:p>
        </p:txBody>
      </p:sp>
      <p:sp>
        <p:nvSpPr>
          <p:cNvPr id="3" name="Text Placeholder 2">
            <a:extLst>
              <a:ext uri="{FF2B5EF4-FFF2-40B4-BE49-F238E27FC236}">
                <a16:creationId xmlns:a16="http://schemas.microsoft.com/office/drawing/2014/main" id="{5FB58674-3934-530A-EB84-93CDBF7EE4E2}"/>
              </a:ext>
            </a:extLst>
          </p:cNvPr>
          <p:cNvSpPr>
            <a:spLocks noGrp="1"/>
          </p:cNvSpPr>
          <p:nvPr>
            <p:ph type="body" idx="1"/>
          </p:nvPr>
        </p:nvSpPr>
        <p:spPr/>
        <p:txBody>
          <a:bodyPr/>
          <a:lstStyle/>
          <a:p>
            <a:r>
              <a:rPr lang="en-US" dirty="0"/>
              <a:t>These can be for normally distributed response variables, or for the other responses we’re talked about</a:t>
            </a:r>
          </a:p>
          <a:p>
            <a:endParaRPr lang="en-US" dirty="0"/>
          </a:p>
          <a:p>
            <a:r>
              <a:rPr lang="en-US" dirty="0"/>
              <a:t>Can also be for continuous or categorical predictor variables</a:t>
            </a:r>
          </a:p>
        </p:txBody>
      </p:sp>
    </p:spTree>
    <p:extLst>
      <p:ext uri="{BB962C8B-B14F-4D97-AF65-F5344CB8AC3E}">
        <p14:creationId xmlns:p14="http://schemas.microsoft.com/office/powerpoint/2010/main" val="17752776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20BEA-01C7-764A-8E14-1DB6404A1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EDD707-3266-879B-711A-6D0F612D920C}"/>
              </a:ext>
            </a:extLst>
          </p:cNvPr>
          <p:cNvSpPr>
            <a:spLocks noGrp="1"/>
          </p:cNvSpPr>
          <p:nvPr>
            <p:ph type="title"/>
          </p:nvPr>
        </p:nvSpPr>
        <p:spPr>
          <a:xfrm>
            <a:off x="2592925" y="624110"/>
            <a:ext cx="9341167" cy="1280890"/>
          </a:xfrm>
        </p:spPr>
        <p:txBody>
          <a:bodyPr/>
          <a:lstStyle/>
          <a:p>
            <a:r>
              <a:rPr lang="en-US" dirty="0"/>
              <a:t>Linear regression – Broken assumptions?</a:t>
            </a:r>
          </a:p>
        </p:txBody>
      </p:sp>
      <p:sp>
        <p:nvSpPr>
          <p:cNvPr id="3" name="Text Placeholder 2">
            <a:extLst>
              <a:ext uri="{FF2B5EF4-FFF2-40B4-BE49-F238E27FC236}">
                <a16:creationId xmlns:a16="http://schemas.microsoft.com/office/drawing/2014/main" id="{52691AFD-501F-F34C-4449-190DECCB9503}"/>
              </a:ext>
            </a:extLst>
          </p:cNvPr>
          <p:cNvSpPr>
            <a:spLocks noGrp="1"/>
          </p:cNvSpPr>
          <p:nvPr>
            <p:ph type="body" idx="1"/>
          </p:nvPr>
        </p:nvSpPr>
        <p:spPr>
          <a:xfrm>
            <a:off x="2589212" y="2133600"/>
            <a:ext cx="4533483" cy="3777622"/>
          </a:xfrm>
        </p:spPr>
        <p:txBody>
          <a:bodyPr/>
          <a:lstStyle/>
          <a:p>
            <a:r>
              <a:rPr lang="en-US" dirty="0"/>
              <a:t>We’ve thought about this before!</a:t>
            </a:r>
          </a:p>
          <a:p>
            <a:r>
              <a:rPr lang="en-US" dirty="0"/>
              <a:t>y=</a:t>
            </a:r>
            <a:r>
              <a:rPr lang="en-US" dirty="0" err="1"/>
              <a:t>mx+b+error</a:t>
            </a:r>
            <a:r>
              <a:rPr lang="en-US" dirty="0"/>
              <a:t>!</a:t>
            </a:r>
          </a:p>
          <a:p>
            <a:r>
              <a:rPr lang="en-US" dirty="0"/>
              <a:t>Assumes linear relationship</a:t>
            </a:r>
          </a:p>
          <a:p>
            <a:r>
              <a:rPr lang="en-US" dirty="0"/>
              <a:t>Assumes normal residuals</a:t>
            </a:r>
          </a:p>
          <a:p>
            <a:r>
              <a:rPr lang="en-US" dirty="0"/>
              <a:t>Assumes independence</a:t>
            </a:r>
          </a:p>
          <a:p>
            <a:r>
              <a:rPr lang="en-US" dirty="0"/>
              <a:t>Assumes normality (for any x normal distribution of y)</a:t>
            </a:r>
          </a:p>
        </p:txBody>
      </p:sp>
      <p:pic>
        <p:nvPicPr>
          <p:cNvPr id="5" name="Picture 4">
            <a:extLst>
              <a:ext uri="{FF2B5EF4-FFF2-40B4-BE49-F238E27FC236}">
                <a16:creationId xmlns:a16="http://schemas.microsoft.com/office/drawing/2014/main" id="{C7D48D0B-7D1A-D41B-BD27-EA9666770815}"/>
              </a:ext>
            </a:extLst>
          </p:cNvPr>
          <p:cNvPicPr>
            <a:picLocks noChangeAspect="1"/>
          </p:cNvPicPr>
          <p:nvPr/>
        </p:nvPicPr>
        <p:blipFill>
          <a:blip r:embed="rId3"/>
          <a:stretch>
            <a:fillRect/>
          </a:stretch>
        </p:blipFill>
        <p:spPr>
          <a:xfrm>
            <a:off x="7070154" y="1763829"/>
            <a:ext cx="5121845" cy="3414563"/>
          </a:xfrm>
          <a:prstGeom prst="rect">
            <a:avLst/>
          </a:prstGeom>
        </p:spPr>
      </p:pic>
    </p:spTree>
    <p:extLst>
      <p:ext uri="{BB962C8B-B14F-4D97-AF65-F5344CB8AC3E}">
        <p14:creationId xmlns:p14="http://schemas.microsoft.com/office/powerpoint/2010/main" val="1238617649"/>
      </p:ext>
    </p:extLst>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9867</TotalTime>
  <Words>1216</Words>
  <Application>Microsoft Macintosh PowerPoint</Application>
  <PresentationFormat>Widescreen</PresentationFormat>
  <Paragraphs>137</Paragraphs>
  <Slides>23</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Century Gothic</vt:lpstr>
      <vt:lpstr>Calibri</vt:lpstr>
      <vt:lpstr>Noto Sans Symbols</vt:lpstr>
      <vt:lpstr>Arial</vt:lpstr>
      <vt:lpstr>Wisp</vt:lpstr>
      <vt:lpstr>Welcome to Biol 5081</vt:lpstr>
      <vt:lpstr>Today we’re going to:</vt:lpstr>
      <vt:lpstr>Feedback on methods sections</vt:lpstr>
      <vt:lpstr>Feedback on methods sections</vt:lpstr>
      <vt:lpstr>Feedback on methods sections</vt:lpstr>
      <vt:lpstr>Paper Summary Due Nov 1st</vt:lpstr>
      <vt:lpstr>Paper Summary Due Nov 1st</vt:lpstr>
      <vt:lpstr>Random Effects Models</vt:lpstr>
      <vt:lpstr>Linear regression – Broken assumptions?</vt:lpstr>
      <vt:lpstr>Linear regression – Broken assumptions?</vt:lpstr>
      <vt:lpstr>Random Effects Models</vt:lpstr>
      <vt:lpstr>Random Effects Models</vt:lpstr>
      <vt:lpstr>Random Effects Models</vt:lpstr>
      <vt:lpstr>Random Effects Models</vt:lpstr>
      <vt:lpstr>How do I know if I need mixed effects?</vt:lpstr>
      <vt:lpstr>How do I know if I need mixed effects?</vt:lpstr>
      <vt:lpstr>How do I know if I need mixed effects?</vt:lpstr>
      <vt:lpstr>Fixed vs Random effect?</vt:lpstr>
      <vt:lpstr>Fixed vs Random effect?</vt:lpstr>
      <vt:lpstr>Fixed vs Random effect?</vt:lpstr>
      <vt:lpstr>Fixed vs Random effect?</vt:lpstr>
      <vt:lpstr>COFFEE!!</vt:lpstr>
      <vt:lpstr>Inclass assignment is on eClass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Biol 5081</dc:title>
  <dc:creator>Eryn McFarlane</dc:creator>
  <cp:lastModifiedBy>Eryn McFarlane</cp:lastModifiedBy>
  <cp:revision>44</cp:revision>
  <dcterms:created xsi:type="dcterms:W3CDTF">2024-07-25T16:12:17Z</dcterms:created>
  <dcterms:modified xsi:type="dcterms:W3CDTF">2024-10-18T16:57:27Z</dcterms:modified>
</cp:coreProperties>
</file>