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0" r:id="rId4"/>
    <p:sldId id="279" r:id="rId5"/>
    <p:sldId id="280" r:id="rId6"/>
    <p:sldId id="271" r:id="rId7"/>
    <p:sldId id="273" r:id="rId8"/>
    <p:sldId id="272" r:id="rId9"/>
    <p:sldId id="268" r:id="rId10"/>
    <p:sldId id="262" r:id="rId11"/>
    <p:sldId id="264" r:id="rId12"/>
    <p:sldId id="265" r:id="rId13"/>
    <p:sldId id="269" r:id="rId14"/>
    <p:sldId id="258" r:id="rId15"/>
    <p:sldId id="259" r:id="rId16"/>
    <p:sldId id="261" r:id="rId17"/>
    <p:sldId id="263" r:id="rId18"/>
    <p:sldId id="266" r:id="rId19"/>
    <p:sldId id="267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Ek3kr15p5MvOwX8Siehu9UxAE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23"/>
    <p:restoredTop sz="86122"/>
  </p:normalViewPr>
  <p:slideViewPr>
    <p:cSldViewPr snapToGrid="0" snapToObjects="1">
      <p:cViewPr varScale="1">
        <p:scale>
          <a:sx n="109" d="100"/>
          <a:sy n="10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them here, what is a </a:t>
            </a:r>
            <a:r>
              <a:rPr lang="en-US" dirty="0" err="1"/>
              <a:t>pvalue</a:t>
            </a:r>
            <a:r>
              <a:rPr lang="en-US" dirty="0"/>
              <a:t>?!?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590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draw these prediction graphs more than once during this class – we’re not going for perfect, we’re going for learning.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7678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692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2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2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2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ynmcfarla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Welcome to Biol 5081</a:t>
            </a:r>
            <a:endParaRPr/>
          </a:p>
        </p:txBody>
      </p:sp>
      <p:sp>
        <p:nvSpPr>
          <p:cNvPr id="169" name="Google Shape;169;p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9297987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 to Bio Stats!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Eryn McFarlane (she/her), emcfar@yorku.ca,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https://github.com/erynmcfarlane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D682-41BC-A540-9EA3-A7D85DCC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Normal/Gaussian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ADFE0451-EBE1-7280-A9E1-D8828E1444C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89212" y="2133600"/>
                <a:ext cx="3792927" cy="3777622"/>
              </a:xfrm>
            </p:spPr>
            <p:txBody>
              <a:bodyPr/>
              <a:lstStyle/>
              <a:p>
                <a:r>
                  <a:rPr lang="en-US" dirty="0"/>
                  <a:t>Bell Curve</a:t>
                </a:r>
              </a:p>
              <a:p>
                <a:r>
                  <a:rPr lang="en-US" dirty="0"/>
                  <a:t>Parameter mu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mean,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baseline="30000" dirty="0"/>
                  <a:t>2 </a:t>
                </a:r>
                <a:r>
                  <a:rPr lang="en-US" dirty="0"/>
                  <a:t>is the variance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the standard deviation)</a:t>
                </a:r>
              </a:p>
              <a:p>
                <a:r>
                  <a:rPr lang="en-US" dirty="0"/>
                  <a:t>Often start with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= 0,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=1</a:t>
                </a:r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ADFE0451-EBE1-7280-A9E1-D8828E1444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89212" y="2133600"/>
                <a:ext cx="3792927" cy="37776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874038E-F36A-3413-CC68-63EBECE69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3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4151-74E3-0B42-AAE0-08C2747B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F5A466-6212-3B4A-B660-03A3E09AD07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89212" y="2133600"/>
                <a:ext cx="4503250" cy="3777622"/>
              </a:xfrm>
            </p:spPr>
            <p:txBody>
              <a:bodyPr/>
              <a:lstStyle/>
              <a:p>
                <a:r>
                  <a:rPr lang="en-US" dirty="0"/>
                  <a:t>Probability distribution of distance between events</a:t>
                </a:r>
              </a:p>
              <a:p>
                <a:r>
                  <a:rPr lang="en-US" dirty="0"/>
                  <a:t>Special case of the gamma</a:t>
                </a:r>
              </a:p>
              <a:p>
                <a:r>
                  <a:rPr lang="en-US" dirty="0"/>
                  <a:t>‘How long until a specific event happens?’</a:t>
                </a:r>
              </a:p>
              <a:p>
                <a:pPr lvl="1"/>
                <a:r>
                  <a:rPr lang="en-US" dirty="0"/>
                  <a:t>Given constant probability per unit time (parameter lambda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F5A466-6212-3B4A-B660-03A3E09AD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89212" y="2133600"/>
                <a:ext cx="4503250" cy="37776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501FC4F-9592-FF8C-5CD5-702383637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984" y="1600200"/>
            <a:ext cx="478301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5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AB4C-16A5-3B4F-8C77-DF42D40E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3A6A3-2896-5842-80C0-8BFF5C0A8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3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2C78-377B-6446-8BAB-98FDCB3F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5FA12-40A2-4043-834F-B44A5FBE5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Asking ‘how many?’</a:t>
            </a:r>
          </a:p>
        </p:txBody>
      </p:sp>
    </p:spTree>
    <p:extLst>
      <p:ext uri="{BB962C8B-B14F-4D97-AF65-F5344CB8AC3E}">
        <p14:creationId xmlns:p14="http://schemas.microsoft.com/office/powerpoint/2010/main" val="143383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F87A-B3E1-894D-82B6-EF352D99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and Binomial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FEA26-91DC-E74E-9634-E71BE03EB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20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E1C0-F5AB-C94A-90CA-8D726B3C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6A58F-C711-DC47-A18D-4371ADE46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Discrete analogue of the exponential</a:t>
            </a:r>
          </a:p>
        </p:txBody>
      </p:sp>
    </p:spTree>
    <p:extLst>
      <p:ext uri="{BB962C8B-B14F-4D97-AF65-F5344CB8AC3E}">
        <p14:creationId xmlns:p14="http://schemas.microsoft.com/office/powerpoint/2010/main" val="1523892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F630-48EE-114C-9E4D-9553E22C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CBFD6-742C-AA4F-B03C-5ED096330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Discrete analogue to the gamma distribution</a:t>
            </a:r>
          </a:p>
        </p:txBody>
      </p:sp>
    </p:spTree>
    <p:extLst>
      <p:ext uri="{BB962C8B-B14F-4D97-AF65-F5344CB8AC3E}">
        <p14:creationId xmlns:p14="http://schemas.microsoft.com/office/powerpoint/2010/main" val="269051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2544-489E-714A-BD30-22574C74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72707-76E6-F243-8B36-627D41B5D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18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729A-A69E-2D47-BCCB-09B7F1D0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and Dirichlet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A1A54-83DF-EB46-8AAB-7355B9F46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66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BEA5-90AE-F847-8607-9D2B6C54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Weibull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355F-ADB9-FB44-9542-41C8B734C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3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Today we’re going to:</a:t>
            </a:r>
            <a:endParaRPr/>
          </a:p>
        </p:txBody>
      </p:sp>
      <p:sp>
        <p:nvSpPr>
          <p:cNvPr id="175" name="Google Shape;175;p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Talk about distributions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Discuss how to decide on a distribution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Talk about likelihood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Talk about probability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Connect likelihood and/or probability to distributions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Simulate different distributions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59BC-FC15-154B-83B0-6AE8ADA5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B76DD-154F-4A49-8C66-6381BC8D2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56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3114-18B3-F64C-8931-C7860080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B6B8A-061D-0241-B771-45100BBB2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93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FD52-ACD7-664F-B3EA-CE3BD325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96FE3-B97C-0540-B60F-E4F7540E2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01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AF06-FAF1-B64B-9C4A-D6AE834F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our statistical tests really doing?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EE633-1374-A44F-BFA3-1B501DFD1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52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07B9-AE56-2E45-A1CD-9D5246C1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Activities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32C75-6BD1-6744-A192-41190A733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9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0B15-4758-1146-8855-C462FE5D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distributions have you heard of?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7BD68-7B82-4740-BBFB-74179B600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2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81386-A809-596B-531E-30986A96B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B824-5D92-13B9-9647-AEC331C2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know about distributions?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CCBAC-37B5-9788-242A-425F01FB8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your null expectation come from?</a:t>
            </a:r>
          </a:p>
        </p:txBody>
      </p:sp>
    </p:spTree>
    <p:extLst>
      <p:ext uri="{BB962C8B-B14F-4D97-AF65-F5344CB8AC3E}">
        <p14:creationId xmlns:p14="http://schemas.microsoft.com/office/powerpoint/2010/main" val="413239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F7D95-1EA9-BD14-4F6A-1AF234839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4B42-547A-48C0-4DA1-9BCDB0C9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know about distributions?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816E9-8AD0-5766-35B4-CCD0F22C3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your null expectation come from?</a:t>
            </a:r>
          </a:p>
          <a:p>
            <a:r>
              <a:rPr lang="en-US" dirty="0"/>
              <a:t>What is the question that we’re typically asking in frequentist statistics?</a:t>
            </a:r>
          </a:p>
        </p:txBody>
      </p:sp>
    </p:spTree>
    <p:extLst>
      <p:ext uri="{BB962C8B-B14F-4D97-AF65-F5344CB8AC3E}">
        <p14:creationId xmlns:p14="http://schemas.microsoft.com/office/powerpoint/2010/main" val="241926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EAA1-470C-794B-9201-68BC6DF4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 some paper, draw your response variable!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E62B3-E367-A14C-9FB9-3F6564A5B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distribution, if you like</a:t>
            </a:r>
          </a:p>
          <a:p>
            <a:r>
              <a:rPr lang="en-US" dirty="0"/>
              <a:t>In a confusion matrix, if that helps you</a:t>
            </a:r>
          </a:p>
          <a:p>
            <a:r>
              <a:rPr lang="en-US" dirty="0"/>
              <a:t>Doodles of focal species are always welcome!</a:t>
            </a:r>
          </a:p>
        </p:txBody>
      </p:sp>
    </p:spTree>
    <p:extLst>
      <p:ext uri="{BB962C8B-B14F-4D97-AF65-F5344CB8AC3E}">
        <p14:creationId xmlns:p14="http://schemas.microsoft.com/office/powerpoint/2010/main" val="305282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EAA1-470C-794B-9201-68BC6DF4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 some paper, draw your response variable!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E62B3-E367-A14C-9FB9-3F6564A5B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distribution, if you like</a:t>
            </a:r>
          </a:p>
          <a:p>
            <a:r>
              <a:rPr lang="en-US" dirty="0"/>
              <a:t>In a confusion matrix, if that helps you</a:t>
            </a:r>
          </a:p>
          <a:p>
            <a:r>
              <a:rPr lang="en-US" dirty="0"/>
              <a:t>Doodles of focal species are always welcome!</a:t>
            </a:r>
          </a:p>
          <a:p>
            <a:r>
              <a:rPr lang="en-US" b="1" dirty="0"/>
              <a:t>Now, draw a prediction graph – what do you think your final graph in the results part of your paper/chapter will look like</a:t>
            </a:r>
          </a:p>
        </p:txBody>
      </p:sp>
    </p:spTree>
    <p:extLst>
      <p:ext uri="{BB962C8B-B14F-4D97-AF65-F5344CB8AC3E}">
        <p14:creationId xmlns:p14="http://schemas.microsoft.com/office/powerpoint/2010/main" val="204394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A9F4-3009-774F-8C63-7E85F5FB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15EF7-F32D-3B4F-9E1A-632A2C948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0048-058F-B34E-8C67-2C7A3746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E8AF1-6457-8846-B4A1-F976F303C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Asking ‘How much?’</a:t>
            </a:r>
          </a:p>
        </p:txBody>
      </p:sp>
    </p:spTree>
    <p:extLst>
      <p:ext uri="{BB962C8B-B14F-4D97-AF65-F5344CB8AC3E}">
        <p14:creationId xmlns:p14="http://schemas.microsoft.com/office/powerpoint/2010/main" val="7997758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358</Words>
  <Application>Microsoft Macintosh PowerPoint</Application>
  <PresentationFormat>Widescreen</PresentationFormat>
  <Paragraphs>57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Century Gothic</vt:lpstr>
      <vt:lpstr>Cambria Math</vt:lpstr>
      <vt:lpstr>Calibri</vt:lpstr>
      <vt:lpstr>Noto Sans Symbols</vt:lpstr>
      <vt:lpstr>Arial</vt:lpstr>
      <vt:lpstr>Wisp</vt:lpstr>
      <vt:lpstr>Welcome to Biol 5081</vt:lpstr>
      <vt:lpstr>Today we’re going to:</vt:lpstr>
      <vt:lpstr>What distributions have you heard of?</vt:lpstr>
      <vt:lpstr>Why do we need to know about distributions?</vt:lpstr>
      <vt:lpstr>Why do we need to know about distributions?</vt:lpstr>
      <vt:lpstr>Grab some paper, draw your response variable!</vt:lpstr>
      <vt:lpstr>Grab some paper, draw your response variable!</vt:lpstr>
      <vt:lpstr>PowerPoint Presentation</vt:lpstr>
      <vt:lpstr>Continuous</vt:lpstr>
      <vt:lpstr>Normal/Gaussian</vt:lpstr>
      <vt:lpstr>Exponential</vt:lpstr>
      <vt:lpstr>Gamma</vt:lpstr>
      <vt:lpstr>Discrete</vt:lpstr>
      <vt:lpstr>Bernoulli and Binomial</vt:lpstr>
      <vt:lpstr>Geometric</vt:lpstr>
      <vt:lpstr>Negative Binomial</vt:lpstr>
      <vt:lpstr>Poisson</vt:lpstr>
      <vt:lpstr>Beta and Dirichlet</vt:lpstr>
      <vt:lpstr>Weibull</vt:lpstr>
      <vt:lpstr>COFFEE</vt:lpstr>
      <vt:lpstr>Likelihood</vt:lpstr>
      <vt:lpstr>Probability</vt:lpstr>
      <vt:lpstr>What are our statistical tests really doing?</vt:lpstr>
      <vt:lpstr>Simulation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Biol 5081</dc:title>
  <dc:creator>Eryn McFarlane</dc:creator>
  <cp:lastModifiedBy>S. Eryn McFarlane</cp:lastModifiedBy>
  <cp:revision>13</cp:revision>
  <dcterms:created xsi:type="dcterms:W3CDTF">2024-07-25T16:12:17Z</dcterms:created>
  <dcterms:modified xsi:type="dcterms:W3CDTF">2024-09-04T21:07:03Z</dcterms:modified>
</cp:coreProperties>
</file>