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5" r:id="rId15"/>
    <p:sldId id="296" r:id="rId16"/>
    <p:sldId id="291" r:id="rId17"/>
    <p:sldId id="294" r:id="rId18"/>
    <p:sldId id="267" r:id="rId19"/>
    <p:sldId id="268" r:id="rId20"/>
    <p:sldId id="269" r:id="rId21"/>
    <p:sldId id="270" r:id="rId22"/>
    <p:sldId id="271" r:id="rId23"/>
    <p:sldId id="272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65"/>
    <p:restoredTop sz="86364"/>
  </p:normalViewPr>
  <p:slideViewPr>
    <p:cSldViewPr snapToGrid="0" snapToObjects="1">
      <p:cViewPr varScale="1">
        <p:scale>
          <a:sx n="101" d="100"/>
          <a:sy n="101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5592de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5592de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855e26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855e26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5592de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5592de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855e2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855e2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855e26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855e26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855e26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1855e26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5592de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5592de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5592de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b5592de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5592de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5592de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5592de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5592de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f9a4a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f9a4a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855e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855e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855e26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855e26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855e26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855e26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5592de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5592de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855e26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855e26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21" name="Google Shape;121;p20"/>
          <p:cNvSpPr txBox="1"/>
          <p:nvPr/>
        </p:nvSpPr>
        <p:spPr>
          <a:xfrm>
            <a:off x="1096167" y="4727700"/>
            <a:ext cx="105332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A logistic curve is a sigmoid function (“S” curve) that limits the value of y between 0 and 1 where the inflection point defines the threshold for the probability of belonging to either binary outcome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1AEF-1126-06F1-0163-DAB490326D1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63567" y="747000"/>
            <a:ext cx="64120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5567" y="4474533"/>
            <a:ext cx="5658400" cy="1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we back transform because it would not be fun to interpret a “log-odds increase or decrease of outcome y” if we used β</a:t>
            </a:r>
            <a:r>
              <a:rPr lang="en-GB" sz="2400" baseline="-25000">
                <a:solidFill>
                  <a:srgbClr val="434343"/>
                </a:solidFill>
              </a:rPr>
              <a:t>1</a:t>
            </a:r>
            <a:r>
              <a:rPr lang="en-GB" sz="2400">
                <a:solidFill>
                  <a:srgbClr val="434343"/>
                </a:solidFill>
              </a:rPr>
              <a:t> directly!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189A2-9CBD-A0C4-0160-F19B6EB4F853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F17-57CF-9EC9-068F-A7B702246F84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441100" y="747000"/>
            <a:ext cx="43228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OR = 1 is the null outcome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…which makes sense because if (1) = e</a:t>
            </a:r>
            <a:r>
              <a:rPr lang="en-GB" sz="2400" baseline="30000">
                <a:solidFill>
                  <a:schemeClr val="dk1"/>
                </a:solidFill>
              </a:rPr>
              <a:t>β1</a:t>
            </a:r>
            <a:endParaRPr sz="2400" baseline="300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then β</a:t>
            </a:r>
            <a:r>
              <a:rPr lang="en-GB" sz="2400" baseline="-250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= 0 (slope)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67" y="33222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40" name="Google Shape;140;p23"/>
          <p:cNvSpPr txBox="1"/>
          <p:nvPr/>
        </p:nvSpPr>
        <p:spPr>
          <a:xfrm>
            <a:off x="7487133" y="4227667"/>
            <a:ext cx="3547200" cy="2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 change in slope is the same as an odds of </a:t>
            </a:r>
            <a:r>
              <a:rPr lang="en-GB" sz="2400" b="1">
                <a:solidFill>
                  <a:schemeClr val="dk1"/>
                </a:solidFill>
              </a:rPr>
              <a:t>1x higher or lower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11C4-B08F-E363-B84C-17E7F0F0768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0881-CA31-7EE3-CAAB-5F513D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A4BFC7-C913-A6FB-C30F-952A253AC7F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289300" y="1536633"/>
                <a:ext cx="8487100" cy="4555200"/>
              </a:xfrm>
            </p:spPr>
            <p:txBody>
              <a:bodyPr/>
              <a:lstStyle/>
              <a:p>
                <a:r>
                  <a:rPr lang="en-US" dirty="0"/>
                  <a:t>Reminder: Best used when outcomes are counts!</a:t>
                </a:r>
              </a:p>
              <a:p>
                <a:r>
                  <a:rPr lang="en-US" dirty="0"/>
                  <a:t>Also transforming the non-linear relationship to linear form</a:t>
                </a:r>
              </a:p>
              <a:p>
                <a:pPr lvl="1"/>
                <a:r>
                  <a:rPr lang="en-US" dirty="0"/>
                  <a:t>Using the log link function</a:t>
                </a:r>
              </a:p>
              <a:p>
                <a:endParaRPr lang="en-US" dirty="0"/>
              </a:p>
              <a:p>
                <a:r>
                  <a:rPr lang="en-US" dirty="0"/>
                  <a:t>Log(y) =</a:t>
                </a:r>
              </a:p>
              <a:p>
                <a:endParaRPr lang="en-US" dirty="0"/>
              </a:p>
              <a:p>
                <a:r>
                  <a:rPr lang="en-US" dirty="0"/>
                  <a:t>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US" sz="24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𝑒𝑟𝑟𝑜𝑟</m:t>
                        </m:r>
                      </m:sup>
                    </m:sSup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This means that to interpret a Poisson regression as y, you need to back transform the effect size!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A4BFC7-C913-A6FB-C30F-952A253AC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89300" y="1536633"/>
                <a:ext cx="8487100" cy="4555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/>
              <p:nvPr/>
            </p:nvSpPr>
            <p:spPr>
              <a:xfrm flipH="1">
                <a:off x="3937001" y="2730500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37001" y="2730500"/>
                <a:ext cx="3378200" cy="276999"/>
              </a:xfrm>
              <a:prstGeom prst="rect">
                <a:avLst/>
              </a:prstGeom>
              <a:blipFill>
                <a:blip r:embed="rId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069-64B4-5BB5-2336-42DD150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DB7-5574-568F-C9F8-C33F9901E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3FA-8EAB-6D76-22C9-F85F297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A624-4238-9479-ED4A-743F4E6B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5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367" y="2359400"/>
            <a:ext cx="85864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333"/>
              <a:t>Why don’t we just use odds ratio for analyses if it’s more directly interpretable? </a:t>
            </a:r>
            <a:endParaRPr sz="3333"/>
          </a:p>
        </p:txBody>
      </p:sp>
      <p:sp>
        <p:nvSpPr>
          <p:cNvPr id="146" name="Google Shape;146;p24"/>
          <p:cNvSpPr txBox="1"/>
          <p:nvPr/>
        </p:nvSpPr>
        <p:spPr>
          <a:xfrm>
            <a:off x="4736600" y="3725233"/>
            <a:ext cx="27188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meta-analysis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CC55D-4D74-FED4-F8F5-918341F5002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53" name="Google Shape;153;p25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56" name="Google Shape;156;p25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495600" y="2843233"/>
            <a:ext cx="4017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59" name="Google Shape;159;p25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092F-452D-9FA5-687D-686F028DF1A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Generalized Linear Regressions, specifically: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Poisson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Negative Binomial Regression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6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66" name="Google Shape;166;p26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785800" y="4925700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6096000" y="4768500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1" name="Google Shape;171;p26"/>
          <p:cNvSpPr txBox="1"/>
          <p:nvPr/>
        </p:nvSpPr>
        <p:spPr>
          <a:xfrm>
            <a:off x="5888400" y="42208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73" name="Google Shape;173;p26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912067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8200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-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495600" y="2843233"/>
            <a:ext cx="3910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628700" y="5492100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…and now it is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36301-86A7-5AFD-2501-6AD2FFC5F31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49D9D-B08B-686F-B3E8-3333D785781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r>
              <a:rPr lang="en-GB" sz="2400"/>
              <a:t>“Upper and lower boundaries are the log odds ratio +/- the standard error of the log odds ratio </a:t>
            </a:r>
            <a:r>
              <a:rPr lang="en-GB" sz="2400">
                <a:solidFill>
                  <a:schemeClr val="dk1"/>
                </a:solidFill>
              </a:rPr>
              <a:t>scaled to the selected confidence interval (95%)”</a:t>
            </a: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once again, log odds ratio are not very useful for interpretation!</a:t>
            </a: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305E-64F7-D81F-A0F0-AECD17E5FFF7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95% CI of the log odds ratio = (ln(OR) - 1.96(SE), ln(OR) + 1.96(SE))</a:t>
            </a:r>
            <a:endParaRPr sz="2400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194" name="Google Shape;194;p29"/>
          <p:cNvSpPr/>
          <p:nvPr/>
        </p:nvSpPr>
        <p:spPr>
          <a:xfrm>
            <a:off x="5586167" y="32906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95" name="Google Shape;195;p29"/>
          <p:cNvSpPr txBox="1"/>
          <p:nvPr/>
        </p:nvSpPr>
        <p:spPr>
          <a:xfrm>
            <a:off x="6096000" y="3290633"/>
            <a:ext cx="2353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Back transform </a:t>
            </a:r>
            <a:endParaRPr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1912733" y="4482767"/>
            <a:ext cx="787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95% CI of the odds ratio = (e</a:t>
            </a:r>
            <a:r>
              <a:rPr lang="en-GB" sz="2400" b="1" baseline="30000">
                <a:solidFill>
                  <a:schemeClr val="dk1"/>
                </a:solidFill>
              </a:rPr>
              <a:t>(ln(OR) - 1.96(SE)</a:t>
            </a:r>
            <a:r>
              <a:rPr lang="en-GB" sz="2400" b="1">
                <a:solidFill>
                  <a:schemeClr val="dk1"/>
                </a:solidFill>
              </a:rPr>
              <a:t>, e</a:t>
            </a:r>
            <a:r>
              <a:rPr lang="en-GB" sz="2400" b="1" baseline="30000">
                <a:solidFill>
                  <a:schemeClr val="dk1"/>
                </a:solidFill>
              </a:rPr>
              <a:t>ln(OR) + 1.96(SE)</a:t>
            </a:r>
            <a:r>
              <a:rPr lang="en-GB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621E6-DE76-1E4E-CF13-1A187E1C377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60433"/>
            <a:ext cx="11360800" cy="13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/>
            <a:r>
              <a:rPr lang="en-GB"/>
              <a:t>Logistic Regression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DD696-57AB-FDCA-5867-361C131E40E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D24C-36B2-D970-1094-02ACE0B5AEE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73" name="Google Shape;73;p15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Outcome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D1F4-E940-723B-9E9E-1F29373786E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261067" y="3482951"/>
            <a:ext cx="3704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5" name="Google Shape;85;p16"/>
          <p:cNvSpPr txBox="1"/>
          <p:nvPr/>
        </p:nvSpPr>
        <p:spPr>
          <a:xfrm>
            <a:off x="8863067" y="4662867"/>
            <a:ext cx="13296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Binary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04867" y="5288967"/>
            <a:ext cx="3446000" cy="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1/0, success/failure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8" name="Google Shape;88;p16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“Number of successes”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FF24E-3833-203F-1D8C-9F99C0B06CC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AD2F-33C5-B982-24B9-34A56543450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318200" y="32773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05" name="Google Shape;105;p18"/>
          <p:cNvSpPr txBox="1"/>
          <p:nvPr/>
        </p:nvSpPr>
        <p:spPr>
          <a:xfrm>
            <a:off x="6807867" y="4177767"/>
            <a:ext cx="4114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“Odds” of an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ln(p/1-p) = “</a:t>
            </a:r>
            <a:r>
              <a:rPr lang="en-GB" sz="2400" b="1">
                <a:solidFill>
                  <a:schemeClr val="dk1"/>
                </a:solidFill>
              </a:rPr>
              <a:t>log odds</a:t>
            </a:r>
            <a:r>
              <a:rPr lang="en-GB" sz="2400">
                <a:solidFill>
                  <a:schemeClr val="dk1"/>
                </a:solidFill>
              </a:rPr>
              <a:t>” of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5DF6F-F513-B6BF-6FFC-CD2913269B70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11630-3BF7-E47E-2710-2ED26B51EBA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9517</TotalTime>
  <Words>913</Words>
  <Application>Microsoft Macintosh PowerPoint</Application>
  <PresentationFormat>Widescreen</PresentationFormat>
  <Paragraphs>204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Cambria Math</vt:lpstr>
      <vt:lpstr>Noto Sans Symbols</vt:lpstr>
      <vt:lpstr>Calibri</vt:lpstr>
      <vt:lpstr>Arial</vt:lpstr>
      <vt:lpstr>Century Gothic</vt:lpstr>
      <vt:lpstr>Wisp</vt:lpstr>
      <vt:lpstr>Welcome to Biol 5081</vt:lpstr>
      <vt:lpstr>Today we’re going to: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</vt:lpstr>
      <vt:lpstr>Negative Binomial Regression</vt:lpstr>
      <vt:lpstr>Inclass is on eclass and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36</cp:revision>
  <dcterms:created xsi:type="dcterms:W3CDTF">2024-07-25T16:12:17Z</dcterms:created>
  <dcterms:modified xsi:type="dcterms:W3CDTF">2024-09-30T20:40:53Z</dcterms:modified>
</cp:coreProperties>
</file>