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9" r:id="rId4"/>
    <p:sldId id="270" r:id="rId5"/>
    <p:sldId id="271" r:id="rId6"/>
    <p:sldId id="272" r:id="rId7"/>
    <p:sldId id="258" r:id="rId8"/>
    <p:sldId id="273" r:id="rId9"/>
    <p:sldId id="259" r:id="rId10"/>
    <p:sldId id="262" r:id="rId11"/>
    <p:sldId id="264" r:id="rId12"/>
    <p:sldId id="261" r:id="rId13"/>
    <p:sldId id="265" r:id="rId14"/>
    <p:sldId id="263" r:id="rId15"/>
    <p:sldId id="266" r:id="rId16"/>
    <p:sldId id="277" r:id="rId17"/>
    <p:sldId id="279" r:id="rId18"/>
    <p:sldId id="267" r:id="rId19"/>
    <p:sldId id="275" r:id="rId20"/>
    <p:sldId id="274" r:id="rId21"/>
    <p:sldId id="276" r:id="rId22"/>
    <p:sldId id="278"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8"/>
    <p:restoredTop sz="86328"/>
  </p:normalViewPr>
  <p:slideViewPr>
    <p:cSldViewPr snapToGrid="0" snapToObjects="1">
      <p:cViewPr varScale="1">
        <p:scale>
          <a:sx n="134" d="100"/>
          <a:sy n="134" d="100"/>
        </p:scale>
        <p:origin x="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43"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PANOPTO!</a:t>
            </a:r>
            <a:endParaRPr dirty="0"/>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CFADFF02-28A7-1623-C979-0DF458B27CBB}"/>
            </a:ext>
          </a:extLst>
        </p:cNvPr>
        <p:cNvGrpSpPr/>
        <p:nvPr/>
      </p:nvGrpSpPr>
      <p:grpSpPr>
        <a:xfrm>
          <a:off x="0" y="0"/>
          <a:ext cx="0" cy="0"/>
          <a:chOff x="0" y="0"/>
          <a:chExt cx="0" cy="0"/>
        </a:xfrm>
      </p:grpSpPr>
      <p:sp>
        <p:nvSpPr>
          <p:cNvPr id="171" name="Google Shape;171;p2:notes">
            <a:extLst>
              <a:ext uri="{FF2B5EF4-FFF2-40B4-BE49-F238E27FC236}">
                <a16:creationId xmlns:a16="http://schemas.microsoft.com/office/drawing/2014/main" id="{C1FCD163-E4CF-6FAA-7F76-9B25BFCF4E2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2:notes">
            <a:extLst>
              <a:ext uri="{FF2B5EF4-FFF2-40B4-BE49-F238E27FC236}">
                <a16:creationId xmlns:a16="http://schemas.microsoft.com/office/drawing/2014/main" id="{2A43A7C9-627A-F2CA-4B75-49D5B5751F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876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refers to random observations to grow each tree, and random variables selected for splitting at each node. </a:t>
            </a:r>
            <a:br>
              <a:rPr lang="en-US" dirty="0"/>
            </a:b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624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423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talk about common pitfalls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7225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4D3B-A764-8E46-A8A1-6AAD9953E50B}"/>
              </a:ext>
            </a:extLst>
          </p:cNvPr>
          <p:cNvSpPr>
            <a:spLocks noGrp="1"/>
          </p:cNvSpPr>
          <p:nvPr>
            <p:ph type="title"/>
          </p:nvPr>
        </p:nvSpPr>
        <p:spPr/>
        <p:txBody>
          <a:bodyPr/>
          <a:lstStyle/>
          <a:p>
            <a:r>
              <a:rPr lang="en-US" dirty="0"/>
              <a:t>What is a decision tree?</a:t>
            </a:r>
          </a:p>
        </p:txBody>
      </p:sp>
      <p:sp>
        <p:nvSpPr>
          <p:cNvPr id="4" name="TextBox 3">
            <a:extLst>
              <a:ext uri="{FF2B5EF4-FFF2-40B4-BE49-F238E27FC236}">
                <a16:creationId xmlns:a16="http://schemas.microsoft.com/office/drawing/2014/main" id="{F3382FA8-5D92-1743-BB91-839D8E8BC5C1}"/>
              </a:ext>
            </a:extLst>
          </p:cNvPr>
          <p:cNvSpPr txBox="1"/>
          <p:nvPr/>
        </p:nvSpPr>
        <p:spPr>
          <a:xfrm>
            <a:off x="6678705" y="6308209"/>
            <a:ext cx="5513295" cy="369332"/>
          </a:xfrm>
          <a:prstGeom prst="rect">
            <a:avLst/>
          </a:prstGeom>
          <a:noFill/>
        </p:spPr>
        <p:txBody>
          <a:bodyPr wrap="square" rtlCol="0">
            <a:spAutoFit/>
          </a:bodyPr>
          <a:lstStyle/>
          <a:p>
            <a:pPr algn="r"/>
            <a:r>
              <a:rPr lang="en-US" dirty="0"/>
              <a:t>https://</a:t>
            </a:r>
            <a:r>
              <a:rPr lang="en-US" dirty="0" err="1"/>
              <a:t>victorzhou.com</a:t>
            </a:r>
            <a:r>
              <a:rPr lang="en-US" dirty="0"/>
              <a:t>/blog/intro-to-random-forests/</a:t>
            </a:r>
          </a:p>
        </p:txBody>
      </p:sp>
      <p:sp>
        <p:nvSpPr>
          <p:cNvPr id="5" name="AutoShape 2">
            <a:extLst>
              <a:ext uri="{FF2B5EF4-FFF2-40B4-BE49-F238E27FC236}">
                <a16:creationId xmlns:a16="http://schemas.microsoft.com/office/drawing/2014/main" id="{D4C7DE1B-C9B8-824A-A8B9-79DA89FF1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5844E3A-C080-0447-BF7C-7C1A15A85F61}"/>
              </a:ext>
            </a:extLst>
          </p:cNvPr>
          <p:cNvSpPr>
            <a:spLocks noChangeAspect="1" noChangeArrowheads="1"/>
          </p:cNvSpPr>
          <p:nvPr/>
        </p:nvSpPr>
        <p:spPr bwMode="auto">
          <a:xfrm>
            <a:off x="1344706" y="3429000"/>
            <a:ext cx="5056094" cy="5056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phic 7">
            <a:extLst>
              <a:ext uri="{FF2B5EF4-FFF2-40B4-BE49-F238E27FC236}">
                <a16:creationId xmlns:a16="http://schemas.microsoft.com/office/drawing/2014/main" id="{AF009A69-6B25-D543-B111-3062176CC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81344"/>
            <a:ext cx="4598894" cy="4598894"/>
          </a:xfrm>
          <a:prstGeom prst="rect">
            <a:avLst/>
          </a:prstGeom>
        </p:spPr>
      </p:pic>
      <p:pic>
        <p:nvPicPr>
          <p:cNvPr id="10" name="Graphic 9">
            <a:extLst>
              <a:ext uri="{FF2B5EF4-FFF2-40B4-BE49-F238E27FC236}">
                <a16:creationId xmlns:a16="http://schemas.microsoft.com/office/drawing/2014/main" id="{8E9E4055-DD63-4143-B6EE-DB3B1BB7EC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35750" y="1952614"/>
            <a:ext cx="3762156" cy="3762156"/>
          </a:xfrm>
          <a:prstGeom prst="rect">
            <a:avLst/>
          </a:prstGeom>
        </p:spPr>
      </p:pic>
    </p:spTree>
    <p:extLst>
      <p:ext uri="{BB962C8B-B14F-4D97-AF65-F5344CB8AC3E}">
        <p14:creationId xmlns:p14="http://schemas.microsoft.com/office/powerpoint/2010/main" val="415908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4D3B-A764-8E46-A8A1-6AAD9953E50B}"/>
              </a:ext>
            </a:extLst>
          </p:cNvPr>
          <p:cNvSpPr>
            <a:spLocks noGrp="1"/>
          </p:cNvSpPr>
          <p:nvPr>
            <p:ph type="title"/>
          </p:nvPr>
        </p:nvSpPr>
        <p:spPr/>
        <p:txBody>
          <a:bodyPr/>
          <a:lstStyle/>
          <a:p>
            <a:r>
              <a:rPr lang="en-US" dirty="0"/>
              <a:t>What is a decision tree?</a:t>
            </a:r>
          </a:p>
        </p:txBody>
      </p:sp>
      <p:sp>
        <p:nvSpPr>
          <p:cNvPr id="4" name="TextBox 3">
            <a:extLst>
              <a:ext uri="{FF2B5EF4-FFF2-40B4-BE49-F238E27FC236}">
                <a16:creationId xmlns:a16="http://schemas.microsoft.com/office/drawing/2014/main" id="{F3382FA8-5D92-1743-BB91-839D8E8BC5C1}"/>
              </a:ext>
            </a:extLst>
          </p:cNvPr>
          <p:cNvSpPr txBox="1"/>
          <p:nvPr/>
        </p:nvSpPr>
        <p:spPr>
          <a:xfrm>
            <a:off x="6678705" y="6308209"/>
            <a:ext cx="5513295" cy="369332"/>
          </a:xfrm>
          <a:prstGeom prst="rect">
            <a:avLst/>
          </a:prstGeom>
          <a:noFill/>
        </p:spPr>
        <p:txBody>
          <a:bodyPr wrap="square" rtlCol="0">
            <a:spAutoFit/>
          </a:bodyPr>
          <a:lstStyle/>
          <a:p>
            <a:pPr algn="r"/>
            <a:r>
              <a:rPr lang="en-US" dirty="0"/>
              <a:t>https://</a:t>
            </a:r>
            <a:r>
              <a:rPr lang="en-US" dirty="0" err="1"/>
              <a:t>victorzhou.com</a:t>
            </a:r>
            <a:r>
              <a:rPr lang="en-US" dirty="0"/>
              <a:t>/blog/intro-to-random-forests/</a:t>
            </a:r>
          </a:p>
        </p:txBody>
      </p:sp>
      <p:sp>
        <p:nvSpPr>
          <p:cNvPr id="5" name="AutoShape 2">
            <a:extLst>
              <a:ext uri="{FF2B5EF4-FFF2-40B4-BE49-F238E27FC236}">
                <a16:creationId xmlns:a16="http://schemas.microsoft.com/office/drawing/2014/main" id="{D4C7DE1B-C9B8-824A-A8B9-79DA89FF1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5844E3A-C080-0447-BF7C-7C1A15A85F61}"/>
              </a:ext>
            </a:extLst>
          </p:cNvPr>
          <p:cNvSpPr>
            <a:spLocks noChangeAspect="1" noChangeArrowheads="1"/>
          </p:cNvSpPr>
          <p:nvPr/>
        </p:nvSpPr>
        <p:spPr bwMode="auto">
          <a:xfrm>
            <a:off x="1344706" y="3429000"/>
            <a:ext cx="5056094" cy="5056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phic 7">
            <a:extLst>
              <a:ext uri="{FF2B5EF4-FFF2-40B4-BE49-F238E27FC236}">
                <a16:creationId xmlns:a16="http://schemas.microsoft.com/office/drawing/2014/main" id="{AF009A69-6B25-D543-B111-3062176CC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81344"/>
            <a:ext cx="4598894" cy="4598894"/>
          </a:xfrm>
          <a:prstGeom prst="rect">
            <a:avLst/>
          </a:prstGeom>
        </p:spPr>
      </p:pic>
      <p:pic>
        <p:nvPicPr>
          <p:cNvPr id="10" name="Graphic 9">
            <a:extLst>
              <a:ext uri="{FF2B5EF4-FFF2-40B4-BE49-F238E27FC236}">
                <a16:creationId xmlns:a16="http://schemas.microsoft.com/office/drawing/2014/main" id="{8E9E4055-DD63-4143-B6EE-DB3B1BB7EC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35750" y="1952614"/>
            <a:ext cx="3762156" cy="3762156"/>
          </a:xfrm>
          <a:prstGeom prst="rect">
            <a:avLst/>
          </a:prstGeom>
        </p:spPr>
      </p:pic>
      <p:pic>
        <p:nvPicPr>
          <p:cNvPr id="12" name="Graphic 11">
            <a:extLst>
              <a:ext uri="{FF2B5EF4-FFF2-40B4-BE49-F238E27FC236}">
                <a16:creationId xmlns:a16="http://schemas.microsoft.com/office/drawing/2014/main" id="{BD02C786-7E1B-0548-BF32-237FD76131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45506" y="1443869"/>
            <a:ext cx="4532828" cy="4532828"/>
          </a:xfrm>
          <a:prstGeom prst="rect">
            <a:avLst/>
          </a:prstGeom>
        </p:spPr>
      </p:pic>
    </p:spTree>
    <p:extLst>
      <p:ext uri="{BB962C8B-B14F-4D97-AF65-F5344CB8AC3E}">
        <p14:creationId xmlns:p14="http://schemas.microsoft.com/office/powerpoint/2010/main" val="201816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4D3B-A764-8E46-A8A1-6AAD9953E50B}"/>
              </a:ext>
            </a:extLst>
          </p:cNvPr>
          <p:cNvSpPr>
            <a:spLocks noGrp="1"/>
          </p:cNvSpPr>
          <p:nvPr>
            <p:ph type="title"/>
          </p:nvPr>
        </p:nvSpPr>
        <p:spPr/>
        <p:txBody>
          <a:bodyPr/>
          <a:lstStyle/>
          <a:p>
            <a:r>
              <a:rPr lang="en-US" dirty="0"/>
              <a:t>What is a decision tree?</a:t>
            </a:r>
          </a:p>
        </p:txBody>
      </p:sp>
      <p:sp>
        <p:nvSpPr>
          <p:cNvPr id="4" name="TextBox 3">
            <a:extLst>
              <a:ext uri="{FF2B5EF4-FFF2-40B4-BE49-F238E27FC236}">
                <a16:creationId xmlns:a16="http://schemas.microsoft.com/office/drawing/2014/main" id="{F3382FA8-5D92-1743-BB91-839D8E8BC5C1}"/>
              </a:ext>
            </a:extLst>
          </p:cNvPr>
          <p:cNvSpPr txBox="1"/>
          <p:nvPr/>
        </p:nvSpPr>
        <p:spPr>
          <a:xfrm>
            <a:off x="6678705" y="6308209"/>
            <a:ext cx="5513295" cy="369332"/>
          </a:xfrm>
          <a:prstGeom prst="rect">
            <a:avLst/>
          </a:prstGeom>
          <a:noFill/>
        </p:spPr>
        <p:txBody>
          <a:bodyPr wrap="square" rtlCol="0">
            <a:spAutoFit/>
          </a:bodyPr>
          <a:lstStyle/>
          <a:p>
            <a:pPr algn="r"/>
            <a:r>
              <a:rPr lang="en-US" dirty="0"/>
              <a:t>https://</a:t>
            </a:r>
            <a:r>
              <a:rPr lang="en-US" dirty="0" err="1"/>
              <a:t>victorzhou.com</a:t>
            </a:r>
            <a:r>
              <a:rPr lang="en-US" dirty="0"/>
              <a:t>/blog/intro-to-random-forests/</a:t>
            </a:r>
          </a:p>
        </p:txBody>
      </p:sp>
      <p:sp>
        <p:nvSpPr>
          <p:cNvPr id="5" name="AutoShape 2">
            <a:extLst>
              <a:ext uri="{FF2B5EF4-FFF2-40B4-BE49-F238E27FC236}">
                <a16:creationId xmlns:a16="http://schemas.microsoft.com/office/drawing/2014/main" id="{D4C7DE1B-C9B8-824A-A8B9-79DA89FF1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5844E3A-C080-0447-BF7C-7C1A15A85F61}"/>
              </a:ext>
            </a:extLst>
          </p:cNvPr>
          <p:cNvSpPr>
            <a:spLocks noChangeAspect="1" noChangeArrowheads="1"/>
          </p:cNvSpPr>
          <p:nvPr/>
        </p:nvSpPr>
        <p:spPr bwMode="auto">
          <a:xfrm>
            <a:off x="1344706" y="3429000"/>
            <a:ext cx="5056094" cy="5056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raphic 6">
            <a:extLst>
              <a:ext uri="{FF2B5EF4-FFF2-40B4-BE49-F238E27FC236}">
                <a16:creationId xmlns:a16="http://schemas.microsoft.com/office/drawing/2014/main" id="{2DD2666F-8BE2-054F-9D7F-A69A0B2388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253" y="1445523"/>
            <a:ext cx="4140268" cy="4140268"/>
          </a:xfrm>
          <a:prstGeom prst="rect">
            <a:avLst/>
          </a:prstGeom>
        </p:spPr>
      </p:pic>
    </p:spTree>
    <p:extLst>
      <p:ext uri="{BB962C8B-B14F-4D97-AF65-F5344CB8AC3E}">
        <p14:creationId xmlns:p14="http://schemas.microsoft.com/office/powerpoint/2010/main" val="175414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4D3B-A764-8E46-A8A1-6AAD9953E50B}"/>
              </a:ext>
            </a:extLst>
          </p:cNvPr>
          <p:cNvSpPr>
            <a:spLocks noGrp="1"/>
          </p:cNvSpPr>
          <p:nvPr>
            <p:ph type="title"/>
          </p:nvPr>
        </p:nvSpPr>
        <p:spPr/>
        <p:txBody>
          <a:bodyPr/>
          <a:lstStyle/>
          <a:p>
            <a:r>
              <a:rPr lang="en-US" dirty="0"/>
              <a:t>What is a decision tree?</a:t>
            </a:r>
          </a:p>
        </p:txBody>
      </p:sp>
      <p:sp>
        <p:nvSpPr>
          <p:cNvPr id="4" name="TextBox 3">
            <a:extLst>
              <a:ext uri="{FF2B5EF4-FFF2-40B4-BE49-F238E27FC236}">
                <a16:creationId xmlns:a16="http://schemas.microsoft.com/office/drawing/2014/main" id="{F3382FA8-5D92-1743-BB91-839D8E8BC5C1}"/>
              </a:ext>
            </a:extLst>
          </p:cNvPr>
          <p:cNvSpPr txBox="1"/>
          <p:nvPr/>
        </p:nvSpPr>
        <p:spPr>
          <a:xfrm>
            <a:off x="6678705" y="6308209"/>
            <a:ext cx="5513295" cy="369332"/>
          </a:xfrm>
          <a:prstGeom prst="rect">
            <a:avLst/>
          </a:prstGeom>
          <a:noFill/>
        </p:spPr>
        <p:txBody>
          <a:bodyPr wrap="square" rtlCol="0">
            <a:spAutoFit/>
          </a:bodyPr>
          <a:lstStyle/>
          <a:p>
            <a:pPr algn="r"/>
            <a:r>
              <a:rPr lang="en-US" dirty="0"/>
              <a:t>https://</a:t>
            </a:r>
            <a:r>
              <a:rPr lang="en-US" dirty="0" err="1"/>
              <a:t>victorzhou.com</a:t>
            </a:r>
            <a:r>
              <a:rPr lang="en-US" dirty="0"/>
              <a:t>/blog/intro-to-random-forests/</a:t>
            </a:r>
          </a:p>
        </p:txBody>
      </p:sp>
      <p:sp>
        <p:nvSpPr>
          <p:cNvPr id="5" name="AutoShape 2">
            <a:extLst>
              <a:ext uri="{FF2B5EF4-FFF2-40B4-BE49-F238E27FC236}">
                <a16:creationId xmlns:a16="http://schemas.microsoft.com/office/drawing/2014/main" id="{D4C7DE1B-C9B8-824A-A8B9-79DA89FF1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5844E3A-C080-0447-BF7C-7C1A15A85F61}"/>
              </a:ext>
            </a:extLst>
          </p:cNvPr>
          <p:cNvSpPr>
            <a:spLocks noChangeAspect="1" noChangeArrowheads="1"/>
          </p:cNvSpPr>
          <p:nvPr/>
        </p:nvSpPr>
        <p:spPr bwMode="auto">
          <a:xfrm>
            <a:off x="1344706" y="3429000"/>
            <a:ext cx="5056094" cy="5056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raphic 6">
            <a:extLst>
              <a:ext uri="{FF2B5EF4-FFF2-40B4-BE49-F238E27FC236}">
                <a16:creationId xmlns:a16="http://schemas.microsoft.com/office/drawing/2014/main" id="{2DD2666F-8BE2-054F-9D7F-A69A0B2388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253" y="1445523"/>
            <a:ext cx="4140268" cy="4140268"/>
          </a:xfrm>
          <a:prstGeom prst="rect">
            <a:avLst/>
          </a:prstGeom>
        </p:spPr>
      </p:pic>
      <p:pic>
        <p:nvPicPr>
          <p:cNvPr id="11" name="Graphic 10">
            <a:extLst>
              <a:ext uri="{FF2B5EF4-FFF2-40B4-BE49-F238E27FC236}">
                <a16:creationId xmlns:a16="http://schemas.microsoft.com/office/drawing/2014/main" id="{9D92354E-DB55-5A46-BEBB-0AE0E26F92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8450" y="1349445"/>
            <a:ext cx="4279900" cy="4279900"/>
          </a:xfrm>
          <a:prstGeom prst="rect">
            <a:avLst/>
          </a:prstGeom>
        </p:spPr>
      </p:pic>
    </p:spTree>
    <p:extLst>
      <p:ext uri="{BB962C8B-B14F-4D97-AF65-F5344CB8AC3E}">
        <p14:creationId xmlns:p14="http://schemas.microsoft.com/office/powerpoint/2010/main" val="298146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4D3B-A764-8E46-A8A1-6AAD9953E50B}"/>
              </a:ext>
            </a:extLst>
          </p:cNvPr>
          <p:cNvSpPr>
            <a:spLocks noGrp="1"/>
          </p:cNvSpPr>
          <p:nvPr>
            <p:ph type="title"/>
          </p:nvPr>
        </p:nvSpPr>
        <p:spPr/>
        <p:txBody>
          <a:bodyPr/>
          <a:lstStyle/>
          <a:p>
            <a:r>
              <a:rPr lang="en-US" dirty="0"/>
              <a:t>What is a decision tree?</a:t>
            </a:r>
          </a:p>
        </p:txBody>
      </p:sp>
      <p:sp>
        <p:nvSpPr>
          <p:cNvPr id="4" name="TextBox 3">
            <a:extLst>
              <a:ext uri="{FF2B5EF4-FFF2-40B4-BE49-F238E27FC236}">
                <a16:creationId xmlns:a16="http://schemas.microsoft.com/office/drawing/2014/main" id="{F3382FA8-5D92-1743-BB91-839D8E8BC5C1}"/>
              </a:ext>
            </a:extLst>
          </p:cNvPr>
          <p:cNvSpPr txBox="1"/>
          <p:nvPr/>
        </p:nvSpPr>
        <p:spPr>
          <a:xfrm>
            <a:off x="6678705" y="6308209"/>
            <a:ext cx="5513295" cy="369332"/>
          </a:xfrm>
          <a:prstGeom prst="rect">
            <a:avLst/>
          </a:prstGeom>
          <a:noFill/>
        </p:spPr>
        <p:txBody>
          <a:bodyPr wrap="square" rtlCol="0">
            <a:spAutoFit/>
          </a:bodyPr>
          <a:lstStyle/>
          <a:p>
            <a:pPr algn="r"/>
            <a:r>
              <a:rPr lang="en-US" dirty="0"/>
              <a:t>https://</a:t>
            </a:r>
            <a:r>
              <a:rPr lang="en-US" dirty="0" err="1"/>
              <a:t>victorzhou.com</a:t>
            </a:r>
            <a:r>
              <a:rPr lang="en-US" dirty="0"/>
              <a:t>/blog/intro-to-random-forests/</a:t>
            </a:r>
          </a:p>
        </p:txBody>
      </p:sp>
      <p:sp>
        <p:nvSpPr>
          <p:cNvPr id="5" name="AutoShape 2">
            <a:extLst>
              <a:ext uri="{FF2B5EF4-FFF2-40B4-BE49-F238E27FC236}">
                <a16:creationId xmlns:a16="http://schemas.microsoft.com/office/drawing/2014/main" id="{D4C7DE1B-C9B8-824A-A8B9-79DA89FF1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5844E3A-C080-0447-BF7C-7C1A15A85F61}"/>
              </a:ext>
            </a:extLst>
          </p:cNvPr>
          <p:cNvSpPr>
            <a:spLocks noChangeAspect="1" noChangeArrowheads="1"/>
          </p:cNvSpPr>
          <p:nvPr/>
        </p:nvSpPr>
        <p:spPr bwMode="auto">
          <a:xfrm>
            <a:off x="1344706" y="3429000"/>
            <a:ext cx="5056094" cy="5056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Graphic 6">
            <a:extLst>
              <a:ext uri="{FF2B5EF4-FFF2-40B4-BE49-F238E27FC236}">
                <a16:creationId xmlns:a16="http://schemas.microsoft.com/office/drawing/2014/main" id="{2DD2666F-8BE2-054F-9D7F-A69A0B2388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253" y="1445523"/>
            <a:ext cx="4140268" cy="4140268"/>
          </a:xfrm>
          <a:prstGeom prst="rect">
            <a:avLst/>
          </a:prstGeom>
        </p:spPr>
      </p:pic>
      <p:pic>
        <p:nvPicPr>
          <p:cNvPr id="11" name="Graphic 10">
            <a:extLst>
              <a:ext uri="{FF2B5EF4-FFF2-40B4-BE49-F238E27FC236}">
                <a16:creationId xmlns:a16="http://schemas.microsoft.com/office/drawing/2014/main" id="{9D92354E-DB55-5A46-BEBB-0AE0E26F92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8450" y="1349445"/>
            <a:ext cx="4279900" cy="4279900"/>
          </a:xfrm>
          <a:prstGeom prst="rect">
            <a:avLst/>
          </a:prstGeom>
        </p:spPr>
      </p:pic>
      <p:pic>
        <p:nvPicPr>
          <p:cNvPr id="14" name="Graphic 13">
            <a:extLst>
              <a:ext uri="{FF2B5EF4-FFF2-40B4-BE49-F238E27FC236}">
                <a16:creationId xmlns:a16="http://schemas.microsoft.com/office/drawing/2014/main" id="{198F6EF7-E716-8149-85E4-820BA4CF1D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2653" y="1445523"/>
            <a:ext cx="4183822" cy="4183822"/>
          </a:xfrm>
          <a:prstGeom prst="rect">
            <a:avLst/>
          </a:prstGeom>
        </p:spPr>
      </p:pic>
    </p:spTree>
    <p:extLst>
      <p:ext uri="{BB962C8B-B14F-4D97-AF65-F5344CB8AC3E}">
        <p14:creationId xmlns:p14="http://schemas.microsoft.com/office/powerpoint/2010/main" val="14444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43E8-7649-0C7E-483B-813ABB23BAF7}"/>
              </a:ext>
            </a:extLst>
          </p:cNvPr>
          <p:cNvSpPr>
            <a:spLocks noGrp="1"/>
          </p:cNvSpPr>
          <p:nvPr>
            <p:ph type="title"/>
          </p:nvPr>
        </p:nvSpPr>
        <p:spPr/>
        <p:txBody>
          <a:bodyPr/>
          <a:lstStyle/>
          <a:p>
            <a:r>
              <a:rPr lang="en-US" dirty="0"/>
              <a:t>SO WHAT DO WE GET FROM RANDOM FOREST?</a:t>
            </a:r>
          </a:p>
        </p:txBody>
      </p:sp>
      <p:sp>
        <p:nvSpPr>
          <p:cNvPr id="3" name="Text Placeholder 2">
            <a:extLst>
              <a:ext uri="{FF2B5EF4-FFF2-40B4-BE49-F238E27FC236}">
                <a16:creationId xmlns:a16="http://schemas.microsoft.com/office/drawing/2014/main" id="{754EC626-52F4-3E22-1313-D0EE5988A637}"/>
              </a:ext>
            </a:extLst>
          </p:cNvPr>
          <p:cNvSpPr>
            <a:spLocks noGrp="1"/>
          </p:cNvSpPr>
          <p:nvPr>
            <p:ph type="body" idx="1"/>
          </p:nvPr>
        </p:nvSpPr>
        <p:spPr/>
        <p:txBody>
          <a:bodyPr/>
          <a:lstStyle/>
          <a:p>
            <a:r>
              <a:rPr lang="en-US" dirty="0"/>
              <a:t>Output: Decrease in mean squared error </a:t>
            </a:r>
          </a:p>
          <a:p>
            <a:pPr lvl="1"/>
            <a:r>
              <a:rPr lang="en-US" dirty="0"/>
              <a:t>Variable importance – how much does each parameter matter to explain variation in response variable</a:t>
            </a:r>
          </a:p>
          <a:p>
            <a:pPr lvl="1"/>
            <a:r>
              <a:rPr lang="en-US" dirty="0"/>
              <a:t>Often see the best split based on Gini Impurity </a:t>
            </a:r>
          </a:p>
          <a:p>
            <a:endParaRPr lang="en-US" dirty="0"/>
          </a:p>
          <a:p>
            <a:r>
              <a:rPr lang="en-US" dirty="0"/>
              <a:t>Interpretation:</a:t>
            </a:r>
          </a:p>
          <a:p>
            <a:pPr lvl="1"/>
            <a:r>
              <a:rPr lang="en-US" dirty="0"/>
              <a:t>What is the out of bag error rate for the model against the testing data?</a:t>
            </a:r>
          </a:p>
          <a:p>
            <a:pPr lvl="2"/>
            <a:r>
              <a:rPr lang="en-US" dirty="0"/>
              <a:t>Want to pick the model with the lowest OOB.</a:t>
            </a:r>
          </a:p>
          <a:p>
            <a:pPr lvl="1"/>
            <a:r>
              <a:rPr lang="en-US" dirty="0"/>
              <a:t>Need to worry about shortcut learning (as is always true with machine learning!)</a:t>
            </a:r>
          </a:p>
          <a:p>
            <a:pPr lvl="1"/>
            <a:endParaRPr lang="en-US" dirty="0"/>
          </a:p>
        </p:txBody>
      </p:sp>
    </p:spTree>
    <p:extLst>
      <p:ext uri="{BB962C8B-B14F-4D97-AF65-F5344CB8AC3E}">
        <p14:creationId xmlns:p14="http://schemas.microsoft.com/office/powerpoint/2010/main" val="376046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8E42-FA7F-FAC8-8DBD-1B7B2E0542F0}"/>
              </a:ext>
            </a:extLst>
          </p:cNvPr>
          <p:cNvSpPr>
            <a:spLocks noGrp="1"/>
          </p:cNvSpPr>
          <p:nvPr>
            <p:ph type="title"/>
          </p:nvPr>
        </p:nvSpPr>
        <p:spPr/>
        <p:txBody>
          <a:bodyPr/>
          <a:lstStyle/>
          <a:p>
            <a:r>
              <a:rPr lang="en-US" dirty="0"/>
              <a:t>Interpreting Variable Importance Plots</a:t>
            </a:r>
          </a:p>
        </p:txBody>
      </p:sp>
      <p:pic>
        <p:nvPicPr>
          <p:cNvPr id="5" name="Picture 4">
            <a:extLst>
              <a:ext uri="{FF2B5EF4-FFF2-40B4-BE49-F238E27FC236}">
                <a16:creationId xmlns:a16="http://schemas.microsoft.com/office/drawing/2014/main" id="{6AE5B862-C53E-6045-80C7-3E4499CF0A48}"/>
              </a:ext>
            </a:extLst>
          </p:cNvPr>
          <p:cNvPicPr>
            <a:picLocks noChangeAspect="1"/>
          </p:cNvPicPr>
          <p:nvPr/>
        </p:nvPicPr>
        <p:blipFill>
          <a:blip r:embed="rId2"/>
          <a:stretch>
            <a:fillRect/>
          </a:stretch>
        </p:blipFill>
        <p:spPr>
          <a:xfrm>
            <a:off x="3819793" y="1593166"/>
            <a:ext cx="6457950" cy="4843463"/>
          </a:xfrm>
          <a:prstGeom prst="rect">
            <a:avLst/>
          </a:prstGeom>
        </p:spPr>
      </p:pic>
    </p:spTree>
    <p:extLst>
      <p:ext uri="{BB962C8B-B14F-4D97-AF65-F5344CB8AC3E}">
        <p14:creationId xmlns:p14="http://schemas.microsoft.com/office/powerpoint/2010/main" val="592424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C28A-995D-56AB-440D-68AE087961B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939EC46-5EBA-B659-1EC9-6B42EF89B6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127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8DAF-7C43-883D-0C63-9BE4EAED1E65}"/>
              </a:ext>
            </a:extLst>
          </p:cNvPr>
          <p:cNvSpPr>
            <a:spLocks noGrp="1"/>
          </p:cNvSpPr>
          <p:nvPr>
            <p:ph type="title"/>
          </p:nvPr>
        </p:nvSpPr>
        <p:spPr/>
        <p:txBody>
          <a:bodyPr/>
          <a:lstStyle/>
          <a:p>
            <a:r>
              <a:rPr lang="en-US" dirty="0"/>
              <a:t>PCA (Principal Component Analysis)</a:t>
            </a:r>
          </a:p>
        </p:txBody>
      </p:sp>
      <p:sp>
        <p:nvSpPr>
          <p:cNvPr id="3" name="Text Placeholder 2">
            <a:extLst>
              <a:ext uri="{FF2B5EF4-FFF2-40B4-BE49-F238E27FC236}">
                <a16:creationId xmlns:a16="http://schemas.microsoft.com/office/drawing/2014/main" id="{509E3E98-5CF1-A0DB-61AB-01A32EE843EC}"/>
              </a:ext>
            </a:extLst>
          </p:cNvPr>
          <p:cNvSpPr>
            <a:spLocks noGrp="1"/>
          </p:cNvSpPr>
          <p:nvPr>
            <p:ph type="body" idx="1"/>
          </p:nvPr>
        </p:nvSpPr>
        <p:spPr/>
        <p:txBody>
          <a:bodyPr/>
          <a:lstStyle/>
          <a:p>
            <a:r>
              <a:rPr lang="en-US" dirty="0"/>
              <a:t>PCA is used to take many parameters and compress them into fewer, synthetic variables</a:t>
            </a:r>
          </a:p>
          <a:p>
            <a:pPr lvl="1"/>
            <a:r>
              <a:rPr lang="en-US" dirty="0"/>
              <a:t>‘dimensionality reduction on multivariate data’</a:t>
            </a:r>
          </a:p>
          <a:p>
            <a:r>
              <a:rPr lang="en-US" dirty="0"/>
              <a:t>Can only be used with numeric parameters</a:t>
            </a:r>
          </a:p>
        </p:txBody>
      </p:sp>
    </p:spTree>
    <p:extLst>
      <p:ext uri="{BB962C8B-B14F-4D97-AF65-F5344CB8AC3E}">
        <p14:creationId xmlns:p14="http://schemas.microsoft.com/office/powerpoint/2010/main" val="57078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E2CF8-1D9D-B59E-3D34-585515926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E204C-D7F1-8FF5-98A4-1C239F08741D}"/>
              </a:ext>
            </a:extLst>
          </p:cNvPr>
          <p:cNvSpPr>
            <a:spLocks noGrp="1"/>
          </p:cNvSpPr>
          <p:nvPr>
            <p:ph type="title"/>
          </p:nvPr>
        </p:nvSpPr>
        <p:spPr/>
        <p:txBody>
          <a:bodyPr/>
          <a:lstStyle/>
          <a:p>
            <a:r>
              <a:rPr lang="en-US" dirty="0"/>
              <a:t>PCA (Principal Component Analysis)</a:t>
            </a:r>
          </a:p>
        </p:txBody>
      </p:sp>
      <p:sp>
        <p:nvSpPr>
          <p:cNvPr id="3" name="Text Placeholder 2">
            <a:extLst>
              <a:ext uri="{FF2B5EF4-FFF2-40B4-BE49-F238E27FC236}">
                <a16:creationId xmlns:a16="http://schemas.microsoft.com/office/drawing/2014/main" id="{6D838C26-2507-243A-F18B-7935D83496F1}"/>
              </a:ext>
            </a:extLst>
          </p:cNvPr>
          <p:cNvSpPr>
            <a:spLocks noGrp="1"/>
          </p:cNvSpPr>
          <p:nvPr>
            <p:ph type="body" idx="1"/>
          </p:nvPr>
        </p:nvSpPr>
        <p:spPr/>
        <p:txBody>
          <a:bodyPr/>
          <a:lstStyle/>
          <a:p>
            <a:r>
              <a:rPr lang="en-US" dirty="0"/>
              <a:t>PCA is used to take many parameters and compress them into fewer, synthetic variables</a:t>
            </a:r>
          </a:p>
          <a:p>
            <a:pPr lvl="1"/>
            <a:r>
              <a:rPr lang="en-US" dirty="0"/>
              <a:t>‘dimensionality reduction on multivariate data’</a:t>
            </a:r>
          </a:p>
          <a:p>
            <a:r>
              <a:rPr lang="en-US" dirty="0"/>
              <a:t>Can only be used with numeric parameters</a:t>
            </a:r>
          </a:p>
          <a:p>
            <a:r>
              <a:rPr lang="en-US" dirty="0" err="1"/>
              <a:t>Eigendecomposition</a:t>
            </a:r>
            <a:r>
              <a:rPr lang="en-US" dirty="0"/>
              <a:t> of the covariance matrix of the parameters</a:t>
            </a:r>
          </a:p>
          <a:p>
            <a:r>
              <a:rPr lang="en-US" dirty="0"/>
              <a:t>Eigenvectors give us the directions in parameter space</a:t>
            </a:r>
          </a:p>
          <a:p>
            <a:r>
              <a:rPr lang="en-US" dirty="0"/>
              <a:t>Eigenvalues give the amount of variance captured by each </a:t>
            </a:r>
            <a:r>
              <a:rPr lang="en-US" dirty="0" err="1"/>
              <a:t>eigenvecture</a:t>
            </a:r>
            <a:endParaRPr lang="en-US" dirty="0"/>
          </a:p>
        </p:txBody>
      </p:sp>
    </p:spTree>
    <p:extLst>
      <p:ext uri="{BB962C8B-B14F-4D97-AF65-F5344CB8AC3E}">
        <p14:creationId xmlns:p14="http://schemas.microsoft.com/office/powerpoint/2010/main" val="269064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Today we’re going to:</a:t>
            </a:r>
            <a:endParaRPr dirty="0"/>
          </a:p>
        </p:txBody>
      </p:sp>
      <p:sp>
        <p:nvSpPr>
          <p:cNvPr id="175" name="Google Shape;175;p2"/>
          <p:cNvSpPr txBox="1">
            <a:spLocks noGrp="1"/>
          </p:cNvSpPr>
          <p:nvPr>
            <p:ph type="body" idx="1"/>
          </p:nvPr>
        </p:nvSpPr>
        <p:spPr>
          <a:xfrm>
            <a:off x="2589212" y="2133600"/>
            <a:ext cx="8915400" cy="3093720"/>
          </a:xfrm>
          <a:prstGeom prst="rect">
            <a:avLst/>
          </a:prstGeom>
          <a:noFill/>
          <a:ln>
            <a:noFill/>
          </a:ln>
        </p:spPr>
        <p:txBody>
          <a:bodyPr spcFirstLastPara="1" wrap="square" lIns="91425" tIns="45700" rIns="91425" bIns="45700" anchor="t" anchorCtr="0">
            <a:normAutofit/>
          </a:bodyPr>
          <a:lstStyle/>
          <a:p>
            <a:pPr marL="800100" lvl="1">
              <a:spcBef>
                <a:spcPts val="0"/>
              </a:spcBef>
            </a:pPr>
            <a:r>
              <a:rPr lang="en-US" dirty="0"/>
              <a:t>Statistical Methods for RR</a:t>
            </a:r>
          </a:p>
          <a:p>
            <a:pPr marL="800100" lvl="1">
              <a:spcBef>
                <a:spcPts val="0"/>
              </a:spcBef>
            </a:pPr>
            <a:endParaRPr lang="en-US" dirty="0"/>
          </a:p>
          <a:p>
            <a:pPr marL="800100" lvl="1">
              <a:spcBef>
                <a:spcPts val="0"/>
              </a:spcBef>
            </a:pPr>
            <a:r>
              <a:rPr lang="en-US" dirty="0"/>
              <a:t>Random Forest</a:t>
            </a:r>
          </a:p>
          <a:p>
            <a:pPr marL="800100" lvl="1">
              <a:spcBef>
                <a:spcPts val="0"/>
              </a:spcBef>
            </a:pPr>
            <a:endParaRPr lang="en-US" dirty="0"/>
          </a:p>
          <a:p>
            <a:pPr marL="800100" lvl="1">
              <a:spcBef>
                <a:spcPts val="0"/>
              </a:spcBef>
            </a:pPr>
            <a:r>
              <a:rPr lang="en-US" dirty="0"/>
              <a:t>PCA</a:t>
            </a:r>
          </a:p>
          <a:p>
            <a:pPr marL="800100" lvl="1">
              <a:spcBef>
                <a:spcPts val="0"/>
              </a:spcBef>
            </a:pPr>
            <a:endParaRPr lang="en-US" dirty="0"/>
          </a:p>
          <a:p>
            <a:pPr marL="800100" lvl="1">
              <a:spcBef>
                <a:spcPts val="0"/>
              </a:spcBef>
            </a:pPr>
            <a:r>
              <a:rPr lang="en-US" dirty="0"/>
              <a:t>Data Viz</a:t>
            </a:r>
          </a:p>
          <a:p>
            <a:pPr marL="800100" lvl="1">
              <a:spcBef>
                <a:spcPts val="0"/>
              </a:spcBef>
            </a:pPr>
            <a:endParaRPr lang="en-US" dirty="0"/>
          </a:p>
          <a:p>
            <a:pPr marL="800100" lvl="1">
              <a:spcBef>
                <a:spcPts val="0"/>
              </a:spcBef>
            </a:pPr>
            <a:r>
              <a:rPr lang="en-US" dirty="0"/>
              <a:t>Time to work on Statistical Methods (for RR). </a:t>
            </a:r>
          </a:p>
          <a:p>
            <a:pPr marL="800100" lvl="1">
              <a:spcBef>
                <a:spcPts val="0"/>
              </a:spcBef>
            </a:pPr>
            <a:endParaRPr lang="en-US" dirty="0"/>
          </a:p>
          <a:p>
            <a:pPr marL="800100" lvl="1">
              <a:spcBef>
                <a:spcPts val="0"/>
              </a:spcBef>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55CF8-EC04-1723-4F59-F67CF2FCC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0A76F-1FE0-F13B-53DE-6C6181AFBE17}"/>
              </a:ext>
            </a:extLst>
          </p:cNvPr>
          <p:cNvSpPr>
            <a:spLocks noGrp="1"/>
          </p:cNvSpPr>
          <p:nvPr>
            <p:ph type="title"/>
          </p:nvPr>
        </p:nvSpPr>
        <p:spPr/>
        <p:txBody>
          <a:bodyPr/>
          <a:lstStyle/>
          <a:p>
            <a:r>
              <a:rPr lang="en-US" dirty="0"/>
              <a:t>PCA (Principal Component Analysis)</a:t>
            </a:r>
          </a:p>
        </p:txBody>
      </p:sp>
      <p:sp>
        <p:nvSpPr>
          <p:cNvPr id="3" name="Text Placeholder 2">
            <a:extLst>
              <a:ext uri="{FF2B5EF4-FFF2-40B4-BE49-F238E27FC236}">
                <a16:creationId xmlns:a16="http://schemas.microsoft.com/office/drawing/2014/main" id="{99E9E536-A7F0-CE9C-A0CE-7A83DCC3086D}"/>
              </a:ext>
            </a:extLst>
          </p:cNvPr>
          <p:cNvSpPr>
            <a:spLocks noGrp="1"/>
          </p:cNvSpPr>
          <p:nvPr>
            <p:ph type="body" idx="1"/>
          </p:nvPr>
        </p:nvSpPr>
        <p:spPr/>
        <p:txBody>
          <a:bodyPr/>
          <a:lstStyle/>
          <a:p>
            <a:r>
              <a:rPr lang="en-US" dirty="0"/>
              <a:t>PCA is used to take many parameters and compress them into fewer, synthetic variables</a:t>
            </a:r>
          </a:p>
          <a:p>
            <a:pPr lvl="1"/>
            <a:r>
              <a:rPr lang="en-US" dirty="0"/>
              <a:t>‘dimensionality reduction on multivariate data’</a:t>
            </a:r>
          </a:p>
          <a:p>
            <a:r>
              <a:rPr lang="en-US" dirty="0"/>
              <a:t>Can only be used with numeric parameters</a:t>
            </a:r>
          </a:p>
          <a:p>
            <a:r>
              <a:rPr lang="en-US" dirty="0" err="1"/>
              <a:t>Eigendecomposition</a:t>
            </a:r>
            <a:r>
              <a:rPr lang="en-US" dirty="0"/>
              <a:t> of the covariance matrix of the parameters</a:t>
            </a:r>
          </a:p>
          <a:p>
            <a:r>
              <a:rPr lang="en-US" dirty="0"/>
              <a:t>Eigenvectors give us loadings of the PCs</a:t>
            </a:r>
          </a:p>
          <a:p>
            <a:r>
              <a:rPr lang="en-US" dirty="0"/>
              <a:t>Eigenvalues give the variance explained by each PC</a:t>
            </a:r>
          </a:p>
        </p:txBody>
      </p:sp>
    </p:spTree>
    <p:extLst>
      <p:ext uri="{BB962C8B-B14F-4D97-AF65-F5344CB8AC3E}">
        <p14:creationId xmlns:p14="http://schemas.microsoft.com/office/powerpoint/2010/main" val="141472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62DDE-DF8D-6FC1-CCC2-A21D7725A988}"/>
              </a:ext>
            </a:extLst>
          </p:cNvPr>
          <p:cNvSpPr>
            <a:spLocks noGrp="1"/>
          </p:cNvSpPr>
          <p:nvPr>
            <p:ph type="title"/>
          </p:nvPr>
        </p:nvSpPr>
        <p:spPr/>
        <p:txBody>
          <a:bodyPr/>
          <a:lstStyle/>
          <a:p>
            <a:r>
              <a:rPr lang="en-US" dirty="0"/>
              <a:t>Interpreting biplots</a:t>
            </a:r>
          </a:p>
        </p:txBody>
      </p:sp>
      <p:pic>
        <p:nvPicPr>
          <p:cNvPr id="5" name="Picture 4">
            <a:extLst>
              <a:ext uri="{FF2B5EF4-FFF2-40B4-BE49-F238E27FC236}">
                <a16:creationId xmlns:a16="http://schemas.microsoft.com/office/drawing/2014/main" id="{48B0B3DD-1D31-9CF0-5F7A-30A75D5C8684}"/>
              </a:ext>
            </a:extLst>
          </p:cNvPr>
          <p:cNvPicPr>
            <a:picLocks noChangeAspect="1"/>
          </p:cNvPicPr>
          <p:nvPr/>
        </p:nvPicPr>
        <p:blipFill>
          <a:blip r:embed="rId3"/>
          <a:stretch>
            <a:fillRect/>
          </a:stretch>
        </p:blipFill>
        <p:spPr>
          <a:xfrm>
            <a:off x="3424237" y="1774031"/>
            <a:ext cx="5343525" cy="4007644"/>
          </a:xfrm>
          <a:prstGeom prst="rect">
            <a:avLst/>
          </a:prstGeom>
        </p:spPr>
      </p:pic>
    </p:spTree>
    <p:extLst>
      <p:ext uri="{BB962C8B-B14F-4D97-AF65-F5344CB8AC3E}">
        <p14:creationId xmlns:p14="http://schemas.microsoft.com/office/powerpoint/2010/main" val="316847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AB91-2D96-6FAE-D432-E09F9BB2F30F}"/>
              </a:ext>
            </a:extLst>
          </p:cNvPr>
          <p:cNvSpPr>
            <a:spLocks noGrp="1"/>
          </p:cNvSpPr>
          <p:nvPr>
            <p:ph type="title"/>
          </p:nvPr>
        </p:nvSpPr>
        <p:spPr/>
        <p:txBody>
          <a:bodyPr/>
          <a:lstStyle/>
          <a:p>
            <a:r>
              <a:rPr lang="en-US" dirty="0"/>
              <a:t>Time to work on RR – Statistical Methods and Simulations</a:t>
            </a:r>
          </a:p>
        </p:txBody>
      </p:sp>
      <p:sp>
        <p:nvSpPr>
          <p:cNvPr id="3" name="Text Placeholder 2">
            <a:extLst>
              <a:ext uri="{FF2B5EF4-FFF2-40B4-BE49-F238E27FC236}">
                <a16:creationId xmlns:a16="http://schemas.microsoft.com/office/drawing/2014/main" id="{81F3FDAB-3148-7AE5-5C22-CF7AC9112C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4784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F37C830C-1CDC-4F53-C39A-7A81D9642668}"/>
            </a:ext>
          </a:extLst>
        </p:cNvPr>
        <p:cNvGrpSpPr/>
        <p:nvPr/>
      </p:nvGrpSpPr>
      <p:grpSpPr>
        <a:xfrm>
          <a:off x="0" y="0"/>
          <a:ext cx="0" cy="0"/>
          <a:chOff x="0" y="0"/>
          <a:chExt cx="0" cy="0"/>
        </a:xfrm>
      </p:grpSpPr>
      <p:sp>
        <p:nvSpPr>
          <p:cNvPr id="174" name="Google Shape;174;p2">
            <a:extLst>
              <a:ext uri="{FF2B5EF4-FFF2-40B4-BE49-F238E27FC236}">
                <a16:creationId xmlns:a16="http://schemas.microsoft.com/office/drawing/2014/main" id="{95157762-E94A-9853-694C-6C4B51AA6CCF}"/>
              </a:ext>
            </a:extLst>
          </p:cNvPr>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Today we’re going to:</a:t>
            </a:r>
            <a:endParaRPr dirty="0"/>
          </a:p>
        </p:txBody>
      </p:sp>
      <p:sp>
        <p:nvSpPr>
          <p:cNvPr id="175" name="Google Shape;175;p2">
            <a:extLst>
              <a:ext uri="{FF2B5EF4-FFF2-40B4-BE49-F238E27FC236}">
                <a16:creationId xmlns:a16="http://schemas.microsoft.com/office/drawing/2014/main" id="{3EB6AF71-93BD-3DC3-33E2-2AA923219A70}"/>
              </a:ext>
            </a:extLst>
          </p:cNvPr>
          <p:cNvSpPr txBox="1">
            <a:spLocks noGrp="1"/>
          </p:cNvSpPr>
          <p:nvPr>
            <p:ph type="body" idx="1"/>
          </p:nvPr>
        </p:nvSpPr>
        <p:spPr>
          <a:xfrm>
            <a:off x="2589212" y="2133600"/>
            <a:ext cx="8915400" cy="3093720"/>
          </a:xfrm>
          <a:prstGeom prst="rect">
            <a:avLst/>
          </a:prstGeom>
          <a:noFill/>
          <a:ln>
            <a:noFill/>
          </a:ln>
        </p:spPr>
        <p:txBody>
          <a:bodyPr spcFirstLastPara="1" wrap="square" lIns="91425" tIns="45700" rIns="91425" bIns="45700" anchor="t" anchorCtr="0">
            <a:normAutofit/>
          </a:bodyPr>
          <a:lstStyle/>
          <a:p>
            <a:pPr marL="800100" lvl="1">
              <a:spcBef>
                <a:spcPts val="0"/>
              </a:spcBef>
            </a:pPr>
            <a:r>
              <a:rPr lang="en-US" dirty="0"/>
              <a:t>Statistical Methods for RR</a:t>
            </a:r>
          </a:p>
          <a:p>
            <a:pPr marL="800100" lvl="1">
              <a:spcBef>
                <a:spcPts val="0"/>
              </a:spcBef>
            </a:pPr>
            <a:endParaRPr lang="en-US" dirty="0"/>
          </a:p>
          <a:p>
            <a:pPr marL="800100" lvl="1">
              <a:spcBef>
                <a:spcPts val="0"/>
              </a:spcBef>
            </a:pPr>
            <a:r>
              <a:rPr lang="en-US" dirty="0"/>
              <a:t>Random Forest</a:t>
            </a:r>
          </a:p>
          <a:p>
            <a:pPr marL="800100" lvl="1">
              <a:spcBef>
                <a:spcPts val="0"/>
              </a:spcBef>
            </a:pPr>
            <a:endParaRPr lang="en-US" dirty="0"/>
          </a:p>
          <a:p>
            <a:pPr marL="800100" lvl="1">
              <a:spcBef>
                <a:spcPts val="0"/>
              </a:spcBef>
            </a:pPr>
            <a:r>
              <a:rPr lang="en-US" dirty="0"/>
              <a:t>PCA</a:t>
            </a:r>
          </a:p>
          <a:p>
            <a:pPr marL="800100" lvl="1">
              <a:spcBef>
                <a:spcPts val="0"/>
              </a:spcBef>
            </a:pPr>
            <a:endParaRPr lang="en-US" dirty="0"/>
          </a:p>
          <a:p>
            <a:pPr marL="800100" lvl="1">
              <a:spcBef>
                <a:spcPts val="0"/>
              </a:spcBef>
            </a:pPr>
            <a:r>
              <a:rPr lang="en-US" strike="sngStrike" dirty="0"/>
              <a:t>Data Viz</a:t>
            </a:r>
          </a:p>
          <a:p>
            <a:pPr marL="800100" lvl="1">
              <a:spcBef>
                <a:spcPts val="0"/>
              </a:spcBef>
            </a:pPr>
            <a:endParaRPr lang="en-US" dirty="0"/>
          </a:p>
          <a:p>
            <a:pPr marL="800100" lvl="1">
              <a:spcBef>
                <a:spcPts val="0"/>
              </a:spcBef>
            </a:pPr>
            <a:r>
              <a:rPr lang="en-US" dirty="0"/>
              <a:t>Time to work on Statistical Methods (for RR). </a:t>
            </a:r>
          </a:p>
          <a:p>
            <a:pPr marL="800100" lvl="1">
              <a:spcBef>
                <a:spcPts val="0"/>
              </a:spcBef>
            </a:pPr>
            <a:endParaRPr lang="en-US" dirty="0"/>
          </a:p>
          <a:p>
            <a:pPr marL="800100" lvl="1">
              <a:spcBef>
                <a:spcPts val="0"/>
              </a:spcBef>
            </a:pPr>
            <a:endParaRPr lang="en-US" dirty="0"/>
          </a:p>
        </p:txBody>
      </p:sp>
    </p:spTree>
    <p:extLst>
      <p:ext uri="{BB962C8B-B14F-4D97-AF65-F5344CB8AC3E}">
        <p14:creationId xmlns:p14="http://schemas.microsoft.com/office/powerpoint/2010/main" val="89530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A309F1-8F69-C161-BDD9-A8820063B4B4}"/>
              </a:ext>
            </a:extLst>
          </p:cNvPr>
          <p:cNvSpPr>
            <a:spLocks noGrp="1"/>
          </p:cNvSpPr>
          <p:nvPr>
            <p:ph type="body" idx="1"/>
          </p:nvPr>
        </p:nvSpPr>
        <p:spPr>
          <a:xfrm>
            <a:off x="2589212" y="304800"/>
            <a:ext cx="8915400" cy="5606422"/>
          </a:xfrm>
        </p:spPr>
        <p:txBody>
          <a:bodyPr>
            <a:normAutofit/>
          </a:bodyPr>
          <a:lstStyle/>
          <a:p>
            <a:r>
              <a:rPr lang="en-US" dirty="0"/>
              <a:t>Statistical Methods and Simulated - Due Week 8 (5th November) - for initial review and feedback (10%)</a:t>
            </a:r>
          </a:p>
          <a:p>
            <a:endParaRPr lang="en-US" dirty="0"/>
          </a:p>
          <a:p>
            <a:pPr marL="114300" indent="0">
              <a:buNone/>
            </a:pPr>
            <a:endParaRPr lang="en-US" dirty="0"/>
          </a:p>
        </p:txBody>
      </p:sp>
    </p:spTree>
    <p:extLst>
      <p:ext uri="{BB962C8B-B14F-4D97-AF65-F5344CB8AC3E}">
        <p14:creationId xmlns:p14="http://schemas.microsoft.com/office/powerpoint/2010/main" val="420759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D42AB-3810-1D5E-2524-75E2BEB370B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8042D6A-A5BE-B146-22C3-8543284655DD}"/>
              </a:ext>
            </a:extLst>
          </p:cNvPr>
          <p:cNvSpPr>
            <a:spLocks noGrp="1"/>
          </p:cNvSpPr>
          <p:nvPr>
            <p:ph type="body" idx="1"/>
          </p:nvPr>
        </p:nvSpPr>
        <p:spPr>
          <a:xfrm>
            <a:off x="2589212" y="304800"/>
            <a:ext cx="8915400" cy="5606422"/>
          </a:xfrm>
        </p:spPr>
        <p:txBody>
          <a:bodyPr>
            <a:normAutofit/>
          </a:bodyPr>
          <a:lstStyle/>
          <a:p>
            <a:r>
              <a:rPr lang="en-US" dirty="0"/>
              <a:t>Statistical Methods and Simulated - Due Week 8 (5th November) - for initial review and feedback (10%)</a:t>
            </a:r>
          </a:p>
          <a:p>
            <a:endParaRPr lang="en-US" dirty="0"/>
          </a:p>
          <a:p>
            <a:r>
              <a:rPr lang="en-US" dirty="0"/>
              <a:t>Theses can all be in R, or, a mix of R code for the simulations and analysis with an English methods paragraph Proposed analysis pipeline, including all preprocessing steps, statistical power analyses, and a precise description of all planned analyses, including appropriate correction for multiple comparisons. Any covariates or regressors must be stated. Where analysis decisions are contingent on the outcome of prior analyses, these contingencies must be specified and adhered to. Pre-planned analyses must be reported in the main Results section of Stage 2 submissions. However, unplanned exploratory analyses will be admissible in a separate section of the Results (see below).</a:t>
            </a:r>
          </a:p>
          <a:p>
            <a:endParaRPr lang="en-US" dirty="0"/>
          </a:p>
        </p:txBody>
      </p:sp>
    </p:spTree>
    <p:extLst>
      <p:ext uri="{BB962C8B-B14F-4D97-AF65-F5344CB8AC3E}">
        <p14:creationId xmlns:p14="http://schemas.microsoft.com/office/powerpoint/2010/main" val="244486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9D9F-8D36-A797-EDCB-7F04D6556E8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680E0E9-4E88-054B-D324-053DB3FB71F1}"/>
              </a:ext>
            </a:extLst>
          </p:cNvPr>
          <p:cNvSpPr>
            <a:spLocks noGrp="1"/>
          </p:cNvSpPr>
          <p:nvPr>
            <p:ph type="body" idx="1"/>
          </p:nvPr>
        </p:nvSpPr>
        <p:spPr>
          <a:xfrm>
            <a:off x="2589212" y="304800"/>
            <a:ext cx="8915400" cy="5606422"/>
          </a:xfrm>
        </p:spPr>
        <p:txBody>
          <a:bodyPr>
            <a:normAutofit fontScale="92500" lnSpcReduction="20000"/>
          </a:bodyPr>
          <a:lstStyle/>
          <a:p>
            <a:r>
              <a:rPr lang="en-US" dirty="0"/>
              <a:t>Statistical Methods and Simulated - Due Week 8 (5th November) - for initial review and feedback (10%)</a:t>
            </a:r>
          </a:p>
          <a:p>
            <a:endParaRPr lang="en-US" dirty="0"/>
          </a:p>
          <a:p>
            <a:r>
              <a:rPr lang="en-US" dirty="0"/>
              <a:t>Theses can all be in R, or, a mix of R code for the simulations and analysis with an English methods paragraph Proposed analysis pipeline, including all preprocessing steps, statistical power analyses, and a precise description of all planned analyses, including appropriate correction for multiple comparisons. Any covariates or regressors must be stated. Where analysis decisions are contingent on the outcome of prior analyses, these contingencies must be specified and adhered to. Pre-planned analyses must be reported in the main Results section of Stage 2 submissions. However, unplanned exploratory analyses will be admissible in a separate section of the Results (see below).</a:t>
            </a:r>
          </a:p>
          <a:p>
            <a:endParaRPr lang="en-US" dirty="0"/>
          </a:p>
          <a:p>
            <a:r>
              <a:rPr lang="en-US" dirty="0"/>
              <a:t>NOTE: Estimated effect sizes should be justified with reference to the existing literature. Since publication bias overinflates published estimates of effect size, power analysis must be based on the lowest available or meaningful estimate of the effect size based on an a priori power of 0.9 or higher.</a:t>
            </a:r>
          </a:p>
          <a:p>
            <a:endParaRPr lang="en-US" dirty="0"/>
          </a:p>
          <a:p>
            <a:r>
              <a:rPr lang="en-US" b="1" dirty="0"/>
              <a:t>THIS REALLY NEEDS TO BE ON TIME, so that your fellow students can give feedback on it next week. </a:t>
            </a:r>
          </a:p>
        </p:txBody>
      </p:sp>
    </p:spTree>
    <p:extLst>
      <p:ext uri="{BB962C8B-B14F-4D97-AF65-F5344CB8AC3E}">
        <p14:creationId xmlns:p14="http://schemas.microsoft.com/office/powerpoint/2010/main" val="374546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02D4AB-95E5-C347-B861-353994FB2A6C}"/>
              </a:ext>
            </a:extLst>
          </p:cNvPr>
          <p:cNvSpPr>
            <a:spLocks noGrp="1"/>
          </p:cNvSpPr>
          <p:nvPr>
            <p:ph type="title"/>
          </p:nvPr>
        </p:nvSpPr>
        <p:spPr/>
        <p:txBody>
          <a:bodyPr/>
          <a:lstStyle/>
          <a:p>
            <a:pPr algn="ctr"/>
            <a:r>
              <a:rPr lang="en-US" dirty="0"/>
              <a:t>Random Forest</a:t>
            </a:r>
          </a:p>
        </p:txBody>
      </p:sp>
      <p:sp>
        <p:nvSpPr>
          <p:cNvPr id="5" name="Content Placeholder 4">
            <a:extLst>
              <a:ext uri="{FF2B5EF4-FFF2-40B4-BE49-F238E27FC236}">
                <a16:creationId xmlns:a16="http://schemas.microsoft.com/office/drawing/2014/main" id="{95412E17-E582-DE4E-9C1F-77F73AE89EA1}"/>
              </a:ext>
            </a:extLst>
          </p:cNvPr>
          <p:cNvSpPr>
            <a:spLocks noGrp="1"/>
          </p:cNvSpPr>
          <p:nvPr>
            <p:ph idx="1"/>
          </p:nvPr>
        </p:nvSpPr>
        <p:spPr/>
        <p:txBody>
          <a:bodyPr/>
          <a:lstStyle/>
          <a:p>
            <a:r>
              <a:rPr lang="en-US" dirty="0"/>
              <a:t>Type of machine learning</a:t>
            </a:r>
          </a:p>
          <a:p>
            <a:r>
              <a:rPr lang="en-US" dirty="0"/>
              <a:t>Based on decision trees</a:t>
            </a:r>
          </a:p>
          <a:p>
            <a:r>
              <a:rPr lang="en-US" dirty="0"/>
              <a:t>Often uses a sparse modelling approach – N&lt;p</a:t>
            </a:r>
          </a:p>
          <a:p>
            <a:r>
              <a:rPr lang="en-US" dirty="0"/>
              <a:t>An alternative to model selection like AIC or drop one </a:t>
            </a:r>
            <a:r>
              <a:rPr lang="en-US" dirty="0" err="1"/>
              <a:t>pvalues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7296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192B-4B90-9E0F-29D8-3554A7401C51}"/>
              </a:ext>
            </a:extLst>
          </p:cNvPr>
          <p:cNvSpPr>
            <a:spLocks noGrp="1"/>
          </p:cNvSpPr>
          <p:nvPr>
            <p:ph type="title"/>
          </p:nvPr>
        </p:nvSpPr>
        <p:spPr/>
        <p:txBody>
          <a:bodyPr/>
          <a:lstStyle/>
          <a:p>
            <a:r>
              <a:rPr lang="en-US" dirty="0"/>
              <a:t>Random Forest</a:t>
            </a:r>
          </a:p>
        </p:txBody>
      </p:sp>
      <p:sp>
        <p:nvSpPr>
          <p:cNvPr id="3" name="Text Placeholder 2">
            <a:extLst>
              <a:ext uri="{FF2B5EF4-FFF2-40B4-BE49-F238E27FC236}">
                <a16:creationId xmlns:a16="http://schemas.microsoft.com/office/drawing/2014/main" id="{915482FF-CB6D-F15C-B327-014E1979C120}"/>
              </a:ext>
            </a:extLst>
          </p:cNvPr>
          <p:cNvSpPr>
            <a:spLocks noGrp="1"/>
          </p:cNvSpPr>
          <p:nvPr>
            <p:ph type="body" idx="1"/>
          </p:nvPr>
        </p:nvSpPr>
        <p:spPr/>
        <p:txBody>
          <a:bodyPr/>
          <a:lstStyle/>
          <a:p>
            <a:r>
              <a:rPr lang="en-US" dirty="0"/>
              <a:t>Uses bootstrap aggregating (bagging) </a:t>
            </a:r>
          </a:p>
          <a:p>
            <a:r>
              <a:rPr lang="en-US" dirty="0"/>
              <a:t>Makes a whole bunch of decision trees, aggregates them, predicts left out data – this is done internally</a:t>
            </a:r>
          </a:p>
          <a:p>
            <a:r>
              <a:rPr lang="en-US" dirty="0"/>
              <a:t>Do this 10 times (or something)</a:t>
            </a:r>
          </a:p>
          <a:p>
            <a:r>
              <a:rPr lang="en-US" dirty="0"/>
              <a:t>Can be for basically any response variable, using either regression or categorical predictors</a:t>
            </a:r>
          </a:p>
          <a:p>
            <a:pPr lvl="1"/>
            <a:r>
              <a:rPr lang="en-US" dirty="0"/>
              <a:t>(i.e. either regression or classification)</a:t>
            </a:r>
          </a:p>
          <a:p>
            <a:r>
              <a:rPr lang="en-US" dirty="0"/>
              <a:t>Helps to overcome the problem of overfitting</a:t>
            </a:r>
          </a:p>
          <a:p>
            <a:r>
              <a:rPr lang="en-US" dirty="0"/>
              <a:t>Super popular type of machine learning</a:t>
            </a:r>
          </a:p>
        </p:txBody>
      </p:sp>
    </p:spTree>
    <p:extLst>
      <p:ext uri="{BB962C8B-B14F-4D97-AF65-F5344CB8AC3E}">
        <p14:creationId xmlns:p14="http://schemas.microsoft.com/office/powerpoint/2010/main" val="396139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4D3B-A764-8E46-A8A1-6AAD9953E50B}"/>
              </a:ext>
            </a:extLst>
          </p:cNvPr>
          <p:cNvSpPr>
            <a:spLocks noGrp="1"/>
          </p:cNvSpPr>
          <p:nvPr>
            <p:ph type="title"/>
          </p:nvPr>
        </p:nvSpPr>
        <p:spPr/>
        <p:txBody>
          <a:bodyPr/>
          <a:lstStyle/>
          <a:p>
            <a:r>
              <a:rPr lang="en-US" dirty="0"/>
              <a:t>What is a decision tree?</a:t>
            </a:r>
          </a:p>
        </p:txBody>
      </p:sp>
      <p:sp>
        <p:nvSpPr>
          <p:cNvPr id="4" name="TextBox 3">
            <a:extLst>
              <a:ext uri="{FF2B5EF4-FFF2-40B4-BE49-F238E27FC236}">
                <a16:creationId xmlns:a16="http://schemas.microsoft.com/office/drawing/2014/main" id="{F3382FA8-5D92-1743-BB91-839D8E8BC5C1}"/>
              </a:ext>
            </a:extLst>
          </p:cNvPr>
          <p:cNvSpPr txBox="1"/>
          <p:nvPr/>
        </p:nvSpPr>
        <p:spPr>
          <a:xfrm>
            <a:off x="6678705" y="6308209"/>
            <a:ext cx="5513295" cy="369332"/>
          </a:xfrm>
          <a:prstGeom prst="rect">
            <a:avLst/>
          </a:prstGeom>
          <a:noFill/>
        </p:spPr>
        <p:txBody>
          <a:bodyPr wrap="square" rtlCol="0">
            <a:spAutoFit/>
          </a:bodyPr>
          <a:lstStyle/>
          <a:p>
            <a:pPr algn="r"/>
            <a:r>
              <a:rPr lang="en-US" dirty="0"/>
              <a:t>https://</a:t>
            </a:r>
            <a:r>
              <a:rPr lang="en-US" dirty="0" err="1"/>
              <a:t>victorzhou.com</a:t>
            </a:r>
            <a:r>
              <a:rPr lang="en-US" dirty="0"/>
              <a:t>/blog/intro-to-random-forests/</a:t>
            </a:r>
          </a:p>
        </p:txBody>
      </p:sp>
      <p:sp>
        <p:nvSpPr>
          <p:cNvPr id="5" name="AutoShape 2">
            <a:extLst>
              <a:ext uri="{FF2B5EF4-FFF2-40B4-BE49-F238E27FC236}">
                <a16:creationId xmlns:a16="http://schemas.microsoft.com/office/drawing/2014/main" id="{D4C7DE1B-C9B8-824A-A8B9-79DA89FF1E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5844E3A-C080-0447-BF7C-7C1A15A85F61}"/>
              </a:ext>
            </a:extLst>
          </p:cNvPr>
          <p:cNvSpPr>
            <a:spLocks noChangeAspect="1" noChangeArrowheads="1"/>
          </p:cNvSpPr>
          <p:nvPr/>
        </p:nvSpPr>
        <p:spPr bwMode="auto">
          <a:xfrm>
            <a:off x="1344706" y="3429000"/>
            <a:ext cx="5056094" cy="5056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phic 7">
            <a:extLst>
              <a:ext uri="{FF2B5EF4-FFF2-40B4-BE49-F238E27FC236}">
                <a16:creationId xmlns:a16="http://schemas.microsoft.com/office/drawing/2014/main" id="{AF009A69-6B25-D543-B111-3062176CC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81344"/>
            <a:ext cx="4598894" cy="4598894"/>
          </a:xfrm>
          <a:prstGeom prst="rect">
            <a:avLst/>
          </a:prstGeom>
        </p:spPr>
      </p:pic>
    </p:spTree>
    <p:extLst>
      <p:ext uri="{BB962C8B-B14F-4D97-AF65-F5344CB8AC3E}">
        <p14:creationId xmlns:p14="http://schemas.microsoft.com/office/powerpoint/2010/main" val="593534483"/>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14206</TotalTime>
  <Words>931</Words>
  <Application>Microsoft Macintosh PowerPoint</Application>
  <PresentationFormat>Widescreen</PresentationFormat>
  <Paragraphs>95</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Century Gothic</vt:lpstr>
      <vt:lpstr>Calibri</vt:lpstr>
      <vt:lpstr>Noto Sans Symbols</vt:lpstr>
      <vt:lpstr>Arial</vt:lpstr>
      <vt:lpstr>Wisp</vt:lpstr>
      <vt:lpstr>Welcome to Biol 5081</vt:lpstr>
      <vt:lpstr>Today we’re going to:</vt:lpstr>
      <vt:lpstr>Today we’re going to:</vt:lpstr>
      <vt:lpstr>PowerPoint Presentation</vt:lpstr>
      <vt:lpstr>PowerPoint Presentation</vt:lpstr>
      <vt:lpstr>PowerPoint Presentation</vt:lpstr>
      <vt:lpstr>Random Forest</vt:lpstr>
      <vt:lpstr>Random Forest</vt:lpstr>
      <vt:lpstr>What is a decision tree?</vt:lpstr>
      <vt:lpstr>What is a decision tree?</vt:lpstr>
      <vt:lpstr>What is a decision tree?</vt:lpstr>
      <vt:lpstr>What is a decision tree?</vt:lpstr>
      <vt:lpstr>What is a decision tree?</vt:lpstr>
      <vt:lpstr>What is a decision tree?</vt:lpstr>
      <vt:lpstr>SO WHAT DO WE GET FROM RANDOM FOREST?</vt:lpstr>
      <vt:lpstr>Interpreting Variable Importance Plots</vt:lpstr>
      <vt:lpstr>PowerPoint Presentation</vt:lpstr>
      <vt:lpstr>PCA (Principal Component Analysis)</vt:lpstr>
      <vt:lpstr>PCA (Principal Component Analysis)</vt:lpstr>
      <vt:lpstr>PCA (Principal Component Analysis)</vt:lpstr>
      <vt:lpstr>Interpreting biplots</vt:lpstr>
      <vt:lpstr>Time to work on RR – Statistical Methods and Simulations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51</cp:revision>
  <dcterms:created xsi:type="dcterms:W3CDTF">2024-07-25T16:12:17Z</dcterms:created>
  <dcterms:modified xsi:type="dcterms:W3CDTF">2024-11-04T19:28:01Z</dcterms:modified>
</cp:coreProperties>
</file>