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534" r:id="rId2"/>
    <p:sldId id="439" r:id="rId3"/>
    <p:sldId id="440" r:id="rId4"/>
    <p:sldId id="523" r:id="rId5"/>
    <p:sldId id="506" r:id="rId6"/>
    <p:sldId id="290" r:id="rId7"/>
    <p:sldId id="491" r:id="rId8"/>
    <p:sldId id="492" r:id="rId9"/>
    <p:sldId id="489" r:id="rId10"/>
    <p:sldId id="437" r:id="rId11"/>
    <p:sldId id="487" r:id="rId12"/>
    <p:sldId id="539" r:id="rId13"/>
    <p:sldId id="438" r:id="rId14"/>
    <p:sldId id="536" r:id="rId15"/>
    <p:sldId id="485" r:id="rId16"/>
    <p:sldId id="490" r:id="rId17"/>
    <p:sldId id="435" r:id="rId18"/>
    <p:sldId id="493" r:id="rId19"/>
    <p:sldId id="436" r:id="rId20"/>
    <p:sldId id="516" r:id="rId21"/>
    <p:sldId id="537" r:id="rId22"/>
    <p:sldId id="538" r:id="rId23"/>
    <p:sldId id="442" r:id="rId24"/>
    <p:sldId id="434" r:id="rId25"/>
    <p:sldId id="446" r:id="rId26"/>
    <p:sldId id="451" r:id="rId27"/>
    <p:sldId id="447" r:id="rId28"/>
    <p:sldId id="541" r:id="rId29"/>
    <p:sldId id="449" r:id="rId30"/>
    <p:sldId id="495" r:id="rId31"/>
    <p:sldId id="496" r:id="rId32"/>
    <p:sldId id="477" r:id="rId33"/>
    <p:sldId id="455" r:id="rId34"/>
    <p:sldId id="524" r:id="rId35"/>
    <p:sldId id="450" r:id="rId36"/>
    <p:sldId id="456" r:id="rId37"/>
    <p:sldId id="479" r:id="rId38"/>
    <p:sldId id="478" r:id="rId39"/>
    <p:sldId id="454" r:id="rId40"/>
    <p:sldId id="482" r:id="rId41"/>
    <p:sldId id="458" r:id="rId42"/>
    <p:sldId id="497" r:id="rId43"/>
    <p:sldId id="484" r:id="rId44"/>
    <p:sldId id="480" r:id="rId45"/>
    <p:sldId id="507" r:id="rId46"/>
    <p:sldId id="459" r:id="rId47"/>
    <p:sldId id="460" r:id="rId48"/>
    <p:sldId id="508" r:id="rId49"/>
    <p:sldId id="457" r:id="rId50"/>
    <p:sldId id="498" r:id="rId51"/>
    <p:sldId id="461" r:id="rId52"/>
    <p:sldId id="499" r:id="rId53"/>
    <p:sldId id="511" r:id="rId54"/>
    <p:sldId id="462" r:id="rId55"/>
    <p:sldId id="509" r:id="rId56"/>
    <p:sldId id="510" r:id="rId57"/>
    <p:sldId id="463" r:id="rId58"/>
    <p:sldId id="500" r:id="rId59"/>
    <p:sldId id="464" r:id="rId60"/>
    <p:sldId id="466" r:id="rId61"/>
    <p:sldId id="465" r:id="rId62"/>
    <p:sldId id="467" r:id="rId63"/>
    <p:sldId id="469" r:id="rId64"/>
    <p:sldId id="501" r:id="rId65"/>
    <p:sldId id="471" r:id="rId66"/>
    <p:sldId id="514" r:id="rId67"/>
    <p:sldId id="515" r:id="rId68"/>
    <p:sldId id="503" r:id="rId69"/>
    <p:sldId id="513" r:id="rId70"/>
    <p:sldId id="530" r:id="rId71"/>
    <p:sldId id="502" r:id="rId72"/>
    <p:sldId id="525" r:id="rId73"/>
    <p:sldId id="527" r:id="rId74"/>
    <p:sldId id="528" r:id="rId75"/>
    <p:sldId id="529" r:id="rId76"/>
    <p:sldId id="504" r:id="rId77"/>
    <p:sldId id="481" r:id="rId78"/>
    <p:sldId id="526" r:id="rId79"/>
    <p:sldId id="512" r:id="rId80"/>
    <p:sldId id="472" r:id="rId81"/>
    <p:sldId id="531" r:id="rId82"/>
    <p:sldId id="532" r:id="rId83"/>
    <p:sldId id="494" r:id="rId84"/>
    <p:sldId id="453" r:id="rId85"/>
    <p:sldId id="540" r:id="rId86"/>
    <p:sldId id="353" r:id="rId87"/>
    <p:sldId id="354" r:id="rId88"/>
  </p:sldIdLst>
  <p:sldSz cx="9144000" cy="6858000" type="screen4x3"/>
  <p:notesSz cx="6858000" cy="9144000"/>
  <p:custDataLst>
    <p:tags r:id="rId9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2BACA"/>
    <a:srgbClr val="841E51"/>
    <a:srgbClr val="79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772" autoAdjust="0"/>
  </p:normalViewPr>
  <p:slideViewPr>
    <p:cSldViewPr snapToGrid="0">
      <p:cViewPr>
        <p:scale>
          <a:sx n="80" d="100"/>
          <a:sy n="80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4ADE-5734-4002-8DEB-DE52B4A455C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DB1CD7-6596-4EA6-A56E-6804DEBD71C6}">
      <dgm:prSet phldrT="[Text]"/>
      <dgm:spPr/>
      <dgm:t>
        <a:bodyPr/>
        <a:lstStyle/>
        <a:p>
          <a:r>
            <a:rPr lang="en-IN" dirty="0" smtClean="0"/>
            <a:t>Directives</a:t>
          </a:r>
          <a:endParaRPr lang="en-IN" dirty="0"/>
        </a:p>
      </dgm:t>
    </dgm:pt>
    <dgm:pt modelId="{6394F666-19B2-4F8E-9BD1-28ED4172C850}" type="parTrans" cxnId="{9A3DF1EE-52D9-4D9F-B738-6FDBAB4C46AB}">
      <dgm:prSet/>
      <dgm:spPr/>
      <dgm:t>
        <a:bodyPr/>
        <a:lstStyle/>
        <a:p>
          <a:endParaRPr lang="en-IN"/>
        </a:p>
      </dgm:t>
    </dgm:pt>
    <dgm:pt modelId="{32E7AE6B-C25C-44C7-BF52-F7FD3000E4EB}" type="sibTrans" cxnId="{9A3DF1EE-52D9-4D9F-B738-6FDBAB4C46AB}">
      <dgm:prSet/>
      <dgm:spPr/>
      <dgm:t>
        <a:bodyPr/>
        <a:lstStyle/>
        <a:p>
          <a:endParaRPr lang="en-IN"/>
        </a:p>
      </dgm:t>
    </dgm:pt>
    <dgm:pt modelId="{E833B4C4-F186-4CFB-89C4-572BF9987B1A}">
      <dgm:prSet phldrT="[Text]"/>
      <dgm:spPr/>
      <dgm:t>
        <a:bodyPr/>
        <a:lstStyle/>
        <a:p>
          <a:r>
            <a:rPr lang="en-IN" dirty="0" smtClean="0"/>
            <a:t>Attribute</a:t>
          </a:r>
          <a:endParaRPr lang="en-IN" dirty="0"/>
        </a:p>
      </dgm:t>
    </dgm:pt>
    <dgm:pt modelId="{3B47AE42-30E7-4F7B-81A1-7BE1B15841D6}" type="parTrans" cxnId="{75F394A9-B794-4AE1-BE95-51CAC2E7B099}">
      <dgm:prSet/>
      <dgm:spPr/>
      <dgm:t>
        <a:bodyPr/>
        <a:lstStyle/>
        <a:p>
          <a:endParaRPr lang="en-IN"/>
        </a:p>
      </dgm:t>
    </dgm:pt>
    <dgm:pt modelId="{232B9332-5AC0-4ABF-9171-8DA976A27392}" type="sibTrans" cxnId="{75F394A9-B794-4AE1-BE95-51CAC2E7B099}">
      <dgm:prSet/>
      <dgm:spPr/>
      <dgm:t>
        <a:bodyPr/>
        <a:lstStyle/>
        <a:p>
          <a:endParaRPr lang="en-IN"/>
        </a:p>
      </dgm:t>
    </dgm:pt>
    <dgm:pt modelId="{3AA4B2FB-F325-4B3A-9381-4B9A1BA2F9EC}">
      <dgm:prSet phldrT="[Text]"/>
      <dgm:spPr/>
      <dgm:t>
        <a:bodyPr/>
        <a:lstStyle/>
        <a:p>
          <a:r>
            <a:rPr lang="en-IN" dirty="0" smtClean="0"/>
            <a:t>Structural</a:t>
          </a:r>
          <a:endParaRPr lang="en-IN" dirty="0"/>
        </a:p>
      </dgm:t>
    </dgm:pt>
    <dgm:pt modelId="{223C2076-6989-45AA-9576-35F9DCCFC6EB}" type="parTrans" cxnId="{F1284BE0-6DE0-4991-ABE9-FA95E738F0C8}">
      <dgm:prSet/>
      <dgm:spPr/>
      <dgm:t>
        <a:bodyPr/>
        <a:lstStyle/>
        <a:p>
          <a:endParaRPr lang="en-IN"/>
        </a:p>
      </dgm:t>
    </dgm:pt>
    <dgm:pt modelId="{5A0D1B09-D3DD-4DA0-A1C1-955FE6B9E1B4}" type="sibTrans" cxnId="{F1284BE0-6DE0-4991-ABE9-FA95E738F0C8}">
      <dgm:prSet/>
      <dgm:spPr/>
      <dgm:t>
        <a:bodyPr/>
        <a:lstStyle/>
        <a:p>
          <a:endParaRPr lang="en-IN"/>
        </a:p>
      </dgm:t>
    </dgm:pt>
    <dgm:pt modelId="{60E161C2-411B-4E0F-BD83-B7709D883487}">
      <dgm:prSet/>
      <dgm:spPr/>
      <dgm:t>
        <a:bodyPr/>
        <a:lstStyle/>
        <a:p>
          <a:r>
            <a:rPr lang="en-IN" dirty="0" smtClean="0"/>
            <a:t>Components</a:t>
          </a:r>
          <a:endParaRPr lang="en-IN" dirty="0"/>
        </a:p>
      </dgm:t>
    </dgm:pt>
    <dgm:pt modelId="{1DA184FE-D564-4A61-9069-BEFC9001A44F}" type="parTrans" cxnId="{08692484-4B0E-414D-ABEA-3A4A82572EB6}">
      <dgm:prSet/>
      <dgm:spPr/>
      <dgm:t>
        <a:bodyPr/>
        <a:lstStyle/>
        <a:p>
          <a:endParaRPr lang="en-IN"/>
        </a:p>
      </dgm:t>
    </dgm:pt>
    <dgm:pt modelId="{8671B8E2-5C61-4C13-9314-29D0CB30D2AA}" type="sibTrans" cxnId="{08692484-4B0E-414D-ABEA-3A4A82572EB6}">
      <dgm:prSet/>
      <dgm:spPr/>
      <dgm:t>
        <a:bodyPr/>
        <a:lstStyle/>
        <a:p>
          <a:endParaRPr lang="en-IN"/>
        </a:p>
      </dgm:t>
    </dgm:pt>
    <dgm:pt modelId="{486EE203-9520-4510-BE13-628DFCAFB155}" type="pres">
      <dgm:prSet presAssocID="{9F704ADE-5734-4002-8DEB-DE52B4A455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58CC18-DC63-4A18-B7F7-68FEC8A0104B}" type="pres">
      <dgm:prSet presAssocID="{0ADB1CD7-6596-4EA6-A56E-6804DEBD71C6}" presName="root" presStyleCnt="0"/>
      <dgm:spPr/>
    </dgm:pt>
    <dgm:pt modelId="{45DD50A1-80C1-48E8-B8D8-D01CF38BA0E6}" type="pres">
      <dgm:prSet presAssocID="{0ADB1CD7-6596-4EA6-A56E-6804DEBD71C6}" presName="rootComposite" presStyleCnt="0"/>
      <dgm:spPr/>
    </dgm:pt>
    <dgm:pt modelId="{D82BB761-0F71-442B-A060-ECA50FDCC6D8}" type="pres">
      <dgm:prSet presAssocID="{0ADB1CD7-6596-4EA6-A56E-6804DEBD71C6}" presName="rootText" presStyleLbl="node1" presStyleIdx="0" presStyleCnt="1"/>
      <dgm:spPr/>
      <dgm:t>
        <a:bodyPr/>
        <a:lstStyle/>
        <a:p>
          <a:endParaRPr lang="en-IN"/>
        </a:p>
      </dgm:t>
    </dgm:pt>
    <dgm:pt modelId="{BA8109DA-20AB-4E7D-9C7A-BDF1DD995853}" type="pres">
      <dgm:prSet presAssocID="{0ADB1CD7-6596-4EA6-A56E-6804DEBD71C6}" presName="rootConnector" presStyleLbl="node1" presStyleIdx="0" presStyleCnt="1"/>
      <dgm:spPr/>
      <dgm:t>
        <a:bodyPr/>
        <a:lstStyle/>
        <a:p>
          <a:endParaRPr lang="en-IN"/>
        </a:p>
      </dgm:t>
    </dgm:pt>
    <dgm:pt modelId="{DEB39FC9-8644-4946-8BD4-4CAE8668A1EC}" type="pres">
      <dgm:prSet presAssocID="{0ADB1CD7-6596-4EA6-A56E-6804DEBD71C6}" presName="childShape" presStyleCnt="0"/>
      <dgm:spPr/>
    </dgm:pt>
    <dgm:pt modelId="{446684AD-6604-4CB6-A2FE-9F719E14C0EB}" type="pres">
      <dgm:prSet presAssocID="{3B47AE42-30E7-4F7B-81A1-7BE1B15841D6}" presName="Name13" presStyleLbl="parChTrans1D2" presStyleIdx="0" presStyleCnt="3"/>
      <dgm:spPr/>
      <dgm:t>
        <a:bodyPr/>
        <a:lstStyle/>
        <a:p>
          <a:endParaRPr lang="en-IN"/>
        </a:p>
      </dgm:t>
    </dgm:pt>
    <dgm:pt modelId="{40EAEB9F-B6BB-4614-85E1-0929A3121881}" type="pres">
      <dgm:prSet presAssocID="{E833B4C4-F186-4CFB-89C4-572BF9987B1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59B52-695A-4513-9549-83956E5C15EB}" type="pres">
      <dgm:prSet presAssocID="{223C2076-6989-45AA-9576-35F9DCCFC6EB}" presName="Name13" presStyleLbl="parChTrans1D2" presStyleIdx="1" presStyleCnt="3"/>
      <dgm:spPr/>
      <dgm:t>
        <a:bodyPr/>
        <a:lstStyle/>
        <a:p>
          <a:endParaRPr lang="en-IN"/>
        </a:p>
      </dgm:t>
    </dgm:pt>
    <dgm:pt modelId="{C035488A-6B5B-4AFB-B31B-E8B0D8648B24}" type="pres">
      <dgm:prSet presAssocID="{3AA4B2FB-F325-4B3A-9381-4B9A1BA2F9E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D343C-1241-4F39-8EB3-794DC5103473}" type="pres">
      <dgm:prSet presAssocID="{1DA184FE-D564-4A61-9069-BEFC9001A44F}" presName="Name13" presStyleLbl="parChTrans1D2" presStyleIdx="2" presStyleCnt="3"/>
      <dgm:spPr/>
      <dgm:t>
        <a:bodyPr/>
        <a:lstStyle/>
        <a:p>
          <a:endParaRPr lang="en-IN"/>
        </a:p>
      </dgm:t>
    </dgm:pt>
    <dgm:pt modelId="{148CA365-1DB7-44D2-8CC7-2C298869FCEC}" type="pres">
      <dgm:prSet presAssocID="{60E161C2-411B-4E0F-BD83-B7709D883487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C692400-0A72-437E-B36F-B0DCD329B965}" type="presOf" srcId="{0ADB1CD7-6596-4EA6-A56E-6804DEBD71C6}" destId="{D82BB761-0F71-442B-A060-ECA50FDCC6D8}" srcOrd="0" destOrd="0" presId="urn:microsoft.com/office/officeart/2005/8/layout/hierarchy3"/>
    <dgm:cxn modelId="{20AE57D0-75E7-4D72-A681-76E88A567821}" type="presOf" srcId="{9F704ADE-5734-4002-8DEB-DE52B4A455CD}" destId="{486EE203-9520-4510-BE13-628DFCAFB155}" srcOrd="0" destOrd="0" presId="urn:microsoft.com/office/officeart/2005/8/layout/hierarchy3"/>
    <dgm:cxn modelId="{8168105F-474F-4B7C-B567-AC38286F07ED}" type="presOf" srcId="{3AA4B2FB-F325-4B3A-9381-4B9A1BA2F9EC}" destId="{C035488A-6B5B-4AFB-B31B-E8B0D8648B24}" srcOrd="0" destOrd="0" presId="urn:microsoft.com/office/officeart/2005/8/layout/hierarchy3"/>
    <dgm:cxn modelId="{A5AA33BF-D772-493B-99C2-CC78F48425CC}" type="presOf" srcId="{1DA184FE-D564-4A61-9069-BEFC9001A44F}" destId="{C97D343C-1241-4F39-8EB3-794DC5103473}" srcOrd="0" destOrd="0" presId="urn:microsoft.com/office/officeart/2005/8/layout/hierarchy3"/>
    <dgm:cxn modelId="{FCA22880-0F29-4757-8F9B-3A30CB64485E}" type="presOf" srcId="{E833B4C4-F186-4CFB-89C4-572BF9987B1A}" destId="{40EAEB9F-B6BB-4614-85E1-0929A3121881}" srcOrd="0" destOrd="0" presId="urn:microsoft.com/office/officeart/2005/8/layout/hierarchy3"/>
    <dgm:cxn modelId="{9A3DF1EE-52D9-4D9F-B738-6FDBAB4C46AB}" srcId="{9F704ADE-5734-4002-8DEB-DE52B4A455CD}" destId="{0ADB1CD7-6596-4EA6-A56E-6804DEBD71C6}" srcOrd="0" destOrd="0" parTransId="{6394F666-19B2-4F8E-9BD1-28ED4172C850}" sibTransId="{32E7AE6B-C25C-44C7-BF52-F7FD3000E4EB}"/>
    <dgm:cxn modelId="{9408E4AA-5928-49F0-8EF0-A928D4C68134}" type="presOf" srcId="{3B47AE42-30E7-4F7B-81A1-7BE1B15841D6}" destId="{446684AD-6604-4CB6-A2FE-9F719E14C0EB}" srcOrd="0" destOrd="0" presId="urn:microsoft.com/office/officeart/2005/8/layout/hierarchy3"/>
    <dgm:cxn modelId="{7FBFB4A3-7BF1-4BC3-9070-4B847B0B82A2}" type="presOf" srcId="{223C2076-6989-45AA-9576-35F9DCCFC6EB}" destId="{92C59B52-695A-4513-9549-83956E5C15EB}" srcOrd="0" destOrd="0" presId="urn:microsoft.com/office/officeart/2005/8/layout/hierarchy3"/>
    <dgm:cxn modelId="{F1284BE0-6DE0-4991-ABE9-FA95E738F0C8}" srcId="{0ADB1CD7-6596-4EA6-A56E-6804DEBD71C6}" destId="{3AA4B2FB-F325-4B3A-9381-4B9A1BA2F9EC}" srcOrd="1" destOrd="0" parTransId="{223C2076-6989-45AA-9576-35F9DCCFC6EB}" sibTransId="{5A0D1B09-D3DD-4DA0-A1C1-955FE6B9E1B4}"/>
    <dgm:cxn modelId="{FB46FE1A-C9EE-4863-907B-2C44EF748659}" type="presOf" srcId="{0ADB1CD7-6596-4EA6-A56E-6804DEBD71C6}" destId="{BA8109DA-20AB-4E7D-9C7A-BDF1DD995853}" srcOrd="1" destOrd="0" presId="urn:microsoft.com/office/officeart/2005/8/layout/hierarchy3"/>
    <dgm:cxn modelId="{08692484-4B0E-414D-ABEA-3A4A82572EB6}" srcId="{0ADB1CD7-6596-4EA6-A56E-6804DEBD71C6}" destId="{60E161C2-411B-4E0F-BD83-B7709D883487}" srcOrd="2" destOrd="0" parTransId="{1DA184FE-D564-4A61-9069-BEFC9001A44F}" sibTransId="{8671B8E2-5C61-4C13-9314-29D0CB30D2AA}"/>
    <dgm:cxn modelId="{2274DF72-640E-4AE2-AA07-8D7F93740984}" type="presOf" srcId="{60E161C2-411B-4E0F-BD83-B7709D883487}" destId="{148CA365-1DB7-44D2-8CC7-2C298869FCEC}" srcOrd="0" destOrd="0" presId="urn:microsoft.com/office/officeart/2005/8/layout/hierarchy3"/>
    <dgm:cxn modelId="{75F394A9-B794-4AE1-BE95-51CAC2E7B099}" srcId="{0ADB1CD7-6596-4EA6-A56E-6804DEBD71C6}" destId="{E833B4C4-F186-4CFB-89C4-572BF9987B1A}" srcOrd="0" destOrd="0" parTransId="{3B47AE42-30E7-4F7B-81A1-7BE1B15841D6}" sibTransId="{232B9332-5AC0-4ABF-9171-8DA976A27392}"/>
    <dgm:cxn modelId="{0DF3F621-F578-4442-A5A6-8E02E9AFC2E7}" type="presParOf" srcId="{486EE203-9520-4510-BE13-628DFCAFB155}" destId="{3C58CC18-DC63-4A18-B7F7-68FEC8A0104B}" srcOrd="0" destOrd="0" presId="urn:microsoft.com/office/officeart/2005/8/layout/hierarchy3"/>
    <dgm:cxn modelId="{9DE0DFC4-6A6E-48FE-A8E3-9EE5AFB3A512}" type="presParOf" srcId="{3C58CC18-DC63-4A18-B7F7-68FEC8A0104B}" destId="{45DD50A1-80C1-48E8-B8D8-D01CF38BA0E6}" srcOrd="0" destOrd="0" presId="urn:microsoft.com/office/officeart/2005/8/layout/hierarchy3"/>
    <dgm:cxn modelId="{048C15C1-B3F8-446F-9E7C-8C05105A574E}" type="presParOf" srcId="{45DD50A1-80C1-48E8-B8D8-D01CF38BA0E6}" destId="{D82BB761-0F71-442B-A060-ECA50FDCC6D8}" srcOrd="0" destOrd="0" presId="urn:microsoft.com/office/officeart/2005/8/layout/hierarchy3"/>
    <dgm:cxn modelId="{DE56F87D-BFB9-4EAF-A916-73C87992154D}" type="presParOf" srcId="{45DD50A1-80C1-48E8-B8D8-D01CF38BA0E6}" destId="{BA8109DA-20AB-4E7D-9C7A-BDF1DD995853}" srcOrd="1" destOrd="0" presId="urn:microsoft.com/office/officeart/2005/8/layout/hierarchy3"/>
    <dgm:cxn modelId="{9FD96CA7-9D59-4B86-80FC-F3777D47A880}" type="presParOf" srcId="{3C58CC18-DC63-4A18-B7F7-68FEC8A0104B}" destId="{DEB39FC9-8644-4946-8BD4-4CAE8668A1EC}" srcOrd="1" destOrd="0" presId="urn:microsoft.com/office/officeart/2005/8/layout/hierarchy3"/>
    <dgm:cxn modelId="{5E46A697-32DC-46D3-8DB1-49CB0764CC67}" type="presParOf" srcId="{DEB39FC9-8644-4946-8BD4-4CAE8668A1EC}" destId="{446684AD-6604-4CB6-A2FE-9F719E14C0EB}" srcOrd="0" destOrd="0" presId="urn:microsoft.com/office/officeart/2005/8/layout/hierarchy3"/>
    <dgm:cxn modelId="{D26F669C-0722-455A-8CC2-0B9E7A287C0D}" type="presParOf" srcId="{DEB39FC9-8644-4946-8BD4-4CAE8668A1EC}" destId="{40EAEB9F-B6BB-4614-85E1-0929A3121881}" srcOrd="1" destOrd="0" presId="urn:microsoft.com/office/officeart/2005/8/layout/hierarchy3"/>
    <dgm:cxn modelId="{73F17F85-5AE5-4902-8105-0613F178D788}" type="presParOf" srcId="{DEB39FC9-8644-4946-8BD4-4CAE8668A1EC}" destId="{92C59B52-695A-4513-9549-83956E5C15EB}" srcOrd="2" destOrd="0" presId="urn:microsoft.com/office/officeart/2005/8/layout/hierarchy3"/>
    <dgm:cxn modelId="{E39A89DF-F3E3-4214-A64C-3BDC39D731CB}" type="presParOf" srcId="{DEB39FC9-8644-4946-8BD4-4CAE8668A1EC}" destId="{C035488A-6B5B-4AFB-B31B-E8B0D8648B24}" srcOrd="3" destOrd="0" presId="urn:microsoft.com/office/officeart/2005/8/layout/hierarchy3"/>
    <dgm:cxn modelId="{AC764890-D50E-4415-BE22-8ECA0EB0F122}" type="presParOf" srcId="{DEB39FC9-8644-4946-8BD4-4CAE8668A1EC}" destId="{C97D343C-1241-4F39-8EB3-794DC5103473}" srcOrd="4" destOrd="0" presId="urn:microsoft.com/office/officeart/2005/8/layout/hierarchy3"/>
    <dgm:cxn modelId="{4E21382E-4D12-4727-AD70-6E9A2463CFF0}" type="presParOf" srcId="{DEB39FC9-8644-4946-8BD4-4CAE8668A1EC}" destId="{148CA365-1DB7-44D2-8CC7-2C298869FC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17" y="466140"/>
            <a:ext cx="5989680" cy="44941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22910" y="5120640"/>
            <a:ext cx="601218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0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7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5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3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3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3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4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6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5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9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9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18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44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08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862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58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272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0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03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66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56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24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65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8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50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40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40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7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91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056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83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24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09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654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02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742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2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1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50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85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644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53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86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494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785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501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908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953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9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293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256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7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211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70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161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806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272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969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7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7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75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183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7766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25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812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258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511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147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0093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6954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8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883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0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08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653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8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 bwMode="auto">
          <a:xfrm>
            <a:off x="628650" y="58515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1183026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4828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99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up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6312962" y="1555750"/>
            <a:ext cx="2831039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0"/>
            <a:ext cx="5708831" cy="4246563"/>
          </a:xfrm>
          <a:noFill/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4648200" y="1555750"/>
            <a:ext cx="4495801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4038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973912" y="1555750"/>
            <a:ext cx="6170088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2364312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wide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0" y="1108219"/>
            <a:ext cx="9144000" cy="470297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1" y="4650202"/>
            <a:ext cx="5006973" cy="855662"/>
          </a:xfrm>
          <a:solidFill>
            <a:schemeClr val="bg1">
              <a:alpha val="75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Vari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1"/>
            <a:ext cx="8229599" cy="196295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/>
          </p:nvPr>
        </p:nvSpPr>
        <p:spPr bwMode="auto">
          <a:xfrm>
            <a:off x="464661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3249614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 bwMode="auto">
          <a:xfrm>
            <a:off x="6042027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2 x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4"/>
          </p:nvPr>
        </p:nvSpPr>
        <p:spPr bwMode="auto">
          <a:xfrm>
            <a:off x="457201" y="3020492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/>
          </p:nvPr>
        </p:nvSpPr>
        <p:spPr bwMode="auto">
          <a:xfrm>
            <a:off x="4645026" y="3020492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8"/>
          </p:nvPr>
        </p:nvSpPr>
        <p:spPr bwMode="auto">
          <a:xfrm>
            <a:off x="457201" y="4485219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4645026" y="4485219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1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/>
          </p:nvPr>
        </p:nvSpPr>
        <p:spPr bwMode="auto">
          <a:xfrm>
            <a:off x="4645026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457201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645026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457201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4645026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3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idx="16"/>
          </p:nvPr>
        </p:nvSpPr>
        <p:spPr bwMode="auto">
          <a:xfrm>
            <a:off x="457202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18"/>
          </p:nvPr>
        </p:nvSpPr>
        <p:spPr bwMode="auto">
          <a:xfrm>
            <a:off x="3249614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6042026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2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249614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6042027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3249614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6042026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4040188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4645819" y="1555751"/>
            <a:ext cx="404098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4646613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752852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1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3337457" y="3752852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131709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020484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2" name="Bildplatzhalter 23"/>
          <p:cNvSpPr>
            <a:spLocks noGrp="1"/>
          </p:cNvSpPr>
          <p:nvPr>
            <p:ph type="pic" sz="quarter" idx="25"/>
          </p:nvPr>
        </p:nvSpPr>
        <p:spPr bwMode="auto">
          <a:xfrm>
            <a:off x="457201" y="4485220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2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337457" y="3020484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3337457" y="4485220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0" y="1555751"/>
            <a:ext cx="194667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2550716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25"/>
          <p:cNvSpPr>
            <a:spLocks noGrp="1"/>
          </p:cNvSpPr>
          <p:nvPr>
            <p:ph type="pic" sz="quarter" idx="19"/>
          </p:nvPr>
        </p:nvSpPr>
        <p:spPr bwMode="auto">
          <a:xfrm>
            <a:off x="4644392" y="1555751"/>
            <a:ext cx="1948894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25"/>
          <p:cNvSpPr>
            <a:spLocks noGrp="1"/>
          </p:cNvSpPr>
          <p:nvPr>
            <p:ph type="pic" sz="quarter" idx="21"/>
          </p:nvPr>
        </p:nvSpPr>
        <p:spPr bwMode="auto">
          <a:xfrm>
            <a:off x="6740127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45720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255151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0"/>
          </p:nvPr>
        </p:nvSpPr>
        <p:spPr bwMode="auto">
          <a:xfrm>
            <a:off x="4646613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/>
          </p:nvPr>
        </p:nvSpPr>
        <p:spPr bwMode="auto">
          <a:xfrm>
            <a:off x="6740127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0" y="1555750"/>
            <a:ext cx="4040981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4645819" y="1555750"/>
            <a:ext cx="4040980" cy="4246563"/>
          </a:xfrm>
        </p:spPr>
        <p:txBody>
          <a:bodyPr/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5437188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6042026" y="1555750"/>
            <a:ext cx="2644775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8229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ellenplatzhalter 12"/>
          <p:cNvSpPr>
            <a:spLocks noGrp="1"/>
          </p:cNvSpPr>
          <p:nvPr>
            <p:ph type="tbl" sz="quarter" idx="18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ltGray">
          <a:xfrm flipH="1">
            <a:off x="0" y="0"/>
            <a:ext cx="9144000" cy="35433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 bwMode="auto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-Platzhalter 11"/>
          <p:cNvSpPr>
            <a:spLocks noGrp="1"/>
          </p:cNvSpPr>
          <p:nvPr>
            <p:ph type="dgm" sz="quarter" idx="17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5505864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9"/>
          <p:cNvSpPr>
            <a:spLocks noGrp="1"/>
          </p:cNvSpPr>
          <p:nvPr>
            <p:ph type="body" sz="quarter" idx="15"/>
          </p:nvPr>
        </p:nvSpPr>
        <p:spPr bwMode="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589978"/>
            <a:ext cx="9144000" cy="1915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 flipH="1">
            <a:off x="0" y="0"/>
            <a:ext cx="9144000" cy="55058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 flipH="1">
            <a:off x="0" y="4650202"/>
            <a:ext cx="9144000" cy="8556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21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lt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504733" y="820132"/>
            <a:ext cx="7044111" cy="2936748"/>
            <a:chOff x="1371748" y="1141904"/>
            <a:chExt cx="5333900" cy="2223747"/>
          </a:xfrm>
          <a:noFill/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4025542" y="2142948"/>
              <a:ext cx="2680106" cy="6991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5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BUSINESS</a:t>
              </a:r>
              <a:endParaRPr kumimoji="0" lang="en-US" sz="5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5054341" y="2004448"/>
              <a:ext cx="820540" cy="3029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GLOBAL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 userDrawn="1"/>
          </p:nvSpPr>
          <p:spPr bwMode="auto">
            <a:xfrm>
              <a:off x="2414819" y="1942893"/>
              <a:ext cx="1979735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MANAGEMENT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 userDrawn="1"/>
          </p:nvSpPr>
          <p:spPr bwMode="auto">
            <a:xfrm>
              <a:off x="3604056" y="2489961"/>
              <a:ext cx="321662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NEWS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3088077" y="2281448"/>
              <a:ext cx="707655" cy="25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MEETING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"/>
            <p:cNvSpPr>
              <a:spLocks noChangeArrowheads="1"/>
            </p:cNvSpPr>
            <p:nvPr userDrawn="1"/>
          </p:nvSpPr>
          <p:spPr bwMode="auto">
            <a:xfrm>
              <a:off x="3972122" y="2785814"/>
              <a:ext cx="16471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MARKETING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 userDrawn="1"/>
          </p:nvSpPr>
          <p:spPr bwMode="auto">
            <a:xfrm>
              <a:off x="4655649" y="1698398"/>
              <a:ext cx="1165264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INTERNET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 userDrawn="1"/>
          </p:nvSpPr>
          <p:spPr bwMode="auto">
            <a:xfrm>
              <a:off x="5326187" y="3132598"/>
              <a:ext cx="589914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CHANGE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 userDrawn="1"/>
          </p:nvSpPr>
          <p:spPr bwMode="auto">
            <a:xfrm>
              <a:off x="3924406" y="2626728"/>
              <a:ext cx="77684" cy="1747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 userDrawn="1"/>
          </p:nvSpPr>
          <p:spPr bwMode="auto">
            <a:xfrm>
              <a:off x="5524004" y="1504305"/>
              <a:ext cx="475816" cy="279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PLAN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 userDrawn="1"/>
          </p:nvSpPr>
          <p:spPr bwMode="auto">
            <a:xfrm>
              <a:off x="1371748" y="1598575"/>
              <a:ext cx="2513814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INTERNATIONAL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2"/>
            <p:cNvSpPr>
              <a:spLocks noChangeArrowheads="1"/>
            </p:cNvSpPr>
            <p:nvPr userDrawn="1"/>
          </p:nvSpPr>
          <p:spPr bwMode="auto">
            <a:xfrm>
              <a:off x="1801194" y="2258924"/>
              <a:ext cx="1019023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SERVICE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"/>
            <p:cNvSpPr>
              <a:spLocks noChangeArrowheads="1"/>
            </p:cNvSpPr>
            <p:nvPr userDrawn="1"/>
          </p:nvSpPr>
          <p:spPr bwMode="auto">
            <a:xfrm>
              <a:off x="1888483" y="2006741"/>
              <a:ext cx="404201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 userDrawn="1"/>
          </p:nvSpPr>
          <p:spPr bwMode="auto">
            <a:xfrm>
              <a:off x="4678569" y="1551440"/>
              <a:ext cx="626184" cy="2097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STRATEGY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 userDrawn="1"/>
          </p:nvSpPr>
          <p:spPr bwMode="auto">
            <a:xfrm>
              <a:off x="3738060" y="1207893"/>
              <a:ext cx="685418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COMPANY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 userDrawn="1"/>
          </p:nvSpPr>
          <p:spPr bwMode="auto">
            <a:xfrm>
              <a:off x="2966546" y="1326010"/>
              <a:ext cx="13133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SUPPORT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 userDrawn="1"/>
          </p:nvSpPr>
          <p:spPr bwMode="auto">
            <a:xfrm>
              <a:off x="5716837" y="1373145"/>
              <a:ext cx="318020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WEB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 userDrawn="1"/>
          </p:nvSpPr>
          <p:spPr bwMode="auto">
            <a:xfrm>
              <a:off x="4683930" y="1141904"/>
              <a:ext cx="741642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TIME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3873142" y="1990548"/>
            <a:ext cx="3539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BUSINESS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 userDrawn="1"/>
        </p:nvSpPr>
        <p:spPr bwMode="auto">
          <a:xfrm>
            <a:off x="4910881" y="1852048"/>
            <a:ext cx="1083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GLOBAL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 userDrawn="1"/>
        </p:nvSpPr>
        <p:spPr bwMode="auto">
          <a:xfrm>
            <a:off x="2300523" y="1790493"/>
            <a:ext cx="26144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MANAGEMENT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 userDrawn="1"/>
        </p:nvSpPr>
        <p:spPr bwMode="auto">
          <a:xfrm>
            <a:off x="3487906" y="2318509"/>
            <a:ext cx="4247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NEWS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2"/>
          <p:cNvSpPr>
            <a:spLocks noChangeArrowheads="1"/>
          </p:cNvSpPr>
          <p:nvPr userDrawn="1"/>
        </p:nvSpPr>
        <p:spPr bwMode="auto">
          <a:xfrm>
            <a:off x="2973388" y="2119522"/>
            <a:ext cx="934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MEETING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 userDrawn="1"/>
        </p:nvSpPr>
        <p:spPr bwMode="auto">
          <a:xfrm>
            <a:off x="3819236" y="2614362"/>
            <a:ext cx="2175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MARKETING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 userDrawn="1"/>
        </p:nvSpPr>
        <p:spPr bwMode="auto">
          <a:xfrm>
            <a:off x="4422287" y="1545998"/>
            <a:ext cx="1538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 userDrawn="1"/>
        </p:nvSpPr>
        <p:spPr bwMode="auto">
          <a:xfrm>
            <a:off x="5196400" y="2961146"/>
            <a:ext cx="7790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CHANGE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 userDrawn="1"/>
        </p:nvSpPr>
        <p:spPr bwMode="auto">
          <a:xfrm>
            <a:off x="3791058" y="2464802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IT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 userDrawn="1"/>
        </p:nvSpPr>
        <p:spPr bwMode="auto">
          <a:xfrm>
            <a:off x="5356608" y="1351905"/>
            <a:ext cx="628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PLAN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 userDrawn="1"/>
        </p:nvSpPr>
        <p:spPr bwMode="auto">
          <a:xfrm>
            <a:off x="1114562" y="1446175"/>
            <a:ext cx="33198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INTERNATIONAL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 userDrawn="1"/>
        </p:nvSpPr>
        <p:spPr bwMode="auto">
          <a:xfrm>
            <a:off x="1610690" y="2092235"/>
            <a:ext cx="1345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 userDrawn="1"/>
        </p:nvSpPr>
        <p:spPr bwMode="auto">
          <a:xfrm>
            <a:off x="1755135" y="1844815"/>
            <a:ext cx="5338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WORLD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4526169" y="1398071"/>
            <a:ext cx="8269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STRATEGY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 userDrawn="1"/>
        </p:nvSpPr>
        <p:spPr bwMode="auto">
          <a:xfrm>
            <a:off x="3619001" y="1055493"/>
            <a:ext cx="905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COMPANY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2"/>
          <p:cNvSpPr>
            <a:spLocks noChangeArrowheads="1"/>
          </p:cNvSpPr>
          <p:nvPr userDrawn="1"/>
        </p:nvSpPr>
        <p:spPr bwMode="auto">
          <a:xfrm>
            <a:off x="2814146" y="1173610"/>
            <a:ext cx="1734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SUPPORT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 userDrawn="1"/>
        </p:nvSpPr>
        <p:spPr bwMode="auto">
          <a:xfrm>
            <a:off x="5555472" y="1220745"/>
            <a:ext cx="419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WEB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 userDrawn="1"/>
        </p:nvSpPr>
        <p:spPr bwMode="auto">
          <a:xfrm>
            <a:off x="4545819" y="994271"/>
            <a:ext cx="9794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H="1">
            <a:off x="-1" y="0"/>
            <a:ext cx="9144000" cy="3962400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838575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5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 rot="10800000" flipV="1">
            <a:off x="-1" y="0"/>
            <a:ext cx="9144000" cy="37882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0000"/>
                </a:schemeClr>
              </a:gs>
              <a:gs pos="52000">
                <a:schemeClr val="bg1">
                  <a:lumMod val="50000"/>
                  <a:tint val="23500"/>
                  <a:satMod val="160000"/>
                  <a:alpha val="0"/>
                </a:schemeClr>
              </a:gs>
              <a:gs pos="100000">
                <a:schemeClr val="bg2">
                  <a:lumMod val="25000"/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 descr="Wire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30000"/>
          </a:blip>
          <a:srcRect l="6522" t="-6839"/>
          <a:stretch>
            <a:fillRect/>
          </a:stretch>
        </p:blipFill>
        <p:spPr bwMode="auto">
          <a:xfrm flipH="1">
            <a:off x="2270" y="255298"/>
            <a:ext cx="9144000" cy="35426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 bwMode="auto">
          <a:xfrm>
            <a:off x="457200" y="339353"/>
            <a:ext cx="8229600" cy="3179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gradFill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&amp;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38"/>
          <p:cNvSpPr txBox="1"/>
          <p:nvPr userDrawn="1"/>
        </p:nvSpPr>
        <p:spPr bwMode="gray">
          <a:xfrm>
            <a:off x="395544" y="932774"/>
            <a:ext cx="8105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en-GB" sz="1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Any questions?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00" y="1555752"/>
            <a:ext cx="8229600" cy="1962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e-DE" dirty="0"/>
              <a:t>Questions &amp; Answers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1" y="3671103"/>
            <a:ext cx="4572016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42026" y="2348805"/>
            <a:ext cx="2644775" cy="71343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NobleProg (UK) Ltd</a:t>
            </a:r>
            <a:br>
              <a:rPr lang="de-DE" dirty="0"/>
            </a:br>
            <a:r>
              <a:rPr lang="de-DE" dirty="0"/>
              <a:t>Edward Jenkins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42026" y="1555751"/>
            <a:ext cx="2644775" cy="644839"/>
          </a:xfrm>
        </p:spPr>
        <p:txBody>
          <a:bodyPr>
            <a:normAutofit/>
          </a:bodyPr>
          <a:lstStyle>
            <a:lvl1pPr marL="0" indent="0">
              <a:buNone/>
              <a:defRPr sz="2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Contact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042026" y="3210454"/>
            <a:ext cx="2644775" cy="14276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training@nobleprog.co.uk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042026" y="4786323"/>
            <a:ext cx="2644775" cy="101599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u="sng" baseline="0">
                <a:solidFill>
                  <a:srgbClr val="0070C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www.nobleprog.co.uk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718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auto">
          <a:noFill/>
        </p:spPr>
        <p:txBody>
          <a:bodyPr>
            <a:normAutofit/>
          </a:bodyPr>
          <a:lstStyle>
            <a:lvl1pPr marL="325438" indent="-325438">
              <a:buFont typeface="+mj-lt"/>
              <a:buAutoNum type="arabicPeriod"/>
              <a:defRPr sz="2400" baseline="0"/>
            </a:lvl1pPr>
            <a:lvl2pPr marL="536575" indent="-295275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809625" indent="-2730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3pPr>
            <a:lvl4pPr marL="1071563" indent="-2651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4pPr>
            <a:lvl5pPr marL="1439863" indent="-2714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5pPr>
          </a:lstStyle>
          <a:p>
            <a:pPr lvl="0"/>
            <a:r>
              <a:rPr lang="de-DE" dirty="0"/>
              <a:t>Item one on the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  <a:endParaRPr lang="de-DE" dirty="0"/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1271752" y="1555751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57201" y="1555751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 bwMode="auto">
          <a:xfrm>
            <a:off x="1271752" y="2214554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57201" y="2214554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 bwMode="auto">
          <a:xfrm>
            <a:off x="1271752" y="2857496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7201" y="2857496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9"/>
          </p:nvPr>
        </p:nvSpPr>
        <p:spPr bwMode="auto">
          <a:xfrm>
            <a:off x="1271752" y="3500438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57201" y="3500438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1"/>
          </p:nvPr>
        </p:nvSpPr>
        <p:spPr bwMode="auto">
          <a:xfrm>
            <a:off x="1271752" y="4143380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57201" y="4143380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41" name="Textplatzhalter 7"/>
          <p:cNvSpPr>
            <a:spLocks noGrp="1"/>
          </p:cNvSpPr>
          <p:nvPr>
            <p:ph type="body" sz="quarter" idx="23"/>
          </p:nvPr>
        </p:nvSpPr>
        <p:spPr bwMode="auto">
          <a:xfrm>
            <a:off x="1271752" y="4786322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57201" y="4786322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7599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55750"/>
            <a:ext cx="8229600" cy="4246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Item one on the agenda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Yogesh Patel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1" r:id="rId2"/>
    <p:sldLayoutId id="2147483701" r:id="rId3"/>
    <p:sldLayoutId id="2147483702" r:id="rId4"/>
    <p:sldLayoutId id="2147483683" r:id="rId5"/>
    <p:sldLayoutId id="2147483705" r:id="rId6"/>
    <p:sldLayoutId id="2147483694" r:id="rId7"/>
    <p:sldLayoutId id="2147483695" r:id="rId8"/>
    <p:sldLayoutId id="2147483650" r:id="rId9"/>
    <p:sldLayoutId id="2147483703" r:id="rId10"/>
    <p:sldLayoutId id="2147483652" r:id="rId11"/>
    <p:sldLayoutId id="2147483704" r:id="rId12"/>
    <p:sldLayoutId id="2147483664" r:id="rId13"/>
    <p:sldLayoutId id="2147483663" r:id="rId14"/>
    <p:sldLayoutId id="2147483665" r:id="rId15"/>
    <p:sldLayoutId id="2147483666" r:id="rId16"/>
    <p:sldLayoutId id="2147483687" r:id="rId17"/>
    <p:sldLayoutId id="2147483653" r:id="rId18"/>
    <p:sldLayoutId id="2147483667" r:id="rId19"/>
    <p:sldLayoutId id="2147483670" r:id="rId20"/>
    <p:sldLayoutId id="2147483668" r:id="rId21"/>
    <p:sldLayoutId id="2147483671" r:id="rId22"/>
    <p:sldLayoutId id="2147483691" r:id="rId23"/>
    <p:sldLayoutId id="2147483692" r:id="rId24"/>
    <p:sldLayoutId id="2147483693" r:id="rId25"/>
    <p:sldLayoutId id="2147483686" r:id="rId26"/>
    <p:sldLayoutId id="2147483672" r:id="rId27"/>
    <p:sldLayoutId id="2147483673" r:id="rId28"/>
    <p:sldLayoutId id="2147483685" r:id="rId29"/>
    <p:sldLayoutId id="2147483684" r:id="rId30"/>
    <p:sldLayoutId id="2147483677" r:id="rId31"/>
    <p:sldLayoutId id="2147483674" r:id="rId32"/>
    <p:sldLayoutId id="2147483696" r:id="rId33"/>
    <p:sldLayoutId id="2147483699" r:id="rId34"/>
    <p:sldLayoutId id="2147483678" r:id="rId35"/>
    <p:sldLayoutId id="2147483679" r:id="rId36"/>
    <p:sldLayoutId id="2147483680" r:id="rId37"/>
    <p:sldLayoutId id="2147483682" r:id="rId38"/>
    <p:sldLayoutId id="2147483688" r:id="rId39"/>
    <p:sldLayoutId id="2147483689" r:id="rId40"/>
    <p:sldLayoutId id="2147483690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13" indent="-20161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96863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988" indent="-363538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68288" algn="l" defTabSz="914400" rtl="0" eaLnBrk="1" latinLnBrk="0" hangingPunct="1">
        <a:spcBef>
          <a:spcPts val="1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/js_versio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ocalhost:4200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javascript-module-systems-showdow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76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DatePip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CurrencyPipe" TargetMode="External"/><Relationship Id="rId4" Type="http://schemas.openxmlformats.org/officeDocument/2006/relationships/hyperlink" Target="https://angular.io/api/common/DecimalPip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Validator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how-to-configure-webpack-4-with-angular-7-a-complete-guide-9a23c879f471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amteb/angular-7-webpack-4-boilerplate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By Yogesh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28258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099340"/>
            <a:ext cx="8991599" cy="5059536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31321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Standardized Javascript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So </a:t>
            </a:r>
            <a:r>
              <a:rPr lang="en-IN" dirty="0"/>
              <a:t>far ECMAScript1 through </a:t>
            </a:r>
            <a:r>
              <a:rPr lang="en-IN" dirty="0" smtClean="0"/>
              <a:t>ECMAScript2018</a:t>
            </a:r>
            <a:endParaRPr lang="en-IN" dirty="0"/>
          </a:p>
          <a:p>
            <a:r>
              <a:rPr lang="en-IN" dirty="0"/>
              <a:t>Most modern browsers support ECMAScript5</a:t>
            </a:r>
          </a:p>
          <a:p>
            <a:r>
              <a:rPr lang="en-IN" dirty="0"/>
              <a:t>ECMAScript6 = ES6 = ES2015 = ECMAScript2015</a:t>
            </a:r>
          </a:p>
          <a:p>
            <a:r>
              <a:rPr lang="en-IN" dirty="0" err="1"/>
              <a:t>Transpiler</a:t>
            </a:r>
            <a:r>
              <a:rPr lang="en-IN" dirty="0"/>
              <a:t> can compile ECMAScript6 to ECMAScript5</a:t>
            </a:r>
            <a:endParaRPr lang="en-US" noProof="1"/>
          </a:p>
          <a:p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Whats new in ECMAScript 6?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www.w3schools.com/js/js_es6.asp</a:t>
            </a:r>
            <a:endParaRPr lang="en-IN" dirty="0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More </a:t>
            </a:r>
            <a:r>
              <a:rPr lang="en-US" noProof="1"/>
              <a:t>info on ECMAScript versions and Browser compatibility -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www.w3schools.com/js/js_versions.asp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3314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ECMAScript + Babel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 smtClean="0">
                <a:solidFill>
                  <a:srgbClr val="C00000"/>
                </a:solidFill>
              </a:rPr>
              <a:t>init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babel-cli babel-core 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</a:t>
            </a:r>
            <a:r>
              <a:rPr lang="en-US" noProof="1" smtClean="0">
                <a:solidFill>
                  <a:srgbClr val="C00000"/>
                </a:solidFill>
              </a:rPr>
              <a:t>babel-preset-es2015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/>
              <a:t>"scripts": {</a:t>
            </a:r>
          </a:p>
          <a:p>
            <a:pPr marL="342900" lvl="1" indent="0">
              <a:buNone/>
            </a:pPr>
            <a:r>
              <a:rPr lang="en-US" noProof="1"/>
              <a:t>    "babel": "babel --presets es2015 js/main.js -o build/main.bundle.js",</a:t>
            </a:r>
          </a:p>
          <a:p>
            <a:pPr marL="342900" lvl="1" indent="0">
              <a:buNone/>
            </a:pPr>
            <a:r>
              <a:rPr lang="en-US" noProof="1" smtClean="0"/>
              <a:t>}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545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TypeScript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Strongly typed scripting language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Free and open-source programming language developed and maintained by Microsoft</a:t>
            </a:r>
          </a:p>
          <a:p>
            <a:r>
              <a:rPr lang="en-IN" dirty="0"/>
              <a:t>Typed superset of JavaScript</a:t>
            </a:r>
          </a:p>
          <a:p>
            <a:r>
              <a:rPr lang="en-IN" dirty="0"/>
              <a:t>Compiles to plain JavaScript</a:t>
            </a:r>
          </a:p>
          <a:p>
            <a:r>
              <a:rPr lang="en-IN" dirty="0"/>
              <a:t>Benefits - </a:t>
            </a:r>
            <a:r>
              <a:rPr lang="en-IN" dirty="0" err="1"/>
              <a:t>Intellisense</a:t>
            </a:r>
            <a:r>
              <a:rPr lang="en-IN" dirty="0"/>
              <a:t>, </a:t>
            </a:r>
            <a:r>
              <a:rPr lang="en-IN" dirty="0" err="1"/>
              <a:t>Aotucomplete</a:t>
            </a:r>
            <a:r>
              <a:rPr lang="en-IN" dirty="0"/>
              <a:t>, Strongly Typed, Classes, Interfaces, Inheritance</a:t>
            </a:r>
          </a:p>
          <a:p>
            <a:r>
              <a:rPr lang="en-IN" dirty="0"/>
              <a:t>Supported editors – Visual Studio Code, </a:t>
            </a:r>
            <a:r>
              <a:rPr lang="en-IN" dirty="0" err="1"/>
              <a:t>WebStorm</a:t>
            </a:r>
            <a:r>
              <a:rPr lang="en-IN" dirty="0"/>
              <a:t>, Atom, Sublime Text, </a:t>
            </a:r>
            <a:r>
              <a:rPr lang="en-IN" dirty="0" err="1"/>
              <a:t>etc</a:t>
            </a:r>
            <a:r>
              <a:rPr lang="en-IN" dirty="0"/>
              <a:t>…</a:t>
            </a:r>
            <a:endParaRPr lang="en-US" noProof="1"/>
          </a:p>
          <a:p>
            <a:r>
              <a:rPr lang="en-US" noProof="1"/>
              <a:t>Install typescript using NPM – </a:t>
            </a:r>
          </a:p>
          <a:p>
            <a:pPr marL="241300" lvl="1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sudo </a:t>
            </a:r>
            <a:r>
              <a:rPr lang="en-US" noProof="1">
                <a:solidFill>
                  <a:srgbClr val="C00000"/>
                </a:solidFill>
              </a:rPr>
              <a:t>npm install –g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24" y="1669379"/>
            <a:ext cx="3919076" cy="3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00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install -g typescript</a:t>
            </a:r>
          </a:p>
          <a:p>
            <a:r>
              <a:rPr lang="en-US" noProof="1">
                <a:solidFill>
                  <a:srgbClr val="C00000"/>
                </a:solidFill>
              </a:rPr>
              <a:t>tsc --</a:t>
            </a:r>
            <a:r>
              <a:rPr lang="en-US" noProof="1" smtClean="0">
                <a:solidFill>
                  <a:srgbClr val="C00000"/>
                </a:solidFill>
              </a:rPr>
              <a:t>version</a:t>
            </a:r>
          </a:p>
          <a:p>
            <a:r>
              <a:rPr lang="en-US" noProof="1" smtClean="0"/>
              <a:t>Create a </a:t>
            </a:r>
            <a:r>
              <a:rPr lang="en-US" noProof="1" smtClean="0">
                <a:solidFill>
                  <a:srgbClr val="C00000"/>
                </a:solidFill>
              </a:rPr>
              <a:t>main.ts</a:t>
            </a:r>
            <a:r>
              <a:rPr lang="en-US" noProof="1" smtClean="0"/>
              <a:t> file</a:t>
            </a:r>
          </a:p>
          <a:p>
            <a:r>
              <a:rPr lang="en-US" noProof="1" smtClean="0"/>
              <a:t>Compile typescript</a:t>
            </a:r>
          </a:p>
          <a:p>
            <a:pPr marL="509587" lvl="2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tsc main.ts</a:t>
            </a:r>
            <a:endParaRPr lang="en-US" noProof="1">
              <a:solidFill>
                <a:srgbClr val="C00000"/>
              </a:solidFill>
            </a:endParaRPr>
          </a:p>
          <a:p>
            <a:r>
              <a:rPr lang="en-US" noProof="1" smtClean="0"/>
              <a:t>Refer generated JS files in HTML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0398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JS / Angular 1.X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 is by far the most popular JavaScript framework for dynamic web apps.</a:t>
            </a:r>
          </a:p>
          <a:p>
            <a:r>
              <a:rPr lang="en-IN" noProof="1"/>
              <a:t>Mainly maintained by Google with support from open source community.</a:t>
            </a:r>
          </a:p>
          <a:p>
            <a:r>
              <a:rPr lang="en-IN" noProof="1"/>
              <a:t>AngularJS lets you extend HTML vocabulary for your application.</a:t>
            </a:r>
          </a:p>
          <a:p>
            <a:r>
              <a:rPr lang="en-IN" noProof="1"/>
              <a:t>Plain Javascript</a:t>
            </a:r>
          </a:p>
          <a:p>
            <a:r>
              <a:rPr lang="en-IN" noProof="1"/>
              <a:t>SPA</a:t>
            </a:r>
          </a:p>
          <a:p>
            <a:r>
              <a:rPr lang="en-IN" noProof="1"/>
              <a:t>Data Binding</a:t>
            </a:r>
          </a:p>
          <a:p>
            <a:r>
              <a:rPr lang="en-IN" noProof="1"/>
              <a:t>Dependency Injection</a:t>
            </a:r>
          </a:p>
          <a:p>
            <a:r>
              <a:rPr lang="en-IN" noProof="1"/>
              <a:t>Testing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420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1.X features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74251"/>
            <a:ext cx="8229599" cy="5209562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306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Complete re-write </a:t>
            </a:r>
          </a:p>
          <a:p>
            <a:r>
              <a:rPr lang="en-IN" noProof="1"/>
              <a:t> Components: Controllers &amp; scopes are replaced with components</a:t>
            </a:r>
          </a:p>
          <a:p>
            <a:r>
              <a:rPr lang="en-IN" noProof="1"/>
              <a:t> Performance: Angular 2 is 5 times faster than AngularJS 1</a:t>
            </a:r>
          </a:p>
          <a:p>
            <a:r>
              <a:rPr lang="en-IN" noProof="1"/>
              <a:t> Cross Platform: Single app that works across Mobile &amp; desktop devices</a:t>
            </a:r>
          </a:p>
          <a:p>
            <a:r>
              <a:rPr lang="en-IN" noProof="1"/>
              <a:t> Mobile: Angular 2 is made keeping in mind mobile oriented architecture</a:t>
            </a:r>
          </a:p>
          <a:p>
            <a:r>
              <a:rPr lang="en-IN" noProof="1"/>
              <a:t> Language options: TypeScript, Dart, ECMAScript5, ECMAScript6(ES 2015), etc…</a:t>
            </a:r>
          </a:p>
          <a:p>
            <a:r>
              <a:rPr lang="en-IN" noProof="1"/>
              <a:t> SEO friendly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873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Angular </a:t>
            </a:r>
            <a:r>
              <a:rPr lang="en-US" noProof="1" smtClean="0"/>
              <a:t>2 - </a:t>
            </a:r>
            <a:r>
              <a:rPr lang="en-IN" dirty="0" smtClean="0"/>
              <a:t>Key Concepts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45"/>
            <a:ext cx="9144000" cy="47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57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4 – What about Angular 3?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/>
              <a:t>Reduced the size of the generated code for your components by around 60% in most cases</a:t>
            </a:r>
          </a:p>
          <a:p>
            <a:r>
              <a:rPr lang="en-IN" dirty="0"/>
              <a:t> Faster Compilation</a:t>
            </a:r>
          </a:p>
          <a:p>
            <a:r>
              <a:rPr lang="en-IN" dirty="0"/>
              <a:t> </a:t>
            </a:r>
            <a:r>
              <a:rPr lang="en-IN" dirty="0" err="1"/>
              <a:t>TypeScript</a:t>
            </a:r>
            <a:r>
              <a:rPr lang="en-IN" dirty="0"/>
              <a:t> 2.1 and 2.2 compatibility; earlier </a:t>
            </a:r>
            <a:r>
              <a:rPr lang="en-IN" dirty="0" err="1"/>
              <a:t>upto</a:t>
            </a:r>
            <a:r>
              <a:rPr lang="en-IN" dirty="0"/>
              <a:t> 1.8 was supported</a:t>
            </a:r>
          </a:p>
          <a:p>
            <a:r>
              <a:rPr lang="en-IN" dirty="0"/>
              <a:t> </a:t>
            </a:r>
            <a:r>
              <a:rPr lang="en-IN" b="1" dirty="0"/>
              <a:t>Animations</a:t>
            </a:r>
            <a:r>
              <a:rPr lang="en-IN" dirty="0"/>
              <a:t>: segregated animation package from @angular/core as a separate and dedicated package</a:t>
            </a:r>
          </a:p>
          <a:p>
            <a:r>
              <a:rPr lang="en-IN" dirty="0"/>
              <a:t> Router: A new interface has been introduced to represent the parameters of a URL - </a:t>
            </a:r>
            <a:r>
              <a:rPr lang="en-IN" b="1" dirty="0" err="1"/>
              <a:t>ParamMap</a:t>
            </a:r>
            <a:endParaRPr lang="en-IN" b="1" dirty="0"/>
          </a:p>
          <a:p>
            <a:r>
              <a:rPr lang="en-IN" dirty="0"/>
              <a:t> </a:t>
            </a:r>
            <a:r>
              <a:rPr lang="en-IN" b="1" dirty="0"/>
              <a:t>*</a:t>
            </a:r>
            <a:r>
              <a:rPr lang="en-IN" b="1" dirty="0" err="1"/>
              <a:t>ngIf</a:t>
            </a:r>
            <a:r>
              <a:rPr lang="en-IN" dirty="0"/>
              <a:t> with else</a:t>
            </a:r>
          </a:p>
          <a:p>
            <a:r>
              <a:rPr lang="en-IN" dirty="0"/>
              <a:t> The </a:t>
            </a:r>
            <a:r>
              <a:rPr lang="en-IN" b="1" dirty="0"/>
              <a:t>template</a:t>
            </a:r>
            <a:r>
              <a:rPr lang="en-IN" dirty="0"/>
              <a:t> tag is now deprecated; use the </a:t>
            </a:r>
            <a:r>
              <a:rPr lang="en-IN" b="1" dirty="0"/>
              <a:t>ng-template</a:t>
            </a:r>
            <a:r>
              <a:rPr lang="en-IN" dirty="0"/>
              <a:t> tag instead.</a:t>
            </a:r>
          </a:p>
          <a:p>
            <a:r>
              <a:rPr lang="en-IN" dirty="0"/>
              <a:t> new </a:t>
            </a:r>
            <a:r>
              <a:rPr lang="en-IN" b="1" dirty="0" err="1"/>
              <a:t>titlecase</a:t>
            </a:r>
            <a:r>
              <a:rPr lang="en-IN" dirty="0"/>
              <a:t> pipe: ‘Foo Bar’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7099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2" y="154051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Update the package manager and Remove old version of node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update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remove --purge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node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2" y="265350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Add the required repository to your system and update the package manager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curl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sL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https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://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deb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.nodesource.com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setup_6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.x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|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-E </a:t>
            </a:r>
            <a:r>
              <a:rPr lang="en-IN" sz="1600" dirty="0">
                <a:solidFill>
                  <a:srgbClr val="CB4B16"/>
                </a:solidFill>
                <a:latin typeface="inherit"/>
              </a:rPr>
              <a:t>bash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2" y="3751264"/>
            <a:ext cx="6645050" cy="943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Use this command to install Node.js and npm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-y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nodejs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7" name="Textplatzhalter 3"/>
          <p:cNvSpPr txBox="1">
            <a:spLocks/>
          </p:cNvSpPr>
          <p:nvPr/>
        </p:nvSpPr>
        <p:spPr bwMode="auto">
          <a:xfrm>
            <a:off x="2041752" y="4849020"/>
            <a:ext cx="6645050" cy="95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Verify that Node.js and NPM is installed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node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npm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NPM. Steps for Ubuntu: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6" name="Eingekerbter Richtungspfeil 55"/>
          <p:cNvSpPr/>
          <p:nvPr/>
        </p:nvSpPr>
        <p:spPr bwMode="auto">
          <a:xfrm rot="5400000">
            <a:off x="529712" y="4776475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57" name="Eingekerbter Richtungspfeil 56"/>
          <p:cNvSpPr/>
          <p:nvPr/>
        </p:nvSpPr>
        <p:spPr bwMode="auto">
          <a:xfrm rot="5400000">
            <a:off x="529712" y="3669103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2" y="257736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2" y="148320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77243734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Build </a:t>
            </a:r>
            <a:r>
              <a:rPr lang="en-IN" b="1" dirty="0"/>
              <a:t>Optimizer</a:t>
            </a:r>
            <a:r>
              <a:rPr lang="en-IN" dirty="0"/>
              <a:t> : production builds created with the </a:t>
            </a:r>
            <a:r>
              <a:rPr lang="en-IN" dirty="0" err="1"/>
              <a:t>Angilar</a:t>
            </a:r>
            <a:r>
              <a:rPr lang="en-IN" dirty="0"/>
              <a:t> CLI will now apply the build optimizer by default.</a:t>
            </a:r>
          </a:p>
          <a:p>
            <a:r>
              <a:rPr lang="en-IN" dirty="0"/>
              <a:t>Angular </a:t>
            </a:r>
            <a:r>
              <a:rPr lang="en-IN" b="1" dirty="0"/>
              <a:t>Universal State Transfer API </a:t>
            </a:r>
            <a:r>
              <a:rPr lang="en-IN" dirty="0"/>
              <a:t>and DOM Support.</a:t>
            </a:r>
          </a:p>
          <a:p>
            <a:r>
              <a:rPr lang="en-IN" dirty="0" smtClean="0"/>
              <a:t>Internationalized </a:t>
            </a:r>
            <a:r>
              <a:rPr lang="en-IN" dirty="0"/>
              <a:t>Number, Date, and Currency Pipes</a:t>
            </a:r>
          </a:p>
          <a:p>
            <a:r>
              <a:rPr lang="en-IN" b="1" dirty="0" err="1"/>
              <a:t>HttpClient</a:t>
            </a:r>
            <a:r>
              <a:rPr lang="en-IN" dirty="0"/>
              <a:t> : @angular/http is deprecated in Angular 5. It is replaced with @angular/common/http library.</a:t>
            </a:r>
          </a:p>
          <a:p>
            <a:r>
              <a:rPr lang="en-IN" dirty="0" err="1"/>
              <a:t>HttpModule</a:t>
            </a:r>
            <a:r>
              <a:rPr lang="en-IN" dirty="0"/>
              <a:t> is </a:t>
            </a:r>
            <a:r>
              <a:rPr lang="en-IN" dirty="0" smtClean="0"/>
              <a:t>no </a:t>
            </a:r>
            <a:r>
              <a:rPr lang="en-IN" dirty="0"/>
              <a:t>more </a:t>
            </a:r>
            <a:r>
              <a:rPr lang="en-IN" dirty="0" smtClean="0"/>
              <a:t>used </a:t>
            </a:r>
            <a:r>
              <a:rPr lang="en-IN" dirty="0"/>
              <a:t>in Angular 5. It is replaced by </a:t>
            </a:r>
            <a:r>
              <a:rPr lang="en-IN" dirty="0" err="1"/>
              <a:t>HttpClientModule</a:t>
            </a:r>
            <a:r>
              <a:rPr lang="en-IN" dirty="0"/>
              <a:t> of @angular/common/http </a:t>
            </a:r>
            <a:r>
              <a:rPr lang="en-IN" dirty="0" smtClean="0"/>
              <a:t>library.</a:t>
            </a:r>
            <a:endParaRPr lang="en-IN" dirty="0"/>
          </a:p>
          <a:p>
            <a:r>
              <a:rPr lang="en-IN" dirty="0" smtClean="0"/>
              <a:t>Angular </a:t>
            </a:r>
            <a:r>
              <a:rPr lang="en-IN" dirty="0"/>
              <a:t>Forms adds </a:t>
            </a:r>
            <a:r>
              <a:rPr lang="en-IN" dirty="0" err="1"/>
              <a:t>updateOn</a:t>
            </a:r>
            <a:r>
              <a:rPr lang="en-IN" dirty="0"/>
              <a:t> Blur / Submit</a:t>
            </a:r>
          </a:p>
          <a:p>
            <a:r>
              <a:rPr lang="en-IN" dirty="0" smtClean="0"/>
              <a:t>New </a:t>
            </a:r>
            <a:r>
              <a:rPr lang="en-IN" dirty="0"/>
              <a:t>Router Lifecycle Events : </a:t>
            </a:r>
            <a:r>
              <a:rPr lang="en-IN" dirty="0" err="1"/>
              <a:t>GuardsCheckStart</a:t>
            </a:r>
            <a:r>
              <a:rPr lang="en-IN" dirty="0"/>
              <a:t>, </a:t>
            </a:r>
            <a:r>
              <a:rPr lang="en-IN" dirty="0" err="1"/>
              <a:t>ChildActivationStart</a:t>
            </a:r>
            <a:r>
              <a:rPr lang="en-IN" dirty="0"/>
              <a:t>, </a:t>
            </a:r>
            <a:r>
              <a:rPr lang="en-IN" dirty="0" err="1"/>
              <a:t>ActivationStart</a:t>
            </a:r>
            <a:r>
              <a:rPr lang="en-IN" dirty="0"/>
              <a:t>, </a:t>
            </a:r>
            <a:r>
              <a:rPr lang="en-IN" dirty="0" err="1"/>
              <a:t>GuardsCheckEnd</a:t>
            </a:r>
            <a:r>
              <a:rPr lang="en-IN" dirty="0"/>
              <a:t>, </a:t>
            </a:r>
            <a:r>
              <a:rPr lang="en-IN" dirty="0" err="1"/>
              <a:t>ResolveStart</a:t>
            </a:r>
            <a:r>
              <a:rPr lang="en-IN" dirty="0"/>
              <a:t>, </a:t>
            </a:r>
            <a:r>
              <a:rPr lang="en-IN" dirty="0" err="1"/>
              <a:t>ResolveEnd</a:t>
            </a:r>
            <a:r>
              <a:rPr lang="en-IN" dirty="0"/>
              <a:t>, </a:t>
            </a:r>
            <a:r>
              <a:rPr lang="en-IN" dirty="0" err="1"/>
              <a:t>ActivationEnd</a:t>
            </a:r>
            <a:r>
              <a:rPr lang="en-IN" dirty="0"/>
              <a:t>, </a:t>
            </a:r>
            <a:r>
              <a:rPr lang="en-IN" dirty="0" err="1"/>
              <a:t>ChildActivationEnd</a:t>
            </a:r>
            <a:endParaRPr lang="en-IN" dirty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7714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6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Ivy Renderer: </a:t>
            </a:r>
            <a:r>
              <a:rPr lang="en-US" dirty="0"/>
              <a:t>Ivy renderer is behind a flag that you have to explicitly set in the compiler options (in the </a:t>
            </a:r>
            <a:r>
              <a:rPr lang="en-US" dirty="0" err="1"/>
              <a:t>tsconfig.json</a:t>
            </a:r>
            <a:r>
              <a:rPr lang="en-US" dirty="0"/>
              <a:t> file) if you want to give it a try</a:t>
            </a:r>
            <a:r>
              <a:rPr lang="en-US" dirty="0" smtClean="0"/>
              <a:t>.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"</a:t>
            </a:r>
            <a:r>
              <a:rPr lang="en-IN" dirty="0" err="1">
                <a:solidFill>
                  <a:srgbClr val="C00000"/>
                </a:solidFill>
              </a:rPr>
              <a:t>angularCompilerOptions</a:t>
            </a:r>
            <a:r>
              <a:rPr lang="en-IN" dirty="0">
                <a:solidFill>
                  <a:srgbClr val="C00000"/>
                </a:solidFill>
              </a:rPr>
              <a:t>": {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"</a:t>
            </a:r>
            <a:r>
              <a:rPr lang="en-IN" dirty="0" err="1">
                <a:solidFill>
                  <a:srgbClr val="C00000"/>
                </a:solidFill>
              </a:rPr>
              <a:t>enableIvy</a:t>
            </a:r>
            <a:r>
              <a:rPr lang="en-IN" dirty="0">
                <a:solidFill>
                  <a:srgbClr val="C00000"/>
                </a:solidFill>
              </a:rPr>
              <a:t>": true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  <a:p>
            <a:pPr lvl="0" fontAlgn="base"/>
            <a:r>
              <a:rPr lang="en-US" b="1" dirty="0" err="1"/>
              <a:t>Bazel</a:t>
            </a:r>
            <a:r>
              <a:rPr lang="en-US" b="1" dirty="0"/>
              <a:t> Compiler</a:t>
            </a:r>
            <a:endParaRPr lang="en-IN" dirty="0"/>
          </a:p>
          <a:p>
            <a:pPr lvl="0" fontAlgn="base"/>
            <a:r>
              <a:rPr lang="en-US" b="1" dirty="0"/>
              <a:t>Closure Compiler</a:t>
            </a:r>
            <a:endParaRPr lang="en-IN" dirty="0"/>
          </a:p>
          <a:p>
            <a:pPr lvl="0" fontAlgn="base"/>
            <a:r>
              <a:rPr lang="en-US" b="1" dirty="0"/>
              <a:t>Component Dev Kit (CDK)</a:t>
            </a:r>
            <a:endParaRPr lang="en-IN" dirty="0"/>
          </a:p>
          <a:p>
            <a:r>
              <a:rPr lang="en-US" b="1" dirty="0"/>
              <a:t>Angular Elements: </a:t>
            </a:r>
            <a:r>
              <a:rPr lang="en-US" dirty="0"/>
              <a:t>Angular Elements will give us the ability to use our Angular components in other environments (like a simple jQuery app or </a:t>
            </a:r>
            <a:r>
              <a:rPr lang="en-US" dirty="0" err="1"/>
              <a:t>VueJS</a:t>
            </a:r>
            <a:r>
              <a:rPr lang="en-US" dirty="0"/>
              <a:t> app).</a:t>
            </a:r>
            <a:endParaRPr lang="en-IN" dirty="0"/>
          </a:p>
          <a:p>
            <a:pPr lvl="0" fontAlgn="base"/>
            <a:r>
              <a:rPr lang="en-US" b="1" dirty="0"/>
              <a:t>Locality: </a:t>
            </a:r>
            <a:r>
              <a:rPr lang="en-US" dirty="0"/>
              <a:t>locality just means that you are only able to look at individual files/components at a time when generating the output.</a:t>
            </a:r>
            <a:endParaRPr lang="en-IN" dirty="0"/>
          </a:p>
          <a:p>
            <a:pPr lvl="0" fontAlgn="base"/>
            <a:r>
              <a:rPr lang="en-US" b="1" dirty="0"/>
              <a:t>Tree Shaking: </a:t>
            </a:r>
            <a:r>
              <a:rPr lang="en-US" dirty="0"/>
              <a:t>The Ivy renderer is taking tree shaking to a whole new level.</a:t>
            </a: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ng update &amp; ng add: </a:t>
            </a:r>
            <a:r>
              <a:rPr lang="en-US" dirty="0"/>
              <a:t>This most exciting command will automatically update your @angular dependencies in your </a:t>
            </a:r>
            <a:r>
              <a:rPr lang="en-US" i="1" dirty="0" err="1"/>
              <a:t>package.json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b="1" dirty="0"/>
              <a:t>Router</a:t>
            </a:r>
            <a:r>
              <a:rPr lang="en-US" dirty="0"/>
              <a:t>: Added </a:t>
            </a:r>
            <a:r>
              <a:rPr lang="en-US" dirty="0" err="1"/>
              <a:t>navigationSource</a:t>
            </a:r>
            <a:r>
              <a:rPr lang="en-US" dirty="0"/>
              <a:t> and </a:t>
            </a:r>
            <a:r>
              <a:rPr lang="en-US" dirty="0" err="1"/>
              <a:t>restoredState</a:t>
            </a:r>
            <a:r>
              <a:rPr lang="en-US" dirty="0"/>
              <a:t> to </a:t>
            </a:r>
            <a:r>
              <a:rPr lang="en-US" dirty="0" err="1"/>
              <a:t>NavigationStart</a:t>
            </a:r>
            <a:r>
              <a:rPr lang="en-US" dirty="0"/>
              <a:t> event.</a:t>
            </a:r>
            <a:endParaRPr lang="en-IN" dirty="0"/>
          </a:p>
          <a:p>
            <a:r>
              <a:rPr lang="en-US" dirty="0"/>
              <a:t>Tree-</a:t>
            </a:r>
            <a:r>
              <a:rPr lang="en-US" dirty="0" err="1"/>
              <a:t>shakeable</a:t>
            </a:r>
            <a:r>
              <a:rPr lang="en-US" dirty="0"/>
              <a:t> </a:t>
            </a:r>
            <a:r>
              <a:rPr lang="en-US" dirty="0" smtClean="0"/>
              <a:t>providers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@Injectable({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providedIn</a:t>
            </a:r>
            <a:r>
              <a:rPr lang="en-IN" dirty="0">
                <a:solidFill>
                  <a:srgbClr val="C00000"/>
                </a:solidFill>
              </a:rPr>
              <a:t>: 'root'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UserService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29506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 </a:t>
            </a:r>
            <a:r>
              <a:rPr lang="en-US" b="1" dirty="0" smtClean="0"/>
              <a:t>prompts: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will now prompt users when typing commands like @angular/material, ng-new, and ng-add to help them discover the in-built SCSS support, routing, and more</a:t>
            </a:r>
            <a:r>
              <a:rPr lang="en-IN" dirty="0" smtClean="0"/>
              <a:t>.</a:t>
            </a:r>
          </a:p>
          <a:p>
            <a:r>
              <a:rPr lang="en-US" b="1" dirty="0"/>
              <a:t>Drag &amp; </a:t>
            </a:r>
            <a:r>
              <a:rPr lang="en-US" b="1" dirty="0" smtClean="0"/>
              <a:t>drop: </a:t>
            </a:r>
            <a:r>
              <a:rPr lang="en-US" dirty="0" smtClean="0"/>
              <a:t>drag </a:t>
            </a:r>
            <a:r>
              <a:rPr lang="en-US" dirty="0"/>
              <a:t>&amp; drop interfaces, which is backed by sorting within a list, support for free dragging, animations, custom drag handles, transferring items between lists, previews, and placeholders.</a:t>
            </a:r>
            <a:endParaRPr lang="en-US" b="1" dirty="0" smtClean="0"/>
          </a:p>
          <a:p>
            <a:r>
              <a:rPr lang="en-US" b="1" dirty="0"/>
              <a:t>Virtual </a:t>
            </a:r>
            <a:r>
              <a:rPr lang="en-US" b="1" dirty="0" smtClean="0"/>
              <a:t>scrolling: </a:t>
            </a:r>
            <a:r>
              <a:rPr lang="en-US" dirty="0"/>
              <a:t>L</a:t>
            </a:r>
            <a:r>
              <a:rPr lang="en-US" dirty="0" smtClean="0"/>
              <a:t>oads </a:t>
            </a:r>
            <a:r>
              <a:rPr lang="en-US" dirty="0"/>
              <a:t>and unloads items from the DOM depending upon visible parts of lists, resulting into a much faster experiences for users having huge scrollable lists.</a:t>
            </a:r>
            <a:r>
              <a:rPr lang="en-US" dirty="0" smtClean="0"/>
              <a:t>.</a:t>
            </a:r>
            <a:endParaRPr lang="en-IN" dirty="0"/>
          </a:p>
          <a:p>
            <a:pPr lvl="0" fontAlgn="base"/>
            <a:r>
              <a:rPr lang="en-US" dirty="0" smtClean="0"/>
              <a:t>Application </a:t>
            </a:r>
            <a:r>
              <a:rPr lang="en-US" dirty="0"/>
              <a:t>performance improvements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9437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App Architecture</a:t>
            </a:r>
            <a:endParaRPr lang="en-US" noProof="1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63"/>
            <a:ext cx="9144000" cy="4649787"/>
          </a:xfrm>
        </p:spPr>
      </p:pic>
    </p:spTree>
    <p:extLst>
      <p:ext uri="{BB962C8B-B14F-4D97-AF65-F5344CB8AC3E}">
        <p14:creationId xmlns:p14="http://schemas.microsoft.com/office/powerpoint/2010/main" val="17515367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Command line </a:t>
            </a:r>
            <a:r>
              <a:rPr lang="en-US" noProof="1" smtClean="0"/>
              <a:t>interface </a:t>
            </a:r>
            <a:r>
              <a:rPr lang="en-IN" noProof="1"/>
              <a:t>t</a:t>
            </a:r>
            <a:r>
              <a:rPr lang="en-IN" dirty="0" err="1"/>
              <a:t>ool</a:t>
            </a:r>
            <a:r>
              <a:rPr lang="en-IN" dirty="0"/>
              <a:t> to initialize, develop, scaffold and maintain </a:t>
            </a:r>
            <a:r>
              <a:rPr lang="en-IN" dirty="0">
                <a:hlinkClick r:id="rId3"/>
              </a:rPr>
              <a:t>Angular</a:t>
            </a:r>
            <a:r>
              <a:rPr lang="en-IN" dirty="0"/>
              <a:t> applications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Generating and serving an Angular project</a:t>
            </a:r>
          </a:p>
          <a:p>
            <a:pPr lvl="1"/>
            <a:r>
              <a:rPr lang="en-IN" noProof="1"/>
              <a:t>Insrall CLI: </a:t>
            </a:r>
            <a:r>
              <a:rPr lang="en-IN" noProof="1" smtClean="0">
                <a:solidFill>
                  <a:srgbClr val="C00000"/>
                </a:solidFill>
              </a:rPr>
              <a:t>npm </a:t>
            </a:r>
            <a:r>
              <a:rPr lang="en-IN" noProof="1">
                <a:solidFill>
                  <a:srgbClr val="C00000"/>
                </a:solidFill>
              </a:rPr>
              <a:t>install -g @</a:t>
            </a:r>
            <a:r>
              <a:rPr lang="en-IN" noProof="1" smtClean="0">
                <a:solidFill>
                  <a:srgbClr val="C00000"/>
                </a:solidFill>
              </a:rPr>
              <a:t>angular/cli@7</a:t>
            </a:r>
          </a:p>
          <a:p>
            <a:pPr lvl="1"/>
            <a:r>
              <a:rPr lang="en-IN" noProof="1" smtClean="0"/>
              <a:t>Check the installation: </a:t>
            </a:r>
            <a:r>
              <a:rPr lang="en-IN" noProof="1" smtClean="0">
                <a:solidFill>
                  <a:srgbClr val="C00000"/>
                </a:solidFill>
              </a:rPr>
              <a:t>ng --version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Create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</a:p>
          <a:p>
            <a:pPr lvl="2"/>
            <a:r>
              <a:rPr lang="en-IN" noProof="1" smtClean="0"/>
              <a:t>Routing? Y</a:t>
            </a:r>
          </a:p>
          <a:p>
            <a:pPr lvl="2"/>
            <a:r>
              <a:rPr lang="en-IN" noProof="1" smtClean="0"/>
              <a:t>Style? SCSS</a:t>
            </a:r>
          </a:p>
          <a:p>
            <a:pPr lvl="1"/>
            <a:r>
              <a:rPr lang="en-IN" noProof="1"/>
              <a:t>Go to app root: </a:t>
            </a:r>
            <a:r>
              <a:rPr lang="en-IN" noProof="1" smtClean="0">
                <a:solidFill>
                  <a:srgbClr val="C00000"/>
                </a:solidFill>
              </a:rPr>
              <a:t>cd DemoApp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Run the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serve / npm run start</a:t>
            </a:r>
          </a:p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dirty="0">
                <a:hlinkClick r:id="rId4"/>
              </a:rPr>
              <a:t>http://localhost:4200/</a:t>
            </a:r>
            <a:endParaRPr lang="en-US" dirty="0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5063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the </a:t>
            </a:r>
            <a:r>
              <a:rPr lang="en-IN" dirty="0">
                <a:solidFill>
                  <a:srgbClr val="C00000"/>
                </a:solidFill>
              </a:rPr>
              <a:t>ng generate</a:t>
            </a:r>
            <a:r>
              <a:rPr lang="en-IN" dirty="0"/>
              <a:t> (or just </a:t>
            </a:r>
            <a:r>
              <a:rPr lang="en-IN" dirty="0">
                <a:solidFill>
                  <a:srgbClr val="C00000"/>
                </a:solidFill>
              </a:rPr>
              <a:t>ng g</a:t>
            </a:r>
            <a:r>
              <a:rPr lang="en-IN" dirty="0"/>
              <a:t>) command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8294"/>
              </p:ext>
            </p:extLst>
          </p:nvPr>
        </p:nvGraphicFramePr>
        <p:xfrm>
          <a:off x="1188720" y="1713071"/>
          <a:ext cx="6766560" cy="3657600"/>
        </p:xfrm>
        <a:graphic>
          <a:graphicData uri="http://schemas.openxmlformats.org/drawingml/2006/table">
            <a:tbl>
              <a:tblPr/>
              <a:tblGrid>
                <a:gridCol w="198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Scaffold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Usage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29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Bootstrapping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JIT compiler at </a:t>
            </a:r>
            <a:r>
              <a:rPr lang="en-US" noProof="1" smtClean="0"/>
              <a:t>browser: </a:t>
            </a:r>
            <a:r>
              <a:rPr lang="en-US" noProof="1"/>
              <a:t>platform-browser-dynamic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JIT compiler bootstraps module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361938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AppModule bootstraps </a:t>
            </a:r>
            <a:r>
              <a:rPr lang="en-US" b="1" noProof="1" smtClean="0"/>
              <a:t>AppComponent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AppComponent </a:t>
            </a:r>
            <a:r>
              <a:rPr lang="en-US" b="1" noProof="1">
                <a:solidFill>
                  <a:schemeClr val="bg1"/>
                </a:solidFill>
              </a:rPr>
              <a:t>and children tree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119707" y="2897783"/>
            <a:ext cx="213444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03872" y="1409082"/>
            <a:ext cx="1166185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/>
              <a:t>platform-browser-dynamic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528382" y="4414006"/>
            <a:ext cx="1317095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3714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bootstrapModule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721939"/>
            <a:ext cx="6645050" cy="1616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NgModule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declarations: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imports: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BrowserModule</a:t>
            </a:r>
            <a:r>
              <a:rPr lang="en-IN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AppRoutingModule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bootstrap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: [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}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95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is loaded.</a:t>
            </a:r>
          </a:p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All the children components appearing in </a:t>
            </a: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are also loaded.</a:t>
            </a:r>
          </a:p>
        </p:txBody>
      </p:sp>
    </p:spTree>
    <p:extLst>
      <p:ext uri="{BB962C8B-B14F-4D97-AF65-F5344CB8AC3E}">
        <p14:creationId xmlns:p14="http://schemas.microsoft.com/office/powerpoint/2010/main" val="36772110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Modules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Angular </a:t>
            </a:r>
            <a:r>
              <a:rPr lang="en-US" noProof="1"/>
              <a:t>modules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Modules are used in </a:t>
            </a:r>
            <a:r>
              <a:rPr lang="en-US" dirty="0" smtClean="0"/>
              <a:t>Angular </a:t>
            </a:r>
            <a:r>
              <a:rPr lang="en-US" dirty="0"/>
              <a:t>to put </a:t>
            </a:r>
            <a:r>
              <a:rPr lang="en-US" dirty="0">
                <a:solidFill>
                  <a:srgbClr val="C00000"/>
                </a:solidFill>
              </a:rPr>
              <a:t>logical boundaries </a:t>
            </a:r>
            <a:r>
              <a:rPr lang="en-US" dirty="0"/>
              <a:t>in your application. </a:t>
            </a:r>
          </a:p>
          <a:p>
            <a:r>
              <a:rPr lang="en-US" dirty="0"/>
              <a:t>It is a mechanism to group components, directives, pipes and services that are related</a:t>
            </a:r>
          </a:p>
          <a:p>
            <a:r>
              <a:rPr lang="en-US" dirty="0"/>
              <a:t>To define modules we have to use the decorator </a:t>
            </a:r>
            <a:r>
              <a:rPr lang="en-US" dirty="0" err="1" smtClean="0">
                <a:solidFill>
                  <a:srgbClr val="C00000"/>
                </a:solidFill>
              </a:rPr>
              <a:t>NgModule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JavaScript also has its own module system for managing collections of JavaScript objects. It's completely </a:t>
            </a:r>
            <a:r>
              <a:rPr lang="en-US" dirty="0">
                <a:solidFill>
                  <a:srgbClr val="C00000"/>
                </a:solidFill>
              </a:rPr>
              <a:t>different and unrelated </a:t>
            </a:r>
            <a:r>
              <a:rPr lang="en-US" dirty="0"/>
              <a:t>to the </a:t>
            </a:r>
            <a:r>
              <a:rPr lang="en-US" dirty="0" err="1"/>
              <a:t>NgModule</a:t>
            </a:r>
            <a:r>
              <a:rPr lang="en-US" dirty="0"/>
              <a:t> system.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5253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Module Loaders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Popular JS module loaders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CommonJS</a:t>
            </a:r>
          </a:p>
          <a:p>
            <a:pPr marL="509587" lvl="2" indent="0">
              <a:buNone/>
            </a:pPr>
            <a:endParaRPr lang="en-IN" noProof="1" smtClean="0"/>
          </a:p>
          <a:p>
            <a:pPr marL="509587" lvl="2" indent="0">
              <a:buNone/>
            </a:pPr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AMD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ES2015 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28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11212"/>
              </p:ext>
            </p:extLst>
          </p:nvPr>
        </p:nvGraphicFramePr>
        <p:xfrm>
          <a:off x="649942" y="1778951"/>
          <a:ext cx="80368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Simple: a developer can grasp the concept without looking at the docs.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is integrated: modules require other modules and get loaded in the needed order.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require can be called anywhere: modules can be loaded programmatically.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2387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API makes it not suitable for certain uses (client-side).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One file per module.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Browsers require a loader library or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transpiling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No constructor function for modules (Node supports this though).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Hard to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for static code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analyzers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96872"/>
              </p:ext>
            </p:extLst>
          </p:nvPr>
        </p:nvGraphicFramePr>
        <p:xfrm>
          <a:off x="649942" y="3374147"/>
          <a:ext cx="80368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Asynchronous loading (better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startup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times).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Compatibility for require and exports.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fully integrated.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Modules can be split in multiple files if necessary.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Constructor functions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Plugin support (custom loading steps).</a:t>
                      </a: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Slightly more complex syntactically.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Loader libraries are required unless transpiled.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Hard to analyze for static code analyzers.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56704"/>
              </p:ext>
            </p:extLst>
          </p:nvPr>
        </p:nvGraphicFramePr>
        <p:xfrm>
          <a:off x="649942" y="5102028"/>
          <a:ext cx="8036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and asynchronous loading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Syntactically simple.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Support for static analysis tools.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Integrated in the language (eventually supported everywhere, no need for libraries).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supported.</a:t>
                      </a:r>
                      <a:endParaRPr lang="en-IN" sz="10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Still not supported everywhere..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2683" y="5957144"/>
            <a:ext cx="578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Read More - </a:t>
            </a:r>
            <a:r>
              <a:rPr lang="en-IN" sz="1400" dirty="0" smtClean="0">
                <a:hlinkClick r:id="rId3"/>
              </a:rPr>
              <a:t>https</a:t>
            </a:r>
            <a:r>
              <a:rPr lang="en-IN" sz="1400" dirty="0">
                <a:hlinkClick r:id="rId3"/>
              </a:rPr>
              <a:t>://auth0.com/blog/javascript-module-systems-showdown/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390685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Webpack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Loads the modules asynchronously as &amp; when required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ES2015 introduced a new syntax for module loading</a:t>
            </a:r>
          </a:p>
          <a:p>
            <a:r>
              <a:rPr lang="en-IN" dirty="0"/>
              <a:t>It allows for modules to be loaded </a:t>
            </a:r>
            <a:r>
              <a:rPr lang="en-IN" dirty="0">
                <a:solidFill>
                  <a:srgbClr val="C00000"/>
                </a:solidFill>
              </a:rPr>
              <a:t>selectively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asynchronously</a:t>
            </a:r>
          </a:p>
          <a:p>
            <a:r>
              <a:rPr lang="en-IN" dirty="0" err="1"/>
              <a:t>TypeScript</a:t>
            </a:r>
            <a:r>
              <a:rPr lang="en-IN" dirty="0"/>
              <a:t> supports the ES2015 module loading syntax</a:t>
            </a:r>
          </a:p>
          <a:p>
            <a:r>
              <a:rPr lang="en-IN" dirty="0" err="1">
                <a:solidFill>
                  <a:srgbClr val="C00000"/>
                </a:solidFill>
              </a:rPr>
              <a:t>Webpack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allows </a:t>
            </a:r>
            <a:r>
              <a:rPr lang="en-IN" dirty="0"/>
              <a:t>to add module loading to applications that run ES5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err="1">
                <a:solidFill>
                  <a:srgbClr val="C00000"/>
                </a:solidFill>
              </a:rPr>
              <a:t>transpile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(compile) the application's components to ES5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load them as </a:t>
            </a:r>
            <a:r>
              <a:rPr lang="en-IN" dirty="0">
                <a:solidFill>
                  <a:srgbClr val="C00000"/>
                </a:solidFill>
              </a:rPr>
              <a:t>ES5 modules</a:t>
            </a:r>
          </a:p>
          <a:p>
            <a:r>
              <a:rPr lang="en-IN" dirty="0"/>
              <a:t>Each of </a:t>
            </a:r>
            <a:r>
              <a:rPr lang="en-IN" dirty="0" err="1"/>
              <a:t>TypeScript</a:t>
            </a:r>
            <a:r>
              <a:rPr lang="en-IN" dirty="0"/>
              <a:t> files will be compiled to a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then load all the related dependencies and when requested the module itself.</a:t>
            </a:r>
          </a:p>
          <a:p>
            <a:r>
              <a:rPr lang="en-IN" dirty="0"/>
              <a:t>Not limited to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 loader or pure </a:t>
            </a:r>
            <a:r>
              <a:rPr lang="en-IN" dirty="0" err="1"/>
              <a:t>TypeScript</a:t>
            </a:r>
            <a:r>
              <a:rPr lang="en-IN" dirty="0"/>
              <a:t> compiler</a:t>
            </a:r>
          </a:p>
          <a:p>
            <a:pPr lvl="1"/>
            <a:r>
              <a:rPr lang="en-IN" dirty="0" err="1">
                <a:solidFill>
                  <a:srgbClr val="C00000"/>
                </a:solidFill>
              </a:rPr>
              <a:t>SystemJS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(https://github.com/systemjs/systemjs)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Babel</a:t>
            </a:r>
            <a:r>
              <a:rPr lang="en-IN" dirty="0"/>
              <a:t> (https://babeljs.io/)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5934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Setup </a:t>
            </a:r>
            <a:r>
              <a:rPr lang="en-US" noProof="1" smtClean="0"/>
              <a:t>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Browser &amp; Code editor setup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Google Chrome browser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2" y="3371012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Visual Studio Code 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72905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>
                <a:solidFill>
                  <a:schemeClr val="bg1"/>
                </a:solidFill>
              </a:rPr>
              <a:t>Project directory 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95936" y="3432247"/>
            <a:ext cx="1581988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158900" y="1854055"/>
            <a:ext cx="2056130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451764" y="4694563"/>
            <a:ext cx="1470332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14153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cd /tmp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wget https://dl.google.com/linux/direct/google-chrome-stable_current_amd64.deb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dpkg -i 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apt-get -f install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731011"/>
            <a:ext cx="6645050" cy="95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/>
              <a:t>Download </a:t>
            </a:r>
            <a:r>
              <a:rPr lang="en-IN" sz="1600" b="1" dirty="0"/>
              <a:t>.deb</a:t>
            </a:r>
            <a:r>
              <a:rPr lang="en-IN" sz="1600" dirty="0"/>
              <a:t> file from - </a:t>
            </a:r>
            <a:r>
              <a:rPr lang="en-IN" sz="1600" dirty="0">
                <a:hlinkClick r:id="rId3"/>
              </a:rPr>
              <a:t>https://code.visualstudio.com/download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dpkg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–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i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 /home/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yogesh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/Downloads/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&lt;file&gt;.deb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–f  </a:t>
            </a:r>
            <a:r>
              <a:rPr lang="en-IN" sz="1600" dirty="0">
                <a:solidFill>
                  <a:srgbClr val="00B050"/>
                </a:solidFill>
                <a:latin typeface="inherit"/>
              </a:rPr>
              <a:t> # Install dependencies</a:t>
            </a:r>
            <a:endParaRPr lang="en-US" sz="1600" noProof="1">
              <a:solidFill>
                <a:prstClr val="black"/>
              </a:solidFill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088113"/>
            <a:ext cx="6645050" cy="714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mkdir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cd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012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modules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couple of new modules to your application using @angular/cli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smtClean="0">
                <a:solidFill>
                  <a:srgbClr val="C00000"/>
                </a:solidFill>
              </a:rPr>
              <a:t>accounts 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module </a:t>
            </a:r>
            <a:r>
              <a:rPr lang="en-IN" dirty="0" smtClean="0">
                <a:solidFill>
                  <a:srgbClr val="C00000"/>
                </a:solidFill>
              </a:rPr>
              <a:t>employees --routing</a:t>
            </a:r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 --routing</a:t>
            </a:r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3200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Building block of a web app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b="1" dirty="0"/>
              <a:t>Component Pattern </a:t>
            </a:r>
            <a:r>
              <a:rPr lang="en-IN" dirty="0"/>
              <a:t>instead of </a:t>
            </a:r>
            <a:r>
              <a:rPr lang="en-IN" b="1" dirty="0"/>
              <a:t>MVC</a:t>
            </a:r>
          </a:p>
          <a:p>
            <a:r>
              <a:rPr lang="en-US" dirty="0"/>
              <a:t>A component controls a patch of screen called a view.</a:t>
            </a:r>
          </a:p>
          <a:p>
            <a:r>
              <a:rPr lang="en-US" dirty="0"/>
              <a:t>A class with template and decorator</a:t>
            </a:r>
          </a:p>
          <a:p>
            <a:r>
              <a:rPr lang="en-US" b="1" dirty="0"/>
              <a:t>Template</a:t>
            </a:r>
            <a:endParaRPr lang="en-US" dirty="0"/>
          </a:p>
          <a:p>
            <a:r>
              <a:rPr lang="en-US" b="1" dirty="0"/>
              <a:t>Class</a:t>
            </a:r>
            <a:endParaRPr lang="en-US" dirty="0"/>
          </a:p>
          <a:p>
            <a:r>
              <a:rPr lang="en-US" b="1" dirty="0"/>
              <a:t>Decorator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11634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few components to </a:t>
            </a:r>
            <a:r>
              <a:rPr lang="en-IN" dirty="0" err="1" smtClean="0"/>
              <a:t>auth</a:t>
            </a:r>
            <a:r>
              <a:rPr lang="en-IN" dirty="0" smtClean="0"/>
              <a:t> module.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/login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/forgot-password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>
                <a:solidFill>
                  <a:srgbClr val="C00000"/>
                </a:solidFill>
              </a:rPr>
              <a:t>auth</a:t>
            </a:r>
            <a:r>
              <a:rPr lang="en-IN" dirty="0">
                <a:solidFill>
                  <a:srgbClr val="C00000"/>
                </a:solidFill>
              </a:rPr>
              <a:t>/sign-up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/>
              <a:t>Add few components to </a:t>
            </a:r>
            <a:r>
              <a:rPr lang="en-IN" dirty="0" smtClean="0"/>
              <a:t>employees module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employees/employee-list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employees/employee-details</a:t>
            </a:r>
            <a:endParaRPr lang="en-IN" dirty="0" smtClean="0"/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25897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The view of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Defines the user interface. Contains the HTML, directives and bindings.</a:t>
            </a:r>
          </a:p>
          <a:p>
            <a:r>
              <a:rPr lang="en-IN" noProof="1"/>
              <a:t>You define a component's view with its companion template.</a:t>
            </a:r>
          </a:p>
          <a:p>
            <a:r>
              <a:rPr lang="en-IN" noProof="1"/>
              <a:t>A template is a form of HTML that tells Angular how to render the component.</a:t>
            </a:r>
          </a:p>
          <a:p>
            <a:r>
              <a:rPr lang="en-IN" noProof="1"/>
              <a:t>Inline template</a:t>
            </a:r>
          </a:p>
          <a:p>
            <a:pPr marL="0" indent="0">
              <a:buNone/>
            </a:pPr>
            <a:r>
              <a:rPr lang="en-IN" noProof="1"/>
              <a:t>	template: 	</a:t>
            </a:r>
            <a:r>
              <a:rPr lang="en-IN" noProof="1">
                <a:solidFill>
                  <a:srgbClr val="C00000"/>
                </a:solidFill>
              </a:rPr>
              <a:t>`&lt;h1&gt;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Welcome to {{title}}!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&lt;/h1&gt;`</a:t>
            </a:r>
          </a:p>
          <a:p>
            <a:r>
              <a:rPr lang="en-IN" noProof="1"/>
              <a:t> templateUrl </a:t>
            </a:r>
          </a:p>
          <a:p>
            <a:pPr marL="0" indent="0">
              <a:buNone/>
            </a:pPr>
            <a:r>
              <a:rPr lang="en-IN" noProof="1"/>
              <a:t> 	templateUrl: </a:t>
            </a:r>
            <a:r>
              <a:rPr lang="en-IN" noProof="1">
                <a:solidFill>
                  <a:srgbClr val="C00000"/>
                </a:solidFill>
              </a:rPr>
              <a:t>'app/app.component.html'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6923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 smtClean="0"/>
              <a:t>Style </a:t>
            </a:r>
            <a:r>
              <a:rPr lang="en-IN" dirty="0"/>
              <a:t>with SCSS </a:t>
            </a:r>
            <a:r>
              <a:rPr lang="en-IN" dirty="0" smtClean="0"/>
              <a:t>(“</a:t>
            </a:r>
            <a:r>
              <a:rPr lang="en-IN" dirty="0"/>
              <a:t>Sassy CSS</a:t>
            </a:r>
            <a:r>
              <a:rPr lang="en-IN" dirty="0" smtClean="0"/>
              <a:t>”)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/>
          </a:bodyPr>
          <a:lstStyle/>
          <a:p>
            <a:r>
              <a:rPr lang="en-IN" noProof="1"/>
              <a:t>A</a:t>
            </a:r>
            <a:r>
              <a:rPr lang="en-IN" noProof="1" smtClean="0"/>
              <a:t> </a:t>
            </a:r>
            <a:r>
              <a:rPr lang="en-IN" noProof="1"/>
              <a:t>superset of </a:t>
            </a:r>
            <a:r>
              <a:rPr lang="en-IN" noProof="1" smtClean="0"/>
              <a:t>CSS's </a:t>
            </a:r>
            <a:r>
              <a:rPr lang="en-IN" noProof="1"/>
              <a:t>syntax. </a:t>
            </a:r>
            <a:r>
              <a:rPr lang="en-IN" noProof="1" smtClean="0"/>
              <a:t>A </a:t>
            </a:r>
            <a:r>
              <a:rPr lang="en-IN" noProof="1"/>
              <a:t>valid </a:t>
            </a:r>
            <a:r>
              <a:rPr lang="en-IN" noProof="1" smtClean="0"/>
              <a:t>CSS </a:t>
            </a:r>
            <a:r>
              <a:rPr lang="en-IN" noProof="1"/>
              <a:t>stylesheet is valid SCSS as </a:t>
            </a:r>
            <a:r>
              <a:rPr lang="en-IN" noProof="1" smtClean="0"/>
              <a:t>well.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variables in _</a:t>
            </a:r>
            <a:r>
              <a:rPr lang="en-US" b="1" noProof="1" smtClean="0"/>
              <a:t>vars.scss in /src/ directory</a:t>
            </a:r>
            <a:endParaRPr lang="en-US" b="1" noProof="1"/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92998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Global style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Scoped style for component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04539" y="3082616"/>
            <a:ext cx="1764781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styles.scss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385422" y="1627533"/>
            <a:ext cx="1603086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/>
              <a:t>_vars.scss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349794" y="4592593"/>
            <a:ext cx="1674271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Component.scss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968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$font-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white;</a:t>
            </a:r>
            <a:endParaRPr lang="en-IN" sz="1000" dirty="0"/>
          </a:p>
          <a:p>
            <a:r>
              <a:rPr lang="en-IN" sz="1000" dirty="0"/>
              <a:t>$background-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gray</a:t>
            </a:r>
            <a:r>
              <a:rPr lang="en-IN" sz="1000" dirty="0"/>
              <a:t>;</a:t>
            </a:r>
          </a:p>
          <a:p>
            <a:r>
              <a:rPr lang="en-IN" sz="1000" dirty="0"/>
              <a:t>$blue-text: blue; </a:t>
            </a:r>
            <a:br>
              <a:rPr lang="en-IN" sz="1000" dirty="0"/>
            </a:br>
            <a:r>
              <a:rPr lang="en-IN" sz="1000" dirty="0"/>
              <a:t>$custom-text-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orange;</a:t>
            </a:r>
            <a:endParaRPr lang="en-IN" sz="1000" dirty="0"/>
          </a:p>
          <a:p>
            <a:r>
              <a:rPr lang="en-IN" sz="1000" dirty="0"/>
              <a:t>$custom-font-size: 40px;</a:t>
            </a:r>
          </a:p>
          <a:p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297333"/>
            <a:ext cx="6645050" cy="10413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'_</a:t>
            </a:r>
            <a:r>
              <a:rPr lang="en-IN" sz="1000" dirty="0" err="1"/>
              <a:t>vars.scss</a:t>
            </a:r>
            <a:r>
              <a:rPr lang="en-IN" sz="1000" dirty="0"/>
              <a:t>';</a:t>
            </a:r>
          </a:p>
          <a:p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body{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$font-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background-</a:t>
            </a:r>
            <a:r>
              <a:rPr lang="en-IN" sz="1000" dirty="0" err="1"/>
              <a:t>color</a:t>
            </a:r>
            <a:r>
              <a:rPr lang="en-IN" sz="1000" dirty="0"/>
              <a:t>: $background-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 smtClean="0"/>
              <a:t>}</a:t>
            </a:r>
            <a:endParaRPr lang="en-IN" sz="1000" dirty="0"/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1314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'../_</a:t>
            </a:r>
            <a:r>
              <a:rPr lang="en-IN" sz="1000" dirty="0" err="1"/>
              <a:t>vars.scss</a:t>
            </a:r>
            <a:r>
              <a:rPr lang="en-IN" sz="1000" dirty="0" smtClean="0"/>
              <a:t>';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h2{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$blue-text;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 smtClean="0"/>
              <a:t>.</a:t>
            </a:r>
            <a:r>
              <a:rPr lang="en-IN" sz="1000" dirty="0" err="1"/>
              <a:t>customClass</a:t>
            </a:r>
            <a:r>
              <a:rPr lang="en-IN" sz="1000" dirty="0"/>
              <a:t>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$custom-text-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font-size: $custom-font-size;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7118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There are three kinds of directives in </a:t>
            </a:r>
            <a:r>
              <a:rPr lang="en-IN" dirty="0" smtClean="0"/>
              <a:t>Angular</a:t>
            </a:r>
            <a:endParaRPr lang="en-US" noProof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12818109"/>
              </p:ext>
            </p:extLst>
          </p:nvPr>
        </p:nvGraphicFramePr>
        <p:xfrm>
          <a:off x="457200" y="1555750"/>
          <a:ext cx="8229600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729469" y="2852520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ngClass</a:t>
            </a:r>
            <a:r>
              <a:rPr lang="en-IN" dirty="0">
                <a:solidFill>
                  <a:srgbClr val="C00000"/>
                </a:solidFill>
              </a:rPr>
              <a:t>]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ngStyle</a:t>
            </a:r>
            <a:r>
              <a:rPr lang="en-IN" dirty="0" smtClean="0">
                <a:solidFill>
                  <a:srgbClr val="C00000"/>
                </a:solidFill>
              </a:rPr>
              <a:t>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9469" y="3955260"/>
            <a:ext cx="143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ngIf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ngFor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ngSwitch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615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Sync data between class and template of a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There are four forms of data binding syntax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import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FormsModule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"@angular/forms"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295063"/>
            <a:ext cx="4236720" cy="3878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0285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</a:t>
            </a:r>
            <a:r>
              <a:rPr lang="en-IN" dirty="0" err="1"/>
              <a:t>cont</a:t>
            </a:r>
            <a:r>
              <a:rPr lang="en-IN" dirty="0"/>
              <a:t>…	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Different ways to bind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&lt;h3&gt;Property Binding&lt;/h3&gt;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{{message}}&lt;/h4&gt;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="{{message}}"&gt;Message: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bind-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[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]=message&gt;Message: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&lt;span [</a:t>
            </a:r>
            <a:r>
              <a:rPr lang="en-US" dirty="0" err="1">
                <a:solidFill>
                  <a:srgbClr val="C00000"/>
                </a:solidFill>
              </a:rPr>
              <a:t>textContent</a:t>
            </a:r>
            <a:r>
              <a:rPr lang="en-US" dirty="0">
                <a:solidFill>
                  <a:srgbClr val="C00000"/>
                </a:solidFill>
              </a:rPr>
              <a:t>]=message&gt;&lt;/span&gt;&lt;/h4&gt;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&lt;h3&gt;Event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on-click="change()"&gt;Click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(click)=change()&gt;Click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&lt;h3&gt;Two Way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[value]=message&gt;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</a:t>
            </a:r>
            <a:r>
              <a:rPr lang="en-US" dirty="0" err="1">
                <a:solidFill>
                  <a:srgbClr val="C00000"/>
                </a:solidFill>
              </a:rPr>
              <a:t>bindon-ngModel</a:t>
            </a:r>
            <a:r>
              <a:rPr lang="en-US" dirty="0">
                <a:solidFill>
                  <a:srgbClr val="C00000"/>
                </a:solidFill>
              </a:rPr>
              <a:t>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</a:t>
            </a:r>
            <a:r>
              <a:rPr lang="en-US" dirty="0" smtClean="0">
                <a:solidFill>
                  <a:srgbClr val="C00000"/>
                </a:solidFill>
              </a:rPr>
              <a:t>name&gt;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&lt;h3&gt;Hello, {{name}}&lt;/h3&gt;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5453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Complete and explore all </a:t>
            </a:r>
            <a:r>
              <a:rPr lang="en-US" noProof="1"/>
              <a:t>the forms of bindings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a counter as shown below.</a:t>
            </a:r>
          </a:p>
          <a:p>
            <a:r>
              <a:rPr lang="en-IN" dirty="0" smtClean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Increase</a:t>
            </a:r>
            <a:r>
              <a:rPr lang="en-IN" dirty="0" smtClean="0"/>
              <a:t> button </a:t>
            </a:r>
            <a:r>
              <a:rPr lang="en-IN" dirty="0" smtClean="0">
                <a:solidFill>
                  <a:srgbClr val="C00000"/>
                </a:solidFill>
              </a:rPr>
              <a:t>Current Count </a:t>
            </a:r>
            <a:r>
              <a:rPr lang="en-IN" dirty="0" smtClean="0"/>
              <a:t>should increase by </a:t>
            </a:r>
            <a:r>
              <a:rPr lang="en-IN" dirty="0" smtClean="0">
                <a:solidFill>
                  <a:srgbClr val="C00000"/>
                </a:solidFill>
              </a:rPr>
              <a:t>Count By </a:t>
            </a:r>
            <a:r>
              <a:rPr lang="en-IN" dirty="0" smtClean="0"/>
              <a:t>value.</a:t>
            </a:r>
          </a:p>
          <a:p>
            <a:r>
              <a:rPr lang="en-IN" dirty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Decrease</a:t>
            </a:r>
            <a:r>
              <a:rPr lang="en-IN" dirty="0" smtClean="0"/>
              <a:t> button </a:t>
            </a:r>
            <a:r>
              <a:rPr lang="en-IN" dirty="0">
                <a:solidFill>
                  <a:srgbClr val="C00000"/>
                </a:solidFill>
              </a:rPr>
              <a:t>Current Count </a:t>
            </a:r>
            <a:r>
              <a:rPr lang="en-IN" dirty="0"/>
              <a:t>should </a:t>
            </a:r>
            <a:r>
              <a:rPr lang="en-IN" dirty="0" smtClean="0"/>
              <a:t>decrease </a:t>
            </a:r>
            <a:r>
              <a:rPr lang="en-IN" dirty="0"/>
              <a:t>by </a:t>
            </a:r>
            <a:r>
              <a:rPr lang="en-IN" dirty="0">
                <a:solidFill>
                  <a:srgbClr val="C00000"/>
                </a:solidFill>
              </a:rPr>
              <a:t>Count By </a:t>
            </a:r>
            <a:r>
              <a:rPr lang="en-IN" dirty="0"/>
              <a:t>value</a:t>
            </a:r>
            <a:r>
              <a:rPr lang="en-IN" dirty="0" smtClean="0"/>
              <a:t>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38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2" y="2858366"/>
            <a:ext cx="6292995" cy="25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19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interaction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Passing data between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Pass data from parent to child with </a:t>
            </a:r>
            <a:r>
              <a:rPr lang="en-US" b="1" dirty="0"/>
              <a:t>input</a:t>
            </a:r>
            <a:r>
              <a:rPr lang="en-US" dirty="0"/>
              <a:t> binding</a:t>
            </a:r>
          </a:p>
          <a:p>
            <a:pPr marL="241300" lvl="1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r>
              <a:rPr lang="en-US" dirty="0"/>
              <a:t>Parent listens for child event: </a:t>
            </a:r>
            <a:r>
              <a:rPr lang="en-US" b="1" i="1" dirty="0" err="1"/>
              <a:t>EventEmitter</a:t>
            </a:r>
            <a:r>
              <a:rPr lang="en-US" dirty="0"/>
              <a:t> property</a:t>
            </a:r>
          </a:p>
          <a:p>
            <a:r>
              <a:rPr lang="en-US" dirty="0"/>
              <a:t>Parent interacts with child via </a:t>
            </a:r>
            <a:r>
              <a:rPr lang="en-US" b="1" i="1" dirty="0"/>
              <a:t>local </a:t>
            </a:r>
            <a:r>
              <a:rPr lang="en-US" b="1" i="1" dirty="0" smtClean="0"/>
              <a:t>variable </a:t>
            </a:r>
            <a:r>
              <a:rPr lang="en-US" i="1" dirty="0" smtClean="0"/>
              <a:t>using </a:t>
            </a:r>
            <a:r>
              <a:rPr lang="en-US" b="1" i="1" dirty="0" smtClean="0"/>
              <a:t>@</a:t>
            </a:r>
            <a:r>
              <a:rPr lang="en-US" b="1" i="1" dirty="0" err="1"/>
              <a:t>ViewChild</a:t>
            </a:r>
            <a:r>
              <a:rPr lang="en-US" b="1" i="1" dirty="0"/>
              <a:t>()</a:t>
            </a:r>
          </a:p>
          <a:p>
            <a:r>
              <a:rPr lang="en-US" dirty="0"/>
              <a:t>Parent and children communicate via a </a:t>
            </a:r>
            <a:r>
              <a:rPr lang="en-US" b="1" dirty="0"/>
              <a:t>service</a:t>
            </a:r>
            <a:endParaRPr lang="en-US" b="1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1026" name="Picture 2" descr="Image result for component interaction in angula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59" y="3455437"/>
            <a:ext cx="2925682" cy="27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3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73863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Download and install NodeJS</a:t>
            </a:r>
          </a:p>
          <a:p>
            <a:pPr>
              <a:spcBef>
                <a:spcPts val="400"/>
              </a:spcBef>
            </a:pPr>
            <a:r>
              <a:rPr lang="en-IN" sz="1600" noProof="1" smtClean="0">
                <a:solidFill>
                  <a:prstClr val="black"/>
                </a:solidFill>
              </a:rPr>
              <a:t>	https</a:t>
            </a:r>
            <a:r>
              <a:rPr lang="en-IN" sz="1600" noProof="1">
                <a:solidFill>
                  <a:prstClr val="black"/>
                </a:solidFill>
              </a:rPr>
              <a:t>://nodejs.org/en/download/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5162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Check the installation, below commands should reveal installed versions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C:\&gt;node -v</a:t>
            </a:r>
          </a:p>
          <a:p>
            <a:pPr>
              <a:spcBef>
                <a:spcPts val="400"/>
              </a:spcBef>
            </a:pP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    C:\&gt;npm -v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(Windows)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</a:t>
            </a:r>
            <a:r>
              <a:rPr lang="en-IN" dirty="0" smtClean="0"/>
              <a:t>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1" y="277548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1" y="168132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3349663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</a:t>
            </a:r>
            <a:r>
              <a:rPr lang="en-IN" dirty="0" smtClean="0"/>
              <a:t>interaction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1" smtClean="0"/>
              <a:t>Component Tree:</a:t>
            </a:r>
          </a:p>
          <a:p>
            <a:r>
              <a:rPr lang="en-US" noProof="1" smtClean="0">
                <a:solidFill>
                  <a:srgbClr val="0070C0"/>
                </a:solidFill>
              </a:rPr>
              <a:t>AppComponent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C00000"/>
                </a:solidFill>
              </a:rPr>
              <a:t>UserListComponent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FFC000"/>
                </a:solidFill>
              </a:rPr>
              <a:t>UserCountComponent</a:t>
            </a:r>
            <a:endParaRPr lang="en-US" noProof="1">
              <a:solidFill>
                <a:srgbClr val="FFC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40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" y="2078187"/>
            <a:ext cx="9057882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558005"/>
            <a:ext cx="9144000" cy="26274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1153" y="1979271"/>
            <a:ext cx="3664320" cy="497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579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Transform data before display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</a:t>
            </a:r>
            <a:r>
              <a:rPr lang="en-US" dirty="0"/>
              <a:t>in pipes include lowercase, uppercase, decimal, date, percent, currency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{{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today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date:'</a:t>
            </a:r>
            <a:r>
              <a:rPr lang="en-US" dirty="0" err="1">
                <a:solidFill>
                  <a:srgbClr val="800080"/>
                </a:solidFill>
                <a:latin typeface="+mj-lt"/>
              </a:rPr>
              <a:t>fullDate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'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|uppercase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}}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endParaRPr lang="en-US" dirty="0">
              <a:latin typeface="+mj-lt"/>
            </a:endParaRPr>
          </a:p>
          <a:p>
            <a:r>
              <a:rPr lang="en-US" dirty="0" smtClean="0"/>
              <a:t>More details on built in pipes 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- </a:t>
            </a:r>
            <a:r>
              <a:rPr lang="en-IN" dirty="0" smtClean="0">
                <a:latin typeface="+mj-lt"/>
              </a:rPr>
              <a:t>capitalize, </a:t>
            </a:r>
            <a:r>
              <a:rPr lang="en-IN" dirty="0" smtClean="0"/>
              <a:t>filter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my-pipe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41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9547"/>
              </p:ext>
            </p:extLst>
          </p:nvPr>
        </p:nvGraphicFramePr>
        <p:xfrm>
          <a:off x="1163782" y="2909454"/>
          <a:ext cx="6816436" cy="211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5140037"/>
              </a:tblGrid>
              <a:tr h="4234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https://angular.io/api/common/DatePipe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https://angular.io/api/common/DecimalPipe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https://angular.io/api/common/CurrencyPipe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https://angular.io/api/common/PercentPipe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27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</a:t>
            </a:r>
            <a:r>
              <a:rPr lang="en-IN" dirty="0" smtClean="0"/>
              <a:t>Pipe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95801"/>
            <a:ext cx="9144000" cy="2821577"/>
          </a:xfrm>
          <a:prstGeom prst="rect">
            <a:avLst/>
          </a:prstGeom>
        </p:spPr>
      </p:pic>
      <p:sp>
        <p:nvSpPr>
          <p:cNvPr id="17" name="Content Placeholder 16"/>
          <p:cNvSpPr txBox="1">
            <a:spLocks/>
          </p:cNvSpPr>
          <p:nvPr/>
        </p:nvSpPr>
        <p:spPr>
          <a:xfrm>
            <a:off x="457201" y="1099340"/>
            <a:ext cx="8229600" cy="1340051"/>
          </a:xfrm>
          <a:prstGeom prst="rect">
            <a:avLst/>
          </a:prstGeom>
        </p:spPr>
        <p:txBody>
          <a:bodyPr>
            <a:normAutofit/>
          </a:bodyPr>
          <a:lstStyle>
            <a:lvl1pPr marL="201613" indent="-201613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96863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9988" indent="-363538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using command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pipes/capitalize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pipe </a:t>
            </a:r>
            <a:r>
              <a:rPr lang="en-IN" dirty="0" smtClean="0">
                <a:solidFill>
                  <a:srgbClr val="C00000"/>
                </a:solidFill>
              </a:rPr>
              <a:t>pipes/filter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622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Pipe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noProof="1"/>
              <a:t>A pipe is a class decorated with pipe metadata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Import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6812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filter class decorated with Pipe()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5410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Use the pipe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-248125" y="3127624"/>
            <a:ext cx="2870109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76369" y="1336587"/>
            <a:ext cx="1021191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1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4760" y="4907560"/>
            <a:ext cx="1044339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506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42417"/>
            <a:ext cx="6645050" cy="2272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name: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"filter"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FilterPipe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C71C4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(value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[], 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filter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(item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item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.name.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indexOf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14109"/>
            <a:ext cx="6645050" cy="62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ng-container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*</a:t>
            </a:r>
            <a:r>
              <a:rPr lang="en-IN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"let user of users | </a:t>
            </a:r>
            <a:r>
              <a:rPr lang="en-IN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filter:filterBy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07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Create a custom Pipe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custom Pipe - </a:t>
            </a:r>
            <a:r>
              <a:rPr lang="en-IN" dirty="0" err="1">
                <a:solidFill>
                  <a:srgbClr val="C00000"/>
                </a:solidFill>
              </a:rPr>
              <a:t>AppendSalutation</a:t>
            </a:r>
            <a:r>
              <a:rPr lang="en-IN" dirty="0"/>
              <a:t>.</a:t>
            </a:r>
          </a:p>
          <a:p>
            <a:r>
              <a:rPr lang="en-IN" dirty="0"/>
              <a:t>This pipe should take Name and Gender as input and returns Name with Salutation (Mr. / Ms.) </a:t>
            </a:r>
            <a:r>
              <a:rPr lang="en-IN" dirty="0" smtClean="0"/>
              <a:t>appended </a:t>
            </a:r>
            <a:r>
              <a:rPr lang="en-IN" dirty="0"/>
              <a:t>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seen below: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2861238"/>
            <a:ext cx="6871856" cy="32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98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Templates with specific </a:t>
            </a:r>
            <a:r>
              <a:rPr lang="en-US" noProof="1" smtClean="0"/>
              <a:t>input </a:t>
            </a:r>
            <a:r>
              <a:rPr lang="en-US" noProof="1"/>
              <a:t>fields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 You can build almost any form with an Angular template—login forms, contact forms, and pretty much any business form.</a:t>
            </a:r>
          </a:p>
          <a:p>
            <a:pPr>
              <a:spcBef>
                <a:spcPts val="0"/>
              </a:spcBef>
            </a:pPr>
            <a:r>
              <a:rPr lang="en-IN" dirty="0"/>
              <a:t> Declare a </a:t>
            </a:r>
            <a:r>
              <a:rPr lang="en-IN" dirty="0">
                <a:solidFill>
                  <a:srgbClr val="C00000"/>
                </a:solidFill>
              </a:rPr>
              <a:t>template variable </a:t>
            </a:r>
            <a:r>
              <a:rPr lang="en-IN" dirty="0"/>
              <a:t>for the form</a:t>
            </a:r>
          </a:p>
          <a:p>
            <a:pPr>
              <a:spcBef>
                <a:spcPts val="0"/>
              </a:spcBef>
            </a:pPr>
            <a:r>
              <a:rPr lang="en-IN" dirty="0"/>
              <a:t> Template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#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(form1.value)"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IN" dirty="0"/>
              <a:t> Model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r>
              <a:rPr lang="en-IN" dirty="0"/>
              <a:t> You add the same validation attributes as you would with native HTML form validation. Angular uses directives to match these attributes with validator functions in the framework.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8627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46</a:t>
            </a:fld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1063" y="1098550"/>
            <a:ext cx="8983662" cy="4703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58654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Reactive 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Reactivity feature 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Autofit/>
          </a:bodyPr>
          <a:lstStyle/>
          <a:p>
            <a:r>
              <a:rPr lang="en-IN" sz="1400" dirty="0"/>
              <a:t> Reactive forms is an Angular technique for creating forms in a reactive style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import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FormBuilder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Validators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IN" sz="1400" dirty="0"/>
          </a:p>
          <a:p>
            <a:r>
              <a:rPr lang="en-IN" sz="1400" dirty="0"/>
              <a:t> You create and manipulate form control objects directly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registerForm.value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formControlName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/>
          </a:p>
          <a:p>
            <a:r>
              <a:rPr lang="en-IN" sz="1400" dirty="0"/>
              <a:t> Reactive forms are synchronous. Template-driven forms are asynchronous. It's </a:t>
            </a:r>
            <a:r>
              <a:rPr lang="en-IN" sz="1400" dirty="0" smtClean="0"/>
              <a:t>the </a:t>
            </a:r>
            <a:r>
              <a:rPr lang="en-IN" sz="1400" dirty="0"/>
              <a:t>difference that matters.</a:t>
            </a:r>
          </a:p>
          <a:p>
            <a:r>
              <a:rPr lang="en-IN" sz="1400" dirty="0"/>
              <a:t> Instead of adding validators through attributes in the template, you add validator functions directly to the form control model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ngOnInit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this.fb.group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)])],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address: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city: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zip: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})      });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52787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Multiple ways are supported for validating user inputs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validation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Forms Validators </a:t>
            </a:r>
            <a:r>
              <a:rPr lang="en-US" dirty="0">
                <a:hlinkClick r:id="rId3"/>
              </a:rPr>
              <a:t>https://angular.io/api/forms/Validators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time the value of a form control changes, Angular runs validation and generates either a list of validation errors, which results in an INVALID status, or null, which results in a VALID status.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endParaRPr lang="en-IN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9095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49</a:t>
            </a:fld>
            <a:endParaRPr lang="de-D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1099339"/>
            <a:ext cx="9144000" cy="480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57874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 Application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517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Template driven Vs Reactive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872836"/>
            <a:ext cx="8229600" cy="5300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Template </a:t>
            </a:r>
            <a:r>
              <a:rPr lang="en-IN" dirty="0"/>
              <a:t>Driven Forms Features</a:t>
            </a:r>
          </a:p>
          <a:p>
            <a:pPr lvl="1"/>
            <a:r>
              <a:rPr lang="en-IN" dirty="0" smtClean="0"/>
              <a:t>Easy </a:t>
            </a:r>
            <a:r>
              <a:rPr lang="en-IN" dirty="0"/>
              <a:t>to use</a:t>
            </a:r>
          </a:p>
          <a:p>
            <a:pPr lvl="1"/>
            <a:r>
              <a:rPr lang="en-IN" dirty="0"/>
              <a:t>Suitable for simple scenarios and fails for complex scenarios</a:t>
            </a:r>
          </a:p>
          <a:p>
            <a:pPr lvl="1"/>
            <a:r>
              <a:rPr lang="en-IN" dirty="0"/>
              <a:t>Similar to AngularJS</a:t>
            </a:r>
          </a:p>
          <a:p>
            <a:pPr lvl="1"/>
            <a:r>
              <a:rPr lang="en-IN" dirty="0"/>
              <a:t>Two way data binding(using [(</a:t>
            </a:r>
            <a:r>
              <a:rPr lang="en-IN" dirty="0" err="1"/>
              <a:t>NgModel</a:t>
            </a:r>
            <a:r>
              <a:rPr lang="en-IN" dirty="0"/>
              <a:t>)] syntax)</a:t>
            </a:r>
          </a:p>
          <a:p>
            <a:pPr lvl="1"/>
            <a:r>
              <a:rPr lang="en-IN" dirty="0"/>
              <a:t>Minimal component code</a:t>
            </a:r>
          </a:p>
          <a:p>
            <a:pPr lvl="1"/>
            <a:r>
              <a:rPr lang="en-IN" dirty="0"/>
              <a:t>Automatic track of the form and its data(handled by Angular)</a:t>
            </a:r>
          </a:p>
          <a:p>
            <a:pPr lvl="1"/>
            <a:r>
              <a:rPr lang="en-IN" dirty="0"/>
              <a:t>Unit testing is another challenge</a:t>
            </a:r>
          </a:p>
          <a:p>
            <a:r>
              <a:rPr lang="en-IN" dirty="0"/>
              <a:t>Reactive Forms </a:t>
            </a:r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IN" dirty="0"/>
              <a:t>More flexible, but needs a lot of practice</a:t>
            </a:r>
          </a:p>
          <a:p>
            <a:pPr lvl="1"/>
            <a:r>
              <a:rPr lang="en-IN" dirty="0"/>
              <a:t>Handles any complex scenarios</a:t>
            </a:r>
          </a:p>
          <a:p>
            <a:pPr lvl="1"/>
            <a:r>
              <a:rPr lang="en-IN" dirty="0"/>
              <a:t>No data binding is done (immutable data model preferred by most developers)</a:t>
            </a:r>
          </a:p>
          <a:p>
            <a:pPr lvl="1"/>
            <a:r>
              <a:rPr lang="en-IN" dirty="0"/>
              <a:t>More component code and less HTML </a:t>
            </a:r>
            <a:r>
              <a:rPr lang="en-IN" dirty="0" err="1"/>
              <a:t>markup</a:t>
            </a:r>
            <a:endParaRPr lang="en-IN" dirty="0"/>
          </a:p>
          <a:p>
            <a:pPr lvl="1"/>
            <a:r>
              <a:rPr lang="en-IN" dirty="0"/>
              <a:t>Reactive transformations can be made possible such as</a:t>
            </a:r>
          </a:p>
          <a:p>
            <a:pPr lvl="2"/>
            <a:r>
              <a:rPr lang="en-IN" dirty="0"/>
              <a:t>Handling a event based on a </a:t>
            </a:r>
            <a:r>
              <a:rPr lang="en-IN" dirty="0" err="1"/>
              <a:t>debounce</a:t>
            </a:r>
            <a:r>
              <a:rPr lang="en-IN" dirty="0"/>
              <a:t> time</a:t>
            </a:r>
          </a:p>
          <a:p>
            <a:pPr lvl="2"/>
            <a:r>
              <a:rPr lang="en-IN" dirty="0"/>
              <a:t>Handling events when the components are distinct until changed</a:t>
            </a:r>
          </a:p>
          <a:p>
            <a:pPr lvl="2"/>
            <a:r>
              <a:rPr lang="en-IN" dirty="0"/>
              <a:t>Adding elements dynamically</a:t>
            </a:r>
          </a:p>
          <a:p>
            <a:pPr lvl="1"/>
            <a:r>
              <a:rPr lang="en-IN" dirty="0"/>
              <a:t>Easier unit testing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0173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AuthModule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Login form using  - </a:t>
            </a:r>
            <a:r>
              <a:rPr lang="en-US" dirty="0" smtClean="0">
                <a:solidFill>
                  <a:srgbClr val="C00000"/>
                </a:solidFill>
              </a:rPr>
              <a:t>template driven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SignUp</a:t>
            </a:r>
            <a:r>
              <a:rPr lang="en-US" dirty="0" smtClean="0"/>
              <a:t> form using - </a:t>
            </a:r>
            <a:r>
              <a:rPr lang="en-US" dirty="0" smtClean="0">
                <a:solidFill>
                  <a:srgbClr val="C00000"/>
                </a:solidFill>
              </a:rPr>
              <a:t>reactive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ForgotPassword</a:t>
            </a:r>
            <a:r>
              <a:rPr lang="en-US" dirty="0" smtClean="0"/>
              <a:t> form using </a:t>
            </a:r>
            <a:r>
              <a:rPr lang="en-US" dirty="0" smtClean="0">
                <a:solidFill>
                  <a:srgbClr val="C00000"/>
                </a:solidFill>
              </a:rPr>
              <a:t>model driven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Add proper </a:t>
            </a:r>
            <a:r>
              <a:rPr lang="en-US" dirty="0" smtClean="0">
                <a:solidFill>
                  <a:srgbClr val="C00000"/>
                </a:solidFill>
              </a:rPr>
              <a:t>validations</a:t>
            </a:r>
            <a:r>
              <a:rPr lang="en-US" dirty="0" smtClean="0"/>
              <a:t> in all the three forms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98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hooks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component has a lifecycle managed by Angular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export class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SimpleComponent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{ }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52</a:t>
            </a:fld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1" y="2012159"/>
            <a:ext cx="2758817" cy="3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986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life cycle hooks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Import and implement all the life cycle hook</a:t>
            </a:r>
            <a:r>
              <a:rPr lang="en-US" dirty="0"/>
              <a:t>s in </a:t>
            </a:r>
            <a:r>
              <a:rPr lang="en-US" dirty="0" err="1">
                <a:solidFill>
                  <a:srgbClr val="C00000"/>
                </a:solidFill>
              </a:rPr>
              <a:t>app.component.ts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console</a:t>
            </a:r>
            <a:r>
              <a:rPr lang="en-US" dirty="0" smtClean="0"/>
              <a:t>.log(‘</a:t>
            </a:r>
            <a:r>
              <a:rPr lang="en-US" dirty="0" smtClean="0">
                <a:solidFill>
                  <a:srgbClr val="00B050"/>
                </a:solidFill>
              </a:rPr>
              <a:t>hook name</a:t>
            </a:r>
            <a:r>
              <a:rPr lang="en-US" dirty="0" smtClean="0"/>
              <a:t>’) in each method.</a:t>
            </a:r>
          </a:p>
          <a:p>
            <a:r>
              <a:rPr lang="en-US" dirty="0" smtClean="0"/>
              <a:t>Run the app and see the sequence of execution in browser console. 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80572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0" y="1986488"/>
            <a:ext cx="9144000" cy="301175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409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Service in </a:t>
            </a:r>
            <a:r>
              <a:rPr lang="en-US" noProof="1" smtClean="0"/>
              <a:t>Angular </a:t>
            </a:r>
            <a:r>
              <a:rPr lang="en-US" noProof="1"/>
              <a:t>is just a class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Why we need a service in Angular</a:t>
            </a:r>
          </a:p>
          <a:p>
            <a:r>
              <a:rPr lang="en-IN" noProof="1"/>
              <a:t>Best practise is to </a:t>
            </a:r>
            <a:r>
              <a:rPr lang="en-IN" noProof="1" smtClean="0"/>
              <a:t>always </a:t>
            </a:r>
            <a:r>
              <a:rPr lang="en-IN" noProof="1"/>
              <a:t>use @Injectable() decorator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  <a:endParaRPr lang="en-IN" sz="1500" noProof="1"/>
          </a:p>
          <a:p>
            <a:r>
              <a:rPr lang="en-IN" noProof="1"/>
              <a:t>Injecting and using the service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employeeService.getEmployees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en-IN" sz="1500" noProof="1"/>
          </a:p>
          <a:p>
            <a:r>
              <a:rPr lang="en-IN" noProof="1"/>
              <a:t>Difference between constructor and ngOnInit</a:t>
            </a:r>
          </a:p>
          <a:p>
            <a:pPr lvl="1"/>
            <a:r>
              <a:rPr lang="en-IN" noProof="1"/>
              <a:t>A class constructor is automatically called when an instance of the class is created. It is generally used to initialise the fields of the class and it's sub classes. </a:t>
            </a:r>
          </a:p>
          <a:p>
            <a:pPr lvl="1"/>
            <a:r>
              <a:rPr lang="en-IN" noProof="1"/>
              <a:t>ngOnInit is called after the constructor and is generally used to perform tasks related to Angular bindings.</a:t>
            </a:r>
          </a:p>
          <a:p>
            <a:pPr lvl="1"/>
            <a:r>
              <a:rPr lang="en-IN" noProof="1"/>
              <a:t>Tasks that are time consuming should use ngOnInit instead of the constructor. </a:t>
            </a:r>
          </a:p>
          <a:p>
            <a:r>
              <a:rPr lang="en-IN" noProof="1"/>
              <a:t> We register a service with the angular injector by using the</a:t>
            </a:r>
          </a:p>
          <a:p>
            <a:pPr marL="0" indent="0">
              <a:buNone/>
            </a:pPr>
            <a:r>
              <a:rPr lang="en-IN" noProof="1"/>
              <a:t>     providers: [EmployeeService]  </a:t>
            </a:r>
            <a:r>
              <a:rPr lang="en-IN" noProof="1">
                <a:solidFill>
                  <a:srgbClr val="00B050"/>
                </a:solidFill>
              </a:rPr>
              <a:t>// declaring it in the providers array</a:t>
            </a:r>
            <a:endParaRPr lang="en-US" noProof="1">
              <a:solidFill>
                <a:srgbClr val="00B05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8335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Dependency Injection</a:t>
            </a:r>
            <a:endParaRPr lang="en-US" noProof="1"/>
          </a:p>
        </p:txBody>
      </p:sp>
      <p:pic>
        <p:nvPicPr>
          <p:cNvPr id="4098" name="Picture 2" descr="Image result for dependency injection in angular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17418"/>
            <a:ext cx="9163453" cy="51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Yogesh Patel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0201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Dependency Injection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One of thr most powerful feature </a:t>
            </a:r>
            <a:r>
              <a:rPr lang="en-US" noProof="1"/>
              <a:t>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/>
              <a:t>When an instance of the component is created, the angular injector creates an instance of the service class and provides it to component constructor.</a:t>
            </a:r>
          </a:p>
          <a:p>
            <a:pPr marL="509587" lvl="2" indent="0"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noProof="1"/>
          </a:p>
          <a:p>
            <a:r>
              <a:rPr lang="en-US" noProof="1"/>
              <a:t>Component which is dependent on a service instance, receives the instance from an external source rather than creating it itself. This is called Dependency Injection.</a:t>
            </a:r>
          </a:p>
          <a:p>
            <a:r>
              <a:rPr lang="en-US" noProof="1"/>
              <a:t>Allows components and other building blocks</a:t>
            </a:r>
          </a:p>
          <a:p>
            <a:pPr lvl="1"/>
            <a:r>
              <a:rPr lang="en-US" noProof="1"/>
              <a:t>To receive services by declaring dependencies on them using constructor parameters</a:t>
            </a:r>
          </a:p>
          <a:p>
            <a:pPr lvl="1"/>
            <a:r>
              <a:rPr lang="en-US" noProof="1"/>
              <a:t>To share objects throughout an application</a:t>
            </a:r>
          </a:p>
          <a:p>
            <a:pPr lvl="1"/>
            <a:r>
              <a:rPr lang="en-US" noProof="1"/>
              <a:t>To avoid the need to distribute shared objects manually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59302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AuthService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service “</a:t>
            </a:r>
            <a:r>
              <a:rPr lang="en-US" dirty="0" err="1" smtClean="0">
                <a:solidFill>
                  <a:srgbClr val="C00000"/>
                </a:solidFill>
              </a:rPr>
              <a:t>AuthService</a:t>
            </a:r>
            <a:r>
              <a:rPr lang="en-US" dirty="0" smtClean="0"/>
              <a:t>” using cli command</a:t>
            </a:r>
          </a:p>
          <a:p>
            <a:pPr marL="2413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ng g service services/</a:t>
            </a:r>
            <a:r>
              <a:rPr lang="en-US" dirty="0" err="1" smtClean="0">
                <a:solidFill>
                  <a:srgbClr val="C00000"/>
                </a:solidFill>
              </a:rPr>
              <a:t>auth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Add a method “</a:t>
            </a:r>
            <a:r>
              <a:rPr lang="en-US" dirty="0" smtClean="0">
                <a:solidFill>
                  <a:srgbClr val="C00000"/>
                </a:solidFill>
              </a:rPr>
              <a:t>login(username, password)</a:t>
            </a:r>
            <a:r>
              <a:rPr lang="en-US" dirty="0" smtClean="0"/>
              <a:t>” that receives two parameters and returns “true” for successful login, “false” otherwise.</a:t>
            </a:r>
          </a:p>
          <a:p>
            <a:r>
              <a:rPr lang="en-US" dirty="0" smtClean="0"/>
              <a:t>Register this service with </a:t>
            </a:r>
            <a:r>
              <a:rPr lang="en-US" dirty="0" err="1" smtClean="0"/>
              <a:t>Auth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Inject this service in Login component and use the login() method to authenticate users.</a:t>
            </a:r>
          </a:p>
          <a:p>
            <a:r>
              <a:rPr lang="en-US" dirty="0" smtClean="0"/>
              <a:t>Follow similar steps for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and </a:t>
            </a:r>
            <a:r>
              <a:rPr lang="en-US" dirty="0" err="1" smtClean="0">
                <a:solidFill>
                  <a:srgbClr val="C00000"/>
                </a:solidFill>
              </a:rPr>
              <a:t>forgotPassword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of </a:t>
            </a:r>
            <a:r>
              <a:rPr lang="en-US" dirty="0" err="1" smtClean="0"/>
              <a:t>SignUpComponent</a:t>
            </a:r>
            <a:r>
              <a:rPr lang="en-US" dirty="0" smtClean="0"/>
              <a:t> and </a:t>
            </a:r>
            <a:r>
              <a:rPr lang="en-US" dirty="0" err="1" smtClean="0"/>
              <a:t>ForgotPasswordComponent</a:t>
            </a:r>
            <a:r>
              <a:rPr lang="en-US" dirty="0" smtClean="0"/>
              <a:t> respectively.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00263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Making server calls in easy and clean way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 requests </a:t>
            </a:r>
            <a:r>
              <a:rPr lang="en-US" noProof="1" smtClean="0"/>
              <a:t>are sent </a:t>
            </a:r>
            <a:r>
              <a:rPr lang="en-US" noProof="1"/>
              <a:t>by the </a:t>
            </a:r>
            <a:r>
              <a:rPr lang="en-US" noProof="1">
                <a:solidFill>
                  <a:srgbClr val="C00000"/>
                </a:solidFill>
              </a:rPr>
              <a:t>browser</a:t>
            </a:r>
            <a:r>
              <a:rPr lang="en-US" noProof="1"/>
              <a:t> on behalf of the application</a:t>
            </a:r>
          </a:p>
          <a:p>
            <a:r>
              <a:rPr lang="en-US" b="1" noProof="1"/>
              <a:t>asynchronous</a:t>
            </a:r>
            <a:r>
              <a:rPr lang="en-US" noProof="1"/>
              <a:t> - the application continues to operate while the browser is waiting for the server to respond</a:t>
            </a:r>
          </a:p>
          <a:p>
            <a:r>
              <a:rPr lang="en-US" noProof="1" smtClean="0"/>
              <a:t>allows </a:t>
            </a:r>
            <a:r>
              <a:rPr lang="en-US" noProof="1"/>
              <a:t>Angular to interact with web services/APIs</a:t>
            </a:r>
          </a:p>
          <a:p>
            <a:pPr lvl="1"/>
            <a:r>
              <a:rPr lang="en-US" noProof="1"/>
              <a:t>persistent data can be loaded into the application and changes can be sent to the server and saved</a:t>
            </a:r>
          </a:p>
          <a:p>
            <a:r>
              <a:rPr lang="en-US" noProof="1"/>
              <a:t>Requests are made using the </a:t>
            </a:r>
            <a:r>
              <a:rPr lang="en-US" noProof="1">
                <a:solidFill>
                  <a:srgbClr val="C00000"/>
                </a:solidFill>
              </a:rPr>
              <a:t>Http</a:t>
            </a:r>
            <a:r>
              <a:rPr lang="en-US" noProof="1"/>
              <a:t> class, delivered as a service through </a:t>
            </a:r>
            <a:r>
              <a:rPr lang="en-US" b="1" noProof="1"/>
              <a:t>dependency injection</a:t>
            </a:r>
          </a:p>
          <a:p>
            <a:pPr lvl="1"/>
            <a:r>
              <a:rPr lang="en-US" noProof="1"/>
              <a:t>This class provides an Angular-friendly wrapper around the browser’s </a:t>
            </a:r>
            <a:r>
              <a:rPr lang="en-US" noProof="1">
                <a:solidFill>
                  <a:srgbClr val="C00000"/>
                </a:solidFill>
              </a:rPr>
              <a:t>XMLHttpRequest</a:t>
            </a:r>
            <a:r>
              <a:rPr lang="en-US" noProof="1"/>
              <a:t> feature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98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 Client–server software application in which the client (or user interface) runs in a web browser.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848"/>
            <a:ext cx="9144000" cy="3904502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Http cont..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Steps to make a server call using </a:t>
            </a:r>
            <a:r>
              <a:rPr lang="en-US" b="0" noProof="1"/>
              <a:t>http</a:t>
            </a:r>
            <a:r>
              <a:rPr lang="en-US" noProof="1"/>
              <a:t> service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60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48647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It’s a separate module, import it.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77220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Inject the service and assign it to a local object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45740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Subscribe and extract data from response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728357" y="2206029"/>
            <a:ext cx="917144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91593" y="1252085"/>
            <a:ext cx="990744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7601" y="4924698"/>
            <a:ext cx="1038657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</a:t>
            </a:r>
            <a:r>
              <a:rPr lang="en-US" sz="2000" b="1" noProof="1" smtClean="0">
                <a:solidFill>
                  <a:schemeClr val="bg1"/>
                </a:solidFill>
              </a:rPr>
              <a:t>4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846476"/>
            <a:ext cx="6645050" cy="598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HttpClientModule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20059"/>
            <a:ext cx="6645050" cy="37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00255"/>
            <a:ext cx="6645050" cy="673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userService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</a:rPr>
              <a:t>subscribe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 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platzhalter 6"/>
          <p:cNvSpPr txBox="1">
            <a:spLocks/>
          </p:cNvSpPr>
          <p:nvPr/>
        </p:nvSpPr>
        <p:spPr bwMode="auto">
          <a:xfrm>
            <a:off x="2041751" y="32378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Make http call</a:t>
            </a:r>
            <a:endParaRPr lang="en-US" b="1" noProof="1"/>
          </a:p>
        </p:txBody>
      </p:sp>
      <p:sp>
        <p:nvSpPr>
          <p:cNvPr id="18" name="Textplatzhalter 3"/>
          <p:cNvSpPr txBox="1">
            <a:spLocks/>
          </p:cNvSpPr>
          <p:nvPr/>
        </p:nvSpPr>
        <p:spPr bwMode="auto">
          <a:xfrm>
            <a:off x="2041751" y="3594545"/>
            <a:ext cx="6645050" cy="154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"Authorization"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IUserShort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[]&gt;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headers: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noProof="1">
              <a:solidFill>
                <a:prstClr val="black"/>
              </a:solidFill>
            </a:endParaRPr>
          </a:p>
        </p:txBody>
      </p:sp>
      <p:sp>
        <p:nvSpPr>
          <p:cNvPr id="19" name="Eingekerbter Richtungspfeil 8"/>
          <p:cNvSpPr/>
          <p:nvPr/>
        </p:nvSpPr>
        <p:spPr bwMode="auto">
          <a:xfrm rot="5400000">
            <a:off x="311241" y="3540292"/>
            <a:ext cx="175137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3</a:t>
            </a:r>
            <a:endParaRPr lang="en-US" sz="20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879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RxJS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 smtClean="0"/>
              <a:t>The </a:t>
            </a:r>
            <a:r>
              <a:rPr lang="en-IN" noProof="1"/>
              <a:t>Reactive Extensions for JavaScript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200" noProof="1" smtClean="0"/>
              <a:t>RxJS </a:t>
            </a:r>
            <a:r>
              <a:rPr lang="en-US" sz="1200" noProof="1"/>
              <a:t>is a library for reactive programming using Observables, to make it easier to compose asynchronous or callback-based code.</a:t>
            </a:r>
          </a:p>
          <a:p>
            <a:r>
              <a:rPr lang="en-US" sz="1200" noProof="1"/>
              <a:t> The essential concepts in RxJS which solve async event management are:</a:t>
            </a:r>
          </a:p>
          <a:p>
            <a:pPr lvl="1"/>
            <a:r>
              <a:rPr lang="en-US" sz="1200" b="1" noProof="1"/>
              <a:t>Observable</a:t>
            </a:r>
            <a:r>
              <a:rPr lang="en-US" sz="1200" noProof="1"/>
              <a:t>: represents the idea of an invokable collection of future values or events.</a:t>
            </a:r>
          </a:p>
          <a:p>
            <a:pPr lvl="1"/>
            <a:r>
              <a:rPr lang="en-US" sz="1200" b="1" noProof="1"/>
              <a:t>Observer</a:t>
            </a:r>
            <a:r>
              <a:rPr lang="en-US" sz="1200" noProof="1"/>
              <a:t>: is a collection of callbacks that knows how to listen to values delivered by the Observable.</a:t>
            </a:r>
          </a:p>
          <a:p>
            <a:pPr lvl="1"/>
            <a:r>
              <a:rPr lang="en-US" sz="1200" b="1" noProof="1"/>
              <a:t>Subscription</a:t>
            </a:r>
            <a:r>
              <a:rPr lang="en-US" sz="1200" noProof="1"/>
              <a:t>: represents the execution of an Observable, is primarily useful for cancelling the execution.</a:t>
            </a:r>
          </a:p>
          <a:p>
            <a:pPr lvl="1"/>
            <a:r>
              <a:rPr lang="en-US" sz="1200" b="1" noProof="1"/>
              <a:t>Operators</a:t>
            </a:r>
            <a:r>
              <a:rPr lang="en-US" sz="1200" noProof="1"/>
              <a:t>: are pure functions that enable a functional programming style of dealing with collections with operations like map, filter, concat, flatMap, etc.</a:t>
            </a:r>
          </a:p>
          <a:p>
            <a:pPr lvl="1"/>
            <a:r>
              <a:rPr lang="en-US" sz="1200" b="1" noProof="1"/>
              <a:t>Subject</a:t>
            </a:r>
            <a:r>
              <a:rPr lang="en-US" sz="1200" noProof="1"/>
              <a:t>: is the equivalent to an EventEmitter, and the only way of multicasting a value or event to multiple Observers.</a:t>
            </a:r>
          </a:p>
          <a:p>
            <a:pPr lvl="1"/>
            <a:r>
              <a:rPr lang="en-US" sz="1200" b="1" noProof="1"/>
              <a:t>Schedulers</a:t>
            </a:r>
            <a:r>
              <a:rPr lang="en-US" sz="1200" noProof="1"/>
              <a:t>: are centralized dispatchers to control concurrency, allowing us to coordinate when computation happens on e.g. setTimeout or requestAnimationFrame or others.</a:t>
            </a:r>
          </a:p>
          <a:p>
            <a:r>
              <a:rPr lang="en-US" sz="1200" noProof="1"/>
              <a:t>Normally you register event listeners.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button.addEventListener('click', () =&gt; console.log('Clicked!'));</a:t>
            </a:r>
          </a:p>
          <a:p>
            <a:r>
              <a:rPr lang="en-US" sz="1200" noProof="1"/>
              <a:t>Using RxJS you create an observable instead.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Rx.Observable.fromEvent(button, 'click').subscribe(() =&gt; console.log('Clicked!'));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61</a:t>
            </a:fld>
            <a:endParaRPr lang="de-DE" dirty="0"/>
          </a:p>
        </p:txBody>
      </p:sp>
      <p:pic>
        <p:nvPicPr>
          <p:cNvPr id="1026" name="Picture 2" descr="Image result for rx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4189411"/>
            <a:ext cx="1928957" cy="19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4061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339352"/>
            <a:ext cx="5638800" cy="5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250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 Vs Promise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2974"/>
            <a:ext cx="9144000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40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Use Http </a:t>
            </a:r>
            <a:r>
              <a:rPr lang="en-US" noProof="1" smtClean="0">
                <a:solidFill>
                  <a:srgbClr val="C00000"/>
                </a:solidFill>
              </a:rPr>
              <a:t>post()</a:t>
            </a:r>
            <a:r>
              <a:rPr lang="en-US" noProof="1" smtClean="0"/>
              <a:t> method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in </a:t>
            </a:r>
            <a:r>
              <a:rPr lang="en-US" dirty="0" err="1" smtClean="0"/>
              <a:t>AuthService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C00000"/>
                </a:solidFill>
              </a:rPr>
              <a:t>h</a:t>
            </a:r>
            <a:r>
              <a:rPr lang="en-US" dirty="0" err="1" smtClean="0">
                <a:solidFill>
                  <a:srgbClr val="C00000"/>
                </a:solidFill>
              </a:rPr>
              <a:t>ttp.post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to post user details to  - </a:t>
            </a:r>
            <a:r>
              <a:rPr lang="en-IN" dirty="0"/>
              <a:t>'https://</a:t>
            </a:r>
            <a:r>
              <a:rPr lang="en-IN" dirty="0" smtClean="0"/>
              <a:t>jsonplaceholder.typicode.com/users‘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dirty="0" smtClean="0"/>
              <a:t>Update </a:t>
            </a:r>
            <a:r>
              <a:rPr lang="en-IN" dirty="0" err="1" smtClean="0"/>
              <a:t>SignUp</a:t>
            </a:r>
            <a:r>
              <a:rPr lang="en-IN" dirty="0" smtClean="0"/>
              <a:t> component to post user data to register() method of </a:t>
            </a:r>
            <a:r>
              <a:rPr lang="en-IN" dirty="0" err="1" smtClean="0"/>
              <a:t>AuthService</a:t>
            </a:r>
            <a:r>
              <a:rPr lang="en-IN" dirty="0" smtClean="0"/>
              <a:t> and display log the message on successful post.</a:t>
            </a:r>
          </a:p>
          <a:p>
            <a:pPr marL="241300" lvl="1" indent="0">
              <a:buNone/>
            </a:pPr>
            <a:r>
              <a:rPr lang="en-IN" dirty="0" err="1" smtClean="0">
                <a:solidFill>
                  <a:srgbClr val="0000FF"/>
                </a:solidFill>
              </a:rPr>
              <a:t>this</a:t>
            </a:r>
            <a:r>
              <a:rPr lang="en-IN" dirty="0" err="1" smtClean="0"/>
              <a:t>.http.</a:t>
            </a:r>
            <a:r>
              <a:rPr lang="en-IN" dirty="0" err="1" smtClean="0">
                <a:solidFill>
                  <a:srgbClr val="00B050"/>
                </a:solidFill>
              </a:rPr>
              <a:t>post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00FF"/>
                </a:solidFill>
              </a:rPr>
              <a:t>this</a:t>
            </a:r>
            <a:r>
              <a:rPr lang="en-IN" dirty="0" smtClean="0"/>
              <a:t>.url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, { headers: headers </a:t>
            </a:r>
            <a:r>
              <a:rPr lang="en-IN" dirty="0" smtClean="0"/>
              <a:t>}).</a:t>
            </a:r>
            <a:r>
              <a:rPr lang="en-IN" dirty="0" smtClean="0">
                <a:solidFill>
                  <a:srgbClr val="00B050"/>
                </a:solidFill>
              </a:rPr>
              <a:t>subscribe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res</a:t>
            </a:r>
            <a:r>
              <a:rPr lang="en-IN" dirty="0" smtClean="0"/>
              <a:t> </a:t>
            </a:r>
            <a:r>
              <a:rPr lang="en-IN" dirty="0"/>
              <a:t>=&gt; {        console.log(res</a:t>
            </a:r>
            <a:r>
              <a:rPr lang="en-IN" dirty="0" smtClean="0"/>
              <a:t>); });</a:t>
            </a:r>
            <a:endParaRPr lang="en-IN" dirty="0"/>
          </a:p>
          <a:p>
            <a:r>
              <a:rPr lang="en-IN" dirty="0" smtClean="0"/>
              <a:t>Check the functionality of </a:t>
            </a:r>
            <a:r>
              <a:rPr lang="en-IN" dirty="0" smtClean="0">
                <a:solidFill>
                  <a:srgbClr val="C00000"/>
                </a:solidFill>
              </a:rPr>
              <a:t>Observable&lt;&gt;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C00000"/>
                </a:solidFill>
              </a:rPr>
              <a:t>subscribe()</a:t>
            </a:r>
            <a:r>
              <a:rPr lang="en-IN" dirty="0" smtClean="0"/>
              <a:t> method.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2472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State Management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UI state management with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noProof="1" smtClean="0"/>
              <a:t>Applications </a:t>
            </a:r>
            <a:r>
              <a:rPr lang="en-IN" noProof="1"/>
              <a:t>use state stores to hold state. These are called different things in different frameworks, like store, reducer and model, but at the core they are all just a plain object</a:t>
            </a:r>
            <a:r>
              <a:rPr lang="en-IN" noProof="1" smtClean="0"/>
              <a:t>.</a:t>
            </a:r>
          </a:p>
          <a:p>
            <a:r>
              <a:rPr lang="en-IN" noProof="1">
                <a:solidFill>
                  <a:srgbClr val="C00000"/>
                </a:solidFill>
              </a:rPr>
              <a:t>State</a:t>
            </a:r>
            <a:r>
              <a:rPr lang="en-IN" noProof="1"/>
              <a:t> is a single immutable data structure</a:t>
            </a:r>
          </a:p>
          <a:p>
            <a:r>
              <a:rPr lang="en-IN" noProof="1">
                <a:solidFill>
                  <a:srgbClr val="C00000"/>
                </a:solidFill>
              </a:rPr>
              <a:t>Actions</a:t>
            </a:r>
            <a:r>
              <a:rPr lang="en-IN" noProof="1"/>
              <a:t> describe state changes</a:t>
            </a:r>
          </a:p>
          <a:p>
            <a:r>
              <a:rPr lang="en-IN" noProof="1"/>
              <a:t>Pure functions called </a:t>
            </a:r>
            <a:r>
              <a:rPr lang="en-IN" noProof="1">
                <a:solidFill>
                  <a:srgbClr val="C00000"/>
                </a:solidFill>
              </a:rPr>
              <a:t>reducers</a:t>
            </a:r>
            <a:r>
              <a:rPr lang="en-IN" noProof="1"/>
              <a:t> take the previous state and the next action to compute the new state</a:t>
            </a:r>
          </a:p>
          <a:p>
            <a:r>
              <a:rPr lang="en-IN" noProof="1"/>
              <a:t>State accessed with the </a:t>
            </a:r>
            <a:r>
              <a:rPr lang="en-IN" noProof="1">
                <a:solidFill>
                  <a:srgbClr val="C00000"/>
                </a:solidFill>
              </a:rPr>
              <a:t>Store</a:t>
            </a:r>
            <a:r>
              <a:rPr lang="en-IN" noProof="1"/>
              <a:t>, an observable of state and an observer of actions</a:t>
            </a:r>
          </a:p>
          <a:p>
            <a:r>
              <a:rPr lang="en-IN" noProof="1"/>
              <a:t>In Angular, there are 3 </a:t>
            </a:r>
            <a:r>
              <a:rPr lang="en-IN" noProof="1" smtClean="0"/>
              <a:t>ways </a:t>
            </a:r>
            <a:r>
              <a:rPr lang="en-IN" noProof="1"/>
              <a:t>to manage state</a:t>
            </a:r>
          </a:p>
          <a:p>
            <a:pPr lvl="1"/>
            <a:r>
              <a:rPr lang="en-IN" noProof="1"/>
              <a:t>Redux using @ngrx;</a:t>
            </a:r>
          </a:p>
          <a:p>
            <a:pPr lvl="1"/>
            <a:r>
              <a:rPr lang="en-IN" noProof="1"/>
              <a:t>Redux using ng2-redux; and</a:t>
            </a:r>
          </a:p>
          <a:p>
            <a:pPr lvl="1"/>
            <a:r>
              <a:rPr lang="en-IN" noProof="1"/>
              <a:t>Angular Services and RxJS</a:t>
            </a:r>
          </a:p>
          <a:p>
            <a:r>
              <a:rPr lang="en-IN" noProof="1"/>
              <a:t>@ngrx/store is a controlled state </a:t>
            </a:r>
            <a:r>
              <a:rPr lang="en-IN" noProof="1" smtClean="0"/>
              <a:t>container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96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4098" name="Picture 2" descr="Image result for ngrx stat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" y="1099339"/>
            <a:ext cx="8986800" cy="48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004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RxJS powered state management for Angular applications, inspired by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noProof="1"/>
              <a:t>Store - single source of truth</a:t>
            </a:r>
          </a:p>
          <a:p>
            <a:r>
              <a:rPr lang="en-IN" noProof="1" smtClean="0"/>
              <a:t>Reducer </a:t>
            </a:r>
            <a:r>
              <a:rPr lang="en-IN" noProof="1"/>
              <a:t>- knows what to do with a given action and the previous state</a:t>
            </a:r>
          </a:p>
          <a:p>
            <a:r>
              <a:rPr lang="en-IN" noProof="1" smtClean="0"/>
              <a:t>Actions </a:t>
            </a:r>
            <a:r>
              <a:rPr lang="en-IN" noProof="1"/>
              <a:t>- type &amp; payload that contains needed information to alter your store</a:t>
            </a:r>
          </a:p>
          <a:p>
            <a:r>
              <a:rPr lang="en-IN" noProof="1" smtClean="0"/>
              <a:t>Dispatcher </a:t>
            </a:r>
            <a:r>
              <a:rPr lang="en-IN" noProof="1"/>
              <a:t>- entry point for you to dispatch your action</a:t>
            </a:r>
          </a:p>
          <a:p>
            <a:r>
              <a:rPr lang="en-IN" noProof="1" smtClean="0"/>
              <a:t>Middleware </a:t>
            </a:r>
            <a:r>
              <a:rPr lang="en-IN" noProof="1"/>
              <a:t>- functions that will intercept each action that is being dispatched in order to create side </a:t>
            </a:r>
            <a:r>
              <a:rPr lang="en-IN" noProof="1" smtClean="0"/>
              <a:t>effects</a:t>
            </a:r>
          </a:p>
          <a:p>
            <a:r>
              <a:rPr lang="en-IN" noProof="1" smtClean="0"/>
              <a:t>Step 1: </a:t>
            </a:r>
            <a:r>
              <a:rPr lang="en-IN" noProof="1">
                <a:solidFill>
                  <a:srgbClr val="C00000"/>
                </a:solidFill>
              </a:rPr>
              <a:t>npm install @</a:t>
            </a:r>
            <a:r>
              <a:rPr lang="en-IN" noProof="1" smtClean="0">
                <a:solidFill>
                  <a:srgbClr val="C00000"/>
                </a:solidFill>
              </a:rPr>
              <a:t>ngrx/store@5 </a:t>
            </a:r>
            <a:r>
              <a:rPr lang="en-IN" noProof="1">
                <a:solidFill>
                  <a:srgbClr val="C00000"/>
                </a:solidFill>
              </a:rPr>
              <a:t>--save</a:t>
            </a:r>
          </a:p>
          <a:p>
            <a:r>
              <a:rPr lang="en-IN" noProof="1" smtClean="0"/>
              <a:t>Step </a:t>
            </a:r>
            <a:r>
              <a:rPr lang="en-IN" noProof="1"/>
              <a:t>2: Create reducer </a:t>
            </a:r>
            <a:r>
              <a:rPr lang="en-IN" noProof="1" smtClean="0">
                <a:solidFill>
                  <a:srgbClr val="C00000"/>
                </a:solidFill>
              </a:rPr>
              <a:t>user.reducer.ts</a:t>
            </a:r>
            <a:r>
              <a:rPr lang="en-IN" noProof="1" smtClean="0"/>
              <a:t> that </a:t>
            </a:r>
            <a:r>
              <a:rPr lang="en-IN" noProof="1"/>
              <a:t>defines </a:t>
            </a:r>
            <a:r>
              <a:rPr lang="en-IN" noProof="1">
                <a:solidFill>
                  <a:srgbClr val="C00000"/>
                </a:solidFill>
              </a:rPr>
              <a:t>AppState, ACTIONS, usersReducer()</a:t>
            </a:r>
          </a:p>
          <a:p>
            <a:r>
              <a:rPr lang="en-IN" noProof="1" smtClean="0"/>
              <a:t>Step </a:t>
            </a:r>
            <a:r>
              <a:rPr lang="en-IN" noProof="1"/>
              <a:t>3: </a:t>
            </a:r>
            <a:r>
              <a:rPr lang="en-IN" noProof="1" smtClean="0"/>
              <a:t>In component, select data from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</a:t>
            </a:r>
            <a:r>
              <a:rPr lang="en-IN" noProof="1"/>
              <a:t>4: Update service to add </a:t>
            </a:r>
            <a:r>
              <a:rPr lang="en-IN" noProof="1">
                <a:solidFill>
                  <a:srgbClr val="C00000"/>
                </a:solidFill>
              </a:rPr>
              <a:t>loadUsers() </a:t>
            </a:r>
            <a:r>
              <a:rPr lang="en-IN" noProof="1"/>
              <a:t>method and use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5: Import into AppModule - </a:t>
            </a:r>
            <a:r>
              <a:rPr lang="en-IN" noProof="1">
                <a:solidFill>
                  <a:srgbClr val="C00000"/>
                </a:solidFill>
              </a:rPr>
              <a:t>StoreModule. </a:t>
            </a:r>
            <a:r>
              <a:rPr lang="en-IN" noProof="1" smtClean="0">
                <a:solidFill>
                  <a:srgbClr val="C00000"/>
                </a:solidFill>
              </a:rPr>
              <a:t>forRoot({ </a:t>
            </a:r>
            <a:r>
              <a:rPr lang="en-IN" noProof="1">
                <a:solidFill>
                  <a:srgbClr val="C00000"/>
                </a:solidFill>
              </a:rPr>
              <a:t>users: usersReducer })</a:t>
            </a:r>
          </a:p>
          <a:p>
            <a:r>
              <a:rPr lang="en-IN" noProof="1" smtClean="0"/>
              <a:t>Step </a:t>
            </a:r>
            <a:r>
              <a:rPr lang="en-IN" noProof="1"/>
              <a:t>6: Update html to use </a:t>
            </a:r>
            <a:r>
              <a:rPr lang="en-IN" noProof="1">
                <a:solidFill>
                  <a:srgbClr val="C00000"/>
                </a:solidFill>
              </a:rPr>
              <a:t>async</a:t>
            </a:r>
            <a:r>
              <a:rPr lang="en-IN" noProof="1"/>
              <a:t> pipe for users collection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09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Handle user login with ngrx state management 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C00000"/>
                </a:solidFill>
              </a:rPr>
              <a:t>auth.reducer.ts</a:t>
            </a:r>
            <a:r>
              <a:rPr lang="en-US" dirty="0" smtClean="0"/>
              <a:t> and define </a:t>
            </a:r>
            <a:r>
              <a:rPr lang="en-IN" noProof="1" smtClean="0">
                <a:solidFill>
                  <a:srgbClr val="C00000"/>
                </a:solidFill>
              </a:rPr>
              <a:t>AuthState</a:t>
            </a:r>
            <a:r>
              <a:rPr lang="en-IN" noProof="1">
                <a:solidFill>
                  <a:srgbClr val="C00000"/>
                </a:solidFill>
              </a:rPr>
              <a:t>, ACTIONS, </a:t>
            </a:r>
            <a:r>
              <a:rPr lang="en-IN" noProof="1" smtClean="0">
                <a:solidFill>
                  <a:srgbClr val="C00000"/>
                </a:solidFill>
              </a:rPr>
              <a:t>authReducer</a:t>
            </a:r>
            <a:r>
              <a:rPr lang="en-IN" noProof="1">
                <a:solidFill>
                  <a:srgbClr val="C00000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Add reducer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/>
              <a:t>Update </a:t>
            </a:r>
            <a:r>
              <a:rPr lang="en-US" dirty="0" err="1" smtClean="0"/>
              <a:t>auth.service</a:t>
            </a:r>
            <a:r>
              <a:rPr lang="en-US" dirty="0" smtClean="0"/>
              <a:t> </a:t>
            </a:r>
            <a:r>
              <a:rPr lang="en-US" dirty="0"/>
              <a:t>to dispatch </a:t>
            </a:r>
            <a:r>
              <a:rPr lang="en-US" dirty="0" err="1" smtClean="0">
                <a:solidFill>
                  <a:srgbClr val="C00000"/>
                </a:solidFill>
              </a:rPr>
              <a:t>DoLoginAction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on successful login.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app.component</a:t>
            </a:r>
            <a:r>
              <a:rPr lang="en-US" dirty="0" smtClean="0"/>
              <a:t> read current state value from </a:t>
            </a:r>
            <a:r>
              <a:rPr lang="en-IN" dirty="0" err="1" smtClean="0">
                <a:solidFill>
                  <a:srgbClr val="C00000"/>
                </a:solidFill>
              </a:rPr>
              <a:t>isLoggedIn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state.</a:t>
            </a:r>
            <a:endParaRPr lang="en-IN" dirty="0"/>
          </a:p>
          <a:p>
            <a:r>
              <a:rPr lang="en-US" dirty="0" smtClean="0"/>
              <a:t>Display “Login” menu only if </a:t>
            </a:r>
            <a:r>
              <a:rPr lang="en-US" dirty="0" err="1" smtClean="0"/>
              <a:t>isLoggedIn</a:t>
            </a:r>
            <a:r>
              <a:rPr lang="en-US" dirty="0" smtClean="0"/>
              <a:t> is false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9562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Changing urls and views at browser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/>
              <a:t>Steps to implement routing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Set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base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="/"&gt;</a:t>
            </a:r>
            <a:r>
              <a:rPr lang="en-IN" dirty="0" smtClean="0"/>
              <a:t> </a:t>
            </a:r>
            <a:r>
              <a:rPr lang="en-US" noProof="1"/>
              <a:t>in the application host page which is index.html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Define routes in </a:t>
            </a:r>
            <a:r>
              <a:rPr lang="en-US" noProof="1">
                <a:solidFill>
                  <a:srgbClr val="C00000"/>
                </a:solidFill>
              </a:rPr>
              <a:t>app.routes.ts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Import </a:t>
            </a:r>
            <a:r>
              <a:rPr lang="en-US" noProof="1">
                <a:solidFill>
                  <a:srgbClr val="C00000"/>
                </a:solidFill>
              </a:rPr>
              <a:t>RouterModule </a:t>
            </a:r>
            <a:r>
              <a:rPr lang="en-US" noProof="1" smtClean="0"/>
              <a:t>and add </a:t>
            </a:r>
            <a:r>
              <a:rPr lang="en-US" noProof="1">
                <a:solidFill>
                  <a:srgbClr val="C00000"/>
                </a:solidFill>
              </a:rPr>
              <a:t>Routes </a:t>
            </a:r>
            <a:r>
              <a:rPr lang="en-US" noProof="1"/>
              <a:t>array </a:t>
            </a:r>
            <a:r>
              <a:rPr lang="en-US" noProof="1" smtClean="0"/>
              <a:t>to </a:t>
            </a:r>
            <a:r>
              <a:rPr lang="en-US" noProof="1" smtClean="0">
                <a:solidFill>
                  <a:srgbClr val="C00000"/>
                </a:solidFill>
              </a:rPr>
              <a:t>app.module.ts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Associate routes with application navigation menu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Add 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US" noProof="1" smtClean="0"/>
          </a:p>
          <a:p>
            <a:r>
              <a:rPr lang="en-US" noProof="1" smtClean="0"/>
              <a:t> </a:t>
            </a:r>
            <a:r>
              <a:rPr lang="en-US" noProof="1"/>
              <a:t>Route Params</a:t>
            </a:r>
          </a:p>
          <a:p>
            <a:pPr lvl="1"/>
            <a:r>
              <a:rPr lang="en-US" noProof="1"/>
              <a:t>Create </a:t>
            </a:r>
            <a:r>
              <a:rPr lang="en-US" noProof="1" smtClean="0"/>
              <a:t>a route with parameters</a:t>
            </a:r>
            <a:endParaRPr lang="en-US" noProof="1"/>
          </a:p>
          <a:p>
            <a:pPr marL="0" indent="0">
              <a:buNone/>
            </a:pPr>
            <a:r>
              <a:rPr lang="en-US" noProof="1" smtClean="0"/>
              <a:t>	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 path: </a:t>
            </a:r>
            <a:r>
              <a:rPr lang="en-IN" dirty="0" smtClean="0">
                <a:solidFill>
                  <a:srgbClr val="A31515"/>
                </a:solidFill>
                <a:latin typeface="arial" panose="020B0604020202020204" pitchFamily="34" charset="0"/>
              </a:rPr>
              <a:t>'users/:username'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, component: </a:t>
            </a:r>
            <a:r>
              <a:rPr lang="en-I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UserDetailsComponent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  <a:endParaRPr lang="en-US" noProof="1" smtClean="0"/>
          </a:p>
          <a:p>
            <a:pPr lvl="1"/>
            <a:r>
              <a:rPr lang="en-US" noProof="1" smtClean="0"/>
              <a:t>Bind </a:t>
            </a:r>
            <a:r>
              <a:rPr lang="en-US" noProof="1"/>
              <a:t>to the route using the </a:t>
            </a:r>
            <a:r>
              <a:rPr lang="en-US" noProof="1">
                <a:solidFill>
                  <a:srgbClr val="C00000"/>
                </a:solidFill>
              </a:rPr>
              <a:t>[routerLink] </a:t>
            </a:r>
            <a:r>
              <a:rPr lang="en-US" noProof="1"/>
              <a:t>directive with link parameters array</a:t>
            </a:r>
          </a:p>
          <a:p>
            <a:pPr lvl="2"/>
            <a:r>
              <a:rPr lang="en-US" noProof="1"/>
              <a:t>The first element in the array is the </a:t>
            </a:r>
            <a:r>
              <a:rPr lang="en-US" noProof="1">
                <a:solidFill>
                  <a:srgbClr val="C00000"/>
                </a:solidFill>
              </a:rPr>
              <a:t>path</a:t>
            </a:r>
            <a:r>
              <a:rPr lang="en-US" noProof="1"/>
              <a:t> of the route to the destination component</a:t>
            </a:r>
          </a:p>
          <a:p>
            <a:pPr lvl="2"/>
            <a:r>
              <a:rPr lang="en-US" noProof="1"/>
              <a:t>The second element in the array is the route parameter value</a:t>
            </a:r>
          </a:p>
          <a:p>
            <a:pPr marL="749808" lvl="4" indent="0">
              <a:buNone/>
            </a:pP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routerLink</a:t>
            </a:r>
            <a:r>
              <a:rPr lang="en-IN" dirty="0" smtClean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="['/users',</a:t>
            </a:r>
            <a:r>
              <a:rPr lang="en-IN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userName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]"&gt;</a:t>
            </a:r>
            <a:endParaRPr lang="en-I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749808" lvl="4" indent="0">
              <a:buNone/>
            </a:pP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{{</a:t>
            </a:r>
            <a:r>
              <a:rPr lang="en-IN" dirty="0" err="1" smtClean="0">
                <a:solidFill>
                  <a:srgbClr val="800080"/>
                </a:solidFill>
                <a:latin typeface="arial" panose="020B0604020202020204" pitchFamily="34" charset="0"/>
              </a:rPr>
              <a:t>userName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|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uppercase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}}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lang="en-US" noProof="1"/>
          </a:p>
          <a:p>
            <a:pPr lvl="1"/>
            <a:r>
              <a:rPr lang="en-US" noProof="1"/>
              <a:t>To retrieve the parameter from the URL use </a:t>
            </a:r>
            <a:r>
              <a:rPr lang="en-US" noProof="1">
                <a:solidFill>
                  <a:srgbClr val="C00000"/>
                </a:solidFill>
              </a:rPr>
              <a:t>ActivatedRoute</a:t>
            </a:r>
            <a:r>
              <a:rPr lang="en-US" noProof="1"/>
              <a:t> service</a:t>
            </a:r>
          </a:p>
          <a:p>
            <a:pPr marL="611187" lvl="2" indent="0">
              <a:buNone/>
            </a:pPr>
            <a:r>
              <a:rPr lang="en-US" noProof="1"/>
              <a:t>ngOnInit() {</a:t>
            </a:r>
          </a:p>
          <a:p>
            <a:pPr marL="611187" lvl="2" indent="0">
              <a:buNone/>
            </a:pPr>
            <a:r>
              <a:rPr lang="en-US" noProof="1"/>
              <a:t>  </a:t>
            </a:r>
            <a:r>
              <a:rPr lang="en-US" noProof="1" smtClean="0"/>
              <a:t>const</a:t>
            </a:r>
            <a:r>
              <a:rPr lang="en-US" noProof="1"/>
              <a:t> </a:t>
            </a:r>
            <a:r>
              <a:rPr lang="en-US" noProof="1" smtClean="0"/>
              <a:t>userName:</a:t>
            </a:r>
            <a:r>
              <a:rPr lang="en-US" noProof="1"/>
              <a:t> string = </a:t>
            </a:r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</a:rPr>
              <a:t>this.</a:t>
            </a:r>
            <a:r>
              <a:rPr lang="en-US" noProof="1" smtClean="0"/>
              <a:t>activatedRoute.snapshot.params[</a:t>
            </a:r>
            <a:r>
              <a:rPr lang="en-US" noProof="1" smtClean="0">
                <a:solidFill>
                  <a:srgbClr val="C00000"/>
                </a:solidFill>
              </a:rPr>
              <a:t>‘username</a:t>
            </a:r>
            <a:r>
              <a:rPr lang="en-US" noProof="1" smtClean="0"/>
              <a:t>']; </a:t>
            </a:r>
          </a:p>
          <a:p>
            <a:pPr marL="611187" lvl="2" indent="0">
              <a:buNone/>
            </a:pPr>
            <a:r>
              <a:rPr lang="en-US" noProof="1" smtClean="0"/>
              <a:t> }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131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1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Server-side </a:t>
            </a:r>
            <a:r>
              <a:rPr lang="en-IN" dirty="0" smtClean="0"/>
              <a:t>rendered</a:t>
            </a:r>
            <a:endParaRPr lang="en-IN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88"/>
            <a:ext cx="9144000" cy="3717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27" y="139930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user interacts with the page, that request gets again sent to the server, which in turn generates a new HTML page and serves it back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05282486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Routing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routing for Employees module.</a:t>
            </a:r>
          </a:p>
          <a:p>
            <a:r>
              <a:rPr lang="en-IN" dirty="0" smtClean="0"/>
              <a:t>Create new feature module - orders with routing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module orders --routing</a:t>
            </a:r>
          </a:p>
          <a:p>
            <a:r>
              <a:rPr lang="en-IN" dirty="0" smtClean="0"/>
              <a:t>Add new component to it - “order-list”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component orders/order-list</a:t>
            </a:r>
          </a:p>
          <a:p>
            <a:r>
              <a:rPr lang="en-IN" dirty="0" smtClean="0"/>
              <a:t>Add new component - “order-details”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orders/order-details</a:t>
            </a:r>
          </a:p>
          <a:p>
            <a:r>
              <a:rPr lang="en-IN" dirty="0" smtClean="0"/>
              <a:t>Implement routing for </a:t>
            </a:r>
            <a:r>
              <a:rPr lang="en-IN" dirty="0"/>
              <a:t>O</a:t>
            </a:r>
            <a:r>
              <a:rPr lang="en-IN" dirty="0" smtClean="0"/>
              <a:t>rders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8789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Load modules on demand - improve performance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noProof="1" smtClean="0"/>
              <a:t>There </a:t>
            </a:r>
            <a:r>
              <a:rPr lang="en-IN" noProof="1"/>
              <a:t>are three main steps to setting up a lazy loaded feature module</a:t>
            </a:r>
            <a:r>
              <a:rPr lang="en-IN" noProof="1" smtClean="0"/>
              <a:t>:</a:t>
            </a:r>
            <a:endParaRPr lang="en-IN" noProof="1"/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Create the feature module</a:t>
            </a:r>
            <a:r>
              <a:rPr lang="en-IN" noProof="1" smtClean="0"/>
              <a:t>. 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 smtClean="0"/>
              <a:t>Create </a:t>
            </a:r>
            <a:r>
              <a:rPr lang="en-IN" noProof="1"/>
              <a:t>the feature module’s routing module.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Configure the routes</a:t>
            </a:r>
            <a:r>
              <a:rPr lang="en-IN" noProof="1" smtClean="0"/>
              <a:t>.</a:t>
            </a:r>
            <a:endParaRPr lang="en-US" noProof="1" smtClean="0"/>
          </a:p>
          <a:p>
            <a:r>
              <a:rPr lang="en-US" noProof="1" smtClean="0"/>
              <a:t> R</a:t>
            </a:r>
            <a:r>
              <a:rPr lang="en-IN" dirty="0" err="1" smtClean="0"/>
              <a:t>oute</a:t>
            </a:r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parent level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path: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loadChildren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'./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auth.module#AuthModule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IN" dirty="0"/>
              <a:t>module’s </a:t>
            </a:r>
            <a:r>
              <a:rPr lang="en-IN" dirty="0" smtClean="0"/>
              <a:t>routes</a:t>
            </a:r>
            <a:endParaRPr lang="en-US" noProof="1" smtClean="0"/>
          </a:p>
          <a:p>
            <a:pPr marL="241300" lvl="1" indent="0">
              <a:buNone/>
            </a:pP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RouterModule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forChild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routes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241300" lvl="1" indent="0">
              <a:buNone/>
            </a:pP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17" y="1708868"/>
            <a:ext cx="4040228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99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lazy loading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lazy loading for </a:t>
            </a:r>
            <a:r>
              <a:rPr lang="en-US" dirty="0" smtClean="0">
                <a:solidFill>
                  <a:srgbClr val="C00000"/>
                </a:solidFill>
              </a:rPr>
              <a:t>Employees</a:t>
            </a:r>
            <a:r>
              <a:rPr lang="en-US" dirty="0" smtClean="0"/>
              <a:t> module.</a:t>
            </a:r>
          </a:p>
          <a:p>
            <a:r>
              <a:rPr lang="en-IN" dirty="0" smtClean="0"/>
              <a:t>Implement lazy loading for </a:t>
            </a:r>
            <a:r>
              <a:rPr lang="en-IN" dirty="0" smtClean="0">
                <a:solidFill>
                  <a:srgbClr val="C00000"/>
                </a:solidFill>
              </a:rPr>
              <a:t>Orders</a:t>
            </a:r>
            <a:r>
              <a:rPr lang="en-IN" dirty="0" smtClean="0"/>
              <a:t>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454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Code Quality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Ensuring code quality of Angular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TSLint</a:t>
            </a:r>
            <a:endParaRPr lang="en-IN" dirty="0"/>
          </a:p>
          <a:p>
            <a:pPr lvl="1"/>
            <a:r>
              <a:rPr lang="en-IN" dirty="0" err="1"/>
              <a:t>TSLint</a:t>
            </a:r>
            <a:r>
              <a:rPr lang="en-IN" dirty="0"/>
              <a:t> is an extensible static analysis tool that checks </a:t>
            </a:r>
            <a:r>
              <a:rPr lang="en-IN" dirty="0" err="1">
                <a:solidFill>
                  <a:srgbClr val="C00000"/>
                </a:solidFill>
              </a:rPr>
              <a:t>TypeScript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code for readability, maintainability, and functionality errors.</a:t>
            </a:r>
          </a:p>
          <a:p>
            <a:r>
              <a:rPr lang="en-IN" dirty="0" err="1" smtClean="0"/>
              <a:t>Codelyzer</a:t>
            </a:r>
            <a:endParaRPr lang="en-IN" dirty="0" smtClean="0"/>
          </a:p>
          <a:p>
            <a:pPr lvl="1"/>
            <a:r>
              <a:rPr lang="en-IN" dirty="0"/>
              <a:t>A set of </a:t>
            </a:r>
            <a:r>
              <a:rPr lang="en-IN" dirty="0" err="1">
                <a:solidFill>
                  <a:srgbClr val="C00000"/>
                </a:solidFill>
              </a:rPr>
              <a:t>tslint</a:t>
            </a:r>
            <a:r>
              <a:rPr lang="en-IN" dirty="0">
                <a:solidFill>
                  <a:srgbClr val="C00000"/>
                </a:solidFill>
              </a:rPr>
              <a:t> rules </a:t>
            </a:r>
            <a:r>
              <a:rPr lang="en-IN" dirty="0"/>
              <a:t>for static code analysis of Angular </a:t>
            </a:r>
            <a:r>
              <a:rPr lang="en-IN" dirty="0" err="1"/>
              <a:t>TypeScript</a:t>
            </a:r>
            <a:r>
              <a:rPr lang="en-IN" dirty="0"/>
              <a:t> projects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Angular CLI has support for </a:t>
            </a:r>
            <a:r>
              <a:rPr lang="en-IN" dirty="0" err="1"/>
              <a:t>codelyzer</a:t>
            </a:r>
            <a:endParaRPr lang="en-IN" dirty="0" smtClean="0"/>
          </a:p>
          <a:p>
            <a:r>
              <a:rPr lang="en-IN" noProof="1" smtClean="0"/>
              <a:t>Validate </a:t>
            </a:r>
            <a:r>
              <a:rPr lang="en-IN" noProof="1"/>
              <a:t>your code with CLI and the custom Angular specific </a:t>
            </a:r>
            <a:r>
              <a:rPr lang="en-IN" noProof="1" smtClean="0"/>
              <a:t>rules</a:t>
            </a:r>
          </a:p>
          <a:p>
            <a:pPr lvl="1"/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codelyzer</a:t>
            </a:r>
          </a:p>
          <a:p>
            <a:pPr lvl="1"/>
            <a:r>
              <a:rPr lang="en-IN" noProof="1">
                <a:solidFill>
                  <a:srgbClr val="C00000"/>
                </a:solidFill>
              </a:rPr>
              <a:t>ng </a:t>
            </a:r>
            <a:r>
              <a:rPr lang="en-IN" noProof="1" smtClean="0">
                <a:solidFill>
                  <a:srgbClr val="C00000"/>
                </a:solidFill>
              </a:rPr>
              <a:t>lint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73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95" y="4950227"/>
            <a:ext cx="3924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6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Improve code quality of code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Execute following command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lint</a:t>
            </a:r>
          </a:p>
          <a:p>
            <a:r>
              <a:rPr lang="en-IN" dirty="0" smtClean="0"/>
              <a:t>Resolve the issues reported by lint.</a:t>
            </a:r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24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Ensuring quality of the code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Karma </a:t>
            </a:r>
            <a:r>
              <a:rPr lang="en-US" noProof="1"/>
              <a:t>– test runner / Jasmine – unit test framework</a:t>
            </a:r>
          </a:p>
          <a:p>
            <a:r>
              <a:rPr lang="en-US" noProof="1" smtClean="0"/>
              <a:t>Step1</a:t>
            </a:r>
            <a:r>
              <a:rPr lang="en-US" noProof="1"/>
              <a:t>: Import from @angular/core/testing 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import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'@angular/core/testing'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noProof="1"/>
              <a:t>	</a:t>
            </a:r>
          </a:p>
          <a:p>
            <a:r>
              <a:rPr lang="en-US" noProof="1" smtClean="0"/>
              <a:t>Step2</a:t>
            </a:r>
            <a:r>
              <a:rPr lang="en-US" noProof="1"/>
              <a:t>: Add </a:t>
            </a:r>
            <a:r>
              <a:rPr lang="en-US" noProof="1">
                <a:solidFill>
                  <a:srgbClr val="C00000"/>
                </a:solidFill>
              </a:rPr>
              <a:t>describe('AppComponent', () =&gt; {});</a:t>
            </a:r>
          </a:p>
          <a:p>
            <a:r>
              <a:rPr lang="en-US" noProof="1" smtClean="0"/>
              <a:t>Step3</a:t>
            </a:r>
            <a:r>
              <a:rPr lang="en-US" noProof="1"/>
              <a:t>: Inject dependencies </a:t>
            </a:r>
          </a:p>
          <a:p>
            <a:pPr marL="0" indent="0">
              <a:buNone/>
            </a:pPr>
            <a:r>
              <a:rPr lang="en-US" noProof="1"/>
              <a:t> 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beforeEach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{}));</a:t>
            </a:r>
            <a:endParaRPr lang="en-US" noProof="1"/>
          </a:p>
          <a:p>
            <a:r>
              <a:rPr lang="en-US" noProof="1" smtClean="0"/>
              <a:t>Step4</a:t>
            </a:r>
            <a:r>
              <a:rPr lang="en-US" noProof="1"/>
              <a:t>: Unit test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'should create the app'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createComponent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debugElement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componentInstance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expect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toBeTruthy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noProof="1"/>
              <a:t>Run unit </a:t>
            </a:r>
            <a:r>
              <a:rPr lang="en-US" noProof="1" smtClean="0"/>
              <a:t>test: </a:t>
            </a:r>
            <a:r>
              <a:rPr lang="en-US" noProof="1" smtClean="0">
                <a:solidFill>
                  <a:srgbClr val="C00000"/>
                </a:solidFill>
              </a:rPr>
              <a:t>ng test</a:t>
            </a:r>
            <a:endParaRPr lang="en-US" noProof="1">
              <a:solidFill>
                <a:srgbClr val="C00000"/>
              </a:solidFill>
            </a:endParaRP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9406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testing framework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76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Default </a:t>
            </a:r>
            <a:r>
              <a:rPr lang="en-IN" dirty="0"/>
              <a:t>set of matchers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expect(instance).</a:t>
            </a:r>
            <a:r>
              <a:rPr lang="en-IN" dirty="0" err="1">
                <a:solidFill>
                  <a:srgbClr val="C00000"/>
                </a:solidFill>
              </a:rPr>
              <a:t>toBe</a:t>
            </a:r>
            <a:r>
              <a:rPr lang="en-IN" dirty="0"/>
              <a:t>(instance);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toBeCloseTo</a:t>
            </a:r>
            <a:r>
              <a:rPr lang="en-IN" dirty="0"/>
              <a:t>(number, </a:t>
            </a:r>
            <a:r>
              <a:rPr lang="en-IN" dirty="0" err="1"/>
              <a:t>decimalPlaces</a:t>
            </a:r>
            <a:r>
              <a:rPr lang="en-IN" dirty="0"/>
              <a:t>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toBeDefined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toBeFalsy</a:t>
            </a:r>
            <a:r>
              <a:rPr lang="en-IN" dirty="0"/>
              <a:t>();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toBeGreaterThan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toBeLessThan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toBeNaN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toBeNull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toBeTruthy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toBeUndefined</a:t>
            </a:r>
            <a:r>
              <a:rPr lang="en-IN" dirty="0"/>
              <a:t>();</a:t>
            </a:r>
          </a:p>
          <a:p>
            <a:r>
              <a:rPr lang="en-IN" dirty="0"/>
              <a:t>expect(array).</a:t>
            </a:r>
            <a:r>
              <a:rPr lang="en-IN" dirty="0" err="1">
                <a:solidFill>
                  <a:srgbClr val="C00000"/>
                </a:solidFill>
              </a:rPr>
              <a:t>toContain</a:t>
            </a:r>
            <a:r>
              <a:rPr lang="en-IN" dirty="0"/>
              <a:t>(member);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toEqual</a:t>
            </a:r>
            <a:r>
              <a:rPr lang="en-IN" dirty="0"/>
              <a:t>(mixed);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</a:t>
            </a:r>
            <a:r>
              <a:rPr lang="en-IN" dirty="0"/>
              <a:t>();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toHaveBeenCalledTimes</a:t>
            </a:r>
            <a:r>
              <a:rPr lang="en-IN" dirty="0"/>
              <a:t>(number);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toHaveBeenCalledWith</a:t>
            </a:r>
            <a:r>
              <a:rPr lang="en-IN" dirty="0"/>
              <a:t>(...arguments);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toMatch</a:t>
            </a:r>
            <a:r>
              <a:rPr lang="en-IN" dirty="0"/>
              <a:t>(pattern);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</a:t>
            </a:r>
            <a:r>
              <a:rPr lang="en-IN" dirty="0"/>
              <a:t>(string);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toThrowError</a:t>
            </a:r>
            <a:r>
              <a:rPr lang="en-IN" dirty="0"/>
              <a:t>(string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566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Writing unit tests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Write unit tests for </a:t>
            </a:r>
            <a:r>
              <a:rPr lang="en-IN" dirty="0" err="1" smtClean="0">
                <a:solidFill>
                  <a:srgbClr val="C00000"/>
                </a:solidFill>
              </a:rPr>
              <a:t>auth.service.spec.ts</a:t>
            </a:r>
            <a:r>
              <a:rPr lang="en-IN" dirty="0" smtClean="0"/>
              <a:t> </a:t>
            </a:r>
          </a:p>
          <a:p>
            <a:r>
              <a:rPr lang="en-IN" dirty="0" smtClean="0"/>
              <a:t>Add unit </a:t>
            </a:r>
            <a:r>
              <a:rPr lang="en-IN" dirty="0"/>
              <a:t>test in </a:t>
            </a:r>
            <a:r>
              <a:rPr lang="en-IN" dirty="0" err="1">
                <a:solidFill>
                  <a:srgbClr val="0070C0"/>
                </a:solidFill>
              </a:rPr>
              <a:t>login.component.spec.ts</a:t>
            </a:r>
            <a:r>
              <a:rPr lang="en-IN" dirty="0"/>
              <a:t> </a:t>
            </a:r>
            <a:r>
              <a:rPr lang="en-IN" dirty="0" smtClean="0"/>
              <a:t>to test </a:t>
            </a:r>
            <a:r>
              <a:rPr lang="en-IN" dirty="0" smtClean="0">
                <a:solidFill>
                  <a:srgbClr val="C00000"/>
                </a:solidFill>
              </a:rPr>
              <a:t>login()</a:t>
            </a:r>
            <a:r>
              <a:rPr lang="en-IN" dirty="0" smtClean="0"/>
              <a:t> 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sign-</a:t>
            </a:r>
            <a:r>
              <a:rPr lang="en-IN" dirty="0" err="1">
                <a:solidFill>
                  <a:srgbClr val="0070C0"/>
                </a:solidFill>
              </a:rPr>
              <a:t>up.component.spec.ts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signUp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forgot-</a:t>
            </a:r>
            <a:r>
              <a:rPr lang="en-IN" dirty="0" err="1">
                <a:solidFill>
                  <a:srgbClr val="0070C0"/>
                </a:solidFill>
              </a:rPr>
              <a:t>password.component.spec.ts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forgotPassword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2636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Coverage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Code coverage reports </a:t>
            </a:r>
            <a:r>
              <a:rPr lang="en-IN" b="0" dirty="0" smtClean="0"/>
              <a:t>allows </a:t>
            </a:r>
            <a:r>
              <a:rPr lang="en-IN" b="0" dirty="0"/>
              <a:t>to see </a:t>
            </a:r>
            <a:r>
              <a:rPr lang="en-IN" b="0" dirty="0" smtClean="0"/>
              <a:t>parts </a:t>
            </a:r>
            <a:r>
              <a:rPr lang="en-IN" b="0" dirty="0"/>
              <a:t>of </a:t>
            </a:r>
            <a:r>
              <a:rPr lang="en-IN" b="0" dirty="0" smtClean="0"/>
              <a:t>code </a:t>
            </a:r>
            <a:r>
              <a:rPr lang="en-IN" b="0" dirty="0"/>
              <a:t>base that may not be properly tested by </a:t>
            </a:r>
            <a:r>
              <a:rPr lang="en-IN" b="0" dirty="0" smtClean="0"/>
              <a:t>unit </a:t>
            </a:r>
            <a:r>
              <a:rPr lang="en-IN" b="0" dirty="0"/>
              <a:t>tests.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 smtClean="0"/>
              <a:t>Generate </a:t>
            </a:r>
            <a:r>
              <a:rPr lang="en-US" b="1" noProof="1" smtClean="0"/>
              <a:t>Code Coverage</a:t>
            </a:r>
            <a:r>
              <a:rPr lang="en-US" noProof="1" smtClean="0"/>
              <a:t> report: </a:t>
            </a:r>
            <a:r>
              <a:rPr lang="en-US" noProof="1">
                <a:solidFill>
                  <a:srgbClr val="C00000"/>
                </a:solidFill>
              </a:rPr>
              <a:t>ng test --watch=false --code-coverage</a:t>
            </a:r>
          </a:p>
          <a:p>
            <a:r>
              <a:rPr lang="en-US" noProof="1"/>
              <a:t>See Code Coverage </a:t>
            </a:r>
            <a:r>
              <a:rPr lang="en-US" noProof="1" smtClean="0"/>
              <a:t>report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Using http-server -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Install server to see report: </a:t>
            </a:r>
            <a:r>
              <a:rPr lang="en-IN" noProof="1">
                <a:solidFill>
                  <a:srgbClr val="C00000"/>
                </a:solidFill>
              </a:rPr>
              <a:t>npm install -g http-server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See Code Coverage report: </a:t>
            </a:r>
            <a:r>
              <a:rPr lang="en-IN" noProof="1">
                <a:solidFill>
                  <a:srgbClr val="C00000"/>
                </a:solidFill>
              </a:rPr>
              <a:t>http-server -c-1 -o -p 9875 ./</a:t>
            </a:r>
            <a:r>
              <a:rPr lang="en-IN" noProof="1" smtClean="0">
                <a:solidFill>
                  <a:srgbClr val="C00000"/>
                </a:solidFill>
              </a:rPr>
              <a:t>coverage</a:t>
            </a:r>
            <a:endParaRPr lang="en-US" noProof="1" smtClean="0"/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Open the </a:t>
            </a:r>
            <a:r>
              <a:rPr lang="en-US" noProof="1" smtClean="0">
                <a:solidFill>
                  <a:srgbClr val="C00000"/>
                </a:solidFill>
              </a:rPr>
              <a:t>coverage</a:t>
            </a:r>
            <a:r>
              <a:rPr lang="en-US" noProof="1" smtClean="0"/>
              <a:t> folder and run </a:t>
            </a:r>
            <a:r>
              <a:rPr lang="en-US" noProof="1" smtClean="0">
                <a:solidFill>
                  <a:srgbClr val="C00000"/>
                </a:solidFill>
              </a:rPr>
              <a:t>index.html</a:t>
            </a:r>
            <a:r>
              <a:rPr lang="en-US" noProof="1" smtClean="0"/>
              <a:t> in a browser.</a:t>
            </a:r>
          </a:p>
          <a:p>
            <a:r>
              <a:rPr lang="en-US" noProof="1"/>
              <a:t>Code Coverage </a:t>
            </a:r>
            <a:r>
              <a:rPr lang="en-US" noProof="1" smtClean="0"/>
              <a:t>Enforcement - </a:t>
            </a:r>
            <a:r>
              <a:rPr lang="en-IN" noProof="1"/>
              <a:t>open the </a:t>
            </a:r>
            <a:r>
              <a:rPr lang="en-IN" noProof="1">
                <a:solidFill>
                  <a:srgbClr val="C00000"/>
                </a:solidFill>
              </a:rPr>
              <a:t>karma.conf.js</a:t>
            </a:r>
            <a:r>
              <a:rPr lang="en-IN" noProof="1"/>
              <a:t> and add the following in the </a:t>
            </a:r>
            <a:r>
              <a:rPr lang="en-IN" i="1" noProof="1">
                <a:solidFill>
                  <a:srgbClr val="C00000"/>
                </a:solidFill>
              </a:rPr>
              <a:t>coverageIstanbulReporter</a:t>
            </a:r>
            <a:r>
              <a:rPr lang="en-IN" noProof="1"/>
              <a:t>: </a:t>
            </a:r>
            <a:r>
              <a:rPr lang="en-IN" noProof="1" smtClean="0"/>
              <a:t>key</a:t>
            </a:r>
          </a:p>
          <a:p>
            <a:pPr marL="509587" lvl="2" indent="0">
              <a:buNone/>
            </a:pPr>
            <a:r>
              <a:rPr lang="en-US" noProof="1"/>
              <a:t>coverageIstanbulReporter: {</a:t>
            </a:r>
          </a:p>
          <a:p>
            <a:pPr marL="509587" lvl="2" indent="0">
              <a:buNone/>
            </a:pPr>
            <a:r>
              <a:rPr lang="en-US" noProof="1"/>
              <a:t>  reports: [ 'html', 'lcovonly' ],</a:t>
            </a:r>
          </a:p>
          <a:p>
            <a:pPr marL="509587" lvl="2" indent="0">
              <a:buNone/>
            </a:pPr>
            <a:r>
              <a:rPr lang="en-US" noProof="1"/>
              <a:t>  fixWebpackSourcePaths: true,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thresholds: {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statements: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lines: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branches: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functions: 80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}</a:t>
            </a:r>
          </a:p>
          <a:p>
            <a:pPr marL="509587" lvl="2" indent="0">
              <a:buNone/>
            </a:pPr>
            <a:r>
              <a:rPr lang="en-US" noProof="1" smtClean="0"/>
              <a:t>}</a:t>
            </a: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8688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 Angular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Some helpful tools for development and debugging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noProof="1"/>
              <a:t>Browser's </a:t>
            </a:r>
            <a:r>
              <a:rPr lang="en-IN" noProof="1">
                <a:solidFill>
                  <a:srgbClr val="C00000"/>
                </a:solidFill>
              </a:rPr>
              <a:t>developer console</a:t>
            </a:r>
            <a:r>
              <a:rPr lang="en-IN" noProof="1"/>
              <a:t> - a lot of errors with code can be detected just by looking at it</a:t>
            </a:r>
          </a:p>
          <a:p>
            <a:pPr lvl="1"/>
            <a:r>
              <a:rPr lang="en-IN" noProof="1"/>
              <a:t>put in breakpoints, add a watch, etc</a:t>
            </a:r>
          </a:p>
          <a:p>
            <a:r>
              <a:rPr lang="en-IN" noProof="1"/>
              <a:t>Augury (</a:t>
            </a:r>
            <a:r>
              <a:rPr lang="en-IN" noProof="1">
                <a:solidFill>
                  <a:schemeClr val="accent6"/>
                </a:solidFill>
              </a:rPr>
              <a:t>https://augury.angular.io/</a:t>
            </a:r>
            <a:r>
              <a:rPr lang="en-IN" noProof="1"/>
              <a:t>)</a:t>
            </a:r>
          </a:p>
          <a:p>
            <a:pPr lvl="1"/>
            <a:r>
              <a:rPr lang="en-IN" noProof="1"/>
              <a:t>Helps visualise the application through component trees, and visual debugging tools</a:t>
            </a:r>
          </a:p>
          <a:p>
            <a:pPr lvl="1"/>
            <a:r>
              <a:rPr lang="en-IN" noProof="1"/>
              <a:t>Gives insight into application structure, change detection and performance characteristics</a:t>
            </a:r>
          </a:p>
          <a:p>
            <a:r>
              <a:rPr lang="en-IN" noProof="1">
                <a:solidFill>
                  <a:srgbClr val="C00000"/>
                </a:solidFill>
              </a:rPr>
              <a:t>IDE</a:t>
            </a:r>
            <a:r>
              <a:rPr lang="en-IN" noProof="1"/>
              <a:t>: Visual Studio Code, JetBrains WebStorm, Sublime Text, Atom, etc</a:t>
            </a:r>
          </a:p>
          <a:p>
            <a:r>
              <a:rPr lang="en-IN" noProof="1">
                <a:solidFill>
                  <a:srgbClr val="C00000"/>
                </a:solidFill>
              </a:rPr>
              <a:t>JSFiddle</a:t>
            </a:r>
            <a:r>
              <a:rPr lang="en-IN" noProof="1"/>
              <a:t> and </a:t>
            </a:r>
            <a:r>
              <a:rPr lang="en-IN" noProof="1">
                <a:solidFill>
                  <a:srgbClr val="C00000"/>
                </a:solidFill>
              </a:rPr>
              <a:t>Plunker</a:t>
            </a:r>
          </a:p>
          <a:p>
            <a:pPr lvl="1"/>
            <a:r>
              <a:rPr lang="en-IN" noProof="1"/>
              <a:t>playgrounds for trying out HTML, CSS, and JavaScript code</a:t>
            </a:r>
          </a:p>
          <a:p>
            <a:pPr lvl="1"/>
            <a:r>
              <a:rPr lang="en-IN" noProof="1"/>
              <a:t>with versioning and sharing capabilities (</a:t>
            </a:r>
            <a:r>
              <a:rPr lang="en-IN" noProof="1">
                <a:solidFill>
                  <a:schemeClr val="accent6"/>
                </a:solidFill>
              </a:rPr>
              <a:t>http://jsfiddle.net/</a:t>
            </a:r>
            <a:r>
              <a:rPr lang="en-IN" noProof="1"/>
              <a:t>, </a:t>
            </a:r>
            <a:r>
              <a:rPr lang="en-IN" noProof="1">
                <a:solidFill>
                  <a:schemeClr val="accent6"/>
                </a:solidFill>
              </a:rPr>
              <a:t>http://plnkr.co/</a:t>
            </a:r>
            <a:r>
              <a:rPr lang="en-IN" noProof="1"/>
              <a:t>)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20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2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Client-side rendered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87927" y="139930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</a:t>
            </a:r>
            <a:r>
              <a:rPr lang="en-IN" dirty="0"/>
              <a:t>action doesn’t reload the entire web site again, but rather the data for that specific user interaction is </a:t>
            </a:r>
            <a:r>
              <a:rPr lang="en-IN" dirty="0" smtClean="0"/>
              <a:t>sent </a:t>
            </a:r>
            <a:r>
              <a:rPr lang="en-IN" dirty="0"/>
              <a:t>to the server </a:t>
            </a:r>
            <a:r>
              <a:rPr lang="en-IN" dirty="0" smtClean="0"/>
              <a:t>(usually </a:t>
            </a:r>
            <a:r>
              <a:rPr lang="en-IN" dirty="0"/>
              <a:t>by </a:t>
            </a:r>
            <a:r>
              <a:rPr lang="en-IN" dirty="0" smtClean="0"/>
              <a:t>JSON </a:t>
            </a:r>
            <a:r>
              <a:rPr lang="en-IN" dirty="0"/>
              <a:t>format) and the server in turn responds with the just the amount of data requested by the JavaScript </a:t>
            </a:r>
            <a:r>
              <a:rPr lang="en-IN" dirty="0" smtClean="0"/>
              <a:t>client</a:t>
            </a:r>
            <a:r>
              <a:rPr lang="en-IN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95"/>
            <a:ext cx="9144000" cy="3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3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The Ahead-of-Time (AOT) Compiler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</a:t>
            </a:r>
            <a:r>
              <a:rPr lang="en-IN" b="0" dirty="0" smtClean="0"/>
              <a:t>onverts </a:t>
            </a:r>
            <a:r>
              <a:rPr lang="en-IN" b="0" dirty="0"/>
              <a:t>your Angular HTML and </a:t>
            </a:r>
            <a:r>
              <a:rPr lang="en-IN" b="0" dirty="0" err="1"/>
              <a:t>TypeScript</a:t>
            </a:r>
            <a:r>
              <a:rPr lang="en-IN" b="0" dirty="0"/>
              <a:t> code into efficient JavaScript code during the build phase </a:t>
            </a:r>
            <a:r>
              <a:rPr lang="en-IN" b="0" i="1" dirty="0"/>
              <a:t>before</a:t>
            </a:r>
            <a:r>
              <a:rPr lang="en-IN" b="0" dirty="0"/>
              <a:t> the browser downloads and runs that </a:t>
            </a:r>
            <a:r>
              <a:rPr lang="en-IN" b="0" dirty="0" smtClean="0"/>
              <a:t>code.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Angular </a:t>
            </a:r>
            <a:r>
              <a:rPr lang="en-IN" dirty="0"/>
              <a:t>offers two ways to compile your </a:t>
            </a:r>
            <a:r>
              <a:rPr lang="en-IN" dirty="0" smtClean="0"/>
              <a:t>application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Just-in-Time (JIT), which compiles your app in the browser at </a:t>
            </a:r>
            <a:r>
              <a:rPr lang="en-IN" dirty="0" smtClean="0"/>
              <a:t>runtime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Ahead-of-Time (AOT), which compiles your app at build time</a:t>
            </a:r>
            <a:r>
              <a:rPr lang="en-IN" dirty="0" smtClean="0"/>
              <a:t>.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 --</a:t>
            </a:r>
            <a:r>
              <a:rPr lang="en-IN" dirty="0" err="1">
                <a:solidFill>
                  <a:srgbClr val="C00000"/>
                </a:solidFill>
              </a:rPr>
              <a:t>aot</a:t>
            </a:r>
            <a:r>
              <a:rPr lang="en-IN" dirty="0"/>
              <a:t> / </a:t>
            </a:r>
            <a:r>
              <a:rPr lang="en-IN" dirty="0">
                <a:solidFill>
                  <a:srgbClr val="C00000"/>
                </a:solidFill>
              </a:rPr>
              <a:t>ng build --prod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 --prod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Further reduce bundle sizes by adding the build-optimizer flag.</a:t>
            </a:r>
            <a:endParaRPr lang="en-IN" dirty="0" smtClean="0"/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</a:t>
            </a:r>
            <a:r>
              <a:rPr lang="en-IN" dirty="0" smtClean="0">
                <a:solidFill>
                  <a:srgbClr val="C00000"/>
                </a:solidFill>
              </a:rPr>
              <a:t>build </a:t>
            </a:r>
            <a:r>
              <a:rPr lang="en-IN" dirty="0">
                <a:solidFill>
                  <a:srgbClr val="C00000"/>
                </a:solidFill>
              </a:rPr>
              <a:t>--prod --build-optimizer</a:t>
            </a:r>
          </a:p>
          <a:p>
            <a:r>
              <a:rPr lang="en-IN" dirty="0" smtClean="0"/>
              <a:t>Why </a:t>
            </a:r>
            <a:r>
              <a:rPr lang="en-IN" dirty="0"/>
              <a:t>compile with AOT?</a:t>
            </a:r>
          </a:p>
          <a:p>
            <a:pPr lvl="1"/>
            <a:r>
              <a:rPr lang="en-IN" noProof="1"/>
              <a:t>Faster </a:t>
            </a:r>
            <a:r>
              <a:rPr lang="en-IN" noProof="1" smtClean="0"/>
              <a:t>rendering</a:t>
            </a:r>
          </a:p>
          <a:p>
            <a:pPr lvl="1"/>
            <a:r>
              <a:rPr lang="en-IN" noProof="1"/>
              <a:t>Fewer asynchronous </a:t>
            </a:r>
            <a:r>
              <a:rPr lang="en-IN" noProof="1" smtClean="0"/>
              <a:t>requests</a:t>
            </a:r>
          </a:p>
          <a:p>
            <a:pPr lvl="1"/>
            <a:r>
              <a:rPr lang="en-IN" noProof="1"/>
              <a:t>Smaller Angular framework download </a:t>
            </a:r>
            <a:r>
              <a:rPr lang="en-IN" noProof="1" smtClean="0"/>
              <a:t>size</a:t>
            </a:r>
          </a:p>
          <a:p>
            <a:pPr lvl="1"/>
            <a:r>
              <a:rPr lang="en-IN" noProof="1"/>
              <a:t>Detect template errors </a:t>
            </a:r>
            <a:r>
              <a:rPr lang="en-IN" noProof="1" smtClean="0"/>
              <a:t>earlier</a:t>
            </a:r>
          </a:p>
          <a:p>
            <a:pPr lvl="1"/>
            <a:r>
              <a:rPr lang="en-IN" noProof="1"/>
              <a:t>Better security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4575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Deployment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Deploy built code to web server (IIS)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 smtClean="0"/>
              <a:t>Copy the generated ‘</a:t>
            </a:r>
            <a:r>
              <a:rPr lang="en-IN" dirty="0" err="1" smtClean="0"/>
              <a:t>dist</a:t>
            </a:r>
            <a:r>
              <a:rPr lang="en-IN" dirty="0" smtClean="0"/>
              <a:t>’ folder code to deployment folder.</a:t>
            </a:r>
          </a:p>
          <a:p>
            <a:r>
              <a:rPr lang="en-IN" dirty="0" smtClean="0"/>
              <a:t>Create a new website in IIS.</a:t>
            </a:r>
          </a:p>
          <a:p>
            <a:r>
              <a:rPr lang="en-IN" dirty="0" smtClean="0"/>
              <a:t>Point to the deployment folder.</a:t>
            </a:r>
          </a:p>
          <a:p>
            <a:r>
              <a:rPr lang="en-IN" dirty="0" smtClean="0"/>
              <a:t>Browse the app.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2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 Structure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82</a:t>
            </a:fld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0D3C488-777E-4E47-8EBD-988F57E51A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32" y="0"/>
            <a:ext cx="4413196" cy="6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974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smtClean="0"/>
              <a:t>You </a:t>
            </a:r>
            <a:r>
              <a:rPr lang="en-IN" b="0" dirty="0"/>
              <a:t>need s</a:t>
            </a:r>
            <a:r>
              <a:rPr lang="en-IN" b="0" dirty="0" smtClean="0"/>
              <a:t>ome </a:t>
            </a:r>
            <a:r>
              <a:rPr lang="en-IN" b="0" dirty="0" err="1"/>
              <a:t>transpiler</a:t>
            </a:r>
            <a:r>
              <a:rPr lang="en-IN" b="0" dirty="0"/>
              <a:t> and a build tool that </a:t>
            </a:r>
            <a:r>
              <a:rPr lang="en-IN" b="0" dirty="0" err="1"/>
              <a:t>transpiles</a:t>
            </a:r>
            <a:r>
              <a:rPr lang="en-IN" b="0" dirty="0"/>
              <a:t> the code and serves it up, not to mention then optimizations like </a:t>
            </a:r>
            <a:r>
              <a:rPr lang="en-IN" b="0" dirty="0" err="1"/>
              <a:t>minification</a:t>
            </a:r>
            <a:r>
              <a:rPr lang="en-IN" b="0" dirty="0"/>
              <a:t>, inclusion of HTML templates, CSS compilation etc</a:t>
            </a:r>
            <a:r>
              <a:rPr lang="en-IN" b="0" dirty="0" smtClean="0"/>
              <a:t>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009"/>
            <a:ext cx="8229600" cy="401604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28463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Resources for reference and further exploration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 source code, documentation and blog</a:t>
            </a:r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</a:t>
            </a:r>
            <a:r>
              <a:rPr lang="en-IN" noProof="1" smtClean="0">
                <a:solidFill>
                  <a:schemeClr val="accent6"/>
                </a:solidFill>
              </a:rPr>
              <a:t>angular.io/docs</a:t>
            </a:r>
          </a:p>
          <a:p>
            <a:r>
              <a:rPr lang="en-IN" noProof="1" smtClean="0"/>
              <a:t>Awesome Angular </a:t>
            </a:r>
            <a:r>
              <a:rPr lang="en-IN" noProof="1" smtClean="0">
                <a:solidFill>
                  <a:schemeClr val="accent6"/>
                </a:solidFill>
              </a:rPr>
              <a:t>https://github.com/AngularClass/awesome-angular</a:t>
            </a:r>
          </a:p>
          <a:p>
            <a:r>
              <a:rPr lang="en-IN" noProof="1" smtClean="0"/>
              <a:t>Communities</a:t>
            </a:r>
            <a:endParaRPr lang="en-IN" noProof="1"/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https://gitter.im/angular/angular</a:t>
            </a:r>
          </a:p>
          <a:p>
            <a:pPr lvl="1"/>
            <a:r>
              <a:rPr lang="en-IN" noProof="1" smtClean="0">
                <a:solidFill>
                  <a:schemeClr val="accent6"/>
                </a:solidFill>
              </a:rPr>
              <a:t>https</a:t>
            </a:r>
            <a:r>
              <a:rPr lang="en-IN" noProof="1">
                <a:solidFill>
                  <a:schemeClr val="accent6"/>
                </a:solidFill>
              </a:rPr>
              <a:t>://groups.google.com/forum/#!forum/angular</a:t>
            </a:r>
          </a:p>
          <a:p>
            <a:r>
              <a:rPr lang="en-US" noProof="1" smtClean="0"/>
              <a:t>UI </a:t>
            </a:r>
            <a:r>
              <a:rPr lang="en-US" noProof="1"/>
              <a:t>library - </a:t>
            </a:r>
            <a:r>
              <a:rPr lang="en-US" noProof="1">
                <a:solidFill>
                  <a:schemeClr val="accent6"/>
                </a:solidFill>
              </a:rPr>
              <a:t>https://www.primefaces.org/primeng/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93358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without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Angular 7 + Webpack 4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 smtClean="0"/>
              <a:t>Step by step process </a:t>
            </a:r>
          </a:p>
          <a:p>
            <a:pPr marL="241300" lvl="1" indent="0">
              <a:buNone/>
            </a:pPr>
            <a:r>
              <a:rPr lang="en-IN" dirty="0" err="1" smtClean="0">
                <a:hlinkClick r:id="rId3"/>
              </a:rPr>
              <a:t>GoTo</a:t>
            </a:r>
            <a:r>
              <a:rPr lang="en-IN" dirty="0" smtClean="0">
                <a:hlinkClick r:id="rId3"/>
              </a:rPr>
              <a:t> Article</a:t>
            </a:r>
            <a:endParaRPr lang="en-US" noProof="1" smtClean="0"/>
          </a:p>
          <a:p>
            <a:r>
              <a:rPr lang="en-US" noProof="1" smtClean="0"/>
              <a:t>Source</a:t>
            </a:r>
          </a:p>
          <a:p>
            <a:pPr marL="241300" lvl="1" indent="0">
              <a:buNone/>
            </a:pPr>
            <a:r>
              <a:rPr lang="en-IN" dirty="0" smtClean="0">
                <a:hlinkClick r:id="rId4"/>
              </a:rPr>
              <a:t>Source on github.com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12390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Any 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457199" y="2075563"/>
            <a:ext cx="8229600" cy="923330"/>
          </a:xfrm>
        </p:spPr>
        <p:txBody>
          <a:bodyPr>
            <a:spAutoFit/>
          </a:bodyPr>
          <a:lstStyle/>
          <a:p>
            <a:r>
              <a:rPr lang="en-US" noProof="1"/>
              <a:t>Questions &amp; Answers</a:t>
            </a:r>
          </a:p>
        </p:txBody>
      </p:sp>
      <p:pic>
        <p:nvPicPr>
          <p:cNvPr id="6" name="Bildplatzhalter 5" descr="Questions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29958" b="29958"/>
          <a:stretch>
            <a:fillRect/>
          </a:stretch>
        </p:blipFill>
        <p:spPr bwMode="auto"/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86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Thank you!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JavaScript, often abbreviated as JS, is a high-level, dynamic, weakly typed, prototype-based, multi-paradigm, and interpreted programming language.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Make </a:t>
            </a:r>
            <a:r>
              <a:rPr lang="en-IN" dirty="0"/>
              <a:t>things happen in the user's browser without sending messages back and forth to the server</a:t>
            </a:r>
            <a:r>
              <a:rPr lang="en-IN" dirty="0" smtClean="0"/>
              <a:t>.</a:t>
            </a:r>
          </a:p>
          <a:p>
            <a:r>
              <a:rPr lang="en-IN" dirty="0"/>
              <a:t>Client-side validation</a:t>
            </a:r>
          </a:p>
          <a:p>
            <a:r>
              <a:rPr lang="en-IN" dirty="0"/>
              <a:t>Dynamic drop-down menus</a:t>
            </a:r>
          </a:p>
          <a:p>
            <a:r>
              <a:rPr lang="en-IN" dirty="0"/>
              <a:t>Displaying data and time</a:t>
            </a:r>
          </a:p>
          <a:p>
            <a:r>
              <a:rPr lang="en-IN" dirty="0"/>
              <a:t>Displaying popup windows and dialog boxes (like alert dialog box, confirm dialog box and prompt dialog box)</a:t>
            </a:r>
          </a:p>
          <a:p>
            <a:r>
              <a:rPr lang="en-IN" dirty="0"/>
              <a:t>Displaying clocks etc.</a:t>
            </a:r>
          </a:p>
          <a:p>
            <a:r>
              <a:rPr lang="en-IN" dirty="0"/>
              <a:t>D</a:t>
            </a:r>
            <a:r>
              <a:rPr lang="en-IN" dirty="0" smtClean="0"/>
              <a:t>ynamically </a:t>
            </a:r>
            <a:r>
              <a:rPr lang="en-IN" dirty="0"/>
              <a:t>access and update the content, structure, and style of a document using </a:t>
            </a:r>
            <a:r>
              <a:rPr lang="en-IN" dirty="0" err="1"/>
              <a:t>Javascript</a:t>
            </a:r>
            <a:r>
              <a:rPr lang="en-IN" dirty="0"/>
              <a:t> DOM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9272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obleProg Template UK 003">
  <a:themeElements>
    <a:clrScheme name="Blu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2D2D2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A79D0"/>
      </a:accent6>
      <a:hlink>
        <a:srgbClr val="C00000"/>
      </a:hlink>
      <a:folHlink>
        <a:srgbClr val="5280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2D2D2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2A79D0"/>
    </a:accent6>
    <a:hlink>
      <a:srgbClr val="C00000"/>
    </a:hlink>
    <a:folHlink>
      <a:srgbClr val="5280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NobleProg Template UK 001</Template>
  <TotalTime>29496</TotalTime>
  <Words>5333</Words>
  <Application>Microsoft Office PowerPoint</Application>
  <PresentationFormat>On-screen Show (4:3)</PresentationFormat>
  <Paragraphs>1071</Paragraphs>
  <Slides>87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Arial</vt:lpstr>
      <vt:lpstr>Calibri</vt:lpstr>
      <vt:lpstr>Consolas</vt:lpstr>
      <vt:lpstr>Courier New</vt:lpstr>
      <vt:lpstr>inherit</vt:lpstr>
      <vt:lpstr>Monaco</vt:lpstr>
      <vt:lpstr>Times New Roman</vt:lpstr>
      <vt:lpstr>Wingdings</vt:lpstr>
      <vt:lpstr>NobleProg Template UK 003</vt:lpstr>
      <vt:lpstr>Angular 7</vt:lpstr>
      <vt:lpstr>Development Machine Setup (Linux)</vt:lpstr>
      <vt:lpstr>Development Machine Setup (Linux)</vt:lpstr>
      <vt:lpstr>Development Machine Setup (Windows)</vt:lpstr>
      <vt:lpstr>Web Application</vt:lpstr>
      <vt:lpstr>Web Application</vt:lpstr>
      <vt:lpstr>Web Application architecture 1</vt:lpstr>
      <vt:lpstr>Web Application architecture 2</vt:lpstr>
      <vt:lpstr>Javascript</vt:lpstr>
      <vt:lpstr>ECMAScript</vt:lpstr>
      <vt:lpstr>ECMAScript</vt:lpstr>
      <vt:lpstr>ECMAScript + Babel Demo App</vt:lpstr>
      <vt:lpstr>TypeScript</vt:lpstr>
      <vt:lpstr>Typescript demo app</vt:lpstr>
      <vt:lpstr>Angular</vt:lpstr>
      <vt:lpstr>Angular 1.X features</vt:lpstr>
      <vt:lpstr>Angular 2</vt:lpstr>
      <vt:lpstr>Angular 2 - Key Concepts</vt:lpstr>
      <vt:lpstr>Angular 4</vt:lpstr>
      <vt:lpstr>Angular 5</vt:lpstr>
      <vt:lpstr>Angular 6</vt:lpstr>
      <vt:lpstr>Angular 7</vt:lpstr>
      <vt:lpstr>Angular App Architecture</vt:lpstr>
      <vt:lpstr>Create Project - Angular CLI</vt:lpstr>
      <vt:lpstr>Angular CLI</vt:lpstr>
      <vt:lpstr>Bootstrapping</vt:lpstr>
      <vt:lpstr>Modules</vt:lpstr>
      <vt:lpstr>Module Loaders</vt:lpstr>
      <vt:lpstr>Webpack</vt:lpstr>
      <vt:lpstr>EXERCISE</vt:lpstr>
      <vt:lpstr>Components</vt:lpstr>
      <vt:lpstr>EXERCISE</vt:lpstr>
      <vt:lpstr>Templates</vt:lpstr>
      <vt:lpstr>Style with SCSS (“Sassy CSS”)</vt:lpstr>
      <vt:lpstr>Directives</vt:lpstr>
      <vt:lpstr>Bindings</vt:lpstr>
      <vt:lpstr>Bindings cont… </vt:lpstr>
      <vt:lpstr>EXERCISE</vt:lpstr>
      <vt:lpstr>Data flow – Component interaction</vt:lpstr>
      <vt:lpstr>Data flow – Component interaction Cont…</vt:lpstr>
      <vt:lpstr>Pipes</vt:lpstr>
      <vt:lpstr>Pipes - Custom Pipe</vt:lpstr>
      <vt:lpstr>Pipes - Custom Pipe</vt:lpstr>
      <vt:lpstr>EXERCISE</vt:lpstr>
      <vt:lpstr>Forms</vt:lpstr>
      <vt:lpstr>Forms</vt:lpstr>
      <vt:lpstr>Reactive Forms</vt:lpstr>
      <vt:lpstr>Validations</vt:lpstr>
      <vt:lpstr>Validations</vt:lpstr>
      <vt:lpstr>Template driven Vs Reactive forms</vt:lpstr>
      <vt:lpstr>Exercise</vt:lpstr>
      <vt:lpstr>Lifecycle hooks</vt:lpstr>
      <vt:lpstr>Exercise</vt:lpstr>
      <vt:lpstr>Services</vt:lpstr>
      <vt:lpstr>Services</vt:lpstr>
      <vt:lpstr>Dependency Injection</vt:lpstr>
      <vt:lpstr>Dependency Injection</vt:lpstr>
      <vt:lpstr>Exercise</vt:lpstr>
      <vt:lpstr>Http</vt:lpstr>
      <vt:lpstr>Http cont..</vt:lpstr>
      <vt:lpstr>RxJS</vt:lpstr>
      <vt:lpstr>Observable</vt:lpstr>
      <vt:lpstr>Observable Vs Promise</vt:lpstr>
      <vt:lpstr>Exercise</vt:lpstr>
      <vt:lpstr>State Management</vt:lpstr>
      <vt:lpstr>State management with @ngrx/store</vt:lpstr>
      <vt:lpstr>State management with @ngrx/store</vt:lpstr>
      <vt:lpstr>Exercise</vt:lpstr>
      <vt:lpstr>Routing</vt:lpstr>
      <vt:lpstr>Exercise</vt:lpstr>
      <vt:lpstr>Lazy Loading</vt:lpstr>
      <vt:lpstr>Exercise</vt:lpstr>
      <vt:lpstr>Code Quality</vt:lpstr>
      <vt:lpstr>Exercise</vt:lpstr>
      <vt:lpstr>Unit Testing</vt:lpstr>
      <vt:lpstr>Jasmine testing framework</vt:lpstr>
      <vt:lpstr>EXERCISE</vt:lpstr>
      <vt:lpstr>Code Coverage</vt:lpstr>
      <vt:lpstr>Debugging Angular App</vt:lpstr>
      <vt:lpstr>The Ahead-of-Time (AOT) Compiler</vt:lpstr>
      <vt:lpstr>Deployment</vt:lpstr>
      <vt:lpstr>App Structure</vt:lpstr>
      <vt:lpstr>Tooling</vt:lpstr>
      <vt:lpstr>Resources</vt:lpstr>
      <vt:lpstr>Create Project - without Angular CLI</vt:lpstr>
      <vt:lpstr>Any questions?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1 </dc:title>
  <dc:creator>Yogesh</dc:creator>
  <cp:lastModifiedBy>Yogesh</cp:lastModifiedBy>
  <cp:revision>460</cp:revision>
  <dcterms:created xsi:type="dcterms:W3CDTF">2017-09-16T17:44:39Z</dcterms:created>
  <dcterms:modified xsi:type="dcterms:W3CDTF">2019-05-01T06:13:17Z</dcterms:modified>
</cp:coreProperties>
</file>