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7" r:id="rId3"/>
    <p:sldId id="258" r:id="rId4"/>
    <p:sldId id="263" r:id="rId5"/>
    <p:sldId id="268" r:id="rId6"/>
    <p:sldId id="269" r:id="rId7"/>
    <p:sldId id="270" r:id="rId8"/>
    <p:sldId id="271" r:id="rId9"/>
    <p:sldId id="273" r:id="rId10"/>
    <p:sldId id="274" r:id="rId11"/>
    <p:sldId id="275" r:id="rId12"/>
    <p:sldId id="277" r:id="rId13"/>
    <p:sldId id="279" r:id="rId14"/>
    <p:sldId id="280" r:id="rId15"/>
    <p:sldId id="281" r:id="rId16"/>
    <p:sldId id="283" r:id="rId17"/>
    <p:sldId id="282" r:id="rId18"/>
    <p:sldId id="284" r:id="rId19"/>
    <p:sldId id="264" r:id="rId20"/>
    <p:sldId id="265" r:id="rId21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42" autoAdjust="0"/>
    <p:restoredTop sz="85922" autoAdjust="0"/>
  </p:normalViewPr>
  <p:slideViewPr>
    <p:cSldViewPr>
      <p:cViewPr varScale="1">
        <p:scale>
          <a:sx n="71" d="100"/>
          <a:sy n="71" d="100"/>
        </p:scale>
        <p:origin x="-114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01" d="100"/>
          <a:sy n="101" d="100"/>
        </p:scale>
        <p:origin x="-3564" y="-10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8A61A7-24F3-4324-99F8-4E33D3BE195D}" type="doc">
      <dgm:prSet loTypeId="urn:microsoft.com/office/officeart/2005/8/layout/chevron2" loCatId="process" qsTypeId="urn:microsoft.com/office/officeart/2005/8/quickstyle/3d1" qsCatId="3D" csTypeId="urn:microsoft.com/office/officeart/2005/8/colors/accent3_2" csCatId="accent3" phldr="1"/>
      <dgm:spPr/>
    </dgm:pt>
    <dgm:pt modelId="{A11485FD-59B3-4E6F-B3F9-D696DCE63914}">
      <dgm:prSet phldrT="[Texte]"/>
      <dgm:spPr/>
      <dgm:t>
        <a:bodyPr/>
        <a:lstStyle/>
        <a:p>
          <a:r>
            <a:rPr lang="fr-FR" dirty="0"/>
            <a:t>Perception</a:t>
          </a:r>
        </a:p>
      </dgm:t>
    </dgm:pt>
    <dgm:pt modelId="{80013BFE-3037-4EF4-AE99-E7C66BB556EF}" type="parTrans" cxnId="{DBDACF28-9DAA-4D92-BCCA-9084DAEE29DB}">
      <dgm:prSet/>
      <dgm:spPr/>
      <dgm:t>
        <a:bodyPr/>
        <a:lstStyle/>
        <a:p>
          <a:endParaRPr lang="fr-FR"/>
        </a:p>
      </dgm:t>
    </dgm:pt>
    <dgm:pt modelId="{9B51CD47-2CCC-450D-8E56-98A8C02F1218}" type="sibTrans" cxnId="{DBDACF28-9DAA-4D92-BCCA-9084DAEE29DB}">
      <dgm:prSet/>
      <dgm:spPr/>
      <dgm:t>
        <a:bodyPr/>
        <a:lstStyle/>
        <a:p>
          <a:endParaRPr lang="fr-FR"/>
        </a:p>
      </dgm:t>
    </dgm:pt>
    <dgm:pt modelId="{70901D83-C1FF-4154-8344-853D7F9283A3}">
      <dgm:prSet phldrT="[Texte]"/>
      <dgm:spPr/>
      <dgm:t>
        <a:bodyPr/>
        <a:lstStyle/>
        <a:p>
          <a:r>
            <a:rPr lang="fr-FR" smtClean="0"/>
            <a:t>Rélexion</a:t>
          </a:r>
          <a:endParaRPr lang="fr-FR" dirty="0"/>
        </a:p>
      </dgm:t>
    </dgm:pt>
    <dgm:pt modelId="{9CD4C0F7-EA10-4940-8F6B-FE558A74F8D0}" type="parTrans" cxnId="{9B418E0B-E4A7-4721-875C-892739674851}">
      <dgm:prSet/>
      <dgm:spPr/>
      <dgm:t>
        <a:bodyPr/>
        <a:lstStyle/>
        <a:p>
          <a:endParaRPr lang="fr-FR"/>
        </a:p>
      </dgm:t>
    </dgm:pt>
    <dgm:pt modelId="{ED434FD2-8E99-4786-AE73-7D4E369A795F}" type="sibTrans" cxnId="{9B418E0B-E4A7-4721-875C-892739674851}">
      <dgm:prSet/>
      <dgm:spPr/>
      <dgm:t>
        <a:bodyPr/>
        <a:lstStyle/>
        <a:p>
          <a:endParaRPr lang="fr-FR"/>
        </a:p>
      </dgm:t>
    </dgm:pt>
    <dgm:pt modelId="{F3D14ECF-82A6-4674-B224-0A48F8A5A2AB}">
      <dgm:prSet phldrT="[Texte]"/>
      <dgm:spPr/>
      <dgm:t>
        <a:bodyPr/>
        <a:lstStyle/>
        <a:p>
          <a:r>
            <a:rPr lang="fr-FR"/>
            <a:t>Action</a:t>
          </a:r>
        </a:p>
      </dgm:t>
    </dgm:pt>
    <dgm:pt modelId="{08E921F9-16FE-4CB2-8A30-E24020E40B87}" type="parTrans" cxnId="{2C8B6183-FB37-423C-832B-00263B83A394}">
      <dgm:prSet/>
      <dgm:spPr/>
      <dgm:t>
        <a:bodyPr/>
        <a:lstStyle/>
        <a:p>
          <a:endParaRPr lang="fr-FR"/>
        </a:p>
      </dgm:t>
    </dgm:pt>
    <dgm:pt modelId="{F04B34E1-E2BE-4BF4-99E2-86DB1B38D805}" type="sibTrans" cxnId="{2C8B6183-FB37-423C-832B-00263B83A394}">
      <dgm:prSet/>
      <dgm:spPr/>
      <dgm:t>
        <a:bodyPr/>
        <a:lstStyle/>
        <a:p>
          <a:endParaRPr lang="fr-FR"/>
        </a:p>
      </dgm:t>
    </dgm:pt>
    <dgm:pt modelId="{AA3FAB94-D34B-4395-9875-313F7463E8E8}">
      <dgm:prSet/>
      <dgm:spPr/>
      <dgm:t>
        <a:bodyPr/>
        <a:lstStyle/>
        <a:p>
          <a:r>
            <a:rPr lang="fr-FR" dirty="0" smtClean="0"/>
            <a:t>Récolte des informations sur le nœud</a:t>
          </a:r>
          <a:endParaRPr lang="fr-FR" dirty="0"/>
        </a:p>
      </dgm:t>
    </dgm:pt>
    <dgm:pt modelId="{47F2E7B9-5AF7-490F-A9E0-CB35EF126FFC}" type="parTrans" cxnId="{89D8A361-E229-4265-9D1A-43E4CEBA4EB6}">
      <dgm:prSet/>
      <dgm:spPr/>
    </dgm:pt>
    <dgm:pt modelId="{8976E50B-B417-489B-B7E2-F8E490FE67CB}" type="sibTrans" cxnId="{89D8A361-E229-4265-9D1A-43E4CEBA4EB6}">
      <dgm:prSet/>
      <dgm:spPr/>
    </dgm:pt>
    <dgm:pt modelId="{FF7F3AE8-C510-4B06-AE5B-DF65AB70CFD3}">
      <dgm:prSet/>
      <dgm:spPr/>
      <dgm:t>
        <a:bodyPr/>
        <a:lstStyle/>
        <a:p>
          <a:r>
            <a:rPr lang="fr-FR" dirty="0" smtClean="0"/>
            <a:t>Echange de données avec les threads présents sur le </a:t>
          </a:r>
          <a:r>
            <a:rPr lang="fr-FR" dirty="0" err="1" smtClean="0"/>
            <a:t>noeud</a:t>
          </a:r>
          <a:endParaRPr lang="fr-FR" dirty="0"/>
        </a:p>
      </dgm:t>
    </dgm:pt>
    <dgm:pt modelId="{1143BE81-9C62-4792-896E-E71C413F96A8}" type="parTrans" cxnId="{B63B1C17-70F9-42E7-9D38-30FA56FA894A}">
      <dgm:prSet/>
      <dgm:spPr/>
    </dgm:pt>
    <dgm:pt modelId="{CCCCEF59-EA25-4694-88CE-685CCC451ED7}" type="sibTrans" cxnId="{B63B1C17-70F9-42E7-9D38-30FA56FA894A}">
      <dgm:prSet/>
      <dgm:spPr/>
    </dgm:pt>
    <dgm:pt modelId="{BDFB417B-0841-4420-8C1B-7DB228B31E70}">
      <dgm:prSet/>
      <dgm:spPr/>
      <dgm:t>
        <a:bodyPr/>
        <a:lstStyle/>
        <a:p>
          <a:r>
            <a:rPr lang="fr-FR" dirty="0" smtClean="0"/>
            <a:t>Choix d’une stratégie en fonction des informations</a:t>
          </a:r>
          <a:endParaRPr lang="fr-FR" dirty="0"/>
        </a:p>
      </dgm:t>
    </dgm:pt>
    <dgm:pt modelId="{039EA8AF-E470-41C3-A7E3-B70DF11A03C4}" type="parTrans" cxnId="{1D4D3D87-5CEA-466A-A09B-EA3E45537B5F}">
      <dgm:prSet/>
      <dgm:spPr/>
    </dgm:pt>
    <dgm:pt modelId="{B054FD20-C0A1-4E12-8BC2-F5093F2F1427}" type="sibTrans" cxnId="{1D4D3D87-5CEA-466A-A09B-EA3E45537B5F}">
      <dgm:prSet/>
      <dgm:spPr/>
    </dgm:pt>
    <dgm:pt modelId="{AC9BC6A7-7112-4E6A-AF06-2BD4E10E537E}">
      <dgm:prSet/>
      <dgm:spPr/>
      <dgm:t>
        <a:bodyPr/>
        <a:lstStyle/>
        <a:p>
          <a:r>
            <a:rPr lang="fr-FR" dirty="0" smtClean="0"/>
            <a:t>Application des actions déterminés par la stratégie</a:t>
          </a:r>
          <a:endParaRPr lang="fr-FR" dirty="0"/>
        </a:p>
      </dgm:t>
    </dgm:pt>
    <dgm:pt modelId="{A89165DA-3DEF-4989-8644-77F0B843EFAC}" type="parTrans" cxnId="{2CF61B1D-F9FA-466A-826E-6450A3AF4F89}">
      <dgm:prSet/>
      <dgm:spPr/>
    </dgm:pt>
    <dgm:pt modelId="{E38F36B4-C1DD-4A18-B631-EC389D449064}" type="sibTrans" cxnId="{2CF61B1D-F9FA-466A-826E-6450A3AF4F89}">
      <dgm:prSet/>
      <dgm:spPr/>
    </dgm:pt>
    <dgm:pt modelId="{E9CD9121-7AA2-48FF-BC68-347ECD5BF9C7}" type="pres">
      <dgm:prSet presAssocID="{CF8A61A7-24F3-4324-99F8-4E33D3BE195D}" presName="linearFlow" presStyleCnt="0">
        <dgm:presLayoutVars>
          <dgm:dir/>
          <dgm:animLvl val="lvl"/>
          <dgm:resizeHandles val="exact"/>
        </dgm:presLayoutVars>
      </dgm:prSet>
      <dgm:spPr/>
    </dgm:pt>
    <dgm:pt modelId="{700B6E31-D3A2-4566-911B-E22B8D829989}" type="pres">
      <dgm:prSet presAssocID="{A11485FD-59B3-4E6F-B3F9-D696DCE63914}" presName="composite" presStyleCnt="0"/>
      <dgm:spPr/>
    </dgm:pt>
    <dgm:pt modelId="{EF13F261-294A-4D62-8335-AEE1CDE9AB07}" type="pres">
      <dgm:prSet presAssocID="{A11485FD-59B3-4E6F-B3F9-D696DCE63914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100FAA0-0AF3-4637-B631-80648C525695}" type="pres">
      <dgm:prSet presAssocID="{A11485FD-59B3-4E6F-B3F9-D696DCE63914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7B8F9D6-0418-4A77-9916-DBF069C22D93}" type="pres">
      <dgm:prSet presAssocID="{9B51CD47-2CCC-450D-8E56-98A8C02F1218}" presName="sp" presStyleCnt="0"/>
      <dgm:spPr/>
    </dgm:pt>
    <dgm:pt modelId="{3B4B9C0B-7592-4478-9C40-9677EE4FA814}" type="pres">
      <dgm:prSet presAssocID="{70901D83-C1FF-4154-8344-853D7F9283A3}" presName="composite" presStyleCnt="0"/>
      <dgm:spPr/>
    </dgm:pt>
    <dgm:pt modelId="{460CFFF8-A773-4730-AA52-C3B72BBF5B35}" type="pres">
      <dgm:prSet presAssocID="{70901D83-C1FF-4154-8344-853D7F9283A3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D3B2B6D-2C2C-4F9D-9BAB-6C9727104E3F}" type="pres">
      <dgm:prSet presAssocID="{70901D83-C1FF-4154-8344-853D7F9283A3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9F9E878-4349-419C-9E1D-E55660939EE4}" type="pres">
      <dgm:prSet presAssocID="{ED434FD2-8E99-4786-AE73-7D4E369A795F}" presName="sp" presStyleCnt="0"/>
      <dgm:spPr/>
    </dgm:pt>
    <dgm:pt modelId="{8FD49181-255F-4440-8BD3-7B669B526E2F}" type="pres">
      <dgm:prSet presAssocID="{F3D14ECF-82A6-4674-B224-0A48F8A5A2AB}" presName="composite" presStyleCnt="0"/>
      <dgm:spPr/>
    </dgm:pt>
    <dgm:pt modelId="{451CEE3E-F5C6-477E-B84D-85661A143015}" type="pres">
      <dgm:prSet presAssocID="{F3D14ECF-82A6-4674-B224-0A48F8A5A2AB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8FF90F5-6DB4-499D-A047-C389F7FDC61D}" type="pres">
      <dgm:prSet presAssocID="{F3D14ECF-82A6-4674-B224-0A48F8A5A2AB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5A5F7E3B-CAA0-43F7-ABCB-391E706EAC83}" type="presOf" srcId="{FF7F3AE8-C510-4B06-AE5B-DF65AB70CFD3}" destId="{D100FAA0-0AF3-4637-B631-80648C525695}" srcOrd="0" destOrd="1" presId="urn:microsoft.com/office/officeart/2005/8/layout/chevron2"/>
    <dgm:cxn modelId="{2C8B6183-FB37-423C-832B-00263B83A394}" srcId="{CF8A61A7-24F3-4324-99F8-4E33D3BE195D}" destId="{F3D14ECF-82A6-4674-B224-0A48F8A5A2AB}" srcOrd="2" destOrd="0" parTransId="{08E921F9-16FE-4CB2-8A30-E24020E40B87}" sibTransId="{F04B34E1-E2BE-4BF4-99E2-86DB1B38D805}"/>
    <dgm:cxn modelId="{655B291D-9130-41E1-A89C-CF1091D2674C}" type="presOf" srcId="{AC9BC6A7-7112-4E6A-AF06-2BD4E10E537E}" destId="{A8FF90F5-6DB4-499D-A047-C389F7FDC61D}" srcOrd="0" destOrd="0" presId="urn:microsoft.com/office/officeart/2005/8/layout/chevron2"/>
    <dgm:cxn modelId="{94674B9F-8987-4112-902B-1EC5079B38C3}" type="presOf" srcId="{BDFB417B-0841-4420-8C1B-7DB228B31E70}" destId="{AD3B2B6D-2C2C-4F9D-9BAB-6C9727104E3F}" srcOrd="0" destOrd="0" presId="urn:microsoft.com/office/officeart/2005/8/layout/chevron2"/>
    <dgm:cxn modelId="{473A48E0-F22E-4A63-97B1-AFD4133951B6}" type="presOf" srcId="{F3D14ECF-82A6-4674-B224-0A48F8A5A2AB}" destId="{451CEE3E-F5C6-477E-B84D-85661A143015}" srcOrd="0" destOrd="0" presId="urn:microsoft.com/office/officeart/2005/8/layout/chevron2"/>
    <dgm:cxn modelId="{6D005431-BAC1-4D40-A5F7-CE586E232D07}" type="presOf" srcId="{70901D83-C1FF-4154-8344-853D7F9283A3}" destId="{460CFFF8-A773-4730-AA52-C3B72BBF5B35}" srcOrd="0" destOrd="0" presId="urn:microsoft.com/office/officeart/2005/8/layout/chevron2"/>
    <dgm:cxn modelId="{1D4D3D87-5CEA-466A-A09B-EA3E45537B5F}" srcId="{70901D83-C1FF-4154-8344-853D7F9283A3}" destId="{BDFB417B-0841-4420-8C1B-7DB228B31E70}" srcOrd="0" destOrd="0" parTransId="{039EA8AF-E470-41C3-A7E3-B70DF11A03C4}" sibTransId="{B054FD20-C0A1-4E12-8BC2-F5093F2F1427}"/>
    <dgm:cxn modelId="{B63B1C17-70F9-42E7-9D38-30FA56FA894A}" srcId="{A11485FD-59B3-4E6F-B3F9-D696DCE63914}" destId="{FF7F3AE8-C510-4B06-AE5B-DF65AB70CFD3}" srcOrd="1" destOrd="0" parTransId="{1143BE81-9C62-4792-896E-E71C413F96A8}" sibTransId="{CCCCEF59-EA25-4694-88CE-685CCC451ED7}"/>
    <dgm:cxn modelId="{89D8A361-E229-4265-9D1A-43E4CEBA4EB6}" srcId="{A11485FD-59B3-4E6F-B3F9-D696DCE63914}" destId="{AA3FAB94-D34B-4395-9875-313F7463E8E8}" srcOrd="0" destOrd="0" parTransId="{47F2E7B9-5AF7-490F-A9E0-CB35EF126FFC}" sibTransId="{8976E50B-B417-489B-B7E2-F8E490FE67CB}"/>
    <dgm:cxn modelId="{2CF61B1D-F9FA-466A-826E-6450A3AF4F89}" srcId="{F3D14ECF-82A6-4674-B224-0A48F8A5A2AB}" destId="{AC9BC6A7-7112-4E6A-AF06-2BD4E10E537E}" srcOrd="0" destOrd="0" parTransId="{A89165DA-3DEF-4989-8644-77F0B843EFAC}" sibTransId="{E38F36B4-C1DD-4A18-B631-EC389D449064}"/>
    <dgm:cxn modelId="{DBDACF28-9DAA-4D92-BCCA-9084DAEE29DB}" srcId="{CF8A61A7-24F3-4324-99F8-4E33D3BE195D}" destId="{A11485FD-59B3-4E6F-B3F9-D696DCE63914}" srcOrd="0" destOrd="0" parTransId="{80013BFE-3037-4EF4-AE99-E7C66BB556EF}" sibTransId="{9B51CD47-2CCC-450D-8E56-98A8C02F1218}"/>
    <dgm:cxn modelId="{DD4397D8-436E-4006-8CE9-028A8538EAA9}" type="presOf" srcId="{A11485FD-59B3-4E6F-B3F9-D696DCE63914}" destId="{EF13F261-294A-4D62-8335-AEE1CDE9AB07}" srcOrd="0" destOrd="0" presId="urn:microsoft.com/office/officeart/2005/8/layout/chevron2"/>
    <dgm:cxn modelId="{8C9D82E3-1F06-471A-8BB0-2F51879B03AB}" type="presOf" srcId="{CF8A61A7-24F3-4324-99F8-4E33D3BE195D}" destId="{E9CD9121-7AA2-48FF-BC68-347ECD5BF9C7}" srcOrd="0" destOrd="0" presId="urn:microsoft.com/office/officeart/2005/8/layout/chevron2"/>
    <dgm:cxn modelId="{295E062F-30CB-4EC3-ABFE-9CFC57A078DB}" type="presOf" srcId="{AA3FAB94-D34B-4395-9875-313F7463E8E8}" destId="{D100FAA0-0AF3-4637-B631-80648C525695}" srcOrd="0" destOrd="0" presId="urn:microsoft.com/office/officeart/2005/8/layout/chevron2"/>
    <dgm:cxn modelId="{9B418E0B-E4A7-4721-875C-892739674851}" srcId="{CF8A61A7-24F3-4324-99F8-4E33D3BE195D}" destId="{70901D83-C1FF-4154-8344-853D7F9283A3}" srcOrd="1" destOrd="0" parTransId="{9CD4C0F7-EA10-4940-8F6B-FE558A74F8D0}" sibTransId="{ED434FD2-8E99-4786-AE73-7D4E369A795F}"/>
    <dgm:cxn modelId="{2CFD68D5-F25D-4F6C-82EE-8AE95207C353}" type="presParOf" srcId="{E9CD9121-7AA2-48FF-BC68-347ECD5BF9C7}" destId="{700B6E31-D3A2-4566-911B-E22B8D829989}" srcOrd="0" destOrd="0" presId="urn:microsoft.com/office/officeart/2005/8/layout/chevron2"/>
    <dgm:cxn modelId="{19306025-9A58-4A2A-B8F6-C3D8CAE3B8FB}" type="presParOf" srcId="{700B6E31-D3A2-4566-911B-E22B8D829989}" destId="{EF13F261-294A-4D62-8335-AEE1CDE9AB07}" srcOrd="0" destOrd="0" presId="urn:microsoft.com/office/officeart/2005/8/layout/chevron2"/>
    <dgm:cxn modelId="{FA60CFB0-5177-44D2-B1B4-50B0461A484C}" type="presParOf" srcId="{700B6E31-D3A2-4566-911B-E22B8D829989}" destId="{D100FAA0-0AF3-4637-B631-80648C525695}" srcOrd="1" destOrd="0" presId="urn:microsoft.com/office/officeart/2005/8/layout/chevron2"/>
    <dgm:cxn modelId="{D1435B4B-060C-47DE-A871-3E87A4D8C5E8}" type="presParOf" srcId="{E9CD9121-7AA2-48FF-BC68-347ECD5BF9C7}" destId="{D7B8F9D6-0418-4A77-9916-DBF069C22D93}" srcOrd="1" destOrd="0" presId="urn:microsoft.com/office/officeart/2005/8/layout/chevron2"/>
    <dgm:cxn modelId="{D226FE3B-C8B8-4594-BB81-7FBA2AD57EA8}" type="presParOf" srcId="{E9CD9121-7AA2-48FF-BC68-347ECD5BF9C7}" destId="{3B4B9C0B-7592-4478-9C40-9677EE4FA814}" srcOrd="2" destOrd="0" presId="urn:microsoft.com/office/officeart/2005/8/layout/chevron2"/>
    <dgm:cxn modelId="{389F7F7E-54EA-4F00-84FF-38D22FD10B18}" type="presParOf" srcId="{3B4B9C0B-7592-4478-9C40-9677EE4FA814}" destId="{460CFFF8-A773-4730-AA52-C3B72BBF5B35}" srcOrd="0" destOrd="0" presId="urn:microsoft.com/office/officeart/2005/8/layout/chevron2"/>
    <dgm:cxn modelId="{1AA8A236-07D7-4D61-A70E-4144C17657FF}" type="presParOf" srcId="{3B4B9C0B-7592-4478-9C40-9677EE4FA814}" destId="{AD3B2B6D-2C2C-4F9D-9BAB-6C9727104E3F}" srcOrd="1" destOrd="0" presId="urn:microsoft.com/office/officeart/2005/8/layout/chevron2"/>
    <dgm:cxn modelId="{7B45D559-3D26-481C-8088-5DA38AE5B1F5}" type="presParOf" srcId="{E9CD9121-7AA2-48FF-BC68-347ECD5BF9C7}" destId="{A9F9E878-4349-419C-9E1D-E55660939EE4}" srcOrd="3" destOrd="0" presId="urn:microsoft.com/office/officeart/2005/8/layout/chevron2"/>
    <dgm:cxn modelId="{9839F2EF-A928-48E8-818E-71E37B2F30F4}" type="presParOf" srcId="{E9CD9121-7AA2-48FF-BC68-347ECD5BF9C7}" destId="{8FD49181-255F-4440-8BD3-7B669B526E2F}" srcOrd="4" destOrd="0" presId="urn:microsoft.com/office/officeart/2005/8/layout/chevron2"/>
    <dgm:cxn modelId="{A6D1CA7A-9465-49E5-A822-2C4D2392BBAD}" type="presParOf" srcId="{8FD49181-255F-4440-8BD3-7B669B526E2F}" destId="{451CEE3E-F5C6-477E-B84D-85661A143015}" srcOrd="0" destOrd="0" presId="urn:microsoft.com/office/officeart/2005/8/layout/chevron2"/>
    <dgm:cxn modelId="{EC7642C6-A40F-4227-A58C-89A6F4C3E577}" type="presParOf" srcId="{8FD49181-255F-4440-8BD3-7B669B526E2F}" destId="{A8FF90F5-6DB4-499D-A047-C389F7FDC61D}" srcOrd="1" destOrd="0" presId="urn:microsoft.com/office/officeart/2005/8/layout/chevron2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68E45D-4868-47FB-8073-428F8E26CB8C}" type="datetimeFigureOut">
              <a:rPr lang="fr-FR" smtClean="0"/>
              <a:pPr/>
              <a:t>21/05/2008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A7167-6A18-4834-9BD5-D5DFF4FEFF9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FA4FC7-A211-4ECF-A5D7-933E1F1C3FE8}" type="datetimeFigureOut">
              <a:rPr lang="fr-FR" smtClean="0"/>
              <a:pPr/>
              <a:t>21/05/2008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F90C74-DB6B-4B4D-87EF-847222CEC1F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7" name="Sous-titr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30" name="Espace réservé de la date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B9824-1762-477C-8032-79148FFA70E9}" type="datetimeFigureOut">
              <a:rPr lang="fr-FR" smtClean="0"/>
              <a:pPr/>
              <a:t>21/05/2008</a:t>
            </a:fld>
            <a:endParaRPr lang="fr-FR"/>
          </a:p>
        </p:txBody>
      </p:sp>
      <p:sp>
        <p:nvSpPr>
          <p:cNvPr id="19" name="Espace réservé du pied de page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7" name="Espace réservé du numéro de diapositiv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1BEFB-5F05-404A-9E94-457A7AF5786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B9824-1762-477C-8032-79148FFA70E9}" type="datetimeFigureOut">
              <a:rPr lang="fr-FR" smtClean="0"/>
              <a:pPr/>
              <a:t>21/05/2008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1BEFB-5F05-404A-9E94-457A7AF5786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B9824-1762-477C-8032-79148FFA70E9}" type="datetimeFigureOut">
              <a:rPr lang="fr-FR" smtClean="0"/>
              <a:pPr/>
              <a:t>21/05/2008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1BEFB-5F05-404A-9E94-457A7AF5786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B9824-1762-477C-8032-79148FFA70E9}" type="datetimeFigureOut">
              <a:rPr lang="fr-FR" smtClean="0"/>
              <a:pPr/>
              <a:t>21/05/2008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1BEFB-5F05-404A-9E94-457A7AF5786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B9824-1762-477C-8032-79148FFA70E9}" type="datetimeFigureOut">
              <a:rPr lang="fr-FR" smtClean="0"/>
              <a:pPr/>
              <a:t>21/05/2008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1BEFB-5F05-404A-9E94-457A7AF5786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B9824-1762-477C-8032-79148FFA70E9}" type="datetimeFigureOut">
              <a:rPr lang="fr-FR" smtClean="0"/>
              <a:pPr/>
              <a:t>21/05/2008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1BEFB-5F05-404A-9E94-457A7AF5786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B9824-1762-477C-8032-79148FFA70E9}" type="datetimeFigureOut">
              <a:rPr lang="fr-FR" smtClean="0"/>
              <a:pPr/>
              <a:t>21/05/2008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1BEFB-5F05-404A-9E94-457A7AF5786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B9824-1762-477C-8032-79148FFA70E9}" type="datetimeFigureOut">
              <a:rPr lang="fr-FR" smtClean="0"/>
              <a:pPr/>
              <a:t>21/05/2008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1BEFB-5F05-404A-9E94-457A7AF5786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B9824-1762-477C-8032-79148FFA70E9}" type="datetimeFigureOut">
              <a:rPr lang="fr-FR" smtClean="0"/>
              <a:pPr/>
              <a:t>21/05/2008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1BEFB-5F05-404A-9E94-457A7AF5786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B9824-1762-477C-8032-79148FFA70E9}" type="datetimeFigureOut">
              <a:rPr lang="fr-FR" smtClean="0"/>
              <a:pPr/>
              <a:t>21/05/2008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1BEFB-5F05-404A-9E94-457A7AF5786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gner et arrondir un rectangle à un seul coin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Triangle rect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B9824-1762-477C-8032-79148FFA70E9}" type="datetimeFigureOut">
              <a:rPr lang="fr-FR" smtClean="0"/>
              <a:pPr/>
              <a:t>21/05/2008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E961BEFB-5F05-404A-9E94-457A7AF57868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10" name="Forme libre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orme libre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e libre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orme libre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0" name="Espace réservé du texte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F3B9824-1762-477C-8032-79148FFA70E9}" type="datetimeFigureOut">
              <a:rPr lang="fr-FR" smtClean="0"/>
              <a:pPr/>
              <a:t>21/05/2008</a:t>
            </a:fld>
            <a:endParaRPr lang="fr-FR"/>
          </a:p>
        </p:txBody>
      </p:sp>
      <p:sp>
        <p:nvSpPr>
          <p:cNvPr id="22" name="Espace réservé du pied de page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961BEFB-5F05-404A-9E94-457A7AF57868}" type="slidenum">
              <a:rPr lang="fr-FR" smtClean="0"/>
              <a:pPr/>
              <a:t>‹N°›</a:t>
            </a:fld>
            <a:endParaRPr lang="fr-FR"/>
          </a:p>
        </p:txBody>
      </p:sp>
      <p:grpSp>
        <p:nvGrpSpPr>
          <p:cNvPr id="2" name="Groupe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orme libre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orme libre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ransition>
    <p:fade/>
  </p:transition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WarThread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Projet de Système Répartis</a:t>
            </a:r>
          </a:p>
          <a:p>
            <a:endParaRPr lang="fr-F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  <a:reflection blurRad="6350" stA="55000" endA="300" endPos="45500" dir="5400000" sy="-100000" algn="bl" rotWithShape="0"/>
                </a:effectLst>
              </a:rPr>
              <a:t>Le réseau virtuel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fr-FR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  <a:reflection blurRad="6350" stA="55000" endA="300" endPos="45500" dir="5400000" sy="-100000" algn="bl" rotWithShape="0"/>
                </a:effectLst>
              </a:rPr>
              <a:t>II/ </a:t>
            </a:r>
            <a:r>
              <a:rPr lang="fr-FR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  <a:reflection blurRad="6350" stA="55000" endA="300" endPos="45500" dir="5400000" sy="-100000" algn="bl" rotWithShape="0"/>
                </a:effectLst>
              </a:rPr>
              <a:t>Visualisation du jeu</a:t>
            </a:r>
          </a:p>
          <a:p>
            <a:pPr lvl="1"/>
            <a:r>
              <a:rPr lang="fr-FR" dirty="0" smtClean="0"/>
              <a:t>Centralisé au niveau de Dieu</a:t>
            </a:r>
          </a:p>
          <a:p>
            <a:pPr lvl="2"/>
            <a:r>
              <a:rPr lang="fr-FR" dirty="0" smtClean="0"/>
              <a:t>Suivi  du jeu lisible et ludique</a:t>
            </a:r>
          </a:p>
          <a:p>
            <a:pPr lvl="1"/>
            <a:r>
              <a:rPr lang="fr-FR" dirty="0" smtClean="0"/>
              <a:t>Réception des évènements dans une FIFO</a:t>
            </a:r>
          </a:p>
          <a:p>
            <a:pPr lvl="2"/>
            <a:r>
              <a:rPr lang="fr-FR" dirty="0" smtClean="0"/>
              <a:t>Deux types de trames reçues</a:t>
            </a:r>
          </a:p>
          <a:p>
            <a:pPr lvl="3"/>
            <a:r>
              <a:rPr lang="fr-FR" dirty="0" smtClean="0"/>
              <a:t>Trame de modification de l’état d’un nœud</a:t>
            </a:r>
          </a:p>
          <a:p>
            <a:pPr lvl="4"/>
            <a:r>
              <a:rPr lang="fr-FR" dirty="0" smtClean="0"/>
              <a:t>Nouveau thread</a:t>
            </a:r>
          </a:p>
          <a:p>
            <a:pPr lvl="4"/>
            <a:r>
              <a:rPr lang="fr-FR" dirty="0" smtClean="0"/>
              <a:t>Suppression thread</a:t>
            </a:r>
          </a:p>
          <a:p>
            <a:pPr lvl="4"/>
            <a:r>
              <a:rPr lang="fr-FR" dirty="0" smtClean="0"/>
              <a:t>Capture du nœud, etc.</a:t>
            </a:r>
          </a:p>
          <a:p>
            <a:pPr lvl="3"/>
            <a:r>
              <a:rPr lang="fr-FR" dirty="0" smtClean="0"/>
              <a:t>Trame de modification de l’état d’un thread</a:t>
            </a:r>
          </a:p>
          <a:p>
            <a:pPr lvl="4"/>
            <a:r>
              <a:rPr lang="fr-FR" dirty="0" smtClean="0"/>
              <a:t>Déplacement d’un thread</a:t>
            </a:r>
          </a:p>
          <a:p>
            <a:pPr lvl="2"/>
            <a:endParaRPr lang="fr-FR" dirty="0" smtClean="0"/>
          </a:p>
          <a:p>
            <a:pPr>
              <a:buNone/>
            </a:pPr>
            <a:endParaRPr lang="fr-FR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  <a:reflection blurRad="6350" stA="55000" endA="300" endPos="45500" dir="5400000" sy="-100000" algn="bl" rotWithShape="0"/>
              </a:effectLst>
            </a:endParaRPr>
          </a:p>
          <a:p>
            <a:pPr lvl="1"/>
            <a:endParaRPr lang="fr-FR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  <a:reflection blurRad="6350" stA="55000" endA="300" endPos="45500" dir="5400000" sy="-100000" algn="bl" rotWithShape="0"/>
              </a:effectLst>
            </a:endParaRPr>
          </a:p>
          <a:p>
            <a:endParaRPr lang="fr-FR" dirty="0"/>
          </a:p>
        </p:txBody>
      </p:sp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  <a:reflection blurRad="6350" stA="55000" endA="300" endPos="45500" dir="5400000" sy="-100000" algn="bl" rotWithShape="0"/>
                </a:effectLst>
              </a:rPr>
              <a:t>Le réseau virtuel</a:t>
            </a:r>
            <a:endParaRPr lang="fr-FR" dirty="0"/>
          </a:p>
        </p:txBody>
      </p:sp>
      <p:pic>
        <p:nvPicPr>
          <p:cNvPr id="2053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85984" y="2500306"/>
            <a:ext cx="4214842" cy="3671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Espace réservé du contenu 2"/>
          <p:cNvSpPr txBox="1">
            <a:spLocks/>
          </p:cNvSpPr>
          <p:nvPr/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fr-FR" sz="2600" b="1" i="0" u="none" strike="noStrike" kern="1200" cap="none" spc="0" normalizeH="0" baseline="0" noProof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  <a:reflection blurRad="6350" stA="55000" endA="300" endPos="45500" dir="5400000" sy="-100000" algn="bl" rotWithShape="0"/>
                </a:effectLst>
                <a:uLnTx/>
                <a:uFillTx/>
                <a:latin typeface="+mn-lt"/>
                <a:ea typeface="+mn-ea"/>
                <a:cs typeface="+mn-cs"/>
              </a:rPr>
              <a:t>II/ Visualisation du jeu</a:t>
            </a:r>
            <a:endParaRPr kumimoji="0" lang="fr-FR" sz="21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fr-FR" sz="2600" b="1" i="0" u="none" strike="noStrike" kern="1200" cap="none" spc="0" normalizeH="0" baseline="0" noProof="0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  <a:reflection blurRad="6350" stA="55000" endA="300" endPos="45500" dir="5400000" sy="-100000" algn="bl" rotWithShape="0"/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640080" marR="0" lvl="1" indent="-2468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endParaRPr kumimoji="0" lang="fr-FR" sz="2400" b="1" i="0" u="none" strike="noStrike" kern="1200" cap="none" spc="0" normalizeH="0" baseline="0" noProof="0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  <a:reflection blurRad="6350" stA="55000" endA="300" endPos="45500" dir="5400000" sy="-100000" algn="bl" rotWithShape="0"/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endParaRPr kumimoji="0" lang="fr-FR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1643042" y="6286520"/>
            <a:ext cx="578647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 smtClean="0">
                <a:latin typeface="Arial" pitchFamily="34" charset="0"/>
              </a:rPr>
              <a:t>Le nœud 7 héberge actuellement 2 threads du joueur 1</a:t>
            </a:r>
            <a:endParaRPr lang="fr-FR" dirty="0">
              <a:latin typeface="Arial" pitchFamily="34" charset="0"/>
            </a:endParaRPr>
          </a:p>
        </p:txBody>
      </p:sp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  <a:reflection blurRad="6350" stA="55000" endA="300" endPos="45500" dir="5400000" sy="-100000" algn="bl" rotWithShape="0"/>
                </a:effectLst>
              </a:rPr>
              <a:t>Le réseau virtuel</a:t>
            </a:r>
            <a:endParaRPr lang="fr-FR" dirty="0"/>
          </a:p>
        </p:txBody>
      </p:sp>
      <p:sp>
        <p:nvSpPr>
          <p:cNvPr id="8" name="Espace réservé du contenu 2"/>
          <p:cNvSpPr txBox="1">
            <a:spLocks/>
          </p:cNvSpPr>
          <p:nvPr/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fr-FR" sz="2600" b="1" i="0" u="none" strike="noStrike" kern="1200" cap="none" spc="0" normalizeH="0" baseline="0" noProof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  <a:reflection blurRad="6350" stA="55000" endA="300" endPos="45500" dir="5400000" sy="-100000" algn="bl" rotWithShape="0"/>
                </a:effectLst>
                <a:uLnTx/>
                <a:uFillTx/>
                <a:latin typeface="+mn-lt"/>
                <a:ea typeface="+mn-ea"/>
                <a:cs typeface="+mn-cs"/>
              </a:rPr>
              <a:t>II/ Visualisation du jeu</a:t>
            </a:r>
            <a:endParaRPr kumimoji="0" lang="fr-FR" sz="21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fr-FR" sz="2600" b="1" i="0" u="none" strike="noStrike" kern="1200" cap="none" spc="0" normalizeH="0" baseline="0" noProof="0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  <a:reflection blurRad="6350" stA="55000" endA="300" endPos="45500" dir="5400000" sy="-100000" algn="bl" rotWithShape="0"/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640080" marR="0" lvl="1" indent="-2468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endParaRPr kumimoji="0" lang="fr-FR" sz="2400" b="1" i="0" u="none" strike="noStrike" kern="1200" cap="none" spc="0" normalizeH="0" baseline="0" noProof="0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  <a:reflection blurRad="6350" stA="55000" endA="300" endPos="45500" dir="5400000" sy="-100000" algn="bl" rotWithShape="0"/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endParaRPr kumimoji="0" lang="fr-FR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1285852" y="6286520"/>
            <a:ext cx="64294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 smtClean="0">
                <a:latin typeface="Arial" pitchFamily="34" charset="0"/>
              </a:rPr>
              <a:t>Un thread du joueur 1 se déplace du nœud 4 vers le nœud 7</a:t>
            </a:r>
            <a:endParaRPr lang="fr-FR" dirty="0">
              <a:latin typeface="Arial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00232" y="2714620"/>
            <a:ext cx="5122239" cy="2924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  <a:reflection blurRad="6350" stA="55000" endA="300" endPos="45500" dir="5400000" sy="-100000" algn="bl" rotWithShape="0"/>
                </a:effectLst>
              </a:rPr>
              <a:t>I.A des </a:t>
            </a:r>
            <a:r>
              <a:rPr lang="fr-FR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  <a:reflection blurRad="6350" stA="55000" endA="300" endPos="45500" dir="5400000" sy="-100000" algn="bl" rotWithShape="0"/>
                </a:effectLst>
              </a:rPr>
              <a:t>warriors</a:t>
            </a:r>
            <a:r>
              <a:rPr lang="fr-FR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  <a:reflection blurRad="6350" stA="55000" endA="300" endPos="45500" dir="5400000" sy="-100000" algn="bl" rotWithShape="0"/>
                </a:effectLst>
              </a:rPr>
              <a:t> </a:t>
            </a:r>
            <a:endParaRPr lang="fr-FR" dirty="0"/>
          </a:p>
        </p:txBody>
      </p:sp>
      <p:sp>
        <p:nvSpPr>
          <p:cNvPr id="8" name="Espace réservé du contenu 2"/>
          <p:cNvSpPr txBox="1">
            <a:spLocks/>
          </p:cNvSpPr>
          <p:nvPr/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fr-FR" sz="2800" b="1" i="0" u="none" strike="noStrike" kern="1200" cap="none" spc="0" normalizeH="0" baseline="0" noProof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  <a:reflection blurRad="6350" stA="55000" endA="300" endPos="45500" dir="5400000" sy="-100000" algn="bl" rotWithShape="0"/>
                </a:effectLst>
                <a:uLnTx/>
                <a:uFillTx/>
                <a:latin typeface="+mn-lt"/>
                <a:ea typeface="+mn-ea"/>
                <a:cs typeface="+mn-cs"/>
              </a:rPr>
              <a:t>II/ Récoltes d’informations</a:t>
            </a:r>
            <a:endParaRPr kumimoji="0" lang="fr-FR" sz="2600" b="1" i="0" u="none" strike="noStrike" kern="1200" cap="none" spc="0" normalizeH="0" baseline="0" noProof="0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  <a:reflection blurRad="6350" stA="55000" endA="300" endPos="45500" dir="5400000" sy="-100000" algn="bl" rotWithShape="0"/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lang="fr-FR" sz="26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  <a:reflection blurRad="6350" stA="55000" endA="300" endPos="45500" dir="5400000" sy="-100000" algn="bl" rotWithShape="0"/>
                </a:effectLst>
              </a:rPr>
              <a:t>	</a:t>
            </a:r>
            <a:endParaRPr lang="fr-FR" sz="2600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  <a:reflection blurRad="6350" stA="55000" endA="300" endPos="45500" dir="5400000" sy="-100000" algn="bl" rotWithShape="0"/>
              </a:effectLst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lang="fr-FR" sz="26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  <a:reflection blurRad="6350" stA="55000" endA="300" endPos="45500" dir="5400000" sy="-100000" algn="bl" rotWithShape="0"/>
                </a:effectLst>
              </a:rPr>
              <a:t>a) Pourquoi collecter des informations ?</a:t>
            </a:r>
            <a:endParaRPr kumimoji="0" lang="fr-FR" sz="2600" b="1" i="0" u="none" strike="noStrike" kern="1200" cap="none" spc="0" normalizeH="0" baseline="0" noProof="0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  <a:reflection blurRad="6350" stA="55000" endA="300" endPos="45500" dir="5400000" sy="-100000" algn="bl" rotWithShape="0"/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731520" lvl="1" indent="-274320">
              <a:spcBef>
                <a:spcPct val="20000"/>
              </a:spcBef>
              <a:buClr>
                <a:schemeClr val="accent3"/>
              </a:buClr>
              <a:buSzPct val="95000"/>
              <a:buFont typeface="Arial" pitchFamily="34" charset="0"/>
              <a:buChar char="•"/>
            </a:pPr>
            <a:endParaRPr lang="fr-FR" sz="2800" dirty="0" smtClean="0"/>
          </a:p>
          <a:p>
            <a:pPr marL="731520" lvl="1" indent="-274320">
              <a:spcBef>
                <a:spcPct val="20000"/>
              </a:spcBef>
              <a:buClr>
                <a:schemeClr val="accent3"/>
              </a:buClr>
              <a:buSzPct val="95000"/>
              <a:buFont typeface="Arial" pitchFamily="34" charset="0"/>
              <a:buChar char="•"/>
            </a:pPr>
            <a:r>
              <a:rPr lang="fr-FR" sz="2800" dirty="0" smtClean="0"/>
              <a:t>Permet d’établir des stratégies élaborées</a:t>
            </a:r>
          </a:p>
          <a:p>
            <a:pPr marL="1188720" lvl="2" indent="-274320">
              <a:spcBef>
                <a:spcPct val="20000"/>
              </a:spcBef>
              <a:buClr>
                <a:schemeClr val="accent3"/>
              </a:buClr>
              <a:buSzPct val="95000"/>
              <a:buFont typeface="Arial" pitchFamily="34" charset="0"/>
              <a:buChar char="•"/>
            </a:pPr>
            <a:r>
              <a:rPr lang="fr-FR" sz="2800" dirty="0" smtClean="0"/>
              <a:t>Evite les stratégies déterministes</a:t>
            </a:r>
          </a:p>
          <a:p>
            <a:pPr marL="1188720" lvl="2" indent="-274320">
              <a:spcBef>
                <a:spcPct val="20000"/>
              </a:spcBef>
              <a:buClr>
                <a:schemeClr val="accent3"/>
              </a:buClr>
              <a:buSzPct val="95000"/>
              <a:buFont typeface="Arial" pitchFamily="34" charset="0"/>
              <a:buChar char="•"/>
            </a:pPr>
            <a:r>
              <a:rPr lang="fr-FR" sz="2800" dirty="0" smtClean="0"/>
              <a:t>Ajuste la stratégie en fonction du terrain</a:t>
            </a:r>
            <a:endParaRPr lang="fr-FR" sz="2400" dirty="0" smtClean="0"/>
          </a:p>
          <a:p>
            <a:pPr marL="731520" lvl="1" indent="-274320">
              <a:spcBef>
                <a:spcPct val="20000"/>
              </a:spcBef>
              <a:buClr>
                <a:schemeClr val="accent3"/>
              </a:buClr>
              <a:buSzPct val="95000"/>
              <a:buFont typeface="Arial" pitchFamily="34" charset="0"/>
              <a:buChar char="•"/>
            </a:pPr>
            <a:endParaRPr lang="fr-FR" sz="2400" dirty="0" smtClean="0"/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</a:pPr>
            <a:endParaRPr lang="fr-FR" sz="2600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  <a:reflection blurRad="6350" stA="55000" endA="300" endPos="45500" dir="5400000" sy="-100000" algn="bl" rotWithShape="0"/>
              </a:effectLst>
            </a:endParaRPr>
          </a:p>
          <a:p>
            <a:pPr marL="731520" lvl="1" indent="-274320">
              <a:spcBef>
                <a:spcPct val="20000"/>
              </a:spcBef>
              <a:buClr>
                <a:schemeClr val="accent3"/>
              </a:buClr>
              <a:buSzPct val="95000"/>
              <a:buFont typeface="Arial" pitchFamily="34" charset="0"/>
              <a:buChar char="•"/>
            </a:pPr>
            <a:endParaRPr lang="fr-FR" sz="2600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  <a:reflection blurRad="6350" stA="55000" endA="300" endPos="45500" dir="5400000" sy="-100000" algn="bl" rotWithShape="0"/>
              </a:effectLst>
            </a:endParaRP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</a:pPr>
            <a:endParaRPr lang="fr-FR" sz="2800" dirty="0" smtClean="0"/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fr-FR" sz="2600" b="1" i="0" u="none" strike="noStrike" kern="1200" cap="none" spc="0" normalizeH="0" baseline="0" noProof="0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  <a:reflection blurRad="6350" stA="55000" endA="300" endPos="45500" dir="5400000" sy="-100000" algn="bl" rotWithShape="0"/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fr-FR" sz="2600" b="1" i="0" u="none" strike="noStrike" kern="1200" cap="none" spc="0" normalizeH="0" baseline="0" noProof="0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  <a:reflection blurRad="6350" stA="55000" endA="300" endPos="45500" dir="5400000" sy="-100000" algn="bl" rotWithShape="0"/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fr-FR" sz="2600" b="1" i="0" u="none" strike="noStrike" kern="1200" cap="none" spc="0" normalizeH="0" baseline="0" noProof="0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  <a:reflection blurRad="6350" stA="55000" endA="300" endPos="45500" dir="5400000" sy="-100000" algn="bl" rotWithShape="0"/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640080" marR="0" lvl="1" indent="-2468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endParaRPr kumimoji="0" lang="fr-FR" sz="2400" b="1" i="0" u="none" strike="noStrike" kern="1200" cap="none" spc="0" normalizeH="0" baseline="0" noProof="0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  <a:reflection blurRad="6350" stA="55000" endA="300" endPos="45500" dir="5400000" sy="-100000" algn="bl" rotWithShape="0"/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endParaRPr kumimoji="0" lang="fr-FR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  <a:reflection blurRad="6350" stA="55000" endA="300" endPos="45500" dir="5400000" sy="-100000" algn="bl" rotWithShape="0"/>
                </a:effectLst>
              </a:rPr>
              <a:t>I.A des </a:t>
            </a:r>
            <a:r>
              <a:rPr lang="fr-FR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  <a:reflection blurRad="6350" stA="55000" endA="300" endPos="45500" dir="5400000" sy="-100000" algn="bl" rotWithShape="0"/>
                </a:effectLst>
              </a:rPr>
              <a:t>warriors</a:t>
            </a:r>
            <a:r>
              <a:rPr lang="fr-FR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  <a:reflection blurRad="6350" stA="55000" endA="300" endPos="45500" dir="5400000" sy="-100000" algn="bl" rotWithShape="0"/>
                </a:effectLst>
              </a:rPr>
              <a:t> </a:t>
            </a:r>
            <a:endParaRPr lang="fr-FR" dirty="0"/>
          </a:p>
        </p:txBody>
      </p:sp>
      <p:sp>
        <p:nvSpPr>
          <p:cNvPr id="8" name="Espace réservé du contenu 2"/>
          <p:cNvSpPr txBox="1">
            <a:spLocks/>
          </p:cNvSpPr>
          <p:nvPr/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fr-FR" sz="2800" b="1" i="0" u="none" strike="noStrike" kern="1200" cap="none" spc="0" normalizeH="0" baseline="0" noProof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  <a:reflection blurRad="6350" stA="55000" endA="300" endPos="45500" dir="5400000" sy="-100000" algn="bl" rotWithShape="0"/>
                </a:effectLst>
                <a:uLnTx/>
                <a:uFillTx/>
                <a:latin typeface="+mn-lt"/>
                <a:ea typeface="+mn-ea"/>
                <a:cs typeface="+mn-cs"/>
              </a:rPr>
              <a:t>II/ Récoltes d’informations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fr-FR" sz="2600" b="1" i="0" u="none" strike="noStrike" kern="1200" cap="none" spc="0" normalizeH="0" baseline="0" noProof="0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  <a:reflection blurRad="6350" stA="55000" endA="300" endPos="45500" dir="5400000" sy="-100000" algn="bl" rotWithShape="0"/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lang="fr-FR" sz="2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  <a:reflection blurRad="6350" stA="55000" endA="300" endPos="45500" dir="5400000" sy="-100000" algn="bl" rotWithShape="0"/>
                </a:effectLst>
              </a:rPr>
              <a:t>	</a:t>
            </a:r>
            <a:r>
              <a:rPr lang="fr-FR" sz="26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  <a:reflection blurRad="6350" stA="55000" endA="300" endPos="45500" dir="5400000" sy="-100000" algn="bl" rotWithShape="0"/>
                </a:effectLst>
              </a:rPr>
              <a:t>b) Quelle est la nature de ces informations</a:t>
            </a:r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</a:pPr>
            <a:endParaRPr lang="fr-FR" sz="2600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  <a:reflection blurRad="6350" stA="55000" endA="300" endPos="45500" dir="5400000" sy="-100000" algn="bl" rotWithShape="0"/>
              </a:effectLst>
            </a:endParaRPr>
          </a:p>
          <a:p>
            <a:pPr marL="731520" lvl="1" indent="-274320">
              <a:spcBef>
                <a:spcPct val="20000"/>
              </a:spcBef>
              <a:buClr>
                <a:schemeClr val="accent3"/>
              </a:buClr>
              <a:buSzPct val="95000"/>
              <a:buFont typeface="Arial" pitchFamily="34" charset="0"/>
              <a:buChar char="•"/>
            </a:pPr>
            <a:r>
              <a:rPr lang="fr-FR" sz="2400" dirty="0" smtClean="0"/>
              <a:t>Matrice des distances entre nœuds</a:t>
            </a:r>
          </a:p>
          <a:p>
            <a:pPr marL="731520" lvl="1" indent="-274320">
              <a:spcBef>
                <a:spcPct val="20000"/>
              </a:spcBef>
              <a:buClr>
                <a:schemeClr val="accent3"/>
              </a:buClr>
              <a:buSzPct val="95000"/>
              <a:buFont typeface="Arial" pitchFamily="34" charset="0"/>
              <a:buChar char="•"/>
            </a:pPr>
            <a:r>
              <a:rPr lang="fr-FR" sz="2400" dirty="0" smtClean="0"/>
              <a:t>Informations sur le dernier état du nœud parcouru</a:t>
            </a:r>
          </a:p>
          <a:p>
            <a:pPr marL="1188720" lvl="2" indent="-274320">
              <a:spcBef>
                <a:spcPct val="20000"/>
              </a:spcBef>
              <a:buClr>
                <a:schemeClr val="accent3"/>
              </a:buClr>
              <a:buSzPct val="95000"/>
              <a:buFont typeface="Arial" pitchFamily="34" charset="0"/>
              <a:buChar char="•"/>
            </a:pPr>
            <a:r>
              <a:rPr lang="fr-FR" sz="2400" dirty="0" smtClean="0"/>
              <a:t>Nombre de threads alliés et ennemis rencontrés</a:t>
            </a:r>
          </a:p>
          <a:p>
            <a:pPr marL="1188720" lvl="2" indent="-274320">
              <a:spcBef>
                <a:spcPct val="20000"/>
              </a:spcBef>
              <a:buClr>
                <a:schemeClr val="accent3"/>
              </a:buClr>
              <a:buSzPct val="95000"/>
              <a:buFont typeface="Arial" pitchFamily="34" charset="0"/>
              <a:buChar char="•"/>
            </a:pPr>
            <a:r>
              <a:rPr lang="fr-FR" sz="2400" dirty="0" smtClean="0"/>
              <a:t>Propriétaire du nœud</a:t>
            </a:r>
          </a:p>
          <a:p>
            <a:pPr marL="1188720" lvl="2" indent="-274320">
              <a:spcBef>
                <a:spcPct val="20000"/>
              </a:spcBef>
              <a:buClr>
                <a:schemeClr val="accent3"/>
              </a:buClr>
              <a:buSzPct val="95000"/>
              <a:buFont typeface="Arial" pitchFamily="34" charset="0"/>
              <a:buChar char="•"/>
            </a:pPr>
            <a:r>
              <a:rPr lang="fr-FR" sz="2400" dirty="0" smtClean="0"/>
              <a:t>Date de dernière collecte</a:t>
            </a:r>
            <a:endParaRPr lang="fr-FR" sz="2400" dirty="0" smtClean="0"/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</a:pPr>
            <a:endParaRPr lang="fr-FR" sz="2600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  <a:reflection blurRad="6350" stA="55000" endA="300" endPos="45500" dir="5400000" sy="-100000" algn="bl" rotWithShape="0"/>
              </a:effectLst>
            </a:endParaRPr>
          </a:p>
          <a:p>
            <a:pPr marL="731520" lvl="1" indent="-274320">
              <a:spcBef>
                <a:spcPct val="20000"/>
              </a:spcBef>
              <a:buClr>
                <a:schemeClr val="accent3"/>
              </a:buClr>
              <a:buSzPct val="95000"/>
              <a:buFont typeface="Arial" pitchFamily="34" charset="0"/>
              <a:buChar char="•"/>
            </a:pPr>
            <a:endParaRPr kumimoji="0" lang="fr-FR" sz="2600" b="1" i="0" u="none" strike="noStrike" kern="1200" cap="none" spc="0" normalizeH="0" baseline="0" noProof="0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  <a:reflection blurRad="6350" stA="55000" endA="300" endPos="45500" dir="5400000" sy="-100000" algn="bl" rotWithShape="0"/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fr-FR" sz="2600" b="1" i="0" u="none" strike="noStrike" kern="1200" cap="none" spc="0" normalizeH="0" baseline="0" noProof="0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  <a:reflection blurRad="6350" stA="55000" endA="300" endPos="45500" dir="5400000" sy="-100000" algn="bl" rotWithShape="0"/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fr-FR" sz="2600" b="1" i="0" u="none" strike="noStrike" kern="1200" cap="none" spc="0" normalizeH="0" baseline="0" noProof="0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  <a:reflection blurRad="6350" stA="55000" endA="300" endPos="45500" dir="5400000" sy="-100000" algn="bl" rotWithShape="0"/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640080" marR="0" lvl="1" indent="-2468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endParaRPr kumimoji="0" lang="fr-FR" sz="2400" b="1" i="0" u="none" strike="noStrike" kern="1200" cap="none" spc="0" normalizeH="0" baseline="0" noProof="0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  <a:reflection blurRad="6350" stA="55000" endA="300" endPos="45500" dir="5400000" sy="-100000" algn="bl" rotWithShape="0"/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endParaRPr kumimoji="0" lang="fr-FR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  <a:reflection blurRad="6350" stA="55000" endA="300" endPos="45500" dir="5400000" sy="-100000" algn="bl" rotWithShape="0"/>
                </a:effectLst>
              </a:rPr>
              <a:t>I.A des </a:t>
            </a:r>
            <a:r>
              <a:rPr lang="fr-FR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  <a:reflection blurRad="6350" stA="55000" endA="300" endPos="45500" dir="5400000" sy="-100000" algn="bl" rotWithShape="0"/>
                </a:effectLst>
              </a:rPr>
              <a:t>warriors</a:t>
            </a:r>
            <a:r>
              <a:rPr lang="fr-FR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  <a:reflection blurRad="6350" stA="55000" endA="300" endPos="45500" dir="5400000" sy="-100000" algn="bl" rotWithShape="0"/>
                </a:effectLst>
              </a:rPr>
              <a:t> </a:t>
            </a:r>
            <a:endParaRPr lang="fr-FR" dirty="0"/>
          </a:p>
        </p:txBody>
      </p:sp>
      <p:sp>
        <p:nvSpPr>
          <p:cNvPr id="8" name="Espace réservé du contenu 2"/>
          <p:cNvSpPr txBox="1">
            <a:spLocks/>
          </p:cNvSpPr>
          <p:nvPr/>
        </p:nvSpPr>
        <p:spPr>
          <a:xfrm>
            <a:off x="457200" y="1935480"/>
            <a:ext cx="8229600" cy="435104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fr-FR" sz="2800" b="1" i="0" u="none" strike="noStrike" kern="1200" cap="none" spc="0" normalizeH="0" baseline="0" noProof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  <a:reflection blurRad="6350" stA="55000" endA="300" endPos="45500" dir="5400000" sy="-100000" algn="bl" rotWithShape="0"/>
                </a:effectLst>
                <a:uLnTx/>
                <a:uFillTx/>
                <a:latin typeface="+mn-lt"/>
                <a:ea typeface="+mn-ea"/>
                <a:cs typeface="+mn-cs"/>
              </a:rPr>
              <a:t>II/ Récoltes d’informations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fr-FR" sz="2600" b="1" i="0" u="none" strike="noStrike" kern="1200" cap="none" spc="0" normalizeH="0" baseline="0" noProof="0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  <a:reflection blurRad="6350" stA="55000" endA="300" endPos="45500" dir="5400000" sy="-100000" algn="bl" rotWithShape="0"/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lang="fr-FR" sz="2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  <a:reflection blurRad="6350" stA="55000" endA="300" endPos="45500" dir="5400000" sy="-100000" algn="bl" rotWithShape="0"/>
                </a:effectLst>
              </a:rPr>
              <a:t>	</a:t>
            </a:r>
            <a:r>
              <a:rPr lang="fr-FR" sz="2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  <a:reflection blurRad="6350" stA="55000" endA="300" endPos="45500" dir="5400000" sy="-100000" algn="bl" rotWithShape="0"/>
                </a:effectLst>
              </a:rPr>
              <a:t>c</a:t>
            </a:r>
            <a:r>
              <a:rPr lang="fr-FR" sz="26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  <a:reflection blurRad="6350" stA="55000" endA="300" endPos="45500" dir="5400000" sy="-100000" algn="bl" rotWithShape="0"/>
                </a:effectLst>
              </a:rPr>
              <a:t>) Possibilités liés à la collecte</a:t>
            </a:r>
            <a:endParaRPr lang="fr-FR" sz="2600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  <a:reflection blurRad="6350" stA="55000" endA="300" endPos="45500" dir="5400000" sy="-100000" algn="bl" rotWithShape="0"/>
              </a:effectLst>
            </a:endParaRP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</a:pPr>
            <a:endParaRPr lang="fr-FR" sz="2800" dirty="0" smtClean="0"/>
          </a:p>
          <a:p>
            <a:pPr marL="731520" lvl="1" indent="-274320">
              <a:spcBef>
                <a:spcPct val="20000"/>
              </a:spcBef>
              <a:buClr>
                <a:schemeClr val="accent3"/>
              </a:buClr>
              <a:buSzPct val="95000"/>
              <a:buFont typeface="Arial" pitchFamily="34" charset="0"/>
              <a:buChar char="•"/>
            </a:pPr>
            <a:r>
              <a:rPr lang="fr-FR" sz="2800" dirty="0" smtClean="0"/>
              <a:t>Sur un nœud un thread peut échanger avec des threads d’une même famille les informations qu’il a pu collecter sur le terrain</a:t>
            </a:r>
          </a:p>
          <a:p>
            <a:pPr marL="731520" lvl="1" indent="-274320">
              <a:spcBef>
                <a:spcPct val="20000"/>
              </a:spcBef>
              <a:buClr>
                <a:schemeClr val="accent3"/>
              </a:buClr>
              <a:buSzPct val="95000"/>
              <a:buFont typeface="Arial" pitchFamily="34" charset="0"/>
              <a:buChar char="•"/>
            </a:pPr>
            <a:r>
              <a:rPr lang="fr-FR" sz="2800" dirty="0" smtClean="0"/>
              <a:t>L’échange peut se faire par fusion des informations</a:t>
            </a:r>
          </a:p>
          <a:p>
            <a:pPr marL="731520" lvl="1" indent="-274320">
              <a:spcBef>
                <a:spcPct val="20000"/>
              </a:spcBef>
              <a:buClr>
                <a:schemeClr val="accent3"/>
              </a:buClr>
              <a:buSzPct val="95000"/>
              <a:buFont typeface="Arial" pitchFamily="34" charset="0"/>
              <a:buChar char="•"/>
            </a:pPr>
            <a:endParaRPr lang="fr-FR" sz="2800" dirty="0" smtClean="0"/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fr-FR" sz="2600" b="1" i="0" u="none" strike="noStrike" kern="1200" cap="none" spc="0" normalizeH="0" baseline="0" noProof="0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  <a:reflection blurRad="6350" stA="55000" endA="300" endPos="45500" dir="5400000" sy="-100000" algn="bl" rotWithShape="0"/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fr-FR" sz="2600" b="1" i="0" u="none" strike="noStrike" kern="1200" cap="none" spc="0" normalizeH="0" baseline="0" noProof="0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  <a:reflection blurRad="6350" stA="55000" endA="300" endPos="45500" dir="5400000" sy="-100000" algn="bl" rotWithShape="0"/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fr-FR" sz="2600" b="1" i="0" u="none" strike="noStrike" kern="1200" cap="none" spc="0" normalizeH="0" baseline="0" noProof="0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  <a:reflection blurRad="6350" stA="55000" endA="300" endPos="45500" dir="5400000" sy="-100000" algn="bl" rotWithShape="0"/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640080" marR="0" lvl="1" indent="-2468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endParaRPr kumimoji="0" lang="fr-FR" sz="2400" b="1" i="0" u="none" strike="noStrike" kern="1200" cap="none" spc="0" normalizeH="0" baseline="0" noProof="0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  <a:reflection blurRad="6350" stA="55000" endA="300" endPos="45500" dir="5400000" sy="-100000" algn="bl" rotWithShape="0"/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endParaRPr kumimoji="0" lang="fr-FR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  <a:reflection blurRad="6350" stA="55000" endA="300" endPos="45500" dir="5400000" sy="-100000" algn="bl" rotWithShape="0"/>
                </a:effectLst>
              </a:rPr>
              <a:t>I.A des </a:t>
            </a:r>
            <a:r>
              <a:rPr lang="fr-FR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  <a:reflection blurRad="6350" stA="55000" endA="300" endPos="45500" dir="5400000" sy="-100000" algn="bl" rotWithShape="0"/>
                </a:effectLst>
              </a:rPr>
              <a:t>warriors</a:t>
            </a:r>
            <a:r>
              <a:rPr lang="fr-FR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  <a:reflection blurRad="6350" stA="55000" endA="300" endPos="45500" dir="5400000" sy="-100000" algn="bl" rotWithShape="0"/>
                </a:effectLst>
              </a:rPr>
              <a:t> </a:t>
            </a:r>
            <a:endParaRPr lang="fr-FR" dirty="0"/>
          </a:p>
        </p:txBody>
      </p:sp>
      <p:sp>
        <p:nvSpPr>
          <p:cNvPr id="8" name="Espace réservé du contenu 2"/>
          <p:cNvSpPr txBox="1">
            <a:spLocks/>
          </p:cNvSpPr>
          <p:nvPr/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fr-FR" sz="2800" b="1" i="0" u="none" strike="noStrike" kern="1200" cap="none" spc="0" normalizeH="0" baseline="0" noProof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  <a:reflection blurRad="6350" stA="55000" endA="300" endPos="45500" dir="5400000" sy="-100000" algn="bl" rotWithShape="0"/>
                </a:effectLst>
                <a:uLnTx/>
                <a:uFillTx/>
                <a:latin typeface="+mn-lt"/>
                <a:ea typeface="+mn-ea"/>
                <a:cs typeface="+mn-cs"/>
              </a:rPr>
              <a:t>II/ Récoltes d’informations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fr-FR" sz="2600" b="1" i="0" u="none" strike="noStrike" kern="1200" cap="none" spc="0" normalizeH="0" baseline="0" noProof="0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  <a:reflection blurRad="6350" stA="55000" endA="300" endPos="45500" dir="5400000" sy="-100000" algn="bl" rotWithShape="0"/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</a:pPr>
            <a:endParaRPr lang="fr-FR" sz="2800" dirty="0" smtClean="0"/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fr-FR" sz="2600" b="1" i="0" u="none" strike="noStrike" kern="1200" cap="none" spc="0" normalizeH="0" baseline="0" noProof="0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  <a:reflection blurRad="6350" stA="55000" endA="300" endPos="45500" dir="5400000" sy="-100000" algn="bl" rotWithShape="0"/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fr-FR" sz="2600" b="1" i="0" u="none" strike="noStrike" kern="1200" cap="none" spc="0" normalizeH="0" baseline="0" noProof="0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  <a:reflection blurRad="6350" stA="55000" endA="300" endPos="45500" dir="5400000" sy="-100000" algn="bl" rotWithShape="0"/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fr-FR" sz="2600" b="1" i="0" u="none" strike="noStrike" kern="1200" cap="none" spc="0" normalizeH="0" baseline="0" noProof="0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  <a:reflection blurRad="6350" stA="55000" endA="300" endPos="45500" dir="5400000" sy="-100000" algn="bl" rotWithShape="0"/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640080" marR="0" lvl="1" indent="-2468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endParaRPr kumimoji="0" lang="fr-FR" sz="2400" b="1" i="0" u="none" strike="noStrike" kern="1200" cap="none" spc="0" normalizeH="0" baseline="0" noProof="0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  <a:reflection blurRad="6350" stA="55000" endA="300" endPos="45500" dir="5400000" sy="-100000" algn="bl" rotWithShape="0"/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endParaRPr kumimoji="0" lang="fr-FR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4" name="tabl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14" y="2571744"/>
            <a:ext cx="2209700" cy="1741420"/>
          </a:xfrm>
          <a:prstGeom prst="rect">
            <a:avLst/>
          </a:prstGeom>
        </p:spPr>
      </p:pic>
      <p:pic>
        <p:nvPicPr>
          <p:cNvPr id="5" name="tabl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4876" y="2571744"/>
            <a:ext cx="2214578" cy="1741419"/>
          </a:xfrm>
          <a:prstGeom prst="rect">
            <a:avLst/>
          </a:prstGeom>
        </p:spPr>
      </p:pic>
      <p:pic>
        <p:nvPicPr>
          <p:cNvPr id="6" name="tabl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1802" y="4643446"/>
            <a:ext cx="2214578" cy="1741419"/>
          </a:xfrm>
          <a:prstGeom prst="rect">
            <a:avLst/>
          </a:prstGeom>
        </p:spPr>
      </p:pic>
      <p:sp>
        <p:nvSpPr>
          <p:cNvPr id="7" name="Égal 6"/>
          <p:cNvSpPr/>
          <p:nvPr/>
        </p:nvSpPr>
        <p:spPr>
          <a:xfrm>
            <a:off x="3500430" y="4071942"/>
            <a:ext cx="1200331" cy="571504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9" name="Multiplier 8"/>
          <p:cNvSpPr/>
          <p:nvPr/>
        </p:nvSpPr>
        <p:spPr>
          <a:xfrm>
            <a:off x="3643306" y="3000372"/>
            <a:ext cx="857257" cy="714381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15" name="ZoneTexte 14"/>
          <p:cNvSpPr txBox="1"/>
          <p:nvPr/>
        </p:nvSpPr>
        <p:spPr>
          <a:xfrm>
            <a:off x="1428728" y="6488668"/>
            <a:ext cx="542928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 smtClean="0">
                <a:latin typeface="Arial" pitchFamily="34" charset="0"/>
              </a:rPr>
              <a:t>Recoupement d’informations entre deux threads</a:t>
            </a:r>
            <a:endParaRPr lang="fr-FR" dirty="0">
              <a:latin typeface="Arial" pitchFamily="34" charset="0"/>
            </a:endParaRPr>
          </a:p>
        </p:txBody>
      </p:sp>
    </p:spTree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  <a:reflection blurRad="6350" stA="55000" endA="300" endPos="45500" dir="5400000" sy="-100000" algn="bl" rotWithShape="0"/>
                </a:effectLst>
              </a:rPr>
              <a:t>I.A des </a:t>
            </a:r>
            <a:r>
              <a:rPr lang="fr-FR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  <a:reflection blurRad="6350" stA="55000" endA="300" endPos="45500" dir="5400000" sy="-100000" algn="bl" rotWithShape="0"/>
                </a:effectLst>
              </a:rPr>
              <a:t>warriors</a:t>
            </a:r>
            <a:r>
              <a:rPr lang="fr-FR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  <a:reflection blurRad="6350" stA="55000" endA="300" endPos="45500" dir="5400000" sy="-100000" algn="bl" rotWithShape="0"/>
                </a:effectLst>
              </a:rPr>
              <a:t> </a:t>
            </a:r>
            <a:endParaRPr lang="fr-FR" dirty="0"/>
          </a:p>
        </p:txBody>
      </p:sp>
      <p:sp>
        <p:nvSpPr>
          <p:cNvPr id="8" name="Espace réservé du contenu 2"/>
          <p:cNvSpPr txBox="1">
            <a:spLocks/>
          </p:cNvSpPr>
          <p:nvPr/>
        </p:nvSpPr>
        <p:spPr>
          <a:xfrm>
            <a:off x="428596" y="1928802"/>
            <a:ext cx="8229600" cy="4643470"/>
          </a:xfrm>
          <a:prstGeom prst="rect">
            <a:avLst/>
          </a:prstGeom>
        </p:spPr>
        <p:txBody>
          <a:bodyPr vert="horz">
            <a:normAutofit fontScale="92500" lnSpcReduction="20000"/>
          </a:bodyPr>
          <a:lstStyle/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fr-FR" sz="2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  <a:reflection blurRad="6350" stA="55000" endA="300" endPos="45500" dir="5400000" sy="-100000" algn="bl" rotWithShape="0"/>
                </a:effectLst>
              </a:rPr>
              <a:t>II/ Récoltes d’informations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lang="fr-FR" sz="2800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  <a:reflection blurRad="6350" stA="55000" endA="300" endPos="45500" dir="5400000" sy="-100000" algn="bl" rotWithShape="0"/>
              </a:effectLst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lang="fr-FR" sz="2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  <a:reflection blurRad="6350" stA="55000" endA="300" endPos="45500" dir="5400000" sy="-100000" algn="bl" rotWithShape="0"/>
                </a:effectLst>
              </a:rPr>
              <a:t>d) Evaluation des risques</a:t>
            </a:r>
          </a:p>
          <a:p>
            <a:pPr marL="731520" lvl="1" indent="-274320">
              <a:spcBef>
                <a:spcPct val="20000"/>
              </a:spcBef>
              <a:buClr>
                <a:schemeClr val="accent3"/>
              </a:buClr>
              <a:buSzPct val="95000"/>
              <a:buFont typeface="Arial" pitchFamily="34" charset="0"/>
              <a:buChar char="•"/>
            </a:pPr>
            <a:r>
              <a:rPr lang="fr-FR" sz="2800" dirty="0" smtClean="0"/>
              <a:t>Les risques dépendent de deux paramètres</a:t>
            </a:r>
          </a:p>
          <a:p>
            <a:pPr marL="1188720" lvl="2" indent="-274320">
              <a:spcBef>
                <a:spcPct val="20000"/>
              </a:spcBef>
              <a:buClr>
                <a:schemeClr val="accent3"/>
              </a:buClr>
              <a:buSzPct val="95000"/>
              <a:buFont typeface="Arial" pitchFamily="34" charset="0"/>
              <a:buChar char="•"/>
            </a:pPr>
            <a:r>
              <a:rPr lang="fr-FR" sz="2800" dirty="0" smtClean="0"/>
              <a:t>La distance qui sépare le nœud actuel de tous les autres nœuds connus</a:t>
            </a:r>
          </a:p>
          <a:p>
            <a:pPr marL="1645920" lvl="3" indent="-274320">
              <a:spcBef>
                <a:spcPct val="20000"/>
              </a:spcBef>
              <a:buClr>
                <a:schemeClr val="accent3"/>
              </a:buClr>
              <a:buSzPct val="95000"/>
              <a:buFont typeface="Arial" pitchFamily="34" charset="0"/>
              <a:buChar char="•"/>
            </a:pPr>
            <a:r>
              <a:rPr lang="fr-FR" sz="2800" dirty="0" smtClean="0"/>
              <a:t>Distances connues par recoupement d’informations</a:t>
            </a:r>
          </a:p>
          <a:p>
            <a:pPr marL="1645920" lvl="3" indent="-274320">
              <a:spcBef>
                <a:spcPct val="20000"/>
              </a:spcBef>
              <a:buClr>
                <a:schemeClr val="accent3"/>
              </a:buClr>
              <a:buSzPct val="95000"/>
              <a:buFont typeface="Arial" pitchFamily="34" charset="0"/>
              <a:buChar char="•"/>
            </a:pPr>
            <a:r>
              <a:rPr lang="fr-FR" sz="2800" dirty="0" smtClean="0"/>
              <a:t>Calcul des distances minimales à l’aide de Floyd-</a:t>
            </a:r>
            <a:r>
              <a:rPr lang="fr-FR" sz="2800" dirty="0" err="1" smtClean="0"/>
              <a:t>Warshall</a:t>
            </a:r>
            <a:endParaRPr lang="fr-FR" sz="2800" dirty="0" smtClean="0"/>
          </a:p>
          <a:p>
            <a:pPr marL="1188720" lvl="2" indent="-274320">
              <a:spcBef>
                <a:spcPct val="20000"/>
              </a:spcBef>
              <a:buClr>
                <a:schemeClr val="accent3"/>
              </a:buClr>
              <a:buSzPct val="95000"/>
              <a:buFont typeface="Arial" pitchFamily="34" charset="0"/>
              <a:buChar char="•"/>
            </a:pPr>
            <a:r>
              <a:rPr lang="fr-FR" sz="2800" dirty="0" smtClean="0"/>
              <a:t>La différence de threads alliés – ennemis sur les nœuds distants</a:t>
            </a:r>
          </a:p>
          <a:p>
            <a:pPr marL="1188720" lvl="2" indent="-274320">
              <a:spcBef>
                <a:spcPct val="20000"/>
              </a:spcBef>
              <a:buClr>
                <a:schemeClr val="accent3"/>
              </a:buClr>
              <a:buSzPct val="95000"/>
              <a:buFont typeface="Arial" pitchFamily="34" charset="0"/>
              <a:buChar char="•"/>
            </a:pPr>
            <a:endParaRPr lang="fr-FR" sz="2800" dirty="0" smtClean="0"/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lang="fr-FR" sz="2800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  <a:reflection blurRad="6350" stA="55000" endA="300" endPos="45500" dir="5400000" sy="-100000" algn="bl" rotWithShape="0"/>
              </a:effectLst>
            </a:endParaRPr>
          </a:p>
          <a:p>
            <a:pPr marL="731520" lvl="1" indent="-274320">
              <a:spcBef>
                <a:spcPct val="20000"/>
              </a:spcBef>
              <a:buClr>
                <a:schemeClr val="accent3"/>
              </a:buClr>
              <a:buSzPct val="95000"/>
            </a:pPr>
            <a:endParaRPr kumimoji="0" lang="fr-FR" sz="2800" b="1" i="0" u="none" strike="noStrike" kern="1200" cap="none" spc="0" normalizeH="0" baseline="0" noProof="0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  <a:reflection blurRad="6350" stA="55000" endA="300" endPos="45500" dir="5400000" sy="-100000" algn="bl" rotWithShape="0"/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fr-FR" sz="2600" b="1" i="0" u="none" strike="noStrike" kern="1200" cap="none" spc="0" normalizeH="0" baseline="0" noProof="0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  <a:reflection blurRad="6350" stA="55000" endA="300" endPos="45500" dir="5400000" sy="-100000" algn="bl" rotWithShape="0"/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</a:pPr>
            <a:endParaRPr lang="fr-FR" sz="2800" dirty="0" smtClean="0"/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fr-FR" sz="2600" b="1" i="0" u="none" strike="noStrike" kern="1200" cap="none" spc="0" normalizeH="0" baseline="0" noProof="0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  <a:reflection blurRad="6350" stA="55000" endA="300" endPos="45500" dir="5400000" sy="-100000" algn="bl" rotWithShape="0"/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fr-FR" sz="2600" b="1" i="0" u="none" strike="noStrike" kern="1200" cap="none" spc="0" normalizeH="0" baseline="0" noProof="0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  <a:reflection blurRad="6350" stA="55000" endA="300" endPos="45500" dir="5400000" sy="-100000" algn="bl" rotWithShape="0"/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fr-FR" sz="2600" b="1" i="0" u="none" strike="noStrike" kern="1200" cap="none" spc="0" normalizeH="0" baseline="0" noProof="0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  <a:reflection blurRad="6350" stA="55000" endA="300" endPos="45500" dir="5400000" sy="-100000" algn="bl" rotWithShape="0"/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640080" marR="0" lvl="1" indent="-2468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endParaRPr kumimoji="0" lang="fr-FR" sz="2400" b="1" i="0" u="none" strike="noStrike" kern="1200" cap="none" spc="0" normalizeH="0" baseline="0" noProof="0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  <a:reflection blurRad="6350" stA="55000" endA="300" endPos="45500" dir="5400000" sy="-100000" algn="bl" rotWithShape="0"/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endParaRPr kumimoji="0" lang="fr-FR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  <a:reflection blurRad="6350" stA="55000" endA="300" endPos="45500" dir="5400000" sy="-100000" algn="bl" rotWithShape="0"/>
                </a:effectLst>
              </a:rPr>
              <a:t>I.A des </a:t>
            </a:r>
            <a:r>
              <a:rPr lang="fr-FR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  <a:reflection blurRad="6350" stA="55000" endA="300" endPos="45500" dir="5400000" sy="-100000" algn="bl" rotWithShape="0"/>
                </a:effectLst>
              </a:rPr>
              <a:t>warriors</a:t>
            </a:r>
            <a:r>
              <a:rPr lang="fr-FR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  <a:reflection blurRad="6350" stA="55000" endA="300" endPos="45500" dir="5400000" sy="-100000" algn="bl" rotWithShape="0"/>
                </a:effectLst>
              </a:rPr>
              <a:t> </a:t>
            </a:r>
            <a:endParaRPr lang="fr-FR" dirty="0"/>
          </a:p>
        </p:txBody>
      </p:sp>
      <p:sp>
        <p:nvSpPr>
          <p:cNvPr id="8" name="Espace réservé du contenu 2"/>
          <p:cNvSpPr txBox="1">
            <a:spLocks/>
          </p:cNvSpPr>
          <p:nvPr/>
        </p:nvSpPr>
        <p:spPr>
          <a:xfrm>
            <a:off x="428596" y="1928802"/>
            <a:ext cx="8229600" cy="464347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fr-FR" sz="2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  <a:reflection blurRad="6350" stA="55000" endA="300" endPos="45500" dir="5400000" sy="-100000" algn="bl" rotWithShape="0"/>
                </a:effectLst>
              </a:rPr>
              <a:t>II/ Récoltes d’informations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lang="fr-FR" sz="2800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  <a:reflection blurRad="6350" stA="55000" endA="300" endPos="45500" dir="5400000" sy="-100000" algn="bl" rotWithShape="0"/>
              </a:effectLst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lang="fr-FR" sz="2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  <a:reflection blurRad="6350" stA="55000" endA="300" endPos="45500" dir="5400000" sy="-100000" algn="bl" rotWithShape="0"/>
                </a:effectLst>
              </a:rPr>
              <a:t>e) Dans un cadre plus général</a:t>
            </a:r>
          </a:p>
          <a:p>
            <a:pPr marL="731520" lvl="1" indent="-274320">
              <a:spcBef>
                <a:spcPct val="20000"/>
              </a:spcBef>
              <a:buClr>
                <a:schemeClr val="accent3"/>
              </a:buClr>
              <a:buSzPct val="95000"/>
              <a:buFont typeface="Arial" pitchFamily="34" charset="0"/>
              <a:buChar char="•"/>
            </a:pPr>
            <a:r>
              <a:rPr lang="fr-FR" sz="2800" dirty="0" smtClean="0"/>
              <a:t>Nous effectuons un calcul distribué de distances minimales d’un graphe quelconque déployé à travers un réseau</a:t>
            </a:r>
          </a:p>
          <a:p>
            <a:pPr marL="731520" lvl="1" indent="-274320">
              <a:spcBef>
                <a:spcPct val="20000"/>
              </a:spcBef>
              <a:buClr>
                <a:schemeClr val="accent3"/>
              </a:buClr>
              <a:buSzPct val="95000"/>
              <a:buFont typeface="Arial" pitchFamily="34" charset="0"/>
              <a:buChar char="•"/>
            </a:pPr>
            <a:r>
              <a:rPr lang="fr-FR" sz="2800" dirty="0" smtClean="0"/>
              <a:t>Les threads servent d’agent mobiles de calcul distribué !</a:t>
            </a:r>
          </a:p>
          <a:p>
            <a:pPr marL="1188720" lvl="2" indent="-274320">
              <a:spcBef>
                <a:spcPct val="20000"/>
              </a:spcBef>
              <a:buClr>
                <a:schemeClr val="accent3"/>
              </a:buClr>
              <a:buSzPct val="95000"/>
              <a:buFont typeface="Arial" pitchFamily="34" charset="0"/>
              <a:buChar char="•"/>
            </a:pPr>
            <a:endParaRPr lang="fr-FR" sz="2800" dirty="0" smtClean="0"/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lang="fr-FR" sz="2800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  <a:reflection blurRad="6350" stA="55000" endA="300" endPos="45500" dir="5400000" sy="-100000" algn="bl" rotWithShape="0"/>
              </a:effectLst>
            </a:endParaRPr>
          </a:p>
          <a:p>
            <a:pPr marL="731520" lvl="1" indent="-274320">
              <a:spcBef>
                <a:spcPct val="20000"/>
              </a:spcBef>
              <a:buClr>
                <a:schemeClr val="accent3"/>
              </a:buClr>
              <a:buSzPct val="95000"/>
            </a:pPr>
            <a:endParaRPr kumimoji="0" lang="fr-FR" sz="2800" b="1" i="0" u="none" strike="noStrike" kern="1200" cap="none" spc="0" normalizeH="0" baseline="0" noProof="0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  <a:reflection blurRad="6350" stA="55000" endA="300" endPos="45500" dir="5400000" sy="-100000" algn="bl" rotWithShape="0"/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fr-FR" sz="2600" b="1" i="0" u="none" strike="noStrike" kern="1200" cap="none" spc="0" normalizeH="0" baseline="0" noProof="0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  <a:reflection blurRad="6350" stA="55000" endA="300" endPos="45500" dir="5400000" sy="-100000" algn="bl" rotWithShape="0"/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</a:pPr>
            <a:endParaRPr lang="fr-FR" sz="2800" dirty="0" smtClean="0"/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fr-FR" sz="2600" b="1" i="0" u="none" strike="noStrike" kern="1200" cap="none" spc="0" normalizeH="0" baseline="0" noProof="0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  <a:reflection blurRad="6350" stA="55000" endA="300" endPos="45500" dir="5400000" sy="-100000" algn="bl" rotWithShape="0"/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fr-FR" sz="2600" b="1" i="0" u="none" strike="noStrike" kern="1200" cap="none" spc="0" normalizeH="0" baseline="0" noProof="0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  <a:reflection blurRad="6350" stA="55000" endA="300" endPos="45500" dir="5400000" sy="-100000" algn="bl" rotWithShape="0"/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fr-FR" sz="2600" b="1" i="0" u="none" strike="noStrike" kern="1200" cap="none" spc="0" normalizeH="0" baseline="0" noProof="0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  <a:reflection blurRad="6350" stA="55000" endA="300" endPos="45500" dir="5400000" sy="-100000" algn="bl" rotWithShape="0"/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640080" marR="0" lvl="1" indent="-2468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endParaRPr kumimoji="0" lang="fr-FR" sz="2400" b="1" i="0" u="none" strike="noStrike" kern="1200" cap="none" spc="0" normalizeH="0" baseline="0" noProof="0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  <a:reflection blurRad="6350" stA="55000" endA="300" endPos="45500" dir="5400000" sy="-100000" algn="bl" rotWithShape="0"/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endParaRPr kumimoji="0" lang="fr-FR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  <a:reflection blurRad="6350" stA="55000" endA="300" endPos="45500" dir="5400000" sy="-100000" algn="bl" rotWithShape="0"/>
                </a:effectLst>
              </a:rPr>
              <a:t>I.A des </a:t>
            </a:r>
            <a:r>
              <a:rPr lang="fr-FR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  <a:reflection blurRad="6350" stA="55000" endA="300" endPos="45500" dir="5400000" sy="-100000" algn="bl" rotWithShape="0"/>
                </a:effectLst>
              </a:rPr>
              <a:t>warriors</a:t>
            </a:r>
            <a:r>
              <a:rPr lang="fr-FR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  <a:reflection blurRad="6350" stA="55000" endA="300" endPos="45500" dir="5400000" sy="-100000" algn="bl" rotWithShape="0"/>
                </a:effectLst>
              </a:rPr>
              <a:t> </a:t>
            </a:r>
            <a:endParaRPr lang="fr-FR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graphicFrame>
        <p:nvGraphicFramePr>
          <p:cNvPr id="7" name="Espace réservé du contenu 6"/>
          <p:cNvGraphicFramePr>
            <a:graphicFrameLocks noGrp="1"/>
          </p:cNvGraphicFramePr>
          <p:nvPr>
            <p:ph idx="1"/>
          </p:nvPr>
        </p:nvGraphicFramePr>
        <p:xfrm>
          <a:off x="457200" y="1935163"/>
          <a:ext cx="8229600" cy="4389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EF13F261-294A-4D62-8335-AEE1CDE9AB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>
                                            <p:graphicEl>
                                              <a:dgm id="{EF13F261-294A-4D62-8335-AEE1CDE9AB0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460CFFF8-A773-4730-AA52-C3B72BBF5B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7">
                                            <p:graphicEl>
                                              <a:dgm id="{460CFFF8-A773-4730-AA52-C3B72BBF5B3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451CEE3E-F5C6-477E-B84D-85661A14301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7">
                                            <p:graphicEl>
                                              <a:dgm id="{451CEE3E-F5C6-477E-B84D-85661A14301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D100FAA0-0AF3-4637-B631-80648C5256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7">
                                            <p:graphicEl>
                                              <a:dgm id="{D100FAA0-0AF3-4637-B631-80648C5256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AD3B2B6D-2C2C-4F9D-9BAB-6C9727104E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7">
                                            <p:graphicEl>
                                              <a:dgm id="{AD3B2B6D-2C2C-4F9D-9BAB-6C9727104E3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A8FF90F5-6DB4-499D-A047-C389F7FDC61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7">
                                            <p:graphicEl>
                                              <a:dgm id="{A8FF90F5-6DB4-499D-A047-C389F7FDC61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Sub>
          <a:bldDgm bld="lvlOne"/>
        </p:bldSub>
      </p:bldGraphic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  <a:reflection blurRad="6350" stA="55000" endA="300" endPos="45500" dir="5400000" sy="-100000" algn="bl" rotWithShape="0"/>
                </a:effectLst>
              </a:rPr>
              <a:t>Objectifs Initiaux</a:t>
            </a:r>
            <a:endParaRPr lang="fr-FR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Contexte:</a:t>
            </a:r>
          </a:p>
          <a:p>
            <a:pPr>
              <a:buNone/>
            </a:pPr>
            <a:endParaRPr lang="fr-FR" dirty="0" smtClean="0"/>
          </a:p>
          <a:p>
            <a:r>
              <a:rPr lang="fr-FR" dirty="0" smtClean="0"/>
              <a:t>Choix techniques:</a:t>
            </a:r>
          </a:p>
          <a:p>
            <a:pPr lvl="1"/>
            <a:endParaRPr lang="fr-F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  <a:reflection blurRad="6350" stA="55000" endA="300" endPos="45500" dir="5400000" sy="-100000" algn="bl" rotWithShape="0"/>
                </a:effectLst>
              </a:rPr>
              <a:t>Choix de la stratégie </a:t>
            </a:r>
            <a:endParaRPr lang="fr-FR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fr-FR" dirty="0" smtClean="0"/>
              <a:t>Il existe 4 stratégies différentes:</a:t>
            </a:r>
          </a:p>
          <a:p>
            <a:pPr lvl="0"/>
            <a:r>
              <a:rPr lang="fr-FR" dirty="0" smtClean="0"/>
              <a:t>Stratégie indéterminée : choix du nœud cible aléatoire.</a:t>
            </a:r>
          </a:p>
          <a:p>
            <a:pPr lvl="0"/>
            <a:r>
              <a:rPr lang="fr-FR" dirty="0" smtClean="0"/>
              <a:t>Stratégie Exploratrice : choisie les nœuds jamais parcourus grâce à la carte.</a:t>
            </a:r>
          </a:p>
          <a:p>
            <a:pPr lvl="0"/>
            <a:r>
              <a:rPr lang="fr-FR" dirty="0" smtClean="0"/>
              <a:t>Stratégie Offensive : choisie les nœuds possédant un coefficient de risque assez élevé.</a:t>
            </a:r>
          </a:p>
          <a:p>
            <a:pPr lvl="0"/>
            <a:r>
              <a:rPr lang="fr-FR" dirty="0" smtClean="0"/>
              <a:t>Stratégie Défensive: défend la base et les nœuds alentours</a:t>
            </a:r>
          </a:p>
          <a:p>
            <a:pPr>
              <a:buNone/>
            </a:pPr>
            <a:r>
              <a:rPr lang="fr-FR" dirty="0" smtClean="0"/>
              <a:t>Utilisation de </a:t>
            </a:r>
            <a:r>
              <a:rPr lang="fr-FR" b="1" dirty="0" smtClean="0"/>
              <a:t>Dijkstra</a:t>
            </a:r>
            <a:r>
              <a:rPr lang="fr-FR" dirty="0" smtClean="0"/>
              <a:t> pour le calcul des </a:t>
            </a:r>
            <a:r>
              <a:rPr lang="fr-FR" b="1" dirty="0" smtClean="0"/>
              <a:t>chemins</a:t>
            </a:r>
            <a:r>
              <a:rPr lang="fr-FR" dirty="0" smtClean="0"/>
              <a:t>!</a:t>
            </a:r>
            <a:endParaRPr lang="fr-F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  <a:reflection blurRad="6350" stA="55000" endA="300" endPos="45500" dir="5400000" sy="-100000" algn="bl" rotWithShape="0"/>
                </a:effectLst>
              </a:rPr>
              <a:t>Présentation du jeu</a:t>
            </a:r>
            <a:endParaRPr lang="fr-FR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708230"/>
          </a:xfrm>
        </p:spPr>
        <p:txBody>
          <a:bodyPr>
            <a:normAutofit/>
          </a:bodyPr>
          <a:lstStyle/>
          <a:p>
            <a:endParaRPr lang="fr-FR" dirty="0" smtClean="0"/>
          </a:p>
          <a:p>
            <a:endParaRPr lang="fr-F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  <a:reflection blurRad="6350" stA="55000" endA="300" endPos="45500" dir="5400000" sy="-100000" algn="bl" rotWithShape="0"/>
                </a:effectLst>
              </a:rPr>
              <a:t>Le réseau virtuel</a:t>
            </a:r>
            <a:endParaRPr lang="fr-FR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fr-FR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  <a:reflection blurRad="6350" stA="55000" endA="300" endPos="45500" dir="5400000" sy="-100000" algn="bl" rotWithShape="0"/>
                </a:effectLst>
              </a:rPr>
              <a:t>I/ Propriétés</a:t>
            </a:r>
            <a:endParaRPr lang="fr-FR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  <a:reflection blurRad="6350" stA="55000" endA="300" endPos="45500" dir="5400000" sy="-100000" algn="bl" rotWithShape="0"/>
              </a:effectLst>
              <a:latin typeface="+mj-lt"/>
            </a:endParaRPr>
          </a:p>
          <a:p>
            <a:pPr lvl="1"/>
            <a:r>
              <a:rPr lang="fr-FR" dirty="0" smtClean="0"/>
              <a:t>Crée par Dieu</a:t>
            </a:r>
          </a:p>
          <a:p>
            <a:pPr lvl="1"/>
            <a:r>
              <a:rPr lang="fr-FR" dirty="0" smtClean="0"/>
              <a:t>Généré aléatoirement</a:t>
            </a:r>
          </a:p>
          <a:p>
            <a:pPr lvl="2"/>
            <a:r>
              <a:rPr lang="fr-FR" dirty="0" smtClean="0"/>
              <a:t>Large choix de paramètres de génération</a:t>
            </a:r>
            <a:endParaRPr lang="fr-FR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pic>
        <p:nvPicPr>
          <p:cNvPr id="4" name="Imag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3108" y="3857628"/>
            <a:ext cx="4857784" cy="27289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  <a:reflection blurRad="6350" stA="55000" endA="300" endPos="45500" dir="5400000" sy="-100000" algn="bl" rotWithShape="0"/>
                </a:effectLst>
              </a:rPr>
              <a:t>Le réseau virtuel</a:t>
            </a:r>
            <a:endParaRPr lang="fr-FR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935480"/>
            <a:ext cx="8186766" cy="4389120"/>
          </a:xfrm>
        </p:spPr>
        <p:txBody>
          <a:bodyPr/>
          <a:lstStyle/>
          <a:p>
            <a:pPr>
              <a:buNone/>
            </a:pPr>
            <a:r>
              <a:rPr lang="fr-FR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  <a:reflection blurRad="6350" stA="55000" endA="300" endPos="45500" dir="5400000" sy="-100000" algn="bl" rotWithShape="0"/>
                </a:effectLst>
              </a:rPr>
              <a:t>II/ Algorithme de création</a:t>
            </a:r>
            <a:endParaRPr lang="fr-FR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  <a:reflection blurRad="6350" stA="55000" endA="300" endPos="45500" dir="5400000" sy="-100000" algn="bl" rotWithShape="0"/>
              </a:effectLst>
              <a:latin typeface="+mj-lt"/>
            </a:endParaRPr>
          </a:p>
          <a:p>
            <a:pPr lvl="1"/>
            <a:r>
              <a:rPr lang="fr-FR" dirty="0" smtClean="0"/>
              <a:t>Représentation matricielle du graphe</a:t>
            </a:r>
          </a:p>
          <a:p>
            <a:pPr lvl="1"/>
            <a:r>
              <a:rPr lang="fr-FR" dirty="0" smtClean="0"/>
              <a:t>Disposition aléatoire de N nœuds</a:t>
            </a:r>
          </a:p>
          <a:p>
            <a:pPr lvl="1"/>
            <a:r>
              <a:rPr lang="fr-FR" dirty="0" smtClean="0"/>
              <a:t>Pour chaque nœud</a:t>
            </a:r>
            <a:endParaRPr lang="fr-FR" dirty="0" smtClean="0"/>
          </a:p>
          <a:p>
            <a:pPr lvl="2"/>
            <a:r>
              <a:rPr lang="fr-FR" dirty="0" smtClean="0"/>
              <a:t>Recherche de voisins auxquels se lier</a:t>
            </a:r>
          </a:p>
          <a:p>
            <a:pPr lvl="2"/>
            <a:r>
              <a:rPr lang="fr-FR" dirty="0" smtClean="0"/>
              <a:t>Stopper la recherche lors du franchissement du seuil de connexions</a:t>
            </a:r>
          </a:p>
          <a:p>
            <a:pPr lvl="1"/>
            <a:r>
              <a:rPr lang="fr-FR" dirty="0" smtClean="0"/>
              <a:t>Assurer la connexité du graphe</a:t>
            </a:r>
          </a:p>
          <a:p>
            <a:pPr lvl="1"/>
            <a:r>
              <a:rPr lang="fr-FR" dirty="0" smtClean="0"/>
              <a:t>Disposer les bases des joueurs</a:t>
            </a:r>
          </a:p>
          <a:p>
            <a:pPr lvl="1"/>
            <a:endParaRPr lang="fr-FR" dirty="0" smtClean="0"/>
          </a:p>
          <a:p>
            <a:pPr lvl="2"/>
            <a:endParaRPr lang="fr-FR" dirty="0" smtClean="0"/>
          </a:p>
          <a:p>
            <a:pPr lvl="1"/>
            <a:endParaRPr lang="fr-FR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  <a:reflection blurRad="6350" stA="55000" endA="300" endPos="45500" dir="5400000" sy="-100000" algn="bl" rotWithShape="0"/>
                </a:effectLst>
              </a:rPr>
              <a:t>Le réseau virtuel</a:t>
            </a:r>
            <a:endParaRPr lang="fr-FR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935480"/>
            <a:ext cx="8186766" cy="4636792"/>
          </a:xfrm>
        </p:spPr>
        <p:txBody>
          <a:bodyPr/>
          <a:lstStyle/>
          <a:p>
            <a:pPr>
              <a:buNone/>
            </a:pPr>
            <a:r>
              <a:rPr lang="fr-FR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  <a:reflection blurRad="6350" stA="55000" endA="300" endPos="45500" dir="5400000" sy="-100000" algn="bl" rotWithShape="0"/>
                </a:effectLst>
              </a:rPr>
              <a:t>II/ Algorithme de création</a:t>
            </a:r>
            <a:endParaRPr lang="fr-FR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  <a:reflection blurRad="6350" stA="55000" endA="300" endPos="45500" dir="5400000" sy="-100000" algn="bl" rotWithShape="0"/>
              </a:effectLst>
              <a:latin typeface="+mj-lt"/>
            </a:endParaRPr>
          </a:p>
        </p:txBody>
      </p:sp>
      <p:pic>
        <p:nvPicPr>
          <p:cNvPr id="4" name="Imag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14612" y="2643182"/>
            <a:ext cx="3643321" cy="35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ZoneTexte 4"/>
          <p:cNvSpPr txBox="1"/>
          <p:nvPr/>
        </p:nvSpPr>
        <p:spPr>
          <a:xfrm>
            <a:off x="2428860" y="6286520"/>
            <a:ext cx="414340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 smtClean="0">
                <a:latin typeface="Arial" pitchFamily="34" charset="0"/>
              </a:rPr>
              <a:t>Recherche des voisins auxquels se lier</a:t>
            </a:r>
            <a:endParaRPr lang="fr-FR" dirty="0">
              <a:latin typeface="Arial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  <a:reflection blurRad="6350" stA="55000" endA="300" endPos="45500" dir="5400000" sy="-100000" algn="bl" rotWithShape="0"/>
                </a:effectLst>
              </a:rPr>
              <a:t>Le réseau virtuel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fr-FR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  <a:reflection blurRad="6350" stA="55000" endA="300" endPos="45500" dir="5400000" sy="-100000" algn="bl" rotWithShape="0"/>
                </a:effectLst>
              </a:rPr>
              <a:t>II/ Algorithme de création</a:t>
            </a:r>
          </a:p>
          <a:p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2428860" y="6286520"/>
            <a:ext cx="421484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 smtClean="0">
                <a:latin typeface="Arial" pitchFamily="34" charset="0"/>
              </a:rPr>
              <a:t>Génération d’un graphe de 100 nœuds</a:t>
            </a:r>
            <a:endParaRPr lang="fr-FR" dirty="0">
              <a:latin typeface="Arial" pitchFamily="34" charset="0"/>
            </a:endParaRPr>
          </a:p>
        </p:txBody>
      </p:sp>
      <p:pic>
        <p:nvPicPr>
          <p:cNvPr id="6" name="Image 5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2500306"/>
            <a:ext cx="7858180" cy="371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  <a:reflection blurRad="6350" stA="55000" endA="300" endPos="45500" dir="5400000" sy="-100000" algn="bl" rotWithShape="0"/>
                </a:effectLst>
              </a:rPr>
              <a:t>Le réseau virtuel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fr-FR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  <a:reflection blurRad="6350" stA="55000" endA="300" endPos="45500" dir="5400000" sy="-100000" algn="bl" rotWithShape="0"/>
                </a:effectLst>
              </a:rPr>
              <a:t>II/ </a:t>
            </a:r>
            <a:r>
              <a:rPr lang="fr-FR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  <a:reflection blurRad="6350" stA="55000" endA="300" endPos="45500" dir="5400000" sy="-100000" algn="bl" rotWithShape="0"/>
                </a:effectLst>
              </a:rPr>
              <a:t>Déploiement du graphe</a:t>
            </a:r>
            <a:endParaRPr lang="fr-FR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  <a:reflection blurRad="6350" stA="55000" endA="300" endPos="45500" dir="5400000" sy="-100000" algn="bl" rotWithShape="0"/>
              </a:effectLst>
            </a:endParaRPr>
          </a:p>
          <a:p>
            <a:pPr lvl="1"/>
            <a:r>
              <a:rPr lang="fr-FR" dirty="0" smtClean="0"/>
              <a:t>Éléments nécessaires au déploiement</a:t>
            </a:r>
          </a:p>
          <a:p>
            <a:pPr lvl="2"/>
            <a:r>
              <a:rPr lang="fr-FR" dirty="0" smtClean="0"/>
              <a:t>La liste des </a:t>
            </a:r>
            <a:r>
              <a:rPr lang="fr-FR" dirty="0" smtClean="0"/>
              <a:t>nœuds</a:t>
            </a:r>
            <a:endParaRPr lang="fr-FR" dirty="0" smtClean="0"/>
          </a:p>
          <a:p>
            <a:pPr lvl="2"/>
            <a:r>
              <a:rPr lang="fr-FR" dirty="0" smtClean="0"/>
              <a:t>La matrice </a:t>
            </a:r>
            <a:r>
              <a:rPr lang="fr-FR" dirty="0" smtClean="0"/>
              <a:t>d’adjacence</a:t>
            </a:r>
          </a:p>
          <a:p>
            <a:pPr lvl="2"/>
            <a:r>
              <a:rPr lang="fr-FR" dirty="0" smtClean="0"/>
              <a:t>Au moins une machine cliente ( un fidèle )</a:t>
            </a:r>
            <a:endParaRPr lang="fr-FR" dirty="0" smtClean="0"/>
          </a:p>
          <a:p>
            <a:pPr lvl="1"/>
            <a:r>
              <a:rPr lang="fr-FR" dirty="0" smtClean="0"/>
              <a:t>Pour chaque nœud</a:t>
            </a:r>
          </a:p>
          <a:p>
            <a:pPr lvl="2"/>
            <a:r>
              <a:rPr lang="fr-FR" dirty="0" smtClean="0"/>
              <a:t>Envoie  d’une trame de demande de création du nœud</a:t>
            </a:r>
          </a:p>
          <a:p>
            <a:pPr lvl="2"/>
            <a:r>
              <a:rPr lang="fr-FR" dirty="0" smtClean="0"/>
              <a:t>Envoie  de X trames de demande de création de liens</a:t>
            </a:r>
          </a:p>
          <a:p>
            <a:pPr lvl="2"/>
            <a:endParaRPr lang="fr-FR" dirty="0" smtClean="0"/>
          </a:p>
          <a:p>
            <a:pPr lvl="1">
              <a:buNone/>
            </a:pPr>
            <a:r>
              <a:rPr lang="fr-FR" dirty="0" smtClean="0"/>
              <a:t>Communication exclusivement par socket</a:t>
            </a:r>
          </a:p>
          <a:p>
            <a:pPr lvl="2"/>
            <a:endParaRPr lang="fr-FR" dirty="0"/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  <a:reflection blurRad="6350" stA="55000" endA="300" endPos="45500" dir="5400000" sy="-100000" algn="bl" rotWithShape="0"/>
                </a:effectLst>
              </a:rPr>
              <a:t>Le réseau virtuel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fr-FR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  <a:reflection blurRad="6350" stA="55000" endA="300" endPos="45500" dir="5400000" sy="-100000" algn="bl" rotWithShape="0"/>
                </a:effectLst>
              </a:rPr>
              <a:t>II/ </a:t>
            </a:r>
            <a:r>
              <a:rPr lang="fr-FR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  <a:reflection blurRad="6350" stA="55000" endA="300" endPos="45500" dir="5400000" sy="-100000" algn="bl" rotWithShape="0"/>
                </a:effectLst>
              </a:rPr>
              <a:t>Déploiement du graphe</a:t>
            </a:r>
            <a:endParaRPr lang="fr-FR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  <a:reflection blurRad="6350" stA="55000" endA="300" endPos="45500" dir="5400000" sy="-100000" algn="bl" rotWithShape="0"/>
              </a:effectLst>
            </a:endParaRPr>
          </a:p>
          <a:p>
            <a:pPr lvl="1"/>
            <a:endParaRPr lang="fr-FR" dirty="0" smtClean="0"/>
          </a:p>
          <a:p>
            <a:pPr lvl="2"/>
            <a:endParaRPr lang="fr-FR" dirty="0"/>
          </a:p>
        </p:txBody>
      </p:sp>
      <p:pic>
        <p:nvPicPr>
          <p:cNvPr id="4" name="Image 3" descr="machines.JPG"/>
          <p:cNvPicPr/>
          <p:nvPr/>
        </p:nvPicPr>
        <p:blipFill>
          <a:blip r:embed="rId2"/>
          <a:stretch>
            <a:fillRect/>
          </a:stretch>
        </p:blipFill>
        <p:spPr>
          <a:xfrm>
            <a:off x="1142976" y="2500306"/>
            <a:ext cx="6786610" cy="3655496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1214414" y="6286520"/>
            <a:ext cx="678661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 smtClean="0">
                <a:latin typeface="Arial" pitchFamily="34" charset="0"/>
              </a:rPr>
              <a:t>Machines clientes qui hébergeront chacune une partie du graphe </a:t>
            </a:r>
            <a:endParaRPr lang="fr-FR" dirty="0">
              <a:latin typeface="Arial" pitchFamily="34" charset="0"/>
            </a:endParaRPr>
          </a:p>
        </p:txBody>
      </p:sp>
    </p:spTree>
  </p:cSld>
  <p:clrMapOvr>
    <a:masterClrMapping/>
  </p:clrMapOvr>
  <p:transition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ébit">
  <a:themeElements>
    <a:clrScheme name="Personnalisé 1">
      <a:dk1>
        <a:sysClr val="windowText" lastClr="000000"/>
      </a:dk1>
      <a:lt1>
        <a:sysClr val="window" lastClr="FFFFFF"/>
      </a:lt1>
      <a:dk2>
        <a:srgbClr val="262626"/>
      </a:dk2>
      <a:lt2>
        <a:srgbClr val="DBF5F9"/>
      </a:lt2>
      <a:accent1>
        <a:srgbClr val="7F0000"/>
      </a:accent1>
      <a:accent2>
        <a:srgbClr val="9C2606"/>
      </a:accent2>
      <a:accent3>
        <a:srgbClr val="BF0000"/>
      </a:accent3>
      <a:accent4>
        <a:srgbClr val="B20001"/>
      </a:accent4>
      <a:accent5>
        <a:srgbClr val="FF6566"/>
      </a:accent5>
      <a:accent6>
        <a:srgbClr val="9C2606"/>
      </a:accent6>
      <a:hlink>
        <a:srgbClr val="E2D700"/>
      </a:hlink>
      <a:folHlink>
        <a:srgbClr val="85DFD0"/>
      </a:folHlink>
    </a:clrScheme>
    <a:fontScheme name="Débit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757</TotalTime>
  <Words>502</Words>
  <Application>Microsoft Office PowerPoint</Application>
  <PresentationFormat>Affichage à l'écran (4:3)</PresentationFormat>
  <Paragraphs>158</Paragraphs>
  <Slides>20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1" baseType="lpstr">
      <vt:lpstr>Débit</vt:lpstr>
      <vt:lpstr>WarThread</vt:lpstr>
      <vt:lpstr>Objectifs Initiaux</vt:lpstr>
      <vt:lpstr>Présentation du jeu</vt:lpstr>
      <vt:lpstr>Le réseau virtuel</vt:lpstr>
      <vt:lpstr>Le réseau virtuel</vt:lpstr>
      <vt:lpstr>Le réseau virtuel</vt:lpstr>
      <vt:lpstr>Le réseau virtuel</vt:lpstr>
      <vt:lpstr>Le réseau virtuel</vt:lpstr>
      <vt:lpstr>Le réseau virtuel</vt:lpstr>
      <vt:lpstr>Le réseau virtuel</vt:lpstr>
      <vt:lpstr>Le réseau virtuel</vt:lpstr>
      <vt:lpstr>Le réseau virtuel</vt:lpstr>
      <vt:lpstr>I.A des warriors </vt:lpstr>
      <vt:lpstr>I.A des warriors </vt:lpstr>
      <vt:lpstr>I.A des warriors </vt:lpstr>
      <vt:lpstr>I.A des warriors </vt:lpstr>
      <vt:lpstr>I.A des warriors </vt:lpstr>
      <vt:lpstr>I.A des warriors </vt:lpstr>
      <vt:lpstr>I.A des warriors </vt:lpstr>
      <vt:lpstr>Choix de la stratégie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ESIL Hazard</dc:title>
  <dc:creator>Erz</dc:creator>
  <cp:lastModifiedBy>Admin</cp:lastModifiedBy>
  <cp:revision>168</cp:revision>
  <dcterms:created xsi:type="dcterms:W3CDTF">2007-12-19T11:05:41Z</dcterms:created>
  <dcterms:modified xsi:type="dcterms:W3CDTF">2008-05-21T17:45:54Z</dcterms:modified>
</cp:coreProperties>
</file>