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76" d="100"/>
          <a:sy n="76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DF6E604D-6E97-4DA3-8971-2485F741D6B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Note from Chuck.  If you are using these materials, you can remove the UM logo and replace it with your own, but please retain the CC-BY logo on the first page as well as retain the acknowledgement page(s) at the end.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75892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10705680" y="21394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8125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/>
          </p:nvPr>
        </p:nvSpPr>
        <p:spPr>
          <a:xfrm>
            <a:off x="575892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/>
          </p:nvPr>
        </p:nvSpPr>
        <p:spPr>
          <a:xfrm>
            <a:off x="10705680" y="4909680"/>
            <a:ext cx="471060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812520" y="364680"/>
            <a:ext cx="14630040" cy="7076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8309160" y="49096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1252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8309160" y="2139480"/>
            <a:ext cx="713916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812520" y="4909680"/>
            <a:ext cx="14630040" cy="25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3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r>
              <a:rPr lang="en-IN" sz="7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55600" y="4711680"/>
            <a:ext cx="13931640" cy="1053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3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IN" sz="7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3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3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12520" y="364680"/>
            <a:ext cx="14630040" cy="152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12520" y="2139480"/>
            <a:ext cx="14630040" cy="5302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3"/>
          <p:cNvSpPr/>
          <p:nvPr/>
        </p:nvSpPr>
        <p:spPr>
          <a:xfrm>
            <a:off x="0" y="0"/>
            <a:ext cx="16255800" cy="767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Rectangle 3"/>
          <p:cNvSpPr/>
          <p:nvPr/>
        </p:nvSpPr>
        <p:spPr>
          <a:xfrm>
            <a:off x="0" y="8357760"/>
            <a:ext cx="16255800" cy="785880"/>
          </a:xfrm>
          <a:prstGeom prst="rect">
            <a:avLst/>
          </a:prstGeom>
          <a:solidFill>
            <a:schemeClr val="bg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r>
              <a:rPr lang="en-IN" sz="72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gular_expression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open.umich.edu/" TargetMode="External"/><Relationship Id="rId2" Type="http://schemas.openxmlformats.org/officeDocument/2006/relationships/hyperlink" Target="http://www.dr-chuck.com" TargetMode="Externa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gular_expression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55600" y="1536840"/>
            <a:ext cx="13931640" cy="308556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b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Regular Expressions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155600" y="4711680"/>
            <a:ext cx="13931640" cy="154908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Chapter 11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Shape 206"/>
          <p:cNvSpPr/>
          <p:nvPr/>
        </p:nvSpPr>
        <p:spPr>
          <a:xfrm>
            <a:off x="2990160" y="6988320"/>
            <a:ext cx="9985320" cy="101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Python for Everybody</a:t>
            </a:r>
            <a:endParaRPr lang="en-IN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www.py4e.com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169" name="Shape 207"/>
          <p:cNvPicPr/>
          <p:nvPr/>
        </p:nvPicPr>
        <p:blipFill>
          <a:blip r:embed="rId3"/>
          <a:stretch/>
        </p:blipFill>
        <p:spPr>
          <a:xfrm>
            <a:off x="13130280" y="7346880"/>
            <a:ext cx="1968120" cy="667800"/>
          </a:xfrm>
          <a:prstGeom prst="rect">
            <a:avLst/>
          </a:prstGeom>
          <a:ln w="0">
            <a:noFill/>
          </a:ln>
        </p:spPr>
      </p:pic>
      <p:pic>
        <p:nvPicPr>
          <p:cNvPr id="170" name="Shape 208"/>
          <p:cNvPicPr/>
          <p:nvPr/>
        </p:nvPicPr>
        <p:blipFill>
          <a:blip r:embed="rId4"/>
          <a:stretch/>
        </p:blipFill>
        <p:spPr>
          <a:xfrm>
            <a:off x="526320" y="6669000"/>
            <a:ext cx="1345680" cy="134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Wild-Card Characters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2256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marL="749160" indent="-37116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The </a:t>
            </a: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dot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 character matches any character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749160" indent="-371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If you add the </a:t>
            </a: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asterisk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 character, the character is “any number of times”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Shape 284"/>
          <p:cNvSpPr/>
          <p:nvPr/>
        </p:nvSpPr>
        <p:spPr>
          <a:xfrm>
            <a:off x="11842920" y="6286320"/>
            <a:ext cx="3071520" cy="97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^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X</a:t>
            </a:r>
            <a:r>
              <a:rPr lang="en-US" sz="6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.</a:t>
            </a:r>
            <a:r>
              <a:rPr lang="en-US" sz="6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*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: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198" name="Shape 285"/>
          <p:cNvSpPr/>
          <p:nvPr/>
        </p:nvSpPr>
        <p:spPr>
          <a:xfrm>
            <a:off x="7351560" y="5143680"/>
            <a:ext cx="496224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Match the start of the line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199" name="Shape 286"/>
          <p:cNvSpPr/>
          <p:nvPr/>
        </p:nvSpPr>
        <p:spPr>
          <a:xfrm>
            <a:off x="11277720" y="7785000"/>
            <a:ext cx="481860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Match any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00" name="Shape 287"/>
          <p:cNvSpPr/>
          <p:nvPr/>
        </p:nvSpPr>
        <p:spPr>
          <a:xfrm>
            <a:off x="13615920" y="4507560"/>
            <a:ext cx="2212560" cy="12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Many times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01" name="Shape 288"/>
          <p:cNvSpPr/>
          <p:nvPr/>
        </p:nvSpPr>
        <p:spPr>
          <a:xfrm>
            <a:off x="13417560" y="7264440"/>
            <a:ext cx="80640" cy="59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2" name="Shape 289"/>
          <p:cNvSpPr/>
          <p:nvPr/>
        </p:nvSpPr>
        <p:spPr>
          <a:xfrm rot="10800000" flipH="1">
            <a:off x="14122800" y="5766480"/>
            <a:ext cx="599760" cy="60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3" name="Shape 290"/>
          <p:cNvSpPr/>
          <p:nvPr/>
        </p:nvSpPr>
        <p:spPr>
          <a:xfrm flipH="1" flipV="1">
            <a:off x="11277000" y="5601600"/>
            <a:ext cx="962280" cy="863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Fine-Tuning Your Match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50840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Depending on how “clean” your data is and the purpose of your application, you may want to narrow your match down a bit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Shape 297"/>
          <p:cNvSpPr/>
          <p:nvPr/>
        </p:nvSpPr>
        <p:spPr>
          <a:xfrm>
            <a:off x="12074400" y="6286680"/>
            <a:ext cx="3071520" cy="97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^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X</a:t>
            </a:r>
            <a:r>
              <a:rPr lang="en-US" sz="6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.</a:t>
            </a:r>
            <a:r>
              <a:rPr lang="en-US" sz="6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*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: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08" name="Shape 298"/>
          <p:cNvSpPr/>
          <p:nvPr/>
        </p:nvSpPr>
        <p:spPr>
          <a:xfrm>
            <a:off x="8728560" y="4999320"/>
            <a:ext cx="3618720" cy="128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Match the start of the line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09" name="Shape 299"/>
          <p:cNvSpPr/>
          <p:nvPr/>
        </p:nvSpPr>
        <p:spPr>
          <a:xfrm>
            <a:off x="11277720" y="7785000"/>
            <a:ext cx="481860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Match any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10" name="Shape 300"/>
          <p:cNvSpPr/>
          <p:nvPr/>
        </p:nvSpPr>
        <p:spPr>
          <a:xfrm>
            <a:off x="13615920" y="4507560"/>
            <a:ext cx="2212560" cy="1257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Many times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11" name="Shape 301"/>
          <p:cNvSpPr/>
          <p:nvPr/>
        </p:nvSpPr>
        <p:spPr>
          <a:xfrm>
            <a:off x="13646160" y="7264440"/>
            <a:ext cx="80640" cy="59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Shape 302"/>
          <p:cNvSpPr/>
          <p:nvPr/>
        </p:nvSpPr>
        <p:spPr>
          <a:xfrm rot="10800000" flipH="1">
            <a:off x="14122800" y="5766480"/>
            <a:ext cx="599760" cy="60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3" name="Shape 303"/>
          <p:cNvSpPr/>
          <p:nvPr/>
        </p:nvSpPr>
        <p:spPr>
          <a:xfrm rot="10800000">
            <a:off x="11616120" y="5797800"/>
            <a:ext cx="982440" cy="63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Fine-Tuning Your Match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56168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Depending on how “clean” your data is and the purpose of your application, you may want to narrow your match down a bit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Shape 312"/>
          <p:cNvSpPr/>
          <p:nvPr/>
        </p:nvSpPr>
        <p:spPr>
          <a:xfrm>
            <a:off x="11690280" y="6286680"/>
            <a:ext cx="3259080" cy="97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^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X-</a:t>
            </a:r>
            <a:r>
              <a:rPr lang="en-US" sz="6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\S</a:t>
            </a:r>
            <a:r>
              <a:rPr lang="en-US" sz="6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+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: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18" name="Shape 313"/>
          <p:cNvSpPr/>
          <p:nvPr/>
        </p:nvSpPr>
        <p:spPr>
          <a:xfrm>
            <a:off x="8248320" y="4941720"/>
            <a:ext cx="3885480" cy="119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Match the start of the line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19" name="Shape 314"/>
          <p:cNvSpPr/>
          <p:nvPr/>
        </p:nvSpPr>
        <p:spPr>
          <a:xfrm>
            <a:off x="7529400" y="7651800"/>
            <a:ext cx="82674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Match any non-whitespace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0" name="Shape 315"/>
          <p:cNvSpPr/>
          <p:nvPr/>
        </p:nvSpPr>
        <p:spPr>
          <a:xfrm>
            <a:off x="13065120" y="4654440"/>
            <a:ext cx="306036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One or more times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1" name="Shape 316"/>
          <p:cNvSpPr/>
          <p:nvPr/>
        </p:nvSpPr>
        <p:spPr>
          <a:xfrm flipH="1">
            <a:off x="13064400" y="7264440"/>
            <a:ext cx="254520" cy="387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2" name="Shape 317"/>
          <p:cNvSpPr/>
          <p:nvPr/>
        </p:nvSpPr>
        <p:spPr>
          <a:xfrm rot="10800000" flipH="1">
            <a:off x="14312520" y="5797800"/>
            <a:ext cx="356760" cy="632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Shape 318"/>
          <p:cNvSpPr/>
          <p:nvPr/>
        </p:nvSpPr>
        <p:spPr>
          <a:xfrm rot="10800000">
            <a:off x="11584080" y="5798160"/>
            <a:ext cx="285480" cy="528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2680" y="79488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Matching and Extracting Data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293976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 marL="749160" indent="-37116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re.search()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 returns a True/False depending on whether the string matches  the regular expression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749160" indent="-371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If we actually want the matching strings to be extracted, we use </a:t>
            </a: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re.findall()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Shape 325"/>
          <p:cNvSpPr/>
          <p:nvPr/>
        </p:nvSpPr>
        <p:spPr>
          <a:xfrm>
            <a:off x="6378480" y="5382000"/>
            <a:ext cx="10330560" cy="24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import re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x = 'My 2 favorite numbers are 19 and 42'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</a:t>
            </a:r>
            <a:r>
              <a:rPr lang="en-US" sz="26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re.findall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('</a:t>
            </a:r>
            <a:r>
              <a:rPr lang="en-US" sz="26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[0-9]+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['2', '19', '42']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27" name="Shape 326"/>
          <p:cNvSpPr/>
          <p:nvPr/>
        </p:nvSpPr>
        <p:spPr>
          <a:xfrm>
            <a:off x="1798560" y="5699160"/>
            <a:ext cx="277200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[0-9]+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28" name="Shape 327"/>
          <p:cNvSpPr/>
          <p:nvPr/>
        </p:nvSpPr>
        <p:spPr>
          <a:xfrm>
            <a:off x="1003320" y="7286760"/>
            <a:ext cx="415404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One or more digits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29" name="Shape 328"/>
          <p:cNvSpPr/>
          <p:nvPr/>
        </p:nvSpPr>
        <p:spPr>
          <a:xfrm>
            <a:off x="3168720" y="6629400"/>
            <a:ext cx="80640" cy="590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Matching and Extracting Data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53720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When we use </a:t>
            </a: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re.findall()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, it returns a list of zero or more sub-strings that match the regular expression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Shape 335"/>
          <p:cNvSpPr/>
          <p:nvPr/>
        </p:nvSpPr>
        <p:spPr>
          <a:xfrm>
            <a:off x="3120120" y="4378320"/>
            <a:ext cx="11680200" cy="357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import re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x = 'My 2 favorite numbers are 19 and 42'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re.findall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[0-9]+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['2', '19', '42']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re.findall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[AEIOU]+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[]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 dirty="0">
                <a:solidFill>
                  <a:srgbClr val="FFD966"/>
                </a:solidFill>
                <a:latin typeface="Arial Regular"/>
                <a:ea typeface="Arial Regular"/>
              </a:rPr>
              <a:t> </a:t>
            </a:r>
            <a:r>
              <a:rPr lang="en-US" sz="7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Greedy</a:t>
            </a:r>
            <a:r>
              <a:rPr lang="en-US" sz="7600" b="0" strike="noStrike" spc="-1" dirty="0">
                <a:solidFill>
                  <a:srgbClr val="FFD966"/>
                </a:solidFill>
                <a:latin typeface="Arial Regular"/>
                <a:ea typeface="Arial Regular"/>
              </a:rPr>
              <a:t> Matching</a:t>
            </a:r>
            <a:endParaRPr lang="en-IN" sz="7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760680" y="2603520"/>
            <a:ext cx="13931640" cy="15649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 marL="3783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The </a:t>
            </a:r>
            <a:r>
              <a:rPr lang="en-US" sz="3600" b="0" strike="noStrike" spc="-1" dirty="0">
                <a:solidFill>
                  <a:srgbClr val="FF7F00"/>
                </a:solidFill>
                <a:latin typeface="Arial Regular"/>
                <a:ea typeface="Arial Regular"/>
              </a:rPr>
              <a:t>repeat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characters (</a:t>
            </a:r>
            <a:r>
              <a:rPr lang="en-US" sz="3600" b="0" strike="noStrike" spc="-1" dirty="0">
                <a:solidFill>
                  <a:srgbClr val="FF7F00"/>
                </a:solidFill>
                <a:latin typeface="Arial Regular"/>
                <a:ea typeface="Arial Regular"/>
              </a:rPr>
              <a:t>*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and </a:t>
            </a:r>
            <a:r>
              <a:rPr lang="en-US" sz="3600" b="0" strike="noStrike" spc="-1" dirty="0">
                <a:solidFill>
                  <a:srgbClr val="FF7F00"/>
                </a:solidFill>
                <a:latin typeface="Arial Regular"/>
                <a:ea typeface="Arial Regular"/>
              </a:rPr>
              <a:t>+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) push </a:t>
            </a:r>
            <a:r>
              <a:rPr lang="en-US" sz="3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outward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in both directions (greedy) to match the largest possible string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Shape 342"/>
          <p:cNvSpPr/>
          <p:nvPr/>
        </p:nvSpPr>
        <p:spPr>
          <a:xfrm>
            <a:off x="987480" y="4168800"/>
            <a:ext cx="10032480" cy="27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import re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x = '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From: Using the :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character'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re.findall('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^F.+: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 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From: Using the :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36" name="Shape 343"/>
          <p:cNvSpPr/>
          <p:nvPr/>
        </p:nvSpPr>
        <p:spPr>
          <a:xfrm>
            <a:off x="10909440" y="5153040"/>
            <a:ext cx="2588760" cy="102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^F</a:t>
            </a:r>
            <a:r>
              <a:rPr lang="en-US" sz="6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.+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: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37" name="Shape 344"/>
          <p:cNvSpPr/>
          <p:nvPr/>
        </p:nvSpPr>
        <p:spPr>
          <a:xfrm>
            <a:off x="11756880" y="3425760"/>
            <a:ext cx="323820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One or more characters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38" name="Shape 345"/>
          <p:cNvSpPr/>
          <p:nvPr/>
        </p:nvSpPr>
        <p:spPr>
          <a:xfrm rot="10800000" flipH="1">
            <a:off x="12653280" y="4569120"/>
            <a:ext cx="799200" cy="793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9" name="Shape 346"/>
          <p:cNvSpPr/>
          <p:nvPr/>
        </p:nvSpPr>
        <p:spPr>
          <a:xfrm>
            <a:off x="7289640" y="7051680"/>
            <a:ext cx="416520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First character in the match is an F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40" name="Shape 347"/>
          <p:cNvSpPr/>
          <p:nvPr/>
        </p:nvSpPr>
        <p:spPr>
          <a:xfrm flipH="1">
            <a:off x="10757520" y="6183360"/>
            <a:ext cx="514080" cy="93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1" name="Shape 348"/>
          <p:cNvSpPr/>
          <p:nvPr/>
        </p:nvSpPr>
        <p:spPr>
          <a:xfrm>
            <a:off x="11785680" y="7064280"/>
            <a:ext cx="416520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Last character in the match is a </a:t>
            </a:r>
            <a:r>
              <a:rPr lang="en-US" sz="3600" b="1" strike="noStrike" spc="-1">
                <a:solidFill>
                  <a:srgbClr val="FFFF00"/>
                </a:solidFill>
                <a:latin typeface="Arial Regular"/>
                <a:ea typeface="Arial Regular"/>
              </a:rPr>
              <a:t>: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42" name="Shape 349"/>
          <p:cNvSpPr/>
          <p:nvPr/>
        </p:nvSpPr>
        <p:spPr>
          <a:xfrm>
            <a:off x="13005000" y="6073920"/>
            <a:ext cx="862920" cy="990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00FFFF"/>
                </a:solidFill>
                <a:latin typeface="Arial Regular"/>
                <a:ea typeface="Arial Regular"/>
              </a:rPr>
              <a:t>Non-Greedy</a:t>
            </a: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 Matching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99640" y="2581560"/>
            <a:ext cx="11160360" cy="152640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 marL="37836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Not all regular expression repeat codes are greedy!  If you add a </a:t>
            </a:r>
            <a:r>
              <a:rPr lang="en-US" sz="3600" b="0" strike="noStrike" spc="-1">
                <a:solidFill>
                  <a:srgbClr val="00FFFF"/>
                </a:solidFill>
                <a:latin typeface="Arial Regular"/>
                <a:ea typeface="Arial Regular"/>
              </a:rPr>
              <a:t>?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 character, the + and * chill out a bit...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Shape 357"/>
          <p:cNvSpPr/>
          <p:nvPr/>
        </p:nvSpPr>
        <p:spPr>
          <a:xfrm>
            <a:off x="987480" y="4597560"/>
            <a:ext cx="10032480" cy="270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import re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x = '</a:t>
            </a:r>
            <a:r>
              <a:rPr lang="en-US" sz="3000" b="0" strike="noStrike" spc="-1">
                <a:solidFill>
                  <a:srgbClr val="00FFFF"/>
                </a:solidFill>
                <a:latin typeface="Courier New"/>
                <a:ea typeface="Courier New"/>
              </a:rPr>
              <a:t>From: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 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Using the : character'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re.findall('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^F.+?: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 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From: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47" name="Shape 358"/>
          <p:cNvSpPr/>
          <p:nvPr/>
        </p:nvSpPr>
        <p:spPr>
          <a:xfrm>
            <a:off x="10833120" y="5281560"/>
            <a:ext cx="2966040" cy="102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^F</a:t>
            </a:r>
            <a:r>
              <a:rPr lang="en-US" sz="6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.+?</a:t>
            </a:r>
            <a:r>
              <a:rPr lang="en-US" sz="6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:</a:t>
            </a:r>
            <a:endParaRPr lang="en-IN" sz="6000" b="0" strike="noStrike" spc="-1">
              <a:latin typeface="Arial"/>
            </a:endParaRPr>
          </a:p>
        </p:txBody>
      </p:sp>
      <p:sp>
        <p:nvSpPr>
          <p:cNvPr id="248" name="Shape 359"/>
          <p:cNvSpPr/>
          <p:nvPr/>
        </p:nvSpPr>
        <p:spPr>
          <a:xfrm>
            <a:off x="12747600" y="3344760"/>
            <a:ext cx="3238200" cy="166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One or more characters but not greedy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49" name="Shape 360"/>
          <p:cNvSpPr/>
          <p:nvPr/>
        </p:nvSpPr>
        <p:spPr>
          <a:xfrm rot="10800000" flipH="1">
            <a:off x="12315960" y="4472640"/>
            <a:ext cx="547560" cy="808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0" name="Shape 361"/>
          <p:cNvSpPr/>
          <p:nvPr/>
        </p:nvSpPr>
        <p:spPr>
          <a:xfrm>
            <a:off x="7289640" y="7180200"/>
            <a:ext cx="416520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First character in the match is an F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51" name="Shape 362"/>
          <p:cNvSpPr/>
          <p:nvPr/>
        </p:nvSpPr>
        <p:spPr>
          <a:xfrm flipH="1">
            <a:off x="10644120" y="6311880"/>
            <a:ext cx="514080" cy="93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2" name="Shape 363"/>
          <p:cNvSpPr/>
          <p:nvPr/>
        </p:nvSpPr>
        <p:spPr>
          <a:xfrm>
            <a:off x="11785680" y="7192800"/>
            <a:ext cx="4165200" cy="114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Last character in the match is a </a:t>
            </a:r>
            <a:r>
              <a:rPr lang="en-US" sz="3600" b="1" strike="noStrike" spc="-1">
                <a:solidFill>
                  <a:srgbClr val="FFFF00"/>
                </a:solidFill>
                <a:latin typeface="Arial Regular"/>
                <a:ea typeface="Arial Regular"/>
              </a:rPr>
              <a:t>: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53" name="Shape 364"/>
          <p:cNvSpPr/>
          <p:nvPr/>
        </p:nvSpPr>
        <p:spPr>
          <a:xfrm>
            <a:off x="13483800" y="6217200"/>
            <a:ext cx="384120" cy="975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Fine-Tuning String Extraction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64268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You can refine the match for </a:t>
            </a:r>
            <a:r>
              <a:rPr lang="en-US" sz="32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re.findall() </a:t>
            </a:r>
            <a:r>
              <a:rPr lang="en-US" sz="32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and separately determine which portion of the match is to be extracted by using parentheses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Shape 371"/>
          <p:cNvSpPr/>
          <p:nvPr/>
        </p:nvSpPr>
        <p:spPr>
          <a:xfrm>
            <a:off x="959760" y="3924360"/>
            <a:ext cx="1440936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stephen.marquard@uct.ac.za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57" name="Shape 372"/>
          <p:cNvSpPr/>
          <p:nvPr/>
        </p:nvSpPr>
        <p:spPr>
          <a:xfrm>
            <a:off x="1670760" y="5141160"/>
            <a:ext cx="11106720" cy="194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re.findall('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\S+@\S+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['stephen.marquard@uct.ac.za’]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58" name="Shape 373"/>
          <p:cNvSpPr/>
          <p:nvPr/>
        </p:nvSpPr>
        <p:spPr>
          <a:xfrm>
            <a:off x="11945880" y="4878360"/>
            <a:ext cx="3238200" cy="92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\S+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@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\S+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259" name="Shape 374"/>
          <p:cNvSpPr/>
          <p:nvPr/>
        </p:nvSpPr>
        <p:spPr>
          <a:xfrm>
            <a:off x="11930040" y="6640560"/>
            <a:ext cx="3238200" cy="1663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At least one non-whitespace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60" name="Shape 375"/>
          <p:cNvSpPr/>
          <p:nvPr/>
        </p:nvSpPr>
        <p:spPr>
          <a:xfrm>
            <a:off x="12733200" y="5881680"/>
            <a:ext cx="177480" cy="68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1" name="Shape 376"/>
          <p:cNvSpPr/>
          <p:nvPr/>
        </p:nvSpPr>
        <p:spPr>
          <a:xfrm flipH="1">
            <a:off x="14117400" y="5819760"/>
            <a:ext cx="182160" cy="8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Fine-Tuning String Extraction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3453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Parentheses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are not part of the match - but they tell where to </a:t>
            </a:r>
            <a:r>
              <a:rPr lang="en-US" sz="3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start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and </a:t>
            </a:r>
            <a:r>
              <a:rPr lang="en-US" sz="3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stop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what string to extract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Shape 383"/>
          <p:cNvSpPr/>
          <p:nvPr/>
        </p:nvSpPr>
        <p:spPr>
          <a:xfrm>
            <a:off x="1320840" y="4184640"/>
            <a:ext cx="136663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From </a:t>
            </a:r>
            <a:r>
              <a:rPr lang="en-US" sz="3000" b="0" strike="noStrike" spc="-1" dirty="0" err="1">
                <a:solidFill>
                  <a:srgbClr val="00FF00"/>
                </a:solidFill>
                <a:latin typeface="Courier New"/>
                <a:ea typeface="Courier New"/>
              </a:rPr>
              <a:t>stephen.marquard@uct.ac.za</a:t>
            </a:r>
            <a:r>
              <a:rPr lang="en-US" sz="3000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 dirty="0">
              <a:latin typeface="Arial"/>
            </a:endParaRPr>
          </a:p>
        </p:txBody>
      </p:sp>
      <p:sp>
        <p:nvSpPr>
          <p:cNvPr id="265" name="Shape 384"/>
          <p:cNvSpPr/>
          <p:nvPr/>
        </p:nvSpPr>
        <p:spPr>
          <a:xfrm>
            <a:off x="10377720" y="5581800"/>
            <a:ext cx="6068520" cy="92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^From </a:t>
            </a:r>
            <a:r>
              <a:rPr lang="en-US" sz="4800" b="0" strike="noStrike" spc="-1" dirty="0">
                <a:solidFill>
                  <a:srgbClr val="FF00FF"/>
                </a:solidFill>
                <a:latin typeface="Courier New"/>
                <a:ea typeface="Courier New"/>
              </a:rPr>
              <a:t>(</a:t>
            </a:r>
            <a:r>
              <a:rPr lang="en-US" sz="4800" b="0" strike="noStrike" spc="-1" dirty="0">
                <a:solidFill>
                  <a:srgbClr val="00FF00"/>
                </a:solidFill>
                <a:latin typeface="Courier New"/>
                <a:ea typeface="Courier New"/>
              </a:rPr>
              <a:t>\S+</a:t>
            </a:r>
            <a:r>
              <a:rPr lang="en-US" sz="4800" b="0" strike="noStrike" spc="-1" dirty="0">
                <a:solidFill>
                  <a:srgbClr val="FFFF00"/>
                </a:solidFill>
                <a:latin typeface="Courier New"/>
                <a:ea typeface="Courier New"/>
              </a:rPr>
              <a:t>@</a:t>
            </a:r>
            <a:r>
              <a:rPr lang="en-US" sz="4800" b="0" strike="noStrike" spc="-1" dirty="0">
                <a:solidFill>
                  <a:srgbClr val="00FF00"/>
                </a:solidFill>
                <a:latin typeface="Courier New"/>
                <a:ea typeface="Courier New"/>
              </a:rPr>
              <a:t>\S+</a:t>
            </a:r>
            <a:r>
              <a:rPr lang="en-US" sz="4800" b="0" strike="noStrike" spc="-1" dirty="0">
                <a:solidFill>
                  <a:srgbClr val="FF00FF"/>
                </a:solidFill>
                <a:latin typeface="Courier New"/>
                <a:ea typeface="Courier New"/>
              </a:rPr>
              <a:t>)</a:t>
            </a:r>
            <a:endParaRPr lang="en-IN" sz="4800" b="0" strike="noStrike" spc="-1" dirty="0">
              <a:latin typeface="Arial"/>
            </a:endParaRPr>
          </a:p>
        </p:txBody>
      </p:sp>
      <p:sp>
        <p:nvSpPr>
          <p:cNvPr id="266" name="Shape 385"/>
          <p:cNvSpPr/>
          <p:nvPr/>
        </p:nvSpPr>
        <p:spPr>
          <a:xfrm>
            <a:off x="12931200" y="6634080"/>
            <a:ext cx="177480" cy="688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7" name="Shape 386"/>
          <p:cNvSpPr/>
          <p:nvPr/>
        </p:nvSpPr>
        <p:spPr>
          <a:xfrm flipH="1">
            <a:off x="15337800" y="6561360"/>
            <a:ext cx="182160" cy="834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8" name="Shape 387"/>
          <p:cNvSpPr/>
          <p:nvPr/>
        </p:nvSpPr>
        <p:spPr>
          <a:xfrm>
            <a:off x="786240" y="5120640"/>
            <a:ext cx="9099720" cy="302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&gt;&gt;&gt; y =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urier New"/>
                <a:ea typeface="Courier New"/>
              </a:rPr>
              <a:t>re.findall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('</a:t>
            </a:r>
            <a:r>
              <a:rPr lang="en-US" sz="2800" b="0" strike="noStrike" spc="-1" dirty="0">
                <a:solidFill>
                  <a:srgbClr val="FFFF00"/>
                </a:solidFill>
                <a:latin typeface="Courier New"/>
                <a:ea typeface="Courier New"/>
              </a:rPr>
              <a:t>\S+@\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Courier New"/>
                <a:ea typeface="Courier New"/>
              </a:rPr>
              <a:t>S+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urier New"/>
                <a:ea typeface="Courier New"/>
              </a:rPr>
              <a:t>',x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00"/>
                </a:solidFill>
                <a:latin typeface="Courier New"/>
                <a:ea typeface="Courier New"/>
              </a:rPr>
              <a:t>['</a:t>
            </a:r>
            <a:r>
              <a:rPr lang="en-US" sz="2800" b="0" strike="noStrike" spc="-1" dirty="0" err="1">
                <a:solidFill>
                  <a:srgbClr val="FFFF00"/>
                </a:solidFill>
                <a:latin typeface="Courier New"/>
                <a:ea typeface="Courier New"/>
              </a:rPr>
              <a:t>stephen.marquard@uct.ac.za</a:t>
            </a:r>
            <a:r>
              <a:rPr lang="en-US" sz="2800" b="0" strike="noStrike" spc="-1" dirty="0">
                <a:solidFill>
                  <a:srgbClr val="FFFF00"/>
                </a:solidFill>
                <a:latin typeface="Courier New"/>
                <a:ea typeface="Courier New"/>
              </a:rPr>
              <a:t>']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&gt;&gt;&gt; y = </a:t>
            </a:r>
            <a:r>
              <a:rPr lang="en-US" sz="2800" b="0" strike="noStrike" spc="-1" dirty="0" err="1">
                <a:solidFill>
                  <a:srgbClr val="FFFFFF"/>
                </a:solidFill>
                <a:latin typeface="Courier New"/>
                <a:ea typeface="Courier New"/>
              </a:rPr>
              <a:t>re.findall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('</a:t>
            </a:r>
            <a:r>
              <a:rPr lang="en-US" sz="2800" b="0" strike="noStrike" spc="-1" dirty="0">
                <a:solidFill>
                  <a:srgbClr val="00FF00"/>
                </a:solidFill>
                <a:latin typeface="Courier New"/>
                <a:ea typeface="Courier New"/>
              </a:rPr>
              <a:t>^From (\S+@\S+)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['</a:t>
            </a:r>
            <a:r>
              <a:rPr lang="en-US" sz="2800" b="0" strike="noStrike" spc="-1" dirty="0" err="1">
                <a:solidFill>
                  <a:srgbClr val="00FF00"/>
                </a:solidFill>
                <a:latin typeface="Courier New"/>
                <a:ea typeface="Courier New"/>
              </a:rPr>
              <a:t>stephen.marquard@uct.ac.za</a:t>
            </a:r>
            <a:r>
              <a:rPr lang="en-US" sz="2800" b="0" strike="noStrike" spc="-1" dirty="0">
                <a:solidFill>
                  <a:srgbClr val="FFFFFF"/>
                </a:solidFill>
                <a:latin typeface="Courier New"/>
                <a:ea typeface="Courier New"/>
              </a:rPr>
              <a:t>']</a:t>
            </a:r>
            <a:endParaRPr lang="en-IN" sz="2800" b="0" strike="noStrike" spc="-1" dirty="0"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AFD5610-711D-7D3A-62A3-B4B0E262F7AB}"/>
              </a:ext>
            </a:extLst>
          </p:cNvPr>
          <p:cNvSpPr txBox="1">
            <a:spLocks/>
          </p:cNvSpPr>
          <p:nvPr/>
        </p:nvSpPr>
        <p:spPr>
          <a:xfrm>
            <a:off x="10492453" y="7798680"/>
            <a:ext cx="5725880" cy="13453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3600" spc="-1" dirty="0">
                <a:solidFill>
                  <a:srgbClr val="FF00FF"/>
                </a:solidFill>
                <a:latin typeface="Arial Regular"/>
                <a:ea typeface="Arial Regular"/>
              </a:rPr>
              <a:t>Capture multiple groups that match this pattern</a:t>
            </a:r>
            <a:endParaRPr lang="en-IN" sz="36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Shape 383">
            <a:extLst>
              <a:ext uri="{FF2B5EF4-FFF2-40B4-BE49-F238E27FC236}">
                <a16:creationId xmlns:a16="http://schemas.microsoft.com/office/drawing/2014/main" id="{E3657C2E-91E0-DFA4-5F96-C118DCC3564A}"/>
              </a:ext>
            </a:extLst>
          </p:cNvPr>
          <p:cNvSpPr/>
          <p:nvPr/>
        </p:nvSpPr>
        <p:spPr>
          <a:xfrm>
            <a:off x="1320840" y="4923900"/>
            <a:ext cx="136663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From </a:t>
            </a:r>
            <a:r>
              <a:rPr lang="en-US" b="0" strike="noStrike" spc="-1" dirty="0" err="1">
                <a:solidFill>
                  <a:srgbClr val="00FF00"/>
                </a:solidFill>
                <a:latin typeface="Courier New"/>
                <a:ea typeface="Courier New"/>
              </a:rPr>
              <a:t>stephen.marquard@uct.ac.za</a:t>
            </a:r>
            <a:r>
              <a:rPr lang="en-US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</a:p>
          <a:p>
            <a:pPr>
              <a:tabLst>
                <a:tab pos="0" algn="l"/>
              </a:tabLst>
            </a:pPr>
            <a:r>
              <a:rPr lang="en-US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From </a:t>
            </a:r>
            <a:r>
              <a:rPr lang="en-US" b="0" strike="noStrike" spc="-1" dirty="0" err="1">
                <a:solidFill>
                  <a:srgbClr val="00FF00"/>
                </a:solidFill>
                <a:latin typeface="Courier New"/>
                <a:ea typeface="Courier New"/>
              </a:rPr>
              <a:t>roy.marques@uct.ac.in</a:t>
            </a:r>
            <a:r>
              <a:rPr lang="en-US" b="0" strike="noStrike" spc="-1" dirty="0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The Double Split Pattern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16765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Sometimes we split a line one way, and then grab one of the pieces of the line and split that piece again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Shape 406"/>
          <p:cNvSpPr/>
          <p:nvPr/>
        </p:nvSpPr>
        <p:spPr>
          <a:xfrm>
            <a:off x="7321320" y="6326640"/>
            <a:ext cx="6981120" cy="48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['stephen.marquard', 'uct.ac.za']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81" name="Shape 407"/>
          <p:cNvSpPr/>
          <p:nvPr/>
        </p:nvSpPr>
        <p:spPr>
          <a:xfrm>
            <a:off x="1155600" y="4526640"/>
            <a:ext cx="133423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82" name="Shape 408"/>
          <p:cNvSpPr/>
          <p:nvPr/>
        </p:nvSpPr>
        <p:spPr>
          <a:xfrm>
            <a:off x="1155600" y="5594040"/>
            <a:ext cx="6178680" cy="215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words = </a:t>
            </a:r>
            <a:r>
              <a:rPr lang="en-US" sz="26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line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.split()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email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= words[1]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pieces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= email.split('@')</a:t>
            </a:r>
            <a:endParaRPr lang="en-IN" sz="26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</a:t>
            </a:r>
            <a:r>
              <a:rPr lang="en-US" sz="26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pieces[1]</a:t>
            </a:r>
            <a:r>
              <a:rPr lang="en-US" sz="26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)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83" name="Shape 409"/>
          <p:cNvSpPr/>
          <p:nvPr/>
        </p:nvSpPr>
        <p:spPr>
          <a:xfrm>
            <a:off x="7336440" y="5683320"/>
            <a:ext cx="657360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stephen.marquard@uct.ac.za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284" name="Shape 410"/>
          <p:cNvSpPr/>
          <p:nvPr/>
        </p:nvSpPr>
        <p:spPr>
          <a:xfrm>
            <a:off x="7301160" y="6843240"/>
            <a:ext cx="272880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FF00"/>
                </a:solidFill>
                <a:latin typeface="Courier New"/>
                <a:ea typeface="Courier New"/>
              </a:rPr>
              <a:t>'</a:t>
            </a:r>
            <a:r>
              <a:rPr lang="en-US" sz="26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uct.ac.za'</a:t>
            </a:r>
            <a:endParaRPr lang="en-IN" sz="2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8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Regular Expressions</a:t>
            </a:r>
            <a:endParaRPr lang="en-IN" sz="7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Shape 214"/>
          <p:cNvSpPr/>
          <p:nvPr/>
        </p:nvSpPr>
        <p:spPr>
          <a:xfrm>
            <a:off x="2417760" y="7304760"/>
            <a:ext cx="1140768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9999"/>
                </a:solidFill>
                <a:uFillTx/>
                <a:latin typeface="Arial Regular"/>
                <a:ea typeface="Arial Regular"/>
                <a:hlinkClick r:id="rId2"/>
              </a:rPr>
              <a:t>http://en.wikipedia.org/wiki/Regular_expression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173" name="Shape 215"/>
          <p:cNvSpPr/>
          <p:nvPr/>
        </p:nvSpPr>
        <p:spPr>
          <a:xfrm>
            <a:off x="2806560" y="2946240"/>
            <a:ext cx="10641960" cy="42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In computing, a regular expression, also referred to as “regex” or “regexp”, provides a concise and flexible means for matching strings of text, such as particular characters, words, or patterns of characters. A regular expression is written in a formal language that can be interpreted by a regular expression processor.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416"/>
          <p:cNvSpPr/>
          <p:nvPr/>
        </p:nvSpPr>
        <p:spPr>
          <a:xfrm>
            <a:off x="7035840" y="5823000"/>
            <a:ext cx="438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</a:t>
            </a:r>
            <a:r>
              <a:rPr lang="en-US" sz="48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@</a:t>
            </a:r>
            <a:r>
              <a:rPr lang="en-US" sz="48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([^ ]*)'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286" name="Shape 417"/>
          <p:cNvSpPr/>
          <p:nvPr/>
        </p:nvSpPr>
        <p:spPr>
          <a:xfrm>
            <a:off x="2306520" y="7543800"/>
            <a:ext cx="1077048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Look through the string until you find an at sign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87" name="Shape 418"/>
          <p:cNvSpPr/>
          <p:nvPr/>
        </p:nvSpPr>
        <p:spPr>
          <a:xfrm flipH="1">
            <a:off x="7078680" y="6591240"/>
            <a:ext cx="529920" cy="99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88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89" name="Shape 420"/>
          <p:cNvSpPr/>
          <p:nvPr/>
        </p:nvSpPr>
        <p:spPr>
          <a:xfrm>
            <a:off x="707760" y="3527280"/>
            <a:ext cx="14918760" cy="259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The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The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Shape 426"/>
          <p:cNvSpPr/>
          <p:nvPr/>
        </p:nvSpPr>
        <p:spPr>
          <a:xfrm>
            <a:off x="7035840" y="5823000"/>
            <a:ext cx="438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'@(</a:t>
            </a:r>
            <a:r>
              <a:rPr lang="en-US" sz="57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[^ ]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*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)'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293" name="Shape 427"/>
          <p:cNvSpPr/>
          <p:nvPr/>
        </p:nvSpPr>
        <p:spPr>
          <a:xfrm>
            <a:off x="4343760" y="7594560"/>
            <a:ext cx="612540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Match non-blank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94" name="Shape 428"/>
          <p:cNvSpPr/>
          <p:nvPr/>
        </p:nvSpPr>
        <p:spPr>
          <a:xfrm>
            <a:off x="8707320" y="6708600"/>
            <a:ext cx="576000" cy="1001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5" name="Shape 429"/>
          <p:cNvSpPr/>
          <p:nvPr/>
        </p:nvSpPr>
        <p:spPr>
          <a:xfrm>
            <a:off x="10431360" y="6672240"/>
            <a:ext cx="746640" cy="9493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6" name="Shape 430"/>
          <p:cNvSpPr/>
          <p:nvPr/>
        </p:nvSpPr>
        <p:spPr>
          <a:xfrm flipH="1">
            <a:off x="9342360" y="6702480"/>
            <a:ext cx="447120" cy="97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97" name="Shape 431"/>
          <p:cNvSpPr/>
          <p:nvPr/>
        </p:nvSpPr>
        <p:spPr>
          <a:xfrm>
            <a:off x="10272600" y="7594560"/>
            <a:ext cx="492336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Match many of them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298" name="Shape 420"/>
          <p:cNvSpPr/>
          <p:nvPr/>
        </p:nvSpPr>
        <p:spPr>
          <a:xfrm>
            <a:off x="707760" y="3529440"/>
            <a:ext cx="14918760" cy="259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299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Even Cooler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Shape 450"/>
          <p:cNvSpPr/>
          <p:nvPr/>
        </p:nvSpPr>
        <p:spPr>
          <a:xfrm>
            <a:off x="7035840" y="5823000"/>
            <a:ext cx="789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^</a:t>
            </a:r>
            <a:r>
              <a:rPr lang="en-US" sz="57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From 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.*@([^ ]*)'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309" name="Shape 451"/>
          <p:cNvSpPr/>
          <p:nvPr/>
        </p:nvSpPr>
        <p:spPr>
          <a:xfrm>
            <a:off x="1775880" y="7719480"/>
            <a:ext cx="1373616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Starting at the beginning of the line, </a:t>
            </a: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look for the string 'From ' 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10" name="Shape 452"/>
          <p:cNvSpPr/>
          <p:nvPr/>
        </p:nvSpPr>
        <p:spPr>
          <a:xfrm flipH="1">
            <a:off x="7035120" y="6591240"/>
            <a:ext cx="674280" cy="1127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1" name="Shape 453"/>
          <p:cNvSpPr/>
          <p:nvPr/>
        </p:nvSpPr>
        <p:spPr>
          <a:xfrm>
            <a:off x="9052200" y="6657120"/>
            <a:ext cx="1206360" cy="10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2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13" name="Shape 466"/>
          <p:cNvSpPr/>
          <p:nvPr/>
        </p:nvSpPr>
        <p:spPr>
          <a:xfrm>
            <a:off x="707760" y="3432240"/>
            <a:ext cx="14982840" cy="28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Even Cooler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Shape 461"/>
          <p:cNvSpPr/>
          <p:nvPr/>
        </p:nvSpPr>
        <p:spPr>
          <a:xfrm>
            <a:off x="7035840" y="5823000"/>
            <a:ext cx="789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.*</a:t>
            </a:r>
            <a:r>
              <a:rPr lang="en-US" sz="57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@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([^ ]*)'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316" name="Shape 462"/>
          <p:cNvSpPr/>
          <p:nvPr/>
        </p:nvSpPr>
        <p:spPr>
          <a:xfrm>
            <a:off x="4709160" y="7662960"/>
            <a:ext cx="1179792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Skip a bunch of characters, </a:t>
            </a: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looking for an at sign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17" name="Shape 463"/>
          <p:cNvSpPr/>
          <p:nvPr/>
        </p:nvSpPr>
        <p:spPr>
          <a:xfrm flipH="1">
            <a:off x="10203480" y="6629400"/>
            <a:ext cx="236520" cy="1033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8" name="Shape 464"/>
          <p:cNvSpPr/>
          <p:nvPr/>
        </p:nvSpPr>
        <p:spPr>
          <a:xfrm>
            <a:off x="11352240" y="6651720"/>
            <a:ext cx="415440" cy="1321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19" name="Shape 466"/>
          <p:cNvSpPr/>
          <p:nvPr/>
        </p:nvSpPr>
        <p:spPr>
          <a:xfrm>
            <a:off x="707760" y="3432240"/>
            <a:ext cx="14982840" cy="28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20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Even Cooler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Shape 472"/>
          <p:cNvSpPr/>
          <p:nvPr/>
        </p:nvSpPr>
        <p:spPr>
          <a:xfrm>
            <a:off x="7035840" y="5823000"/>
            <a:ext cx="789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1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</a:t>
            </a:r>
            <a:r>
              <a:rPr lang="en-US" sz="5700" b="1" strike="noStrike" spc="-1">
                <a:solidFill>
                  <a:srgbClr val="00FF00"/>
                </a:solidFill>
                <a:latin typeface="Courier New"/>
                <a:ea typeface="Courier New"/>
              </a:rPr>
              <a:t>(</a:t>
            </a:r>
            <a:r>
              <a:rPr lang="en-US" sz="5700" b="1" strike="noStrike" spc="-1">
                <a:solidFill>
                  <a:srgbClr val="FFFF00"/>
                </a:solidFill>
                <a:latin typeface="Courier New"/>
                <a:ea typeface="Courier New"/>
              </a:rPr>
              <a:t>[^ ]*)'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323" name="Shape 473"/>
          <p:cNvSpPr/>
          <p:nvPr/>
        </p:nvSpPr>
        <p:spPr>
          <a:xfrm>
            <a:off x="7400880" y="8062560"/>
            <a:ext cx="789588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Start extracting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24" name="Shape 474"/>
          <p:cNvSpPr/>
          <p:nvPr/>
        </p:nvSpPr>
        <p:spPr>
          <a:xfrm flipH="1">
            <a:off x="11367360" y="6705720"/>
            <a:ext cx="330120" cy="13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25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26" name="Shape 466"/>
          <p:cNvSpPr/>
          <p:nvPr/>
        </p:nvSpPr>
        <p:spPr>
          <a:xfrm>
            <a:off x="707760" y="3432240"/>
            <a:ext cx="14982840" cy="28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1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]*)'</a:t>
            </a: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Even Cooler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Shape 482"/>
          <p:cNvSpPr/>
          <p:nvPr/>
        </p:nvSpPr>
        <p:spPr>
          <a:xfrm>
            <a:off x="7035840" y="5823000"/>
            <a:ext cx="789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</a:t>
            </a:r>
            <a:r>
              <a:rPr lang="en-US" sz="57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[^ ]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+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)'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329" name="Shape 483"/>
          <p:cNvSpPr/>
          <p:nvPr/>
        </p:nvSpPr>
        <p:spPr>
          <a:xfrm>
            <a:off x="5998680" y="7734240"/>
            <a:ext cx="560088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Match</a:t>
            </a: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 </a:t>
            </a:r>
            <a:r>
              <a:rPr lang="en-US" sz="3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non-blank character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30" name="Shape 484"/>
          <p:cNvSpPr/>
          <p:nvPr/>
        </p:nvSpPr>
        <p:spPr>
          <a:xfrm flipH="1">
            <a:off x="11175120" y="6651720"/>
            <a:ext cx="867960" cy="1122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1" name="Shape 485"/>
          <p:cNvSpPr/>
          <p:nvPr/>
        </p:nvSpPr>
        <p:spPr>
          <a:xfrm flipH="1">
            <a:off x="13849200" y="6632640"/>
            <a:ext cx="20160" cy="1155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2" name="Shape 486"/>
          <p:cNvSpPr/>
          <p:nvPr/>
        </p:nvSpPr>
        <p:spPr>
          <a:xfrm flipH="1">
            <a:off x="11234880" y="6651720"/>
            <a:ext cx="1988640" cy="1090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00FF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33" name="Shape 487"/>
          <p:cNvSpPr/>
          <p:nvPr/>
        </p:nvSpPr>
        <p:spPr>
          <a:xfrm>
            <a:off x="11697840" y="7734240"/>
            <a:ext cx="438192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Match many of them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34" name="Shape 466"/>
          <p:cNvSpPr/>
          <p:nvPr/>
        </p:nvSpPr>
        <p:spPr>
          <a:xfrm>
            <a:off x="707760" y="3432240"/>
            <a:ext cx="14982840" cy="28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35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1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1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1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Even Cooler Regex Version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Shape 495"/>
          <p:cNvSpPr/>
          <p:nvPr/>
        </p:nvSpPr>
        <p:spPr>
          <a:xfrm>
            <a:off x="7035840" y="5823000"/>
            <a:ext cx="7895880" cy="87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]+</a:t>
            </a:r>
            <a:r>
              <a:rPr lang="en-US" sz="57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)</a:t>
            </a:r>
            <a:r>
              <a:rPr lang="en-US" sz="57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</a:t>
            </a:r>
            <a:endParaRPr lang="en-IN" sz="5700" b="0" strike="noStrike" spc="-1">
              <a:latin typeface="Arial"/>
            </a:endParaRPr>
          </a:p>
        </p:txBody>
      </p:sp>
      <p:sp>
        <p:nvSpPr>
          <p:cNvPr id="338" name="Shape 496"/>
          <p:cNvSpPr/>
          <p:nvPr/>
        </p:nvSpPr>
        <p:spPr>
          <a:xfrm>
            <a:off x="11744280" y="8026560"/>
            <a:ext cx="4393800" cy="62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Stop extracting</a:t>
            </a:r>
            <a:endParaRPr lang="en-IN" sz="3600" b="0" strike="noStrike" spc="-1">
              <a:latin typeface="Arial"/>
            </a:endParaRPr>
          </a:p>
        </p:txBody>
      </p:sp>
      <p:sp>
        <p:nvSpPr>
          <p:cNvPr id="339" name="Shape 497"/>
          <p:cNvSpPr/>
          <p:nvPr/>
        </p:nvSpPr>
        <p:spPr>
          <a:xfrm flipH="1">
            <a:off x="13755600" y="6730920"/>
            <a:ext cx="329760" cy="1344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40" name="Shape 466"/>
          <p:cNvSpPr/>
          <p:nvPr/>
        </p:nvSpPr>
        <p:spPr>
          <a:xfrm>
            <a:off x="707760" y="3432240"/>
            <a:ext cx="14982840" cy="28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import re 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lin = 'From stephen.marquard@uct.ac.za Sat Jan  5 09:14:16 2008'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y = re.findall(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'^From .*@([^ ]*)'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,lin)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['uct.ac.za']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41" name="Shape 419"/>
          <p:cNvSpPr/>
          <p:nvPr/>
        </p:nvSpPr>
        <p:spPr>
          <a:xfrm>
            <a:off x="707760" y="2689920"/>
            <a:ext cx="14226120" cy="67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From stephen.marquard@</a:t>
            </a:r>
            <a:r>
              <a:rPr lang="en-US" sz="30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uct.ac.za</a:t>
            </a:r>
            <a:r>
              <a:rPr lang="en-US" sz="30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 Sat Jan  5 09:14:16 2008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155600" y="646200"/>
            <a:ext cx="13931640" cy="151956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8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Escape Character</a:t>
            </a:r>
            <a:endParaRPr lang="en-IN" sz="7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50148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If you want a special regular expression character to just behave </a:t>
            </a:r>
            <a:r>
              <a:rPr lang="en-US" sz="36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normally</a:t>
            </a: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 (most of the time) you prefix it with </a:t>
            </a:r>
            <a:r>
              <a:rPr lang="en-US" sz="36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'\'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Shape 514"/>
          <p:cNvSpPr/>
          <p:nvPr/>
        </p:nvSpPr>
        <p:spPr>
          <a:xfrm>
            <a:off x="675360" y="4285080"/>
            <a:ext cx="10825920" cy="240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import re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x = 'We just received 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$10.00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for cookies.'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y = re.findall('</a:t>
            </a:r>
            <a:r>
              <a:rPr lang="en-US" sz="30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\$[0-9.]+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',x)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&gt;&gt;&gt; print(y)</a:t>
            </a:r>
            <a:endParaRPr lang="en-IN" sz="3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['</a:t>
            </a:r>
            <a:r>
              <a:rPr lang="en-US" sz="30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$10.00</a:t>
            </a:r>
            <a:r>
              <a:rPr lang="en-US" sz="30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']</a:t>
            </a:r>
            <a:endParaRPr lang="en-IN" sz="3000" b="0" strike="noStrike" spc="-1">
              <a:latin typeface="Arial"/>
            </a:endParaRPr>
          </a:p>
        </p:txBody>
      </p:sp>
      <p:sp>
        <p:nvSpPr>
          <p:cNvPr id="349" name="Shape 515"/>
          <p:cNvSpPr/>
          <p:nvPr/>
        </p:nvSpPr>
        <p:spPr>
          <a:xfrm>
            <a:off x="11115360" y="6283080"/>
            <a:ext cx="3369960" cy="8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9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\$</a:t>
            </a:r>
            <a:r>
              <a:rPr lang="en-US" sz="49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[0-9.]</a:t>
            </a:r>
            <a:r>
              <a:rPr lang="en-US" sz="4900" b="0" strike="noStrike" spc="-1">
                <a:solidFill>
                  <a:srgbClr val="FF7F00"/>
                </a:solidFill>
                <a:latin typeface="Courier New"/>
                <a:ea typeface="Courier New"/>
              </a:rPr>
              <a:t>+</a:t>
            </a:r>
            <a:endParaRPr lang="en-IN" sz="4900" b="0" strike="noStrike" spc="-1">
              <a:latin typeface="Arial"/>
            </a:endParaRPr>
          </a:p>
        </p:txBody>
      </p:sp>
      <p:sp>
        <p:nvSpPr>
          <p:cNvPr id="350" name="Shape 516"/>
          <p:cNvSpPr/>
          <p:nvPr/>
        </p:nvSpPr>
        <p:spPr>
          <a:xfrm>
            <a:off x="12055320" y="7718400"/>
            <a:ext cx="383364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A digit or period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351" name="Shape 517"/>
          <p:cNvSpPr/>
          <p:nvPr/>
        </p:nvSpPr>
        <p:spPr>
          <a:xfrm>
            <a:off x="7354800" y="7654680"/>
            <a:ext cx="401904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FFFF00"/>
                </a:solidFill>
                <a:latin typeface="Arial Regular"/>
                <a:ea typeface="Arial Regular"/>
              </a:rPr>
              <a:t>A real dollar sign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352" name="Shape 518"/>
          <p:cNvSpPr/>
          <p:nvPr/>
        </p:nvSpPr>
        <p:spPr>
          <a:xfrm flipH="1">
            <a:off x="11188080" y="7162560"/>
            <a:ext cx="312120" cy="498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3" name="Shape 519"/>
          <p:cNvSpPr/>
          <p:nvPr/>
        </p:nvSpPr>
        <p:spPr>
          <a:xfrm>
            <a:off x="12503160" y="7061040"/>
            <a:ext cx="312120" cy="605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4" name="Shape 520"/>
          <p:cNvSpPr/>
          <p:nvPr/>
        </p:nvSpPr>
        <p:spPr>
          <a:xfrm flipH="1">
            <a:off x="13474080" y="7068960"/>
            <a:ext cx="85320" cy="649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00F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55" name="Shape 521"/>
          <p:cNvSpPr/>
          <p:nvPr/>
        </p:nvSpPr>
        <p:spPr>
          <a:xfrm>
            <a:off x="12869640" y="4276440"/>
            <a:ext cx="2838240" cy="121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FF7F00"/>
                </a:solidFill>
                <a:latin typeface="Arial Regular"/>
                <a:ea typeface="Arial Regular"/>
              </a:rPr>
              <a:t>At least one or more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356" name="Shape 522"/>
          <p:cNvSpPr/>
          <p:nvPr/>
        </p:nvSpPr>
        <p:spPr>
          <a:xfrm flipH="1" flipV="1">
            <a:off x="14266080" y="5495760"/>
            <a:ext cx="5400" cy="786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200" cap="rnd">
            <a:solidFill>
              <a:srgbClr val="FF7F00"/>
            </a:solidFill>
            <a:miter/>
            <a:headEnd type="stealth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8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Summary</a:t>
            </a:r>
            <a:endParaRPr lang="en-IN" sz="7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435168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marL="1104840" indent="-60336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Regular expressions are a cryptic but powerful language for matching strings and extracting elements from those strings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1104840" indent="-6033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Regular expressions have special characters that indicate intent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1462680" y="1009800"/>
            <a:ext cx="12468960" cy="810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FF00"/>
                </a:solidFill>
                <a:latin typeface="Arial"/>
                <a:ea typeface="Arial"/>
              </a:rPr>
              <a:t>Acknowledgements / Contributions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Shape 535"/>
          <p:cNvSpPr/>
          <p:nvPr/>
        </p:nvSpPr>
        <p:spPr>
          <a:xfrm>
            <a:off x="1206000" y="2150280"/>
            <a:ext cx="6797160" cy="534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These slides are Copyright 2010-  Charles R. Severance (</a:t>
            </a:r>
            <a:r>
              <a:rPr lang="en-US" sz="1800" b="0" u="sng" strike="noStrike" spc="-1">
                <a:solidFill>
                  <a:srgbClr val="009999"/>
                </a:solidFill>
                <a:uFillTx/>
                <a:latin typeface="Arial"/>
                <a:ea typeface="Arial"/>
                <a:hlinkClick r:id="rId2"/>
              </a:rPr>
              <a:t>www.dr-chuck.com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) of the University of Michigan School of Information and </a:t>
            </a:r>
            <a:r>
              <a:rPr lang="en-US" sz="1800" b="0" u="sng" strike="noStrike" spc="-1">
                <a:solidFill>
                  <a:srgbClr val="009999"/>
                </a:solidFill>
                <a:uFillTx/>
                <a:latin typeface="Arial"/>
                <a:ea typeface="Arial"/>
                <a:hlinkClick r:id="rId3"/>
              </a:rPr>
              <a:t>open.umich.edu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Initial Development: Charles Severance, University of Michigan School of Information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… Insert new Contributors and Translations here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361" name="Shape 536"/>
          <p:cNvPicPr/>
          <p:nvPr/>
        </p:nvPicPr>
        <p:blipFill>
          <a:blip r:embed="rId4"/>
          <a:stretch/>
        </p:blipFill>
        <p:spPr>
          <a:xfrm>
            <a:off x="437760" y="903240"/>
            <a:ext cx="1024560" cy="1024560"/>
          </a:xfrm>
          <a:prstGeom prst="rect">
            <a:avLst/>
          </a:prstGeom>
          <a:ln w="0">
            <a:noFill/>
          </a:ln>
        </p:spPr>
      </p:pic>
      <p:pic>
        <p:nvPicPr>
          <p:cNvPr id="362" name="Shape 537"/>
          <p:cNvPicPr/>
          <p:nvPr/>
        </p:nvPicPr>
        <p:blipFill>
          <a:blip r:embed="rId5"/>
          <a:stretch/>
        </p:blipFill>
        <p:spPr>
          <a:xfrm>
            <a:off x="13897800" y="1081440"/>
            <a:ext cx="1968120" cy="668160"/>
          </a:xfrm>
          <a:prstGeom prst="rect">
            <a:avLst/>
          </a:prstGeom>
          <a:ln w="0">
            <a:noFill/>
          </a:ln>
        </p:spPr>
      </p:pic>
      <p:sp>
        <p:nvSpPr>
          <p:cNvPr id="363" name="Shape 538"/>
          <p:cNvSpPr/>
          <p:nvPr/>
        </p:nvSpPr>
        <p:spPr>
          <a:xfrm>
            <a:off x="8704440" y="2280960"/>
            <a:ext cx="6797160" cy="52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Arial"/>
              </a:rPr>
              <a:t>...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8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Regular Expressions</a:t>
            </a:r>
            <a:endParaRPr lang="en-IN" sz="7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Shape 221"/>
          <p:cNvSpPr/>
          <p:nvPr/>
        </p:nvSpPr>
        <p:spPr>
          <a:xfrm>
            <a:off x="2641680" y="2844720"/>
            <a:ext cx="10642320" cy="121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Really clever “wild card” expressions for matching and parsing strings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176" name="Shape 222"/>
          <p:cNvSpPr/>
          <p:nvPr/>
        </p:nvSpPr>
        <p:spPr>
          <a:xfrm>
            <a:off x="2540160" y="8115480"/>
            <a:ext cx="1140768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000" b="0" u="sng" strike="noStrike" spc="-1">
                <a:solidFill>
                  <a:srgbClr val="009999"/>
                </a:solidFill>
                <a:uFillTx/>
                <a:latin typeface="Arial Regular"/>
                <a:ea typeface="Arial Regular"/>
                <a:hlinkClick r:id="rId2"/>
              </a:rPr>
              <a:t>http://en.wikipedia.org/wiki/Regular_expression</a:t>
            </a:r>
            <a:endParaRPr lang="en-IN" sz="3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Shape 227"/>
          <p:cNvPicPr/>
          <p:nvPr/>
        </p:nvPicPr>
        <p:blipFill>
          <a:blip r:embed="rId2"/>
          <a:stretch/>
        </p:blipFill>
        <p:spPr>
          <a:xfrm>
            <a:off x="3490200" y="914400"/>
            <a:ext cx="9148320" cy="6373440"/>
          </a:xfrm>
          <a:prstGeom prst="rect">
            <a:avLst/>
          </a:prstGeom>
          <a:ln w="0">
            <a:noFill/>
          </a:ln>
        </p:spPr>
      </p:pic>
      <p:sp>
        <p:nvSpPr>
          <p:cNvPr id="178" name="Shape 228"/>
          <p:cNvSpPr/>
          <p:nvPr/>
        </p:nvSpPr>
        <p:spPr>
          <a:xfrm>
            <a:off x="2857680" y="7645320"/>
            <a:ext cx="10413360" cy="65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8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Really smart “Find” or “Search”</a:t>
            </a:r>
            <a:endParaRPr lang="en-IN" sz="3800" b="0" strike="noStrike" spc="-1">
              <a:latin typeface="Arial"/>
            </a:endParaRPr>
          </a:p>
        </p:txBody>
      </p:sp>
      <p:sp>
        <p:nvSpPr>
          <p:cNvPr id="179" name="Shape 229"/>
          <p:cNvSpPr/>
          <p:nvPr/>
        </p:nvSpPr>
        <p:spPr>
          <a:xfrm flipH="1">
            <a:off x="12636360" y="1343160"/>
            <a:ext cx="1269360" cy="65988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Understanding Regular Expressions</a:t>
            </a:r>
            <a:endParaRPr lang="en-IN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528336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marL="1104840" indent="-60336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Very powerful and quite cryptic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1104840" indent="-6033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Fun once you understand them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1104840" indent="-6033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Regular expressions are a language unto themselves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1104840" indent="-6033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A language of “marker characters” - programming with characters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  <a:p>
            <a:pPr marL="1104840" indent="-603360">
              <a:lnSpc>
                <a:spcPct val="100000"/>
              </a:lnSpc>
              <a:spcBef>
                <a:spcPts val="2299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>
                <a:solidFill>
                  <a:srgbClr val="FFFFFF"/>
                </a:solidFill>
                <a:latin typeface="Arial Regular"/>
                <a:ea typeface="Arial Regular"/>
              </a:rPr>
              <a:t>It is kind of an “old school” language - compact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50760" tIns="50760" rIns="50760" bIns="507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Regular Expression Quick Guide</a:t>
            </a:r>
            <a:endParaRPr lang="en-IN" sz="6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Shape 247"/>
          <p:cNvSpPr/>
          <p:nvPr/>
        </p:nvSpPr>
        <p:spPr>
          <a:xfrm>
            <a:off x="2565360" y="2539800"/>
            <a:ext cx="11607480" cy="519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^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Matches the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beginning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of a line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$ 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Matches the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end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of the line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.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Matches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any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character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\s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Matches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whitespace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\S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Matches any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non-whitespace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character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*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Repeats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a character zero or more times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*?  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Repeats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a character zero or more times (non-greedy)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+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Repeats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a character one or more times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+?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Repeats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a character one or more times (non-greedy)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[aeiou]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Matches a single character in the listed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set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[^XYZ]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Matches a single character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not in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the listed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set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[a-z0-9]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The set of characters can include a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range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(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Indicates where string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extraction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is to start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)  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Indicates where string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extraction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is to end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4" name="TextBox 1"/>
          <p:cNvSpPr/>
          <p:nvPr/>
        </p:nvSpPr>
        <p:spPr>
          <a:xfrm>
            <a:off x="3053160" y="8407440"/>
            <a:ext cx="92383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>
                <a:solidFill>
                  <a:srgbClr val="FFFF00"/>
                </a:solidFill>
                <a:latin typeface="Arial"/>
                <a:ea typeface="Arial"/>
              </a:rPr>
              <a:t>https://www.py4e.com/lectures3/Pythonlearn-11-Regex-Handout.txt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The Regular Expression Module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155600" y="2603520"/>
            <a:ext cx="13931640" cy="570204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marL="749160" indent="-371160">
              <a:lnSpc>
                <a:spcPct val="100000"/>
              </a:lnSpc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Before you can use regular expressions in your program, you must import the library using “</a:t>
            </a:r>
            <a:r>
              <a:rPr lang="en-US" sz="3600" b="0" strike="noStrike" spc="-1" dirty="0">
                <a:solidFill>
                  <a:srgbClr val="00FF00"/>
                </a:solidFill>
                <a:latin typeface="Arial Regular"/>
                <a:ea typeface="Arial Regular"/>
              </a:rPr>
              <a:t>import re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”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749160" indent="-371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You can use </a:t>
            </a:r>
            <a:r>
              <a:rPr lang="en-US" sz="3600" b="0" strike="noStrike" spc="-1" dirty="0" err="1">
                <a:solidFill>
                  <a:srgbClr val="00FF00"/>
                </a:solidFill>
                <a:latin typeface="Arial Regular"/>
                <a:ea typeface="Arial Regular"/>
              </a:rPr>
              <a:t>re.search</a:t>
            </a:r>
            <a:r>
              <a:rPr lang="en-US" sz="3600" b="0" strike="noStrike" spc="-1" dirty="0">
                <a:solidFill>
                  <a:srgbClr val="00FF00"/>
                </a:solidFill>
                <a:latin typeface="Arial Regular"/>
                <a:ea typeface="Arial Regular"/>
              </a:rPr>
              <a:t>()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to see if a string matches a regular expression, similar to using the </a:t>
            </a:r>
            <a:r>
              <a:rPr lang="en-US" sz="3600" b="0" strike="noStrike" spc="-1" dirty="0">
                <a:solidFill>
                  <a:srgbClr val="FF00FF"/>
                </a:solidFill>
                <a:latin typeface="Arial Regular"/>
                <a:ea typeface="Arial Regular"/>
              </a:rPr>
              <a:t>find() 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method for strings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  <a:p>
            <a:pPr marL="749160" indent="-371160">
              <a:lnSpc>
                <a:spcPct val="100000"/>
              </a:lnSpc>
              <a:spcBef>
                <a:spcPts val="3501"/>
              </a:spcBef>
              <a:buClr>
                <a:srgbClr val="FFFFFF"/>
              </a:buClr>
              <a:buFont typeface="Cabin"/>
              <a:buChar char="•"/>
            </a:pP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You can use </a:t>
            </a:r>
            <a:r>
              <a:rPr lang="en-US" sz="3600" b="0" strike="noStrike" spc="-1" dirty="0" err="1">
                <a:solidFill>
                  <a:srgbClr val="00FF00"/>
                </a:solidFill>
                <a:latin typeface="Arial Regular"/>
                <a:ea typeface="Arial Regular"/>
              </a:rPr>
              <a:t>re.findall</a:t>
            </a:r>
            <a:r>
              <a:rPr lang="en-US" sz="3600" b="0" strike="noStrike" spc="-1" dirty="0">
                <a:solidFill>
                  <a:srgbClr val="00FF00"/>
                </a:solidFill>
                <a:latin typeface="Arial Regular"/>
                <a:ea typeface="Arial Regular"/>
              </a:rPr>
              <a:t>()</a:t>
            </a:r>
            <a:r>
              <a:rPr lang="en-US" sz="3600" b="0" strike="noStrike" spc="-1" dirty="0">
                <a:solidFill>
                  <a:srgbClr val="FFFFFF"/>
                </a:solidFill>
                <a:latin typeface="Arial Regular"/>
                <a:ea typeface="Arial Regular"/>
              </a:rPr>
              <a:t> to extract portions of a string that match your regular expression, </a:t>
            </a:r>
            <a:r>
              <a:rPr lang="en-US" sz="3600" b="0" strike="sngStrike" spc="-1" dirty="0">
                <a:solidFill>
                  <a:srgbClr val="FFFFFF"/>
                </a:solidFill>
                <a:latin typeface="Arial Regular"/>
                <a:ea typeface="Arial Regular"/>
              </a:rPr>
              <a:t>similar to a combination of </a:t>
            </a:r>
            <a:r>
              <a:rPr lang="en-US" sz="3600" b="0" strike="sngStrike" spc="-1" dirty="0">
                <a:solidFill>
                  <a:srgbClr val="FF00FF"/>
                </a:solidFill>
                <a:latin typeface="Arial Regular"/>
                <a:ea typeface="Arial Regular"/>
              </a:rPr>
              <a:t>find()</a:t>
            </a:r>
            <a:r>
              <a:rPr lang="en-US" sz="3600" b="0" strike="sngStrike" spc="-1" dirty="0">
                <a:solidFill>
                  <a:srgbClr val="FFFFFF"/>
                </a:solidFill>
                <a:latin typeface="Arial Regular"/>
                <a:ea typeface="Arial Regular"/>
              </a:rPr>
              <a:t> and slicing:  </a:t>
            </a:r>
            <a:r>
              <a:rPr lang="en-US" sz="3600" b="0" strike="sngStrike" spc="-1" dirty="0">
                <a:solidFill>
                  <a:srgbClr val="FF00FF"/>
                </a:solidFill>
                <a:latin typeface="Arial Regular"/>
                <a:ea typeface="Arial Regular"/>
              </a:rPr>
              <a:t>var[5:10]</a:t>
            </a:r>
            <a:r>
              <a:rPr lang="en-US" sz="3600" b="0" strike="sngStrike" spc="-1" dirty="0">
                <a:solidFill>
                  <a:srgbClr val="FFFF00"/>
                </a:solidFill>
                <a:latin typeface="Arial Regular"/>
                <a:ea typeface="Arial Regular"/>
              </a:rPr>
              <a:t> </a:t>
            </a:r>
            <a:endParaRPr lang="en-IN" sz="3600" b="0" strike="sng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55600" y="814320"/>
            <a:ext cx="139316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Using </a:t>
            </a:r>
            <a:r>
              <a:rPr lang="en-US" sz="7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re.search()</a:t>
            </a: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 Like </a:t>
            </a:r>
            <a:r>
              <a:rPr lang="en-US" sz="7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find()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Shape 259"/>
          <p:cNvSpPr/>
          <p:nvPr/>
        </p:nvSpPr>
        <p:spPr>
          <a:xfrm>
            <a:off x="8371440" y="3411000"/>
            <a:ext cx="7579080" cy="385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import re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hand = open('mbox-short.txt')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line in hand: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line = line.rstrip()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if </a:t>
            </a: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re.search('From:', line)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print(line)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89" name="Shape 260"/>
          <p:cNvSpPr/>
          <p:nvPr/>
        </p:nvSpPr>
        <p:spPr>
          <a:xfrm>
            <a:off x="985680" y="3652560"/>
            <a:ext cx="6996960" cy="32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hand = open('mbox-short.txt')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line in hand: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line = line.rstrip()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if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line.find('From:')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&gt;= 0: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print(line)</a:t>
            </a:r>
            <a:endParaRPr lang="en-IN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912960" y="814320"/>
            <a:ext cx="14621040" cy="1725120"/>
          </a:xfrm>
          <a:prstGeom prst="rect">
            <a:avLst/>
          </a:prstGeom>
          <a:noFill/>
          <a:ln w="0">
            <a:noFill/>
          </a:ln>
        </p:spPr>
        <p:txBody>
          <a:bodyPr lIns="38160" tIns="38160" rIns="38160" bIns="3816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Using </a:t>
            </a:r>
            <a:r>
              <a:rPr lang="en-US" sz="7600" b="0" strike="noStrike" spc="-1">
                <a:solidFill>
                  <a:srgbClr val="00FF00"/>
                </a:solidFill>
                <a:latin typeface="Arial Regular"/>
                <a:ea typeface="Arial Regular"/>
              </a:rPr>
              <a:t>re.search()</a:t>
            </a:r>
            <a:r>
              <a:rPr lang="en-US" sz="7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 Like </a:t>
            </a:r>
            <a:r>
              <a:rPr lang="en-US" sz="7600" b="0" strike="noStrike" spc="-1">
                <a:solidFill>
                  <a:srgbClr val="FF00FF"/>
                </a:solidFill>
                <a:latin typeface="Arial Regular"/>
                <a:ea typeface="Arial Regular"/>
              </a:rPr>
              <a:t>startswith()</a:t>
            </a:r>
            <a:endParaRPr lang="en-IN" sz="7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Shape 266"/>
          <p:cNvSpPr/>
          <p:nvPr/>
        </p:nvSpPr>
        <p:spPr>
          <a:xfrm>
            <a:off x="7881480" y="3120480"/>
            <a:ext cx="7895520" cy="3416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import re</a:t>
            </a:r>
            <a:endParaRPr lang="en-IN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hand = open('mbox-short.txt')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line in hand: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line = line.rstrip()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if </a:t>
            </a: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re.search('</a:t>
            </a:r>
            <a:r>
              <a:rPr lang="en-US" sz="2400" b="0" strike="noStrike" spc="-1">
                <a:solidFill>
                  <a:srgbClr val="FFFF00"/>
                </a:solidFill>
                <a:latin typeface="Courier New"/>
                <a:ea typeface="Courier New"/>
              </a:rPr>
              <a:t>^</a:t>
            </a:r>
            <a:r>
              <a:rPr lang="en-US" sz="2400" b="0" strike="noStrike" spc="-1">
                <a:solidFill>
                  <a:srgbClr val="00FF00"/>
                </a:solidFill>
                <a:latin typeface="Courier New"/>
                <a:ea typeface="Courier New"/>
              </a:rPr>
              <a:t>From:', line)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print(line)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2" name="Shape 267"/>
          <p:cNvSpPr/>
          <p:nvPr/>
        </p:nvSpPr>
        <p:spPr>
          <a:xfrm>
            <a:off x="682200" y="3305160"/>
            <a:ext cx="8363520" cy="32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hand = open('mbox-short.txt')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for line in hand: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line = line.rstrip()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if </a:t>
            </a:r>
            <a:r>
              <a:rPr lang="en-US" sz="2400" b="0" strike="noStrike" spc="-1">
                <a:solidFill>
                  <a:srgbClr val="FF00FF"/>
                </a:solidFill>
                <a:latin typeface="Courier New"/>
                <a:ea typeface="Courier New"/>
              </a:rPr>
              <a:t>line.startswith('From:')</a:t>
            </a: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: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        print(line)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193" name="Shape 268"/>
          <p:cNvSpPr/>
          <p:nvPr/>
        </p:nvSpPr>
        <p:spPr>
          <a:xfrm>
            <a:off x="240480" y="7454880"/>
            <a:ext cx="15761880" cy="62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rgbClr val="FFD966"/>
                </a:solidFill>
                <a:latin typeface="Arial Regular"/>
                <a:ea typeface="Arial Regular"/>
              </a:rPr>
              <a:t>We fine-tune what is matched by adding special characters to the string</a:t>
            </a:r>
            <a:endParaRPr lang="en-IN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</TotalTime>
  <Words>2091</Words>
  <Application>Microsoft Macintosh PowerPoint</Application>
  <PresentationFormat>Custom</PresentationFormat>
  <Paragraphs>250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Arial Regular</vt:lpstr>
      <vt:lpstr>Cabin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Regular Expressions</vt:lpstr>
      <vt:lpstr>Regular Expressions</vt:lpstr>
      <vt:lpstr>Regular Expressions</vt:lpstr>
      <vt:lpstr>PowerPoint Presentation</vt:lpstr>
      <vt:lpstr>Understanding Regular Expressions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 Greedy Matching</vt:lpstr>
      <vt:lpstr>Non-Greedy Matching</vt:lpstr>
      <vt:lpstr>Fine-Tuning String Extraction</vt:lpstr>
      <vt:lpstr>Fine-Tuning String Extraction</vt:lpstr>
      <vt:lpstr>The Double Split Pattern</vt:lpstr>
      <vt:lpstr>The Regex Version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Escape Character</vt:lpstr>
      <vt:lpstr>Summary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subject/>
  <dc:creator/>
  <dc:description/>
  <cp:lastModifiedBy>Kaveri Anuranjana</cp:lastModifiedBy>
  <cp:revision>57</cp:revision>
  <dcterms:modified xsi:type="dcterms:W3CDTF">2025-01-03T08:21:42Z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33</vt:i4>
  </property>
  <property fmtid="{D5CDD505-2E9C-101B-9397-08002B2CF9AE}" pid="3" name="PresentationFormat">
    <vt:lpwstr>Custom</vt:lpwstr>
  </property>
  <property fmtid="{D5CDD505-2E9C-101B-9397-08002B2CF9AE}" pid="4" name="Slides">
    <vt:i4>34</vt:i4>
  </property>
</Properties>
</file>