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1" r:id="rId9"/>
    <p:sldId id="280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20"/>
  </p:normalViewPr>
  <p:slideViewPr>
    <p:cSldViewPr snapToGrid="0">
      <p:cViewPr varScale="1">
        <p:scale>
          <a:sx n="136" d="100"/>
          <a:sy n="136" d="100"/>
        </p:scale>
        <p:origin x="8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5D9D203A-4D5B-4188-B39F-D29DF47E19E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8221680" cy="129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71960" y="3334680"/>
            <a:ext cx="8221680" cy="129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80540ED0-3326-4554-9EC7-B95645F78CA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4011840" cy="129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84680" y="1919160"/>
            <a:ext cx="4011840" cy="129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71960" y="3334680"/>
            <a:ext cx="4011840" cy="129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84680" y="3334680"/>
            <a:ext cx="4011840" cy="129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8174CE5-4947-4DF2-9792-59D3EB142AD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2647080" cy="129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51880" y="1919160"/>
            <a:ext cx="2647080" cy="129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31440" y="1919160"/>
            <a:ext cx="2647080" cy="129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71960" y="3334680"/>
            <a:ext cx="2647080" cy="129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51880" y="3334680"/>
            <a:ext cx="2647080" cy="129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31440" y="3334680"/>
            <a:ext cx="2647080" cy="129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C8017DED-0C00-41E3-BAB7-06522354154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54ECCAD-47A0-484C-BCB6-BADB6808BFE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C14C49A-4CC3-407E-B442-6CFF0B60DDA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FBCD575-0DA0-4988-943E-7C950C7DA57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4011840" cy="270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84680" y="1919160"/>
            <a:ext cx="4011840" cy="270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E018A52-1DC0-464A-A1D3-1794CDE7C05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28B6603-7C08-4BBC-9A84-5AB91F1F1E4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71960" y="738720"/>
            <a:ext cx="8221680" cy="355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EAF3122-9B3E-4E23-A5D1-1A7A0057437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4011840" cy="129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84680" y="1919160"/>
            <a:ext cx="4011840" cy="270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71960" y="3334680"/>
            <a:ext cx="4011840" cy="129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7346D1C-890E-4612-A8D9-08259E13614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F0D4A32-2A50-4363-8CFD-217BB1E354D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4011840" cy="270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84680" y="1919160"/>
            <a:ext cx="4011840" cy="129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84680" y="3334680"/>
            <a:ext cx="4011840" cy="129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6666830-33B9-4ADC-ACC2-C5EFB7FCFB9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4011840" cy="129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84680" y="1919160"/>
            <a:ext cx="4011840" cy="129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71960" y="3334680"/>
            <a:ext cx="8221680" cy="129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849627D-20A9-4AD2-A8E0-1DE9BE389E1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8221680" cy="129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71960" y="3334680"/>
            <a:ext cx="8221680" cy="129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F97D279-3941-4DF8-9504-F16454C4916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4011840" cy="129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84680" y="1919160"/>
            <a:ext cx="4011840" cy="129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71960" y="3334680"/>
            <a:ext cx="4011840" cy="129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84680" y="3334680"/>
            <a:ext cx="4011840" cy="129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5B03E7F-0C99-4230-8240-60DCA73BA89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2647080" cy="129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51880" y="1919160"/>
            <a:ext cx="2647080" cy="129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31440" y="1919160"/>
            <a:ext cx="2647080" cy="129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71960" y="3334680"/>
            <a:ext cx="2647080" cy="129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51880" y="3334680"/>
            <a:ext cx="2647080" cy="129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31440" y="3334680"/>
            <a:ext cx="2647080" cy="129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A472DA4-3F21-4AED-A2C9-077F6EB5AC6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4A042C2-36DF-4894-9EC8-8EA3F714329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1BE1985-0F77-49A3-B474-21F5CDD0852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D63ADB3-7C62-49FB-A0AB-41A8168F0AE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4011840" cy="270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84680" y="1919160"/>
            <a:ext cx="4011840" cy="270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13C8AD2-240D-40D2-B044-C963C0F8AF4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0E4BCC9-973F-49B3-B3B4-ACCC271AC1C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C70786A8-94C4-409F-87AC-B755C7ECCA2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71960" y="738720"/>
            <a:ext cx="8221680" cy="355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64B67F3-6589-4EE6-BBF1-8B41F9BDFC3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4011840" cy="129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84680" y="1919160"/>
            <a:ext cx="4011840" cy="270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471960" y="3334680"/>
            <a:ext cx="4011840" cy="129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CAA2397-7C14-4997-BAA6-8F7184636EF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4011840" cy="270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84680" y="1919160"/>
            <a:ext cx="4011840" cy="129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4684680" y="3334680"/>
            <a:ext cx="4011840" cy="129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F51F819-8C0F-4B86-B825-05698DF3B6D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4011840" cy="129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684680" y="1919160"/>
            <a:ext cx="4011840" cy="129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471960" y="3334680"/>
            <a:ext cx="8221680" cy="129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DED9DB0-84E7-41BD-83F8-AB12CBD721D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8221680" cy="129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71960" y="3334680"/>
            <a:ext cx="8221680" cy="129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289776C-420B-4D4F-BC4B-EA5F95AB3A5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4011840" cy="129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684680" y="1919160"/>
            <a:ext cx="4011840" cy="129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471960" y="3334680"/>
            <a:ext cx="4011840" cy="129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4684680" y="3334680"/>
            <a:ext cx="4011840" cy="129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8E8F0B4-FDF6-4207-8EF8-01115511135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2647080" cy="129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251880" y="1919160"/>
            <a:ext cx="2647080" cy="129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31440" y="1919160"/>
            <a:ext cx="2647080" cy="129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471960" y="3334680"/>
            <a:ext cx="2647080" cy="129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251880" y="3334680"/>
            <a:ext cx="2647080" cy="129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031440" y="3334680"/>
            <a:ext cx="2647080" cy="129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F793E75-0E90-4377-B2CA-09CDD8ADA4C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231F043F-72C5-4C34-8E94-64A5851D0A1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76C7BD30-BE8F-41F9-AFEA-F7EC786193D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F71E37DD-7509-4081-95D1-42DD6023632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4011840" cy="270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84680" y="1919160"/>
            <a:ext cx="4011840" cy="270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CA2D3E5-116D-40E0-8628-B2DEF86BDF3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4011840" cy="270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4684680" y="1919160"/>
            <a:ext cx="4011840" cy="270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148231C3-3320-45EB-BA97-E33C0606F7D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079AD25F-8E1E-4880-A3D2-C7A01D12575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471960" y="738720"/>
            <a:ext cx="8221680" cy="355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361BEBF0-B34C-4D02-8E36-83BEEF0ECA1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4011840" cy="129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4684680" y="1919160"/>
            <a:ext cx="4011840" cy="270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471960" y="3334680"/>
            <a:ext cx="4011840" cy="129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4848E91B-10C7-4E79-873F-A07813B53AD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4011840" cy="270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4684680" y="1919160"/>
            <a:ext cx="4011840" cy="129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4684680" y="3334680"/>
            <a:ext cx="4011840" cy="129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B574EC9A-7871-42C5-8E78-91E44CE9406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4011840" cy="129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4684680" y="1919160"/>
            <a:ext cx="4011840" cy="129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471960" y="3334680"/>
            <a:ext cx="8221680" cy="129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C58807BC-518E-4407-94D7-F9157876678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8221680" cy="129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471960" y="3334680"/>
            <a:ext cx="8221680" cy="129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49C53C60-266F-4327-89DE-3AA24F9CF83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4011840" cy="129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4684680" y="1919160"/>
            <a:ext cx="4011840" cy="129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471960" y="3334680"/>
            <a:ext cx="4011840" cy="129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/>
          </p:nvPr>
        </p:nvSpPr>
        <p:spPr>
          <a:xfrm>
            <a:off x="4684680" y="3334680"/>
            <a:ext cx="4011840" cy="129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EF6EE71F-413B-4B0C-9276-3252C47D43B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2647080" cy="129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3251880" y="1919160"/>
            <a:ext cx="2647080" cy="129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6031440" y="1919160"/>
            <a:ext cx="2647080" cy="129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471960" y="3334680"/>
            <a:ext cx="2647080" cy="129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/>
          </p:nvPr>
        </p:nvSpPr>
        <p:spPr>
          <a:xfrm>
            <a:off x="3251880" y="3334680"/>
            <a:ext cx="2647080" cy="129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/>
          </p:nvPr>
        </p:nvSpPr>
        <p:spPr>
          <a:xfrm>
            <a:off x="6031440" y="3334680"/>
            <a:ext cx="2647080" cy="129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FE913A28-1C74-4F00-9770-67D096058D8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516DC452-198D-47B5-8C53-D5414E2DC21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71960" y="738720"/>
            <a:ext cx="8221680" cy="355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1F4A9D0-0A21-458B-8767-868845E5C1B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4011840" cy="129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84680" y="1919160"/>
            <a:ext cx="4011840" cy="270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71960" y="3334680"/>
            <a:ext cx="4011840" cy="129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8C3D4DAE-2D86-4270-9947-C93BA39D1CD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4011840" cy="270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84680" y="1919160"/>
            <a:ext cx="4011840" cy="129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84680" y="3334680"/>
            <a:ext cx="4011840" cy="129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18824B7-B1CE-4ACF-80BF-88A744F3E29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4011840" cy="129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84680" y="1919160"/>
            <a:ext cx="4011840" cy="129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71960" y="3334680"/>
            <a:ext cx="8221680" cy="129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DADEEE32-FF1B-42B4-B79C-7F67F92E849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0;p2"/>
          <p:cNvSpPr/>
          <p:nvPr/>
        </p:nvSpPr>
        <p:spPr>
          <a:xfrm flipH="1">
            <a:off x="8246520" y="4245840"/>
            <a:ext cx="897120" cy="897120"/>
          </a:xfrm>
          <a:prstGeom prst="rtTriangle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Google Shape;11;p2"/>
          <p:cNvSpPr/>
          <p:nvPr/>
        </p:nvSpPr>
        <p:spPr>
          <a:xfrm flipH="1">
            <a:off x="8246520" y="4245840"/>
            <a:ext cx="897120" cy="897120"/>
          </a:xfrm>
          <a:prstGeom prst="round1Rect">
            <a:avLst>
              <a:gd name="adj" fmla="val 16667"/>
            </a:avLst>
          </a:prstGeom>
          <a:solidFill>
            <a:schemeClr val="lt1">
              <a:alpha val="68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90600" y="1819440"/>
            <a:ext cx="8221680" cy="93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en-IN" sz="4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GB" sz="1000" b="0" strike="noStrike" spc="-1">
                <a:solidFill>
                  <a:srgbClr val="737373"/>
                </a:solidFill>
                <a:latin typeface="Roboto"/>
                <a:ea typeface="Robo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BF98A844-5335-40EE-9575-C519A7AB2E83}" type="slidenum">
              <a:rPr lang="en-GB" sz="1000" b="0" strike="noStrike" spc="-1">
                <a:solidFill>
                  <a:srgbClr val="737373"/>
                </a:solidFill>
                <a:latin typeface="Roboto"/>
                <a:ea typeface="Robo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16;p3"/>
          <p:cNvSpPr/>
          <p:nvPr/>
        </p:nvSpPr>
        <p:spPr>
          <a:xfrm rot="10800000" flipH="1">
            <a:off x="-360" y="1686600"/>
            <a:ext cx="9143640" cy="345708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Google Shape;17;p3"/>
          <p:cNvSpPr/>
          <p:nvPr/>
        </p:nvSpPr>
        <p:spPr>
          <a:xfrm>
            <a:off x="0" y="1685880"/>
            <a:ext cx="9143640" cy="108360"/>
          </a:xfrm>
          <a:prstGeom prst="rect">
            <a:avLst/>
          </a:prstGeom>
          <a:gradFill rotWithShape="0">
            <a:gsLst>
              <a:gs pos="0">
                <a:srgbClr val="F9F9F9"/>
              </a:gs>
              <a:gs pos="100000">
                <a:srgbClr val="DEDEDE"/>
              </a:gs>
            </a:gsLst>
            <a:lin ang="162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sldNum" idx="2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GB" sz="1000" b="0" strike="noStrike" spc="-1">
                <a:solidFill>
                  <a:srgbClr val="737373"/>
                </a:solidFill>
                <a:latin typeface="Roboto"/>
                <a:ea typeface="Robo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5EFBE6FE-8A66-44F3-A55E-F19E68F0B126}" type="slidenum">
              <a:rPr lang="en-GB" sz="1000" b="0" strike="noStrike" spc="-1">
                <a:solidFill>
                  <a:srgbClr val="737373"/>
                </a:solidFill>
                <a:latin typeface="Roboto"/>
                <a:ea typeface="Robo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22;p4"/>
          <p:cNvSpPr/>
          <p:nvPr/>
        </p:nvSpPr>
        <p:spPr>
          <a:xfrm rot="10800000" flipH="1">
            <a:off x="-360" y="657000"/>
            <a:ext cx="9143640" cy="448668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Google Shape;23;p4"/>
          <p:cNvSpPr/>
          <p:nvPr/>
        </p:nvSpPr>
        <p:spPr>
          <a:xfrm>
            <a:off x="0" y="656280"/>
            <a:ext cx="9143640" cy="108360"/>
          </a:xfrm>
          <a:prstGeom prst="rect">
            <a:avLst/>
          </a:prstGeom>
          <a:gradFill rotWithShape="0">
            <a:gsLst>
              <a:gs pos="0">
                <a:srgbClr val="F9F9F9"/>
              </a:gs>
              <a:gs pos="100000">
                <a:srgbClr val="DEDEDE"/>
              </a:gs>
            </a:gsLst>
            <a:lin ang="162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98280" y="16200"/>
            <a:ext cx="8826120" cy="602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5" name="PlaceHolder 2"/>
          <p:cNvSpPr>
            <a:spLocks noGrp="1"/>
          </p:cNvSpPr>
          <p:nvPr>
            <p:ph type="sldNum" idx="3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GB" sz="1000" b="0" strike="noStrike" spc="-1">
                <a:solidFill>
                  <a:srgbClr val="737373"/>
                </a:solidFill>
                <a:latin typeface="Roboto"/>
                <a:ea typeface="Robo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CB891EA5-1D84-4E5E-B3E7-1280F52CC432}" type="slidenum">
              <a:rPr lang="en-GB" sz="1000" b="0" strike="noStrike" spc="-1">
                <a:solidFill>
                  <a:srgbClr val="737373"/>
                </a:solidFill>
                <a:latin typeface="Roboto"/>
                <a:ea typeface="Robo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r>
              <a:rPr lang="en-IN" sz="4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24" name="PlaceHolder 2"/>
          <p:cNvSpPr>
            <a:spLocks noGrp="1"/>
          </p:cNvSpPr>
          <p:nvPr>
            <p:ph type="sldNum" idx="4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GB" sz="1000" b="0" strike="noStrike" spc="-1">
                <a:solidFill>
                  <a:srgbClr val="FFFFFF"/>
                </a:solidFill>
                <a:latin typeface="Roboto"/>
                <a:ea typeface="Robo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D521A857-3BF0-497E-8335-CBFCA826057F}" type="slidenum">
              <a:rPr lang="en-GB" sz="1000" b="0" strike="noStrike" spc="-1">
                <a:solidFill>
                  <a:srgbClr val="FFFFFF"/>
                </a:solidFill>
                <a:latin typeface="Roboto"/>
                <a:ea typeface="Robo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.scrapy.org/en/latest/intro/tutorial.html" TargetMode="Externa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.scrapy.org/en/latest/intro/tutorial.html" TargetMode="Externa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scrapy.org/en/latest/topics/practices.html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doc.scrapy.org/en/latest/topics/settings.html" TargetMode="External"/><Relationship Id="rId1" Type="http://schemas.openxmlformats.org/officeDocument/2006/relationships/slideLayout" Target="../slideLayouts/slideLayout29.xml"/><Relationship Id="rId6" Type="http://schemas.openxmlformats.org/officeDocument/2006/relationships/hyperlink" Target="http://www.googleguide.com/cached_pages.html" TargetMode="External"/><Relationship Id="rId5" Type="http://schemas.openxmlformats.org/officeDocument/2006/relationships/hyperlink" Target="https://doc.scrapy.org/en/latest/topics/settings.html#std:setting-DOWNLOAD_DELAY" TargetMode="External"/><Relationship Id="rId4" Type="http://schemas.openxmlformats.org/officeDocument/2006/relationships/hyperlink" Target="https://doc.scrapy.org/en/latest/topics/downloader-middleware.html#std:setting-COOKIES_ENABLED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ode.com/docs/development/python/use-scrapy-to-extract-data-from-html-tags/" TargetMode="External"/><Relationship Id="rId2" Type="http://schemas.openxmlformats.org/officeDocument/2006/relationships/hyperlink" Target="https://blog.theodo.fr/2018/02/scrape-websites-5-minutes-scrapy/" TargetMode="Externa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crawl.org/" TargetMode="External"/><Relationship Id="rId2" Type="http://schemas.openxmlformats.org/officeDocument/2006/relationships/hyperlink" Target="http://urlsearch.commoncrawl.org/" TargetMode="Externa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HTTP_status_codes" TargetMode="Externa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4" Type="http://schemas.openxmlformats.org/officeDocument/2006/relationships/hyperlink" Target="http://jsonlines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rapy.org/en/latest/topics/architecture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.scrapy.org/en/latest/intro/tutorial.html" TargetMode="Externa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ist441.ist.psu.edu:5603" TargetMode="External"/><Relationship Id="rId2" Type="http://schemas.openxmlformats.org/officeDocument/2006/relationships/hyperlink" Target="https://svg.up.ist.psu.edu/" TargetMode="Externa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auryr/ist441_scrapy" TargetMode="Externa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390600" y="1819440"/>
            <a:ext cx="8221680" cy="93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4800" b="0" strike="noStrike" spc="-1">
                <a:solidFill>
                  <a:srgbClr val="FFFFFF"/>
                </a:solidFill>
                <a:latin typeface="Roboto"/>
                <a:ea typeface="Roboto"/>
              </a:rPr>
              <a:t>Crawling using Scrapy</a:t>
            </a:r>
            <a:endParaRPr lang="en-IN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390600" y="2789280"/>
            <a:ext cx="8221680" cy="432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800" b="0" strike="noStrike" spc="-1">
                <a:solidFill>
                  <a:srgbClr val="FFFFFF"/>
                </a:solidFill>
                <a:latin typeface="Roboto"/>
                <a:ea typeface="Roboto"/>
              </a:rPr>
              <a:t>IST 441 - Fall 2021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subTitle"/>
          </p:nvPr>
        </p:nvSpPr>
        <p:spPr>
          <a:xfrm>
            <a:off x="460800" y="4128480"/>
            <a:ext cx="8221680" cy="432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800" b="0" strike="noStrike" spc="-1">
                <a:solidFill>
                  <a:srgbClr val="FFFFFF"/>
                </a:solidFill>
                <a:latin typeface="Roboto"/>
                <a:ea typeface="Roboto"/>
              </a:rPr>
              <a:t>Shaurya Rohatgi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800" b="0" strike="noStrike" spc="-1">
                <a:solidFill>
                  <a:srgbClr val="FFFFFF"/>
                </a:solidFill>
                <a:latin typeface="Roboto"/>
                <a:ea typeface="Roboto"/>
              </a:rPr>
              <a:t>PhD Candidate, IST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98280" y="16200"/>
            <a:ext cx="8826120" cy="602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800" b="0" strike="noStrike" spc="-1">
                <a:solidFill>
                  <a:srgbClr val="FFFFFF"/>
                </a:solidFill>
                <a:latin typeface="Roboto"/>
                <a:ea typeface="Roboto"/>
              </a:rPr>
              <a:t>Starting a Project in Scrapy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Google Shape;137;p22"/>
          <p:cNvSpPr/>
          <p:nvPr/>
        </p:nvSpPr>
        <p:spPr>
          <a:xfrm>
            <a:off x="6843240" y="4908240"/>
            <a:ext cx="2464200" cy="311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2880" bIns="18288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800" b="0" u="sng" strike="noStrike" spc="-1">
                <a:solidFill>
                  <a:srgbClr val="4FC3F7"/>
                </a:solidFill>
                <a:uFillTx/>
                <a:latin typeface="Arial"/>
                <a:ea typeface="Arial"/>
                <a:hlinkClick r:id="rId2"/>
              </a:rPr>
              <a:t>https://doc.scrapy.org/en/latest/intro/tutorial.html</a:t>
            </a:r>
            <a:endParaRPr lang="en-IN" sz="800" b="0" strike="noStrike" spc="-1">
              <a:latin typeface="Arial"/>
            </a:endParaRPr>
          </a:p>
        </p:txBody>
      </p:sp>
      <p:sp>
        <p:nvSpPr>
          <p:cNvPr id="197" name="Google Shape;138;p22"/>
          <p:cNvSpPr/>
          <p:nvPr/>
        </p:nvSpPr>
        <p:spPr>
          <a:xfrm>
            <a:off x="7717680" y="1126440"/>
            <a:ext cx="1501920" cy="356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2880" bIns="18288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rgbClr val="0000FF"/>
                </a:solidFill>
                <a:latin typeface="Arial"/>
                <a:ea typeface="Arial"/>
              </a:rPr>
              <a:t>Creates Project files and directories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98" name="Google Shape;139;p22"/>
          <p:cNvSpPr/>
          <p:nvPr/>
        </p:nvSpPr>
        <p:spPr>
          <a:xfrm>
            <a:off x="4280760" y="1018080"/>
            <a:ext cx="3423960" cy="1724400"/>
          </a:xfrm>
          <a:prstGeom prst="curvedLeftArrow">
            <a:avLst>
              <a:gd name="adj1" fmla="val 10077"/>
              <a:gd name="adj2" fmla="val 50000"/>
              <a:gd name="adj3" fmla="val 21295"/>
            </a:avLst>
          </a:prstGeom>
          <a:solidFill>
            <a:srgbClr val="FF0000"/>
          </a:solidFill>
          <a:ln w="9525">
            <a:solidFill>
              <a:srgbClr val="42424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9" name="PlaceHolder 2"/>
          <p:cNvSpPr>
            <a:spLocks noGrp="1"/>
          </p:cNvSpPr>
          <p:nvPr>
            <p:ph type="sldNum" idx="13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GB" sz="1000" b="0" strike="noStrike" spc="-1">
                <a:solidFill>
                  <a:srgbClr val="737373"/>
                </a:solidFill>
                <a:latin typeface="Roboto"/>
                <a:ea typeface="Robo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C291127-349C-4742-809A-56F04D857728}" type="slidenum">
              <a:rPr lang="en-GB" sz="1000" b="0" strike="noStrike" spc="-1">
                <a:solidFill>
                  <a:srgbClr val="737373"/>
                </a:solidFill>
                <a:latin typeface="Roboto"/>
                <a:ea typeface="Roboto"/>
              </a:rPr>
              <a:t>10</a:t>
            </a:fld>
            <a:endParaRPr lang="en-IN" sz="1000" b="0" strike="noStrike" spc="-1">
              <a:latin typeface="Times New Roman"/>
            </a:endParaRPr>
          </a:p>
        </p:txBody>
      </p:sp>
      <p:pic>
        <p:nvPicPr>
          <p:cNvPr id="200" name="Google Shape;141;p22"/>
          <p:cNvPicPr/>
          <p:nvPr/>
        </p:nvPicPr>
        <p:blipFill>
          <a:blip r:embed="rId3"/>
          <a:stretch/>
        </p:blipFill>
        <p:spPr>
          <a:xfrm>
            <a:off x="1035720" y="1608480"/>
            <a:ext cx="3244680" cy="3534840"/>
          </a:xfrm>
          <a:prstGeom prst="rect">
            <a:avLst/>
          </a:prstGeom>
          <a:ln w="0">
            <a:noFill/>
          </a:ln>
        </p:spPr>
      </p:pic>
      <p:sp>
        <p:nvSpPr>
          <p:cNvPr id="201" name="Google Shape;142;p22"/>
          <p:cNvSpPr/>
          <p:nvPr/>
        </p:nvSpPr>
        <p:spPr>
          <a:xfrm>
            <a:off x="872280" y="841680"/>
            <a:ext cx="418320" cy="418320"/>
          </a:xfrm>
          <a:prstGeom prst="ellipse">
            <a:avLst/>
          </a:prstGeom>
          <a:solidFill>
            <a:srgbClr val="00FF00"/>
          </a:solidFill>
          <a:ln w="9525">
            <a:solidFill>
              <a:srgbClr val="42424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2880" bIns="18288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202" name="Google Shape;143;p22"/>
          <p:cNvSpPr/>
          <p:nvPr/>
        </p:nvSpPr>
        <p:spPr>
          <a:xfrm>
            <a:off x="1214640" y="858240"/>
            <a:ext cx="3862440" cy="45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 marL="114480">
              <a:lnSpc>
                <a:spcPct val="140000"/>
              </a:lnSpc>
              <a:buNone/>
              <a:tabLst>
                <a:tab pos="0" algn="l"/>
              </a:tabLst>
            </a:pPr>
            <a:r>
              <a:rPr lang="en-GB" sz="1300" b="0" strike="noStrike" spc="-1">
                <a:solidFill>
                  <a:srgbClr val="000000"/>
                </a:solidFill>
                <a:latin typeface="Consolas"/>
                <a:ea typeface="Consolas"/>
              </a:rPr>
              <a:t>scrapy startproject stackcrawl</a:t>
            </a:r>
            <a:endParaRPr lang="en-IN" sz="13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98280" y="16200"/>
            <a:ext cx="8826120" cy="602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800" b="0" strike="noStrike" spc="-1">
                <a:solidFill>
                  <a:srgbClr val="FFFFFF"/>
                </a:solidFill>
                <a:latin typeface="Roboto"/>
                <a:ea typeface="Roboto"/>
              </a:rPr>
              <a:t>Starting a Project in Scrapy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Google Shape;149;p23"/>
          <p:cNvSpPr/>
          <p:nvPr/>
        </p:nvSpPr>
        <p:spPr>
          <a:xfrm>
            <a:off x="6843240" y="4908240"/>
            <a:ext cx="2464200" cy="311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2880" bIns="18288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800" b="0" u="sng" strike="noStrike" spc="-1">
                <a:solidFill>
                  <a:srgbClr val="4FC3F7"/>
                </a:solidFill>
                <a:uFillTx/>
                <a:latin typeface="Arial"/>
                <a:ea typeface="Arial"/>
                <a:hlinkClick r:id="rId2"/>
              </a:rPr>
              <a:t>https://doc.scrapy.org/en/latest/intro/tutorial.html</a:t>
            </a:r>
            <a:endParaRPr lang="en-IN" sz="800" b="0" strike="noStrike" spc="-1">
              <a:latin typeface="Arial"/>
            </a:endParaRPr>
          </a:p>
        </p:txBody>
      </p:sp>
      <p:sp>
        <p:nvSpPr>
          <p:cNvPr id="205" name="Google Shape;150;p23"/>
          <p:cNvSpPr/>
          <p:nvPr/>
        </p:nvSpPr>
        <p:spPr>
          <a:xfrm>
            <a:off x="7717680" y="1126440"/>
            <a:ext cx="1501920" cy="356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2880" bIns="18288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rgbClr val="0000FF"/>
                </a:solidFill>
                <a:latin typeface="Arial"/>
                <a:ea typeface="Arial"/>
              </a:rPr>
              <a:t>Creates Project files and directories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206" name="Google Shape;151;p23"/>
          <p:cNvSpPr/>
          <p:nvPr/>
        </p:nvSpPr>
        <p:spPr>
          <a:xfrm>
            <a:off x="4280760" y="1018080"/>
            <a:ext cx="3423960" cy="1724400"/>
          </a:xfrm>
          <a:prstGeom prst="curvedLeftArrow">
            <a:avLst>
              <a:gd name="adj1" fmla="val 10077"/>
              <a:gd name="adj2" fmla="val 50000"/>
              <a:gd name="adj3" fmla="val 21295"/>
            </a:avLst>
          </a:prstGeom>
          <a:solidFill>
            <a:srgbClr val="FF0000"/>
          </a:solidFill>
          <a:ln w="9525">
            <a:solidFill>
              <a:srgbClr val="42424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7" name="PlaceHolder 2"/>
          <p:cNvSpPr>
            <a:spLocks noGrp="1"/>
          </p:cNvSpPr>
          <p:nvPr>
            <p:ph type="sldNum" idx="14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GB" sz="1000" b="0" strike="noStrike" spc="-1">
                <a:solidFill>
                  <a:srgbClr val="737373"/>
                </a:solidFill>
                <a:latin typeface="Roboto"/>
                <a:ea typeface="Robo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3DE7CE9-3AB8-47AC-967E-A292064DECE0}" type="slidenum">
              <a:rPr lang="en-GB" sz="1000" b="0" strike="noStrike" spc="-1">
                <a:solidFill>
                  <a:srgbClr val="737373"/>
                </a:solidFill>
                <a:latin typeface="Roboto"/>
                <a:ea typeface="Roboto"/>
              </a:rPr>
              <a:t>11</a:t>
            </a:fld>
            <a:endParaRPr lang="en-IN" sz="1000" b="0" strike="noStrike" spc="-1">
              <a:latin typeface="Times New Roman"/>
            </a:endParaRPr>
          </a:p>
        </p:txBody>
      </p:sp>
      <p:pic>
        <p:nvPicPr>
          <p:cNvPr id="208" name="Google Shape;153;p23"/>
          <p:cNvPicPr/>
          <p:nvPr/>
        </p:nvPicPr>
        <p:blipFill>
          <a:blip r:embed="rId3"/>
          <a:stretch/>
        </p:blipFill>
        <p:spPr>
          <a:xfrm>
            <a:off x="1035720" y="1608480"/>
            <a:ext cx="3244680" cy="3534840"/>
          </a:xfrm>
          <a:prstGeom prst="rect">
            <a:avLst/>
          </a:prstGeom>
          <a:ln w="0">
            <a:noFill/>
          </a:ln>
        </p:spPr>
      </p:pic>
      <p:sp>
        <p:nvSpPr>
          <p:cNvPr id="209" name="Google Shape;154;p23"/>
          <p:cNvSpPr/>
          <p:nvPr/>
        </p:nvSpPr>
        <p:spPr>
          <a:xfrm>
            <a:off x="872280" y="841680"/>
            <a:ext cx="418320" cy="418320"/>
          </a:xfrm>
          <a:prstGeom prst="ellipse">
            <a:avLst/>
          </a:prstGeom>
          <a:solidFill>
            <a:srgbClr val="00FF00"/>
          </a:solidFill>
          <a:ln w="9525">
            <a:solidFill>
              <a:srgbClr val="42424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2880" bIns="18288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210" name="Google Shape;155;p23"/>
          <p:cNvSpPr/>
          <p:nvPr/>
        </p:nvSpPr>
        <p:spPr>
          <a:xfrm>
            <a:off x="1214640" y="858240"/>
            <a:ext cx="3862440" cy="45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 marL="114480">
              <a:lnSpc>
                <a:spcPct val="140000"/>
              </a:lnSpc>
              <a:buNone/>
              <a:tabLst>
                <a:tab pos="0" algn="l"/>
              </a:tabLst>
            </a:pPr>
            <a:r>
              <a:rPr lang="en-GB" sz="1300" b="0" strike="noStrike" spc="-1">
                <a:solidFill>
                  <a:srgbClr val="000000"/>
                </a:solidFill>
                <a:latin typeface="Consolas"/>
                <a:ea typeface="Consolas"/>
              </a:rPr>
              <a:t>scrapy startproject stackcrawl</a:t>
            </a:r>
            <a:endParaRPr lang="en-IN" sz="1300" b="0" strike="noStrike" spc="-1">
              <a:latin typeface="Arial"/>
            </a:endParaRPr>
          </a:p>
        </p:txBody>
      </p:sp>
      <p:sp>
        <p:nvSpPr>
          <p:cNvPr id="211" name="Google Shape;156;p23"/>
          <p:cNvSpPr/>
          <p:nvPr/>
        </p:nvSpPr>
        <p:spPr>
          <a:xfrm>
            <a:off x="663840" y="3488040"/>
            <a:ext cx="5322240" cy="118944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2" name="Google Shape;157;p23"/>
          <p:cNvSpPr/>
          <p:nvPr/>
        </p:nvSpPr>
        <p:spPr>
          <a:xfrm>
            <a:off x="4457520" y="3698640"/>
            <a:ext cx="1443600" cy="60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1" strike="noStrike" spc="-1">
                <a:solidFill>
                  <a:srgbClr val="FF0000"/>
                </a:solidFill>
                <a:latin typeface="Arial"/>
                <a:ea typeface="Arial"/>
              </a:rPr>
              <a:t>We write our spiders in this directory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213" name="Google Shape;158;p23"/>
          <p:cNvSpPr/>
          <p:nvPr/>
        </p:nvSpPr>
        <p:spPr>
          <a:xfrm>
            <a:off x="453960" y="3233880"/>
            <a:ext cx="418320" cy="418320"/>
          </a:xfrm>
          <a:prstGeom prst="ellipse">
            <a:avLst/>
          </a:prstGeom>
          <a:solidFill>
            <a:srgbClr val="00FF00"/>
          </a:solidFill>
          <a:ln w="9525">
            <a:solidFill>
              <a:srgbClr val="42424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2880" bIns="18288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lang="en-IN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98280" y="16200"/>
            <a:ext cx="8826120" cy="602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800" b="0" strike="noStrike" spc="-1">
                <a:solidFill>
                  <a:srgbClr val="FFFFFF"/>
                </a:solidFill>
                <a:latin typeface="Roboto"/>
                <a:ea typeface="Roboto"/>
              </a:rPr>
              <a:t>Before Crawling - Understanding settings.py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Google Shape;164;p24"/>
          <p:cNvSpPr/>
          <p:nvPr/>
        </p:nvSpPr>
        <p:spPr>
          <a:xfrm>
            <a:off x="6604920" y="4713120"/>
            <a:ext cx="2670480" cy="358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2880" bIns="18288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800" b="0" u="sng" strike="noStrike" spc="-1">
                <a:solidFill>
                  <a:srgbClr val="4FC3F7"/>
                </a:solidFill>
                <a:uFillTx/>
                <a:latin typeface="Arial"/>
                <a:ea typeface="Arial"/>
                <a:hlinkClick r:id="rId2"/>
              </a:rPr>
              <a:t>https://doc.scrapy.org/en/latest/topics/settings.html</a:t>
            </a:r>
            <a:endParaRPr lang="en-IN" sz="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800" b="0" u="sng" strike="noStrike" spc="-1">
                <a:solidFill>
                  <a:srgbClr val="4FC3F7"/>
                </a:solidFill>
                <a:uFillTx/>
                <a:latin typeface="Arial"/>
                <a:ea typeface="Arial"/>
                <a:hlinkClick r:id="rId3"/>
              </a:rPr>
              <a:t>https://doc.scrapy.org/en/latest/topics/practices.html</a:t>
            </a:r>
            <a:endParaRPr lang="en-IN" sz="800" b="0" strike="noStrike" spc="-1">
              <a:latin typeface="Arial"/>
            </a:endParaRPr>
          </a:p>
        </p:txBody>
      </p:sp>
      <p:sp>
        <p:nvSpPr>
          <p:cNvPr id="216" name="Google Shape;165;p24"/>
          <p:cNvSpPr/>
          <p:nvPr/>
        </p:nvSpPr>
        <p:spPr>
          <a:xfrm>
            <a:off x="5394240" y="855720"/>
            <a:ext cx="3652920" cy="4028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1" strike="noStrike" spc="-1">
                <a:solidFill>
                  <a:srgbClr val="FF0000"/>
                </a:solidFill>
                <a:latin typeface="Arial"/>
                <a:ea typeface="Arial"/>
              </a:rPr>
              <a:t>Avoid getting banned</a:t>
            </a:r>
            <a:br>
              <a:rPr sz="1400"/>
            </a:br>
            <a:endParaRPr lang="en-IN" sz="1400" b="0" strike="noStrike" spc="-1">
              <a:latin typeface="Arial"/>
            </a:endParaRPr>
          </a:p>
          <a:p>
            <a:pPr marL="457200" indent="-304920">
              <a:lnSpc>
                <a:spcPct val="163000"/>
              </a:lnSpc>
              <a:buClr>
                <a:srgbClr val="737373"/>
              </a:buClr>
              <a:buFont typeface="Lato"/>
              <a:buChar char="●"/>
              <a:tabLst>
                <a:tab pos="0" algn="l"/>
              </a:tabLst>
            </a:pPr>
            <a:r>
              <a:rPr lang="en-GB" sz="1200" b="0" strike="noStrike" spc="-1">
                <a:solidFill>
                  <a:srgbClr val="737373"/>
                </a:solidFill>
                <a:latin typeface="Lato"/>
                <a:ea typeface="Lato"/>
              </a:rPr>
              <a:t>rotate your user agent from a pool of well-known ones from browsers (google around to get a list of them)</a:t>
            </a:r>
            <a:endParaRPr lang="en-IN" sz="1200" b="0" strike="noStrike" spc="-1">
              <a:latin typeface="Arial"/>
            </a:endParaRPr>
          </a:p>
          <a:p>
            <a:pPr marL="457200" indent="-304920">
              <a:lnSpc>
                <a:spcPct val="163000"/>
              </a:lnSpc>
              <a:buClr>
                <a:srgbClr val="737373"/>
              </a:buClr>
              <a:buFont typeface="Lato"/>
              <a:buChar char="●"/>
              <a:tabLst>
                <a:tab pos="0" algn="l"/>
              </a:tabLst>
            </a:pPr>
            <a:r>
              <a:rPr lang="en-GB" sz="1200" b="0" strike="noStrike" spc="-1">
                <a:solidFill>
                  <a:srgbClr val="737373"/>
                </a:solidFill>
                <a:latin typeface="Lato"/>
                <a:ea typeface="Lato"/>
              </a:rPr>
              <a:t>disable cookies (see </a:t>
            </a:r>
            <a:r>
              <a:rPr lang="en-GB" sz="900" b="1" u="sng" strike="noStrike" spc="-1">
                <a:solidFill>
                  <a:srgbClr val="4FC3F7"/>
                </a:solidFill>
                <a:highlight>
                  <a:srgbClr val="FFFFFF"/>
                </a:highlight>
                <a:uFillTx/>
                <a:latin typeface="Consolas"/>
                <a:ea typeface="Consolas"/>
                <a:hlinkClick r:id="rId4"/>
              </a:rPr>
              <a:t>COOKIES_ENABLED</a:t>
            </a:r>
            <a:r>
              <a:rPr lang="en-GB" sz="1200" b="0" strike="noStrike" spc="-1">
                <a:solidFill>
                  <a:srgbClr val="737373"/>
                </a:solidFill>
                <a:latin typeface="Lato"/>
                <a:ea typeface="Lato"/>
              </a:rPr>
              <a:t>) as some sites may use cookies to spot bot behaviour</a:t>
            </a:r>
            <a:endParaRPr lang="en-IN" sz="1200" b="0" strike="noStrike" spc="-1">
              <a:latin typeface="Arial"/>
            </a:endParaRPr>
          </a:p>
          <a:p>
            <a:pPr marL="457200" indent="-304920">
              <a:lnSpc>
                <a:spcPct val="163000"/>
              </a:lnSpc>
              <a:buClr>
                <a:srgbClr val="737373"/>
              </a:buClr>
              <a:buFont typeface="Lato"/>
              <a:buChar char="●"/>
              <a:tabLst>
                <a:tab pos="0" algn="l"/>
              </a:tabLst>
            </a:pPr>
            <a:r>
              <a:rPr lang="en-GB" sz="1200" b="0" strike="noStrike" spc="-1">
                <a:solidFill>
                  <a:srgbClr val="737373"/>
                </a:solidFill>
                <a:latin typeface="Lato"/>
                <a:ea typeface="Lato"/>
              </a:rPr>
              <a:t>use download delays (5 or higher). See </a:t>
            </a:r>
            <a:r>
              <a:rPr lang="en-GB" sz="900" b="1" u="sng" strike="noStrike" spc="-1">
                <a:solidFill>
                  <a:srgbClr val="4FC3F7"/>
                </a:solidFill>
                <a:highlight>
                  <a:srgbClr val="FFFFFF"/>
                </a:highlight>
                <a:uFillTx/>
                <a:latin typeface="Consolas"/>
                <a:ea typeface="Consolas"/>
                <a:hlinkClick r:id="rId5"/>
              </a:rPr>
              <a:t>DOWNLOAD_DELAY</a:t>
            </a:r>
            <a:r>
              <a:rPr lang="en-GB" sz="1200" b="0" strike="noStrike" spc="-1">
                <a:solidFill>
                  <a:srgbClr val="737373"/>
                </a:solidFill>
                <a:latin typeface="Lato"/>
                <a:ea typeface="Lato"/>
              </a:rPr>
              <a:t> setting.</a:t>
            </a:r>
            <a:endParaRPr lang="en-IN" sz="1200" b="0" strike="noStrike" spc="-1">
              <a:latin typeface="Arial"/>
            </a:endParaRPr>
          </a:p>
          <a:p>
            <a:pPr marL="457200" indent="-304920">
              <a:lnSpc>
                <a:spcPct val="163000"/>
              </a:lnSpc>
              <a:buClr>
                <a:srgbClr val="737373"/>
              </a:buClr>
              <a:buFont typeface="Lato"/>
              <a:buChar char="●"/>
              <a:tabLst>
                <a:tab pos="0" algn="l"/>
              </a:tabLst>
            </a:pPr>
            <a:r>
              <a:rPr lang="en-GB" sz="1200" b="0" strike="noStrike" spc="-1">
                <a:solidFill>
                  <a:srgbClr val="737373"/>
                </a:solidFill>
                <a:latin typeface="Lato"/>
                <a:ea typeface="Lato"/>
              </a:rPr>
              <a:t>if possible, use </a:t>
            </a:r>
            <a:r>
              <a:rPr lang="en-GB" sz="1200" b="0" u="sng" strike="noStrike" spc="-1">
                <a:solidFill>
                  <a:srgbClr val="4FC3F7"/>
                </a:solidFill>
                <a:uFillTx/>
                <a:latin typeface="Lato"/>
                <a:ea typeface="Lato"/>
                <a:hlinkClick r:id="rId6"/>
              </a:rPr>
              <a:t>Google cache</a:t>
            </a:r>
            <a:r>
              <a:rPr lang="en-GB" sz="1200" b="0" strike="noStrike" spc="-1">
                <a:solidFill>
                  <a:srgbClr val="737373"/>
                </a:solidFill>
                <a:latin typeface="Lato"/>
                <a:ea typeface="Lato"/>
              </a:rPr>
              <a:t> to fetch pages, instead of hitting the sites directly</a:t>
            </a:r>
            <a:endParaRPr lang="en-IN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0"/>
              </a:spcBef>
              <a:buNone/>
              <a:tabLst>
                <a:tab pos="0" algn="l"/>
              </a:tabLst>
            </a:pPr>
            <a:endParaRPr lang="en-IN" sz="14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sldNum" idx="15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GB" sz="1000" b="0" strike="noStrike" spc="-1">
                <a:solidFill>
                  <a:srgbClr val="737373"/>
                </a:solidFill>
                <a:latin typeface="Roboto"/>
                <a:ea typeface="Robo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F2818A2-80AB-448F-9FF3-2FC2668D2253}" type="slidenum">
              <a:rPr lang="en-GB" sz="1000" b="0" strike="noStrike" spc="-1">
                <a:solidFill>
                  <a:srgbClr val="737373"/>
                </a:solidFill>
                <a:latin typeface="Roboto"/>
                <a:ea typeface="Roboto"/>
              </a:rPr>
              <a:t>12</a:t>
            </a:fld>
            <a:endParaRPr lang="en-IN" sz="1000" b="0" strike="noStrike" spc="-1">
              <a:latin typeface="Times New Roman"/>
            </a:endParaRPr>
          </a:p>
        </p:txBody>
      </p:sp>
      <p:pic>
        <p:nvPicPr>
          <p:cNvPr id="218" name="Google Shape;167;p24"/>
          <p:cNvPicPr/>
          <p:nvPr/>
        </p:nvPicPr>
        <p:blipFill>
          <a:blip r:embed="rId7"/>
          <a:stretch/>
        </p:blipFill>
        <p:spPr>
          <a:xfrm>
            <a:off x="152280" y="771480"/>
            <a:ext cx="4887360" cy="4219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98280" y="16200"/>
            <a:ext cx="8826120" cy="602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800" b="0" strike="noStrike" spc="-1">
                <a:solidFill>
                  <a:srgbClr val="FFFFFF"/>
                </a:solidFill>
                <a:latin typeface="Roboto"/>
                <a:ea typeface="Roboto"/>
              </a:rPr>
              <a:t>Roadmap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Google Shape;173;p25"/>
          <p:cNvSpPr/>
          <p:nvPr/>
        </p:nvSpPr>
        <p:spPr>
          <a:xfrm>
            <a:off x="128160" y="952200"/>
            <a:ext cx="3780720" cy="669240"/>
          </a:xfrm>
          <a:prstGeom prst="rect">
            <a:avLst/>
          </a:prstGeom>
          <a:solidFill>
            <a:srgbClr val="FFFFFF"/>
          </a:solidFill>
          <a:ln w="9525">
            <a:solidFill>
              <a:srgbClr val="42424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200" b="1" strike="noStrike" spc="-1">
                <a:solidFill>
                  <a:srgbClr val="000000"/>
                </a:solidFill>
                <a:latin typeface="Arial"/>
                <a:ea typeface="Arial"/>
              </a:rPr>
              <a:t>Website to be crawled</a:t>
            </a:r>
            <a:endParaRPr lang="en-IN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200" b="0" strike="noStrike" spc="-1">
                <a:solidFill>
                  <a:srgbClr val="000000"/>
                </a:solidFill>
                <a:latin typeface="Arial"/>
                <a:ea typeface="Arial"/>
              </a:rPr>
              <a:t>https://datascience.stackexchange.com/questions/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221" name="Google Shape;174;p25"/>
          <p:cNvSpPr/>
          <p:nvPr/>
        </p:nvSpPr>
        <p:spPr>
          <a:xfrm>
            <a:off x="1625760" y="1621800"/>
            <a:ext cx="215280" cy="21535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>
            <a:solidFill>
              <a:srgbClr val="42424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2" name="Google Shape;175;p25"/>
          <p:cNvSpPr/>
          <p:nvPr/>
        </p:nvSpPr>
        <p:spPr>
          <a:xfrm>
            <a:off x="6405840" y="712440"/>
            <a:ext cx="1331280" cy="1554480"/>
          </a:xfrm>
          <a:prstGeom prst="snip1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rgbClr val="42424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000" b="1" strike="noStrike" spc="-1">
                <a:solidFill>
                  <a:srgbClr val="000000"/>
                </a:solidFill>
                <a:latin typeface="Arial"/>
                <a:ea typeface="Arial"/>
              </a:rPr>
              <a:t>{ ‘url’:&lt;url 1&gt;, </a:t>
            </a:r>
            <a:endParaRPr lang="en-IN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000" b="1" strike="noStrike" spc="-1">
                <a:solidFill>
                  <a:srgbClr val="000000"/>
                </a:solidFill>
                <a:latin typeface="Arial"/>
                <a:ea typeface="Arial"/>
              </a:rPr>
              <a:t>  ‘body’: &lt;full text&gt;}</a:t>
            </a:r>
            <a:endParaRPr lang="en-IN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000" b="1" strike="noStrike" spc="-1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lang="en-IN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000" b="1" strike="noStrike" spc="-1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lang="en-IN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000" b="1" strike="noStrike" spc="-1">
                <a:solidFill>
                  <a:srgbClr val="000000"/>
                </a:solidFill>
                <a:latin typeface="Arial"/>
                <a:ea typeface="Arial"/>
              </a:rPr>
              <a:t>{ ‘url’:&lt;url n&gt;, </a:t>
            </a:r>
            <a:endParaRPr lang="en-IN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000" b="1" strike="noStrike" spc="-1">
                <a:solidFill>
                  <a:srgbClr val="000000"/>
                </a:solidFill>
                <a:latin typeface="Arial"/>
                <a:ea typeface="Arial"/>
              </a:rPr>
              <a:t>  ‘body’: &lt;full text&gt;}</a:t>
            </a:r>
            <a:endParaRPr lang="en-IN" sz="1000" b="0" strike="noStrike" spc="-1">
              <a:latin typeface="Arial"/>
            </a:endParaRPr>
          </a:p>
        </p:txBody>
      </p:sp>
      <p:sp>
        <p:nvSpPr>
          <p:cNvPr id="223" name="Google Shape;176;p25"/>
          <p:cNvSpPr/>
          <p:nvPr/>
        </p:nvSpPr>
        <p:spPr>
          <a:xfrm>
            <a:off x="7871760" y="1086480"/>
            <a:ext cx="1052640" cy="401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1" strike="noStrike" spc="-1">
                <a:solidFill>
                  <a:srgbClr val="000000"/>
                </a:solidFill>
                <a:latin typeface="Arial"/>
                <a:ea typeface="Arial"/>
              </a:rPr>
              <a:t>Jl file</a:t>
            </a:r>
            <a:endParaRPr lang="en-IN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1" strike="noStrike" spc="-1">
                <a:solidFill>
                  <a:srgbClr val="000000"/>
                </a:solidFill>
                <a:latin typeface="Arial"/>
                <a:ea typeface="Arial"/>
              </a:rPr>
              <a:t>Json lines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224" name="Google Shape;177;p25"/>
          <p:cNvSpPr/>
          <p:nvPr/>
        </p:nvSpPr>
        <p:spPr>
          <a:xfrm>
            <a:off x="1730160" y="2267280"/>
            <a:ext cx="5545800" cy="1508400"/>
          </a:xfrm>
          <a:prstGeom prst="bentUpArrow">
            <a:avLst>
              <a:gd name="adj1" fmla="val 7184"/>
              <a:gd name="adj2" fmla="val 7395"/>
              <a:gd name="adj3" fmla="val 21510"/>
            </a:avLst>
          </a:prstGeom>
          <a:solidFill>
            <a:schemeClr val="lt2"/>
          </a:solidFill>
          <a:ln w="9525">
            <a:solidFill>
              <a:srgbClr val="42424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5" name="PlaceHolder 2"/>
          <p:cNvSpPr>
            <a:spLocks noGrp="1"/>
          </p:cNvSpPr>
          <p:nvPr>
            <p:ph type="sldNum" idx="16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GB" sz="1000" b="0" strike="noStrike" spc="-1">
                <a:solidFill>
                  <a:srgbClr val="737373"/>
                </a:solidFill>
                <a:latin typeface="Roboto"/>
                <a:ea typeface="Robo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91D3549C-D4A9-48E0-B222-A3576B5C581F}" type="slidenum">
              <a:rPr lang="en-GB" sz="1000" b="0" strike="noStrike" spc="-1">
                <a:solidFill>
                  <a:srgbClr val="737373"/>
                </a:solidFill>
                <a:latin typeface="Roboto"/>
                <a:ea typeface="Roboto"/>
              </a:rPr>
              <a:t>13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226" name="Google Shape;179;p25"/>
          <p:cNvSpPr/>
          <p:nvPr/>
        </p:nvSpPr>
        <p:spPr>
          <a:xfrm>
            <a:off x="3235320" y="3582000"/>
            <a:ext cx="1368720" cy="278640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9525">
            <a:solidFill>
              <a:srgbClr val="42424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2880" bIns="18288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100" b="1" strike="noStrike" spc="-1">
                <a:solidFill>
                  <a:srgbClr val="000000"/>
                </a:solidFill>
                <a:latin typeface="Arial"/>
                <a:ea typeface="Arial"/>
              </a:rPr>
              <a:t>getquestions</a:t>
            </a:r>
            <a:endParaRPr lang="en-IN" sz="11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98280" y="16200"/>
            <a:ext cx="8826120" cy="602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800" b="0" strike="noStrike" spc="-1">
                <a:solidFill>
                  <a:srgbClr val="FFFFFF"/>
                </a:solidFill>
                <a:latin typeface="Roboto"/>
                <a:ea typeface="Roboto"/>
              </a:rPr>
              <a:t>Getting URLs to Crawl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Google Shape;185;p26"/>
          <p:cNvSpPr/>
          <p:nvPr/>
        </p:nvSpPr>
        <p:spPr>
          <a:xfrm>
            <a:off x="86040" y="656640"/>
            <a:ext cx="3161520" cy="326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2880" bIns="18288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1" strike="noStrike" spc="-1">
                <a:solidFill>
                  <a:srgbClr val="000000"/>
                </a:solidFill>
                <a:latin typeface="Arial"/>
                <a:ea typeface="Arial"/>
              </a:rPr>
              <a:t>CODE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229" name="Google Shape;186;p26"/>
          <p:cNvSpPr/>
          <p:nvPr/>
        </p:nvSpPr>
        <p:spPr>
          <a:xfrm>
            <a:off x="6035400" y="885240"/>
            <a:ext cx="3527280" cy="3552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1" strike="noStrike" spc="-1">
                <a:solidFill>
                  <a:srgbClr val="000000"/>
                </a:solidFill>
                <a:latin typeface="Arial"/>
                <a:ea typeface="Arial"/>
              </a:rPr>
              <a:t>Where is it ?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750" b="0" strike="noStrike" spc="-1">
                <a:solidFill>
                  <a:srgbClr val="000000"/>
                </a:solidFill>
                <a:latin typeface="Arial"/>
                <a:ea typeface="Arial"/>
              </a:rPr>
              <a:t>/data/team</a:t>
            </a:r>
            <a:r>
              <a:rPr lang="en-GB" sz="750" b="1" strike="noStrike" spc="-1">
                <a:solidFill>
                  <a:srgbClr val="000000"/>
                </a:solidFill>
                <a:latin typeface="Arial"/>
                <a:ea typeface="Arial"/>
              </a:rPr>
              <a:t>&lt;ID&gt;</a:t>
            </a:r>
            <a:r>
              <a:rPr lang="en-GB" sz="750" b="0" strike="noStrike" spc="-1">
                <a:solidFill>
                  <a:srgbClr val="000000"/>
                </a:solidFill>
                <a:latin typeface="Arial"/>
                <a:ea typeface="Arial"/>
              </a:rPr>
              <a:t>/crawler/stackcrawl/stackcrawl/spiders/body_scrapy.py</a:t>
            </a:r>
            <a:endParaRPr lang="en-IN" sz="75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1" strike="noStrike" spc="-1">
                <a:solidFill>
                  <a:srgbClr val="000000"/>
                </a:solidFill>
                <a:latin typeface="Arial"/>
                <a:ea typeface="Arial"/>
              </a:rPr>
              <a:t>Command to run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i="1" strike="noStrike" spc="-1">
                <a:solidFill>
                  <a:srgbClr val="000000"/>
                </a:solidFill>
                <a:latin typeface="Arial"/>
                <a:ea typeface="Arial"/>
              </a:rPr>
              <a:t>scrapy crawl getquestions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sldNum" idx="17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GB" sz="1000" b="0" strike="noStrike" spc="-1">
                <a:solidFill>
                  <a:srgbClr val="737373"/>
                </a:solidFill>
                <a:latin typeface="Roboto"/>
                <a:ea typeface="Robo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64F89709-0A93-46E1-8F99-5290A83D3007}" type="slidenum">
              <a:rPr lang="en-GB" sz="1000" b="0" strike="noStrike" spc="-1">
                <a:solidFill>
                  <a:srgbClr val="737373"/>
                </a:solidFill>
                <a:latin typeface="Roboto"/>
                <a:ea typeface="Roboto"/>
              </a:rPr>
              <a:t>14</a:t>
            </a:fld>
            <a:endParaRPr lang="en-IN" sz="1000" b="0" strike="noStrike" spc="-1">
              <a:latin typeface="Times New Roman"/>
            </a:endParaRPr>
          </a:p>
        </p:txBody>
      </p:sp>
      <p:pic>
        <p:nvPicPr>
          <p:cNvPr id="231" name="Google Shape;188;p26"/>
          <p:cNvPicPr/>
          <p:nvPr/>
        </p:nvPicPr>
        <p:blipFill>
          <a:blip r:embed="rId2"/>
          <a:stretch/>
        </p:blipFill>
        <p:spPr>
          <a:xfrm>
            <a:off x="86040" y="1099800"/>
            <a:ext cx="5949360" cy="5600880"/>
          </a:xfrm>
          <a:prstGeom prst="rect">
            <a:avLst/>
          </a:prstGeom>
          <a:ln w="0">
            <a:noFill/>
          </a:ln>
        </p:spPr>
      </p:pic>
      <p:sp>
        <p:nvSpPr>
          <p:cNvPr id="232" name="Google Shape;189;p26"/>
          <p:cNvSpPr/>
          <p:nvPr/>
        </p:nvSpPr>
        <p:spPr>
          <a:xfrm>
            <a:off x="45000" y="2313720"/>
            <a:ext cx="6030720" cy="3307320"/>
          </a:xfrm>
          <a:prstGeom prst="rect">
            <a:avLst/>
          </a:prstGeom>
          <a:solidFill>
            <a:schemeClr val="lt2"/>
          </a:solidFill>
          <a:ln w="9525">
            <a:solidFill>
              <a:srgbClr val="42424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98280" y="16200"/>
            <a:ext cx="8826120" cy="602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800" b="0" strike="noStrike" spc="-1">
                <a:solidFill>
                  <a:srgbClr val="FFFFFF"/>
                </a:solidFill>
                <a:latin typeface="Roboto"/>
                <a:ea typeface="Roboto"/>
              </a:rPr>
              <a:t>Getting URLs to Crawl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Google Shape;195;p27"/>
          <p:cNvSpPr/>
          <p:nvPr/>
        </p:nvSpPr>
        <p:spPr>
          <a:xfrm>
            <a:off x="86040" y="656640"/>
            <a:ext cx="3161520" cy="326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2880" bIns="18288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1" strike="noStrike" spc="-1">
                <a:solidFill>
                  <a:srgbClr val="000000"/>
                </a:solidFill>
                <a:latin typeface="Arial"/>
                <a:ea typeface="Arial"/>
              </a:rPr>
              <a:t>CODE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235" name="Google Shape;196;p27"/>
          <p:cNvSpPr/>
          <p:nvPr/>
        </p:nvSpPr>
        <p:spPr>
          <a:xfrm>
            <a:off x="6035400" y="885240"/>
            <a:ext cx="3527280" cy="3552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1" strike="noStrike" spc="-1">
                <a:solidFill>
                  <a:srgbClr val="000000"/>
                </a:solidFill>
                <a:latin typeface="Arial"/>
                <a:ea typeface="Arial"/>
              </a:rPr>
              <a:t>Where is it ?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750" b="0" strike="noStrike" spc="-1">
                <a:solidFill>
                  <a:srgbClr val="000000"/>
                </a:solidFill>
                <a:latin typeface="Arial"/>
                <a:ea typeface="Arial"/>
              </a:rPr>
              <a:t>/data/team</a:t>
            </a:r>
            <a:r>
              <a:rPr lang="en-GB" sz="750" b="1" strike="noStrike" spc="-1">
                <a:solidFill>
                  <a:srgbClr val="000000"/>
                </a:solidFill>
                <a:latin typeface="Arial"/>
                <a:ea typeface="Arial"/>
              </a:rPr>
              <a:t>&lt;ID&gt;</a:t>
            </a:r>
            <a:r>
              <a:rPr lang="en-GB" sz="750" b="0" strike="noStrike" spc="-1">
                <a:solidFill>
                  <a:srgbClr val="000000"/>
                </a:solidFill>
                <a:latin typeface="Arial"/>
                <a:ea typeface="Arial"/>
              </a:rPr>
              <a:t>/crawler/stackcrawl/stackcrawl/spiders/body_scrapy.py</a:t>
            </a:r>
            <a:endParaRPr lang="en-IN" sz="75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1" strike="noStrike" spc="-1">
                <a:solidFill>
                  <a:srgbClr val="000000"/>
                </a:solidFill>
                <a:latin typeface="Arial"/>
                <a:ea typeface="Arial"/>
              </a:rPr>
              <a:t>Command to run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i="1" strike="noStrike" spc="-1">
                <a:solidFill>
                  <a:srgbClr val="000000"/>
                </a:solidFill>
                <a:latin typeface="Arial"/>
                <a:ea typeface="Arial"/>
              </a:rPr>
              <a:t>scrapy crawl getquestions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sldNum" idx="18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GB" sz="1000" b="0" strike="noStrike" spc="-1">
                <a:solidFill>
                  <a:srgbClr val="737373"/>
                </a:solidFill>
                <a:latin typeface="Roboto"/>
                <a:ea typeface="Robo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0F341A4A-55AB-4AB7-A345-0372778020CB}" type="slidenum">
              <a:rPr lang="en-GB" sz="1000" b="0" strike="noStrike" spc="-1">
                <a:solidFill>
                  <a:srgbClr val="737373"/>
                </a:solidFill>
                <a:latin typeface="Roboto"/>
                <a:ea typeface="Roboto"/>
              </a:rPr>
              <a:t>15</a:t>
            </a:fld>
            <a:endParaRPr lang="en-IN" sz="1000" b="0" strike="noStrike" spc="-1">
              <a:latin typeface="Times New Roman"/>
            </a:endParaRPr>
          </a:p>
        </p:txBody>
      </p:sp>
      <p:pic>
        <p:nvPicPr>
          <p:cNvPr id="237" name="Google Shape;198;p27"/>
          <p:cNvPicPr/>
          <p:nvPr/>
        </p:nvPicPr>
        <p:blipFill>
          <a:blip r:embed="rId2"/>
          <a:stretch/>
        </p:blipFill>
        <p:spPr>
          <a:xfrm>
            <a:off x="86040" y="1099800"/>
            <a:ext cx="5949360" cy="5600880"/>
          </a:xfrm>
          <a:prstGeom prst="rect">
            <a:avLst/>
          </a:prstGeom>
          <a:ln w="0">
            <a:noFill/>
          </a:ln>
        </p:spPr>
      </p:pic>
      <p:sp>
        <p:nvSpPr>
          <p:cNvPr id="238" name="Google Shape;199;p27"/>
          <p:cNvSpPr/>
          <p:nvPr/>
        </p:nvSpPr>
        <p:spPr>
          <a:xfrm>
            <a:off x="45000" y="2635560"/>
            <a:ext cx="6030720" cy="3307320"/>
          </a:xfrm>
          <a:prstGeom prst="rect">
            <a:avLst/>
          </a:prstGeom>
          <a:solidFill>
            <a:schemeClr val="lt2"/>
          </a:solidFill>
          <a:ln w="9525">
            <a:solidFill>
              <a:srgbClr val="42424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98280" y="16200"/>
            <a:ext cx="8826120" cy="602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800" b="0" strike="noStrike" spc="-1">
                <a:solidFill>
                  <a:srgbClr val="FFFFFF"/>
                </a:solidFill>
                <a:latin typeface="Roboto"/>
                <a:ea typeface="Roboto"/>
              </a:rPr>
              <a:t>Getting URLs to Crawl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Google Shape;205;p28"/>
          <p:cNvSpPr/>
          <p:nvPr/>
        </p:nvSpPr>
        <p:spPr>
          <a:xfrm>
            <a:off x="86040" y="656640"/>
            <a:ext cx="3161520" cy="326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2880" bIns="18288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1" strike="noStrike" spc="-1">
                <a:solidFill>
                  <a:srgbClr val="000000"/>
                </a:solidFill>
                <a:latin typeface="Arial"/>
                <a:ea typeface="Arial"/>
              </a:rPr>
              <a:t>CODE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241" name="Google Shape;206;p28"/>
          <p:cNvSpPr/>
          <p:nvPr/>
        </p:nvSpPr>
        <p:spPr>
          <a:xfrm>
            <a:off x="6035400" y="885240"/>
            <a:ext cx="3527280" cy="3552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1" strike="noStrike" spc="-1">
                <a:solidFill>
                  <a:srgbClr val="000000"/>
                </a:solidFill>
                <a:latin typeface="Arial"/>
                <a:ea typeface="Arial"/>
              </a:rPr>
              <a:t>Where is it ?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750" b="0" strike="noStrike" spc="-1">
                <a:solidFill>
                  <a:srgbClr val="000000"/>
                </a:solidFill>
                <a:latin typeface="Arial"/>
                <a:ea typeface="Arial"/>
              </a:rPr>
              <a:t>/data/team</a:t>
            </a:r>
            <a:r>
              <a:rPr lang="en-GB" sz="750" b="1" strike="noStrike" spc="-1">
                <a:solidFill>
                  <a:srgbClr val="000000"/>
                </a:solidFill>
                <a:latin typeface="Arial"/>
                <a:ea typeface="Arial"/>
              </a:rPr>
              <a:t>&lt;ID&gt;</a:t>
            </a:r>
            <a:r>
              <a:rPr lang="en-GB" sz="750" b="0" strike="noStrike" spc="-1">
                <a:solidFill>
                  <a:srgbClr val="000000"/>
                </a:solidFill>
                <a:latin typeface="Arial"/>
                <a:ea typeface="Arial"/>
              </a:rPr>
              <a:t>/crawler/stackcrawl/stackcrawl/spiders/body_scrapy.py</a:t>
            </a:r>
            <a:endParaRPr lang="en-IN" sz="75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1" strike="noStrike" spc="-1">
                <a:solidFill>
                  <a:srgbClr val="000000"/>
                </a:solidFill>
                <a:latin typeface="Arial"/>
                <a:ea typeface="Arial"/>
              </a:rPr>
              <a:t>Command to run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i="1" strike="noStrike" spc="-1">
                <a:solidFill>
                  <a:srgbClr val="000000"/>
                </a:solidFill>
                <a:latin typeface="Arial"/>
                <a:ea typeface="Arial"/>
              </a:rPr>
              <a:t>scrapy crawl getquestions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sldNum" idx="19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GB" sz="1000" b="0" strike="noStrike" spc="-1">
                <a:solidFill>
                  <a:srgbClr val="737373"/>
                </a:solidFill>
                <a:latin typeface="Roboto"/>
                <a:ea typeface="Robo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4A4D667A-E13C-4B27-92C2-F12D8C2C2E02}" type="slidenum">
              <a:rPr lang="en-GB" sz="1000" b="0" strike="noStrike" spc="-1">
                <a:solidFill>
                  <a:srgbClr val="737373"/>
                </a:solidFill>
                <a:latin typeface="Roboto"/>
                <a:ea typeface="Roboto"/>
              </a:rPr>
              <a:t>16</a:t>
            </a:fld>
            <a:endParaRPr lang="en-IN" sz="1000" b="0" strike="noStrike" spc="-1">
              <a:latin typeface="Times New Roman"/>
            </a:endParaRPr>
          </a:p>
        </p:txBody>
      </p:sp>
      <p:pic>
        <p:nvPicPr>
          <p:cNvPr id="243" name="Google Shape;208;p28"/>
          <p:cNvPicPr/>
          <p:nvPr/>
        </p:nvPicPr>
        <p:blipFill>
          <a:blip r:embed="rId2"/>
          <a:stretch/>
        </p:blipFill>
        <p:spPr>
          <a:xfrm>
            <a:off x="86040" y="1099800"/>
            <a:ext cx="5949360" cy="5600880"/>
          </a:xfrm>
          <a:prstGeom prst="rect">
            <a:avLst/>
          </a:prstGeom>
          <a:ln w="0">
            <a:noFill/>
          </a:ln>
        </p:spPr>
      </p:pic>
      <p:sp>
        <p:nvSpPr>
          <p:cNvPr id="244" name="Google Shape;209;p28"/>
          <p:cNvSpPr/>
          <p:nvPr/>
        </p:nvSpPr>
        <p:spPr>
          <a:xfrm>
            <a:off x="45000" y="3051360"/>
            <a:ext cx="6030720" cy="3307320"/>
          </a:xfrm>
          <a:prstGeom prst="rect">
            <a:avLst/>
          </a:prstGeom>
          <a:solidFill>
            <a:schemeClr val="lt2"/>
          </a:solidFill>
          <a:ln w="9525">
            <a:solidFill>
              <a:srgbClr val="42424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98280" y="16200"/>
            <a:ext cx="8826120" cy="602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800" b="0" strike="noStrike" spc="-1">
                <a:solidFill>
                  <a:srgbClr val="FFFFFF"/>
                </a:solidFill>
                <a:latin typeface="Roboto"/>
                <a:ea typeface="Roboto"/>
              </a:rPr>
              <a:t>Getting URLs to Crawl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Google Shape;215;p29"/>
          <p:cNvSpPr/>
          <p:nvPr/>
        </p:nvSpPr>
        <p:spPr>
          <a:xfrm>
            <a:off x="86040" y="656640"/>
            <a:ext cx="3161520" cy="326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2880" bIns="18288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1" strike="noStrike" spc="-1">
                <a:solidFill>
                  <a:srgbClr val="000000"/>
                </a:solidFill>
                <a:latin typeface="Arial"/>
                <a:ea typeface="Arial"/>
              </a:rPr>
              <a:t>CODE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247" name="Google Shape;216;p29"/>
          <p:cNvSpPr/>
          <p:nvPr/>
        </p:nvSpPr>
        <p:spPr>
          <a:xfrm>
            <a:off x="6035400" y="885240"/>
            <a:ext cx="3527280" cy="3552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1" strike="noStrike" spc="-1">
                <a:solidFill>
                  <a:srgbClr val="000000"/>
                </a:solidFill>
                <a:latin typeface="Arial"/>
                <a:ea typeface="Arial"/>
              </a:rPr>
              <a:t>Where is it ?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750" b="0" strike="noStrike" spc="-1">
                <a:solidFill>
                  <a:srgbClr val="000000"/>
                </a:solidFill>
                <a:latin typeface="Arial"/>
                <a:ea typeface="Arial"/>
              </a:rPr>
              <a:t>/data/team</a:t>
            </a:r>
            <a:r>
              <a:rPr lang="en-GB" sz="750" b="1" strike="noStrike" spc="-1">
                <a:solidFill>
                  <a:srgbClr val="000000"/>
                </a:solidFill>
                <a:latin typeface="Arial"/>
                <a:ea typeface="Arial"/>
              </a:rPr>
              <a:t>&lt;ID&gt;</a:t>
            </a:r>
            <a:r>
              <a:rPr lang="en-GB" sz="750" b="0" strike="noStrike" spc="-1">
                <a:solidFill>
                  <a:srgbClr val="000000"/>
                </a:solidFill>
                <a:latin typeface="Arial"/>
                <a:ea typeface="Arial"/>
              </a:rPr>
              <a:t>/crawler/stackcrawl/stackcrawl/spiders/body_scrapy.py</a:t>
            </a:r>
            <a:endParaRPr lang="en-IN" sz="75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1" strike="noStrike" spc="-1">
                <a:solidFill>
                  <a:srgbClr val="000000"/>
                </a:solidFill>
                <a:latin typeface="Arial"/>
                <a:ea typeface="Arial"/>
              </a:rPr>
              <a:t>Command to run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i="1" strike="noStrike" spc="-1">
                <a:solidFill>
                  <a:srgbClr val="000000"/>
                </a:solidFill>
                <a:latin typeface="Arial"/>
                <a:ea typeface="Arial"/>
              </a:rPr>
              <a:t>scrapy crawl getquestions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sldNum" idx="20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GB" sz="1000" b="0" strike="noStrike" spc="-1">
                <a:solidFill>
                  <a:srgbClr val="737373"/>
                </a:solidFill>
                <a:latin typeface="Roboto"/>
                <a:ea typeface="Robo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6FDD8113-3796-493E-A080-078F5A9A5A7E}" type="slidenum">
              <a:rPr lang="en-GB" sz="1000" b="0" strike="noStrike" spc="-1">
                <a:solidFill>
                  <a:srgbClr val="737373"/>
                </a:solidFill>
                <a:latin typeface="Roboto"/>
                <a:ea typeface="Roboto"/>
              </a:rPr>
              <a:t>17</a:t>
            </a:fld>
            <a:endParaRPr lang="en-IN" sz="1000" b="0" strike="noStrike" spc="-1">
              <a:latin typeface="Times New Roman"/>
            </a:endParaRPr>
          </a:p>
        </p:txBody>
      </p:sp>
      <p:pic>
        <p:nvPicPr>
          <p:cNvPr id="249" name="Google Shape;218;p29"/>
          <p:cNvPicPr/>
          <p:nvPr/>
        </p:nvPicPr>
        <p:blipFill>
          <a:blip r:embed="rId2"/>
          <a:stretch/>
        </p:blipFill>
        <p:spPr>
          <a:xfrm>
            <a:off x="86040" y="1099800"/>
            <a:ext cx="5949360" cy="5600880"/>
          </a:xfrm>
          <a:prstGeom prst="rect">
            <a:avLst/>
          </a:prstGeom>
          <a:ln w="0">
            <a:noFill/>
          </a:ln>
        </p:spPr>
      </p:pic>
      <p:sp>
        <p:nvSpPr>
          <p:cNvPr id="250" name="Google Shape;219;p29"/>
          <p:cNvSpPr/>
          <p:nvPr/>
        </p:nvSpPr>
        <p:spPr>
          <a:xfrm>
            <a:off x="45000" y="3435840"/>
            <a:ext cx="6030720" cy="3307320"/>
          </a:xfrm>
          <a:prstGeom prst="rect">
            <a:avLst/>
          </a:prstGeom>
          <a:solidFill>
            <a:schemeClr val="lt2"/>
          </a:solidFill>
          <a:ln w="9525">
            <a:solidFill>
              <a:srgbClr val="42424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98280" y="16200"/>
            <a:ext cx="8826120" cy="602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800" b="0" strike="noStrike" spc="-1">
                <a:solidFill>
                  <a:srgbClr val="FFFFFF"/>
                </a:solidFill>
                <a:latin typeface="Roboto"/>
                <a:ea typeface="Roboto"/>
              </a:rPr>
              <a:t>Getting URLs to Crawl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Google Shape;225;p30"/>
          <p:cNvSpPr/>
          <p:nvPr/>
        </p:nvSpPr>
        <p:spPr>
          <a:xfrm>
            <a:off x="86040" y="656640"/>
            <a:ext cx="3161520" cy="326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2880" bIns="18288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1" strike="noStrike" spc="-1">
                <a:solidFill>
                  <a:srgbClr val="000000"/>
                </a:solidFill>
                <a:latin typeface="Arial"/>
                <a:ea typeface="Arial"/>
              </a:rPr>
              <a:t>CODE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253" name="Google Shape;226;p30"/>
          <p:cNvSpPr/>
          <p:nvPr/>
        </p:nvSpPr>
        <p:spPr>
          <a:xfrm>
            <a:off x="6035400" y="1461960"/>
            <a:ext cx="3108240" cy="297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100" b="0" strike="noStrike" spc="-1">
                <a:solidFill>
                  <a:srgbClr val="000000"/>
                </a:solidFill>
                <a:latin typeface="Arial"/>
                <a:ea typeface="Arial"/>
              </a:rPr>
              <a:t>Xpath = gives location of the element on a page !</a:t>
            </a:r>
            <a:endParaRPr lang="en-IN" sz="11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11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11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100" b="0" strike="noStrike" spc="-1">
                <a:solidFill>
                  <a:srgbClr val="000000"/>
                </a:solidFill>
                <a:latin typeface="Arial"/>
                <a:ea typeface="Arial"/>
              </a:rPr>
              <a:t>Use inspect element to get it</a:t>
            </a:r>
            <a:endParaRPr lang="en-IN" sz="11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11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100" b="0" strike="noStrike" spc="-1">
                <a:solidFill>
                  <a:srgbClr val="000000"/>
                </a:solidFill>
                <a:latin typeface="Arial"/>
                <a:ea typeface="Arial"/>
              </a:rPr>
              <a:t>Any modern browser should be able to do it</a:t>
            </a:r>
            <a:endParaRPr lang="en-IN" sz="11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11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11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100" b="0" strike="noStrike" spc="-1">
                <a:solidFill>
                  <a:srgbClr val="000000"/>
                </a:solidFill>
                <a:latin typeface="Arial"/>
                <a:ea typeface="Arial"/>
              </a:rPr>
              <a:t>Here I use beautifulsoup -</a:t>
            </a:r>
            <a:endParaRPr lang="en-IN" sz="1100" b="0" strike="noStrike" spc="-1">
              <a:latin typeface="Arial"/>
            </a:endParaRPr>
          </a:p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pos="0" algn="l"/>
              </a:tabLst>
            </a:pPr>
            <a:r>
              <a:rPr lang="en-GB" sz="1100" b="0" strike="noStrike" spc="-1">
                <a:solidFill>
                  <a:srgbClr val="000000"/>
                </a:solidFill>
                <a:latin typeface="Arial"/>
                <a:ea typeface="Arial"/>
              </a:rPr>
              <a:t>For finer control on the page</a:t>
            </a:r>
            <a:endParaRPr lang="en-IN" sz="1100" b="0" strike="noStrike" spc="-1">
              <a:latin typeface="Arial"/>
            </a:endParaRPr>
          </a:p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pos="0" algn="l"/>
              </a:tabLst>
            </a:pPr>
            <a:r>
              <a:rPr lang="en-GB" sz="1100" b="0" strike="noStrike" spc="-1">
                <a:solidFill>
                  <a:srgbClr val="000000"/>
                </a:solidFill>
                <a:latin typeface="Arial"/>
                <a:ea typeface="Arial"/>
              </a:rPr>
              <a:t>And getting the accepted-answer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sldNum" idx="21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GB" sz="1000" b="0" strike="noStrike" spc="-1">
                <a:solidFill>
                  <a:srgbClr val="737373"/>
                </a:solidFill>
                <a:latin typeface="Roboto"/>
                <a:ea typeface="Robo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465FD759-195B-44D7-A6AD-29D643CA7003}" type="slidenum">
              <a:rPr lang="en-GB" sz="1000" b="0" strike="noStrike" spc="-1">
                <a:solidFill>
                  <a:srgbClr val="737373"/>
                </a:solidFill>
                <a:latin typeface="Roboto"/>
                <a:ea typeface="Roboto"/>
              </a:rPr>
              <a:t>18</a:t>
            </a:fld>
            <a:endParaRPr lang="en-IN" sz="1000" b="0" strike="noStrike" spc="-1">
              <a:latin typeface="Times New Roman"/>
            </a:endParaRPr>
          </a:p>
        </p:txBody>
      </p:sp>
      <p:pic>
        <p:nvPicPr>
          <p:cNvPr id="255" name="Google Shape;228;p30"/>
          <p:cNvPicPr/>
          <p:nvPr/>
        </p:nvPicPr>
        <p:blipFill>
          <a:blip r:embed="rId2"/>
          <a:srcRect l="208" t="40178"/>
          <a:stretch/>
        </p:blipFill>
        <p:spPr>
          <a:xfrm>
            <a:off x="98280" y="1260720"/>
            <a:ext cx="5936760" cy="3350160"/>
          </a:xfrm>
          <a:prstGeom prst="rect">
            <a:avLst/>
          </a:prstGeom>
          <a:ln w="0">
            <a:noFill/>
          </a:ln>
        </p:spPr>
      </p:pic>
      <p:sp>
        <p:nvSpPr>
          <p:cNvPr id="256" name="Google Shape;229;p30"/>
          <p:cNvSpPr/>
          <p:nvPr/>
        </p:nvSpPr>
        <p:spPr>
          <a:xfrm>
            <a:off x="965520" y="1689840"/>
            <a:ext cx="482400" cy="12708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7" name="Google Shape;230;p30"/>
          <p:cNvSpPr/>
          <p:nvPr/>
        </p:nvSpPr>
        <p:spPr>
          <a:xfrm rot="10800000" flipH="1">
            <a:off x="1448640" y="1193760"/>
            <a:ext cx="1434960" cy="559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2424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8" name="Google Shape;231;p30"/>
          <p:cNvSpPr/>
          <p:nvPr/>
        </p:nvSpPr>
        <p:spPr>
          <a:xfrm>
            <a:off x="2829960" y="918720"/>
            <a:ext cx="3862440" cy="39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rgbClr val="000000"/>
                </a:solidFill>
                <a:latin typeface="Roboto"/>
                <a:ea typeface="Roboto"/>
              </a:rPr>
              <a:t>Most important variable</a:t>
            </a:r>
            <a:endParaRPr lang="en-IN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3200" b="0" strike="noStrike" spc="-1">
                <a:solidFill>
                  <a:srgbClr val="FFFFFF"/>
                </a:solidFill>
                <a:latin typeface="Roboto"/>
                <a:ea typeface="Roboto"/>
              </a:rPr>
              <a:t>View Your Crawled Data</a:t>
            </a: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Google Shape;237;p31"/>
          <p:cNvSpPr/>
          <p:nvPr/>
        </p:nvSpPr>
        <p:spPr>
          <a:xfrm>
            <a:off x="601920" y="1837440"/>
            <a:ext cx="7940160" cy="319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800" b="1" strike="noStrike" spc="-1">
                <a:solidFill>
                  <a:srgbClr val="737373"/>
                </a:solidFill>
                <a:latin typeface="Arial"/>
                <a:ea typeface="Arial"/>
              </a:rPr>
              <a:t>data.jsonl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800" b="0" strike="noStrike" spc="-1">
                <a:solidFill>
                  <a:srgbClr val="737373"/>
                </a:solidFill>
                <a:latin typeface="Arial"/>
                <a:ea typeface="Arial"/>
              </a:rPr>
              <a:t>Every line is a dictionary or in json format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800" b="0" strike="noStrike" spc="-1">
                <a:solidFill>
                  <a:srgbClr val="737373"/>
                </a:solidFill>
                <a:latin typeface="Arial"/>
                <a:ea typeface="Arial"/>
              </a:rPr>
              <a:t>It will have 4 keys – </a:t>
            </a:r>
            <a:r>
              <a:rPr lang="en-GB" sz="1800" b="1" strike="noStrike" spc="-1">
                <a:solidFill>
                  <a:srgbClr val="737373"/>
                </a:solidFill>
                <a:latin typeface="Arial"/>
                <a:ea typeface="Arial"/>
              </a:rPr>
              <a:t>url, question_head, question_body, answer_body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800" b="0" strike="noStrike" spc="-1">
                <a:solidFill>
                  <a:srgbClr val="737373"/>
                </a:solidFill>
                <a:latin typeface="Arial"/>
                <a:ea typeface="Arial"/>
              </a:rPr>
              <a:t>These keys contain what is crawled.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sldNum" idx="22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GB" sz="1000" b="0" strike="noStrike" spc="-1">
                <a:solidFill>
                  <a:srgbClr val="737373"/>
                </a:solidFill>
                <a:latin typeface="Roboto"/>
                <a:ea typeface="Robo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08701630-279B-4CB5-A8B3-48DCF07E04F7}" type="slidenum">
              <a:rPr lang="en-GB" sz="1000" b="0" strike="noStrike" spc="-1">
                <a:solidFill>
                  <a:srgbClr val="737373"/>
                </a:solidFill>
                <a:latin typeface="Roboto"/>
                <a:ea typeface="Roboto"/>
              </a:rPr>
              <a:t>19</a:t>
            </a:fld>
            <a:endParaRPr lang="en-IN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3200" b="0" strike="noStrike" spc="-1">
                <a:solidFill>
                  <a:srgbClr val="FFFFFF"/>
                </a:solidFill>
                <a:latin typeface="Roboto"/>
                <a:ea typeface="Roboto"/>
              </a:rPr>
              <a:t>Overview and Goals</a:t>
            </a: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57200" indent="-342720">
              <a:lnSpc>
                <a:spcPct val="115000"/>
              </a:lnSpc>
              <a:buClr>
                <a:srgbClr val="737373"/>
              </a:buClr>
              <a:buFont typeface="Roboto"/>
              <a:buAutoNum type="arabicPeriod"/>
            </a:pPr>
            <a:r>
              <a:rPr lang="en-GB" sz="1800" b="0" strike="noStrike" spc="-1">
                <a:solidFill>
                  <a:srgbClr val="737373"/>
                </a:solidFill>
                <a:latin typeface="Roboto"/>
                <a:ea typeface="Roboto"/>
              </a:rPr>
              <a:t>Understanding Scrapy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737373"/>
              </a:buClr>
              <a:buFont typeface="Roboto"/>
              <a:buAutoNum type="arabicPeriod"/>
            </a:pPr>
            <a:r>
              <a:rPr lang="en-GB" sz="1800" b="0" strike="noStrike" spc="-1">
                <a:solidFill>
                  <a:srgbClr val="737373"/>
                </a:solidFill>
                <a:latin typeface="Roboto"/>
                <a:ea typeface="Roboto"/>
              </a:rPr>
              <a:t>Structure of Project in Scrapy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737373"/>
              </a:buClr>
              <a:buFont typeface="Roboto"/>
              <a:buAutoNum type="arabicPeriod"/>
            </a:pPr>
            <a:r>
              <a:rPr lang="en-GB" sz="1800" b="0" strike="noStrike" spc="-1">
                <a:solidFill>
                  <a:srgbClr val="737373"/>
                </a:solidFill>
                <a:latin typeface="Roboto"/>
                <a:ea typeface="Roboto"/>
              </a:rPr>
              <a:t>Getting URL’s contents and storing them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737373"/>
              </a:buClr>
              <a:buFont typeface="Roboto"/>
              <a:buAutoNum type="arabicPeriod"/>
            </a:pPr>
            <a:r>
              <a:rPr lang="en-GB" sz="1800" b="0" strike="noStrike" spc="-1">
                <a:solidFill>
                  <a:srgbClr val="737373"/>
                </a:solidFill>
                <a:latin typeface="Roboto"/>
                <a:ea typeface="Roboto"/>
              </a:rPr>
              <a:t>Getting URLs from Common Crawl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15000"/>
              </a:lnSpc>
              <a:buNone/>
              <a:tabLst>
                <a:tab pos="0" algn="l"/>
              </a:tabLst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sldNum" idx="5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GB" sz="1000" b="0" strike="noStrike" spc="-1">
                <a:solidFill>
                  <a:srgbClr val="737373"/>
                </a:solidFill>
                <a:latin typeface="Roboto"/>
                <a:ea typeface="Robo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8B096D9C-0874-4A45-94D1-1BEFA8D78075}" type="slidenum">
              <a:rPr lang="en-GB" sz="1000" b="0" strike="noStrike" spc="-1">
                <a:solidFill>
                  <a:srgbClr val="737373"/>
                </a:solidFill>
                <a:latin typeface="Roboto"/>
                <a:ea typeface="Roboto"/>
              </a:rPr>
              <a:t>2</a:t>
            </a:fld>
            <a:endParaRPr lang="en-IN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3200" b="0" strike="noStrike" spc="-1">
                <a:solidFill>
                  <a:srgbClr val="FFFFFF"/>
                </a:solidFill>
                <a:latin typeface="Roboto"/>
                <a:ea typeface="Roboto"/>
              </a:rPr>
              <a:t>Moving Forward</a:t>
            </a: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Google Shape;244;p32"/>
          <p:cNvSpPr/>
          <p:nvPr/>
        </p:nvSpPr>
        <p:spPr>
          <a:xfrm>
            <a:off x="285120" y="2113920"/>
            <a:ext cx="8639640" cy="2754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marL="457200" indent="-342720">
              <a:lnSpc>
                <a:spcPct val="100000"/>
              </a:lnSpc>
              <a:buClr>
                <a:srgbClr val="737373"/>
              </a:buClr>
              <a:buFont typeface="Arial"/>
              <a:buChar char="●"/>
            </a:pPr>
            <a:r>
              <a:rPr lang="en-GB" sz="1800" b="0" strike="noStrike" spc="-1">
                <a:solidFill>
                  <a:srgbClr val="737373"/>
                </a:solidFill>
                <a:latin typeface="Arial"/>
                <a:ea typeface="Arial"/>
              </a:rPr>
              <a:t>The output of the scraper is not perfect as we see some unorthodox characters like \r, \n or \t.</a:t>
            </a:r>
            <a:br>
              <a:rPr sz="1800"/>
            </a:br>
            <a:r>
              <a:rPr lang="en-GB" sz="1800" b="0" strike="noStrike" spc="-1">
                <a:solidFill>
                  <a:srgbClr val="737373"/>
                </a:solidFill>
                <a:latin typeface="Arial"/>
              </a:rPr>
              <a:t> </a:t>
            </a:r>
            <a:endParaRPr lang="en-IN" sz="1800" b="0" strike="noStrike" spc="-1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737373"/>
              </a:buClr>
              <a:buFont typeface="Arial"/>
              <a:buChar char="●"/>
            </a:pPr>
            <a:r>
              <a:rPr lang="en-GB" sz="1800" b="0" strike="noStrike" spc="-1">
                <a:solidFill>
                  <a:srgbClr val="737373"/>
                </a:solidFill>
                <a:latin typeface="Arial"/>
                <a:ea typeface="Arial"/>
              </a:rPr>
              <a:t>We would first need to clean what we retrieved by removing unwanted characters.</a:t>
            </a:r>
            <a:br>
              <a:rPr sz="1800"/>
            </a:br>
            <a:r>
              <a:rPr lang="en-GB" sz="1800" b="0" strike="noStrike" spc="-1">
                <a:solidFill>
                  <a:srgbClr val="737373"/>
                </a:solidFill>
                <a:latin typeface="Arial"/>
                <a:ea typeface="Arial"/>
              </a:rPr>
              <a:t>For example, we could replace \t characters to a space with a simple content.replace('\r', ' ‘)</a:t>
            </a:r>
            <a:endParaRPr lang="en-IN" sz="1800" b="0" strike="noStrike" spc="-1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737373"/>
              </a:buClr>
              <a:buFont typeface="Arial"/>
              <a:buChar char="●"/>
            </a:pPr>
            <a:r>
              <a:rPr lang="en-GB" sz="1800" b="0" strike="noStrike" spc="-1">
                <a:solidFill>
                  <a:srgbClr val="737373"/>
                </a:solidFill>
                <a:latin typeface="Arial"/>
                <a:ea typeface="Arial"/>
              </a:rPr>
              <a:t>Change LOG_LEVEL=“INFO”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sldNum" idx="23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GB" sz="1000" b="0" strike="noStrike" spc="-1">
                <a:solidFill>
                  <a:srgbClr val="737373"/>
                </a:solidFill>
                <a:latin typeface="Roboto"/>
                <a:ea typeface="Robo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9F906BB-EA2E-4F9B-825D-591F727153CA}" type="slidenum">
              <a:rPr lang="en-GB" sz="1000" b="0" strike="noStrike" spc="-1">
                <a:solidFill>
                  <a:srgbClr val="737373"/>
                </a:solidFill>
                <a:latin typeface="Roboto"/>
                <a:ea typeface="Roboto"/>
              </a:rPr>
              <a:t>20</a:t>
            </a:fld>
            <a:endParaRPr lang="en-IN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3200" b="0" strike="noStrike" spc="-1">
                <a:solidFill>
                  <a:srgbClr val="FFFFFF"/>
                </a:solidFill>
                <a:latin typeface="Roboto"/>
                <a:ea typeface="Roboto"/>
              </a:rPr>
              <a:t>Useful Links -</a:t>
            </a: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GB" sz="1800" b="0" strike="noStrike" spc="-1">
                <a:solidFill>
                  <a:srgbClr val="737373"/>
                </a:solidFill>
                <a:latin typeface="Roboto"/>
                <a:ea typeface="Roboto"/>
              </a:rPr>
              <a:t>How to scrape websites in 5 minutes with Scrapy?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en-GB" sz="1800" b="0" u="sng" strike="noStrike" spc="-1">
                <a:solidFill>
                  <a:srgbClr val="4FC3F7"/>
                </a:solidFill>
                <a:uFillTx/>
                <a:latin typeface="Roboto"/>
                <a:ea typeface="Roboto"/>
                <a:hlinkClick r:id="rId2"/>
              </a:rPr>
              <a:t>https://blog.theodo.fr/2018/02/scrape-websites-5-minutes-scrapy/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en-GB" sz="1800" b="0" strike="noStrike" spc="-1">
                <a:solidFill>
                  <a:srgbClr val="737373"/>
                </a:solidFill>
                <a:latin typeface="Roboto"/>
                <a:ea typeface="Roboto"/>
              </a:rPr>
              <a:t>Use Scrapy to Extract Data From HTML Tags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en-GB" sz="1800" b="0" u="sng" strike="noStrike" spc="-1">
                <a:solidFill>
                  <a:srgbClr val="4FC3F7"/>
                </a:solidFill>
                <a:uFillTx/>
                <a:latin typeface="Roboto"/>
                <a:ea typeface="Roboto"/>
                <a:hlinkClick r:id="rId3"/>
              </a:rPr>
              <a:t>https://www.linode.com/docs/development/python/use-scrapy-to-extract-data-from-html-tags/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buNone/>
              <a:tabLst>
                <a:tab pos="0" algn="l"/>
              </a:tabLst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sldNum" idx="24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GB" sz="1000" b="0" strike="noStrike" spc="-1">
                <a:solidFill>
                  <a:srgbClr val="737373"/>
                </a:solidFill>
                <a:latin typeface="Roboto"/>
                <a:ea typeface="Robo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B1D1401E-A29C-4309-9F72-3F77693E7315}" type="slidenum">
              <a:rPr lang="en-GB" sz="1000" b="0" strike="noStrike" spc="-1">
                <a:solidFill>
                  <a:srgbClr val="737373"/>
                </a:solidFill>
                <a:latin typeface="Roboto"/>
                <a:ea typeface="Roboto"/>
              </a:rPr>
              <a:t>21</a:t>
            </a:fld>
            <a:endParaRPr lang="en-IN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3200" b="0" strike="noStrike" spc="-1">
                <a:solidFill>
                  <a:srgbClr val="FFFFFF"/>
                </a:solidFill>
                <a:latin typeface="Roboto"/>
                <a:ea typeface="Roboto"/>
              </a:rPr>
              <a:t>Common Crawl</a:t>
            </a: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57200" indent="-342720">
              <a:lnSpc>
                <a:spcPct val="115000"/>
              </a:lnSpc>
              <a:buClr>
                <a:srgbClr val="737373"/>
              </a:buClr>
              <a:buFont typeface="Roboto"/>
              <a:buChar char="●"/>
            </a:pPr>
            <a:r>
              <a:rPr lang="en-GB" sz="1800" b="0" strike="noStrike" spc="-1">
                <a:solidFill>
                  <a:srgbClr val="737373"/>
                </a:solidFill>
                <a:latin typeface="Roboto"/>
                <a:ea typeface="Roboto"/>
              </a:rPr>
              <a:t>“We gather data, We aggregate it, You utilize it and </a:t>
            </a:r>
            <a:r>
              <a:rPr lang="en-GB" sz="1800" b="1" strike="noStrike" spc="-1">
                <a:solidFill>
                  <a:srgbClr val="737373"/>
                </a:solidFill>
                <a:latin typeface="Roboto"/>
                <a:ea typeface="Roboto"/>
              </a:rPr>
              <a:t>it’s all free” - </a:t>
            </a:r>
            <a:r>
              <a:rPr lang="en-GB" sz="1800" b="0" strike="noStrike" spc="-1">
                <a:solidFill>
                  <a:srgbClr val="737373"/>
                </a:solidFill>
                <a:latin typeface="Roboto"/>
                <a:ea typeface="Roboto"/>
              </a:rPr>
              <a:t>Motto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737373"/>
              </a:buClr>
              <a:buFont typeface="Roboto"/>
              <a:buChar char="●"/>
            </a:pPr>
            <a:r>
              <a:rPr lang="en-GB" sz="1800" b="0" strike="noStrike" spc="-1">
                <a:solidFill>
                  <a:srgbClr val="737373"/>
                </a:solidFill>
                <a:latin typeface="Roboto"/>
                <a:ea typeface="Roboto"/>
              </a:rPr>
              <a:t>The data is open source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737373"/>
              </a:buClr>
              <a:buFont typeface="Roboto"/>
              <a:buChar char="●"/>
            </a:pPr>
            <a:r>
              <a:rPr lang="en-GB" sz="1800" b="0" strike="noStrike" spc="-1">
                <a:solidFill>
                  <a:srgbClr val="737373"/>
                </a:solidFill>
                <a:latin typeface="Roboto"/>
                <a:ea typeface="Roboto"/>
              </a:rPr>
              <a:t>A good source to get seed URLs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737373"/>
              </a:buClr>
              <a:buFont typeface="Roboto"/>
              <a:buChar char="●"/>
            </a:pPr>
            <a:r>
              <a:rPr lang="en-GB" sz="1800" b="0" strike="noStrike" spc="-1">
                <a:solidFill>
                  <a:srgbClr val="737373"/>
                </a:solidFill>
                <a:latin typeface="Roboto"/>
                <a:ea typeface="Roboto"/>
              </a:rPr>
              <a:t>They have a search engine for URLs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spcBef>
                <a:spcPts val="1599"/>
              </a:spcBef>
              <a:buClr>
                <a:srgbClr val="737373"/>
              </a:buClr>
              <a:buFont typeface="Roboto"/>
              <a:buChar char="○"/>
            </a:pPr>
            <a:r>
              <a:rPr lang="en-GB" sz="1400" b="0" u="sng" strike="noStrike" spc="-1">
                <a:solidFill>
                  <a:srgbClr val="4FC3F7"/>
                </a:solidFill>
                <a:uFillTx/>
                <a:latin typeface="Roboto"/>
                <a:ea typeface="Roboto"/>
                <a:hlinkClick r:id="rId2"/>
              </a:rPr>
              <a:t>http://urlsearch.commoncrawl.org/</a:t>
            </a: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737373"/>
              </a:buClr>
              <a:buFont typeface="Roboto"/>
              <a:buChar char="●"/>
            </a:pPr>
            <a:r>
              <a:rPr lang="en-GB" sz="1800" b="0" strike="noStrike" spc="-1">
                <a:solidFill>
                  <a:srgbClr val="737373"/>
                </a:solidFill>
                <a:latin typeface="Roboto"/>
                <a:ea typeface="Roboto"/>
              </a:rPr>
              <a:t>Homepage - </a:t>
            </a:r>
            <a:r>
              <a:rPr lang="en-GB" sz="1800" b="0" u="sng" strike="noStrike" spc="-1">
                <a:solidFill>
                  <a:srgbClr val="4FC3F7"/>
                </a:solidFill>
                <a:uFillTx/>
                <a:latin typeface="Roboto"/>
                <a:ea typeface="Roboto"/>
                <a:hlinkClick r:id="rId3"/>
              </a:rPr>
              <a:t>https://commoncrawl.org/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15000"/>
              </a:lnSpc>
              <a:buNone/>
              <a:tabLst>
                <a:tab pos="0" algn="l"/>
              </a:tabLst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sldNum" idx="25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GB" sz="1000" b="0" strike="noStrike" spc="-1">
                <a:solidFill>
                  <a:srgbClr val="737373"/>
                </a:solidFill>
                <a:latin typeface="Roboto"/>
                <a:ea typeface="Robo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92670132-A5DF-4E45-B17B-C5C3204CB535}" type="slidenum">
              <a:rPr lang="en-GB" sz="1000" b="0" strike="noStrike" spc="-1">
                <a:solidFill>
                  <a:srgbClr val="737373"/>
                </a:solidFill>
                <a:latin typeface="Roboto"/>
                <a:ea typeface="Roboto"/>
              </a:rPr>
              <a:t>22</a:t>
            </a:fld>
            <a:endParaRPr lang="en-IN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3200" b="0" strike="noStrike" spc="-1">
                <a:solidFill>
                  <a:srgbClr val="FFFFFF"/>
                </a:solidFill>
                <a:latin typeface="Roboto"/>
                <a:ea typeface="Roboto"/>
              </a:rPr>
              <a:t>Getting URLs from CC</a:t>
            </a: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57200" indent="-342720">
              <a:lnSpc>
                <a:spcPct val="115000"/>
              </a:lnSpc>
              <a:buClr>
                <a:srgbClr val="737373"/>
              </a:buClr>
              <a:buFont typeface="Roboto"/>
              <a:buChar char="●"/>
            </a:pPr>
            <a:r>
              <a:rPr lang="en-GB" sz="1800" b="0" strike="noStrike" spc="-1">
                <a:solidFill>
                  <a:srgbClr val="737373"/>
                </a:solidFill>
                <a:latin typeface="Roboto"/>
                <a:ea typeface="Roboto"/>
              </a:rPr>
              <a:t>Search your domain name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737373"/>
              </a:buClr>
              <a:buFont typeface="Roboto"/>
              <a:buChar char="●"/>
            </a:pPr>
            <a:r>
              <a:rPr lang="en-GB" sz="1800" b="0" strike="noStrike" spc="-1">
                <a:solidFill>
                  <a:srgbClr val="737373"/>
                </a:solidFill>
                <a:latin typeface="Roboto"/>
                <a:ea typeface="Roboto"/>
              </a:rPr>
              <a:t>Download json which has URLs ! 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737373"/>
              </a:buClr>
              <a:buFont typeface="Roboto"/>
              <a:buChar char="●"/>
            </a:pPr>
            <a:r>
              <a:rPr lang="en-GB" sz="1800" b="0" strike="noStrike" spc="-1">
                <a:solidFill>
                  <a:srgbClr val="737373"/>
                </a:solidFill>
                <a:latin typeface="Roboto"/>
                <a:ea typeface="Roboto"/>
              </a:rPr>
              <a:t>Done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737373"/>
              </a:buClr>
              <a:buFont typeface="Roboto"/>
              <a:buChar char="●"/>
            </a:pPr>
            <a:r>
              <a:rPr lang="en-GB" sz="1800" b="1" strike="noStrike" spc="-1">
                <a:solidFill>
                  <a:srgbClr val="737373"/>
                </a:solidFill>
                <a:latin typeface="Roboto"/>
                <a:ea typeface="Roboto"/>
              </a:rPr>
              <a:t>Now crawl those URLs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15000"/>
              </a:lnSpc>
              <a:buNone/>
              <a:tabLst>
                <a:tab pos="0" algn="l"/>
              </a:tabLst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15000"/>
              </a:lnSpc>
              <a:buNone/>
              <a:tabLst>
                <a:tab pos="0" algn="l"/>
              </a:tabLst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737373"/>
              </a:buClr>
              <a:buFont typeface="Roboto"/>
              <a:buChar char="●"/>
              <a:tabLst>
                <a:tab pos="0" algn="l"/>
              </a:tabLst>
            </a:pPr>
            <a:r>
              <a:rPr lang="en-GB" sz="1800" b="1" strike="noStrike" spc="-1">
                <a:solidFill>
                  <a:srgbClr val="737373"/>
                </a:solidFill>
                <a:latin typeface="Roboto"/>
                <a:ea typeface="Roboto"/>
              </a:rPr>
              <a:t>P.S. </a:t>
            </a:r>
            <a:r>
              <a:rPr lang="en-GB" sz="1800" b="1" strike="noStrike" spc="-1">
                <a:solidFill>
                  <a:srgbClr val="FF0000"/>
                </a:solidFill>
                <a:latin typeface="Roboto"/>
                <a:ea typeface="Roboto"/>
              </a:rPr>
              <a:t>– </a:t>
            </a:r>
            <a:r>
              <a:rPr lang="en-GB" sz="1800" b="0" strike="noStrike" spc="-1">
                <a:solidFill>
                  <a:srgbClr val="FF0000"/>
                </a:solidFill>
                <a:latin typeface="Roboto"/>
                <a:ea typeface="Roboto"/>
              </a:rPr>
              <a:t>It might not have everything you want. But it will give you a set of good seed URLs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sldNum" idx="26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GB" sz="1000" b="0" strike="noStrike" spc="-1">
                <a:solidFill>
                  <a:srgbClr val="737373"/>
                </a:solidFill>
                <a:latin typeface="Roboto"/>
                <a:ea typeface="Robo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D7BA6207-1D3E-4D6B-AF21-517C07AE2741}" type="slidenum">
              <a:rPr lang="en-GB" sz="1000" b="0" strike="noStrike" spc="-1">
                <a:solidFill>
                  <a:srgbClr val="737373"/>
                </a:solidFill>
                <a:latin typeface="Roboto"/>
                <a:ea typeface="Roboto"/>
              </a:rPr>
              <a:t>23</a:t>
            </a:fld>
            <a:endParaRPr lang="en-IN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3200" b="0" strike="noStrike" spc="-1">
                <a:solidFill>
                  <a:srgbClr val="FFFFFF"/>
                </a:solidFill>
                <a:latin typeface="Roboto"/>
                <a:ea typeface="Roboto"/>
              </a:rPr>
              <a:t>What to do next ?</a:t>
            </a: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57200" indent="-342720">
              <a:lnSpc>
                <a:spcPct val="115000"/>
              </a:lnSpc>
              <a:buClr>
                <a:srgbClr val="737373"/>
              </a:buClr>
              <a:buFont typeface="Roboto"/>
              <a:buChar char="●"/>
            </a:pPr>
            <a:r>
              <a:rPr lang="en-GB" sz="1800" b="0" strike="noStrike" spc="-1">
                <a:solidFill>
                  <a:srgbClr val="737373"/>
                </a:solidFill>
                <a:latin typeface="Roboto"/>
                <a:ea typeface="Roboto"/>
              </a:rPr>
              <a:t>Play around with this code template!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737373"/>
              </a:buClr>
              <a:buFont typeface="Roboto"/>
              <a:buChar char="●"/>
            </a:pPr>
            <a:r>
              <a:rPr lang="en-GB" sz="1800" b="0" strike="noStrike" spc="-1">
                <a:solidFill>
                  <a:srgbClr val="737373"/>
                </a:solidFill>
                <a:latin typeface="Roboto"/>
                <a:ea typeface="Roboto"/>
              </a:rPr>
              <a:t>If needed crawl more data from the page - users, number of votes, comments . . .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sldNum" idx="27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GB" sz="1000" b="0" strike="noStrike" spc="-1">
                <a:solidFill>
                  <a:srgbClr val="737373"/>
                </a:solidFill>
                <a:latin typeface="Roboto"/>
                <a:ea typeface="Robo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B4DEE41D-338F-472B-A345-8037CE52C7B9}" type="slidenum">
              <a:rPr lang="en-GB" sz="1000" b="0" strike="noStrike" spc="-1">
                <a:solidFill>
                  <a:srgbClr val="737373"/>
                </a:solidFill>
                <a:latin typeface="Roboto"/>
                <a:ea typeface="Roboto"/>
              </a:rPr>
              <a:t>24</a:t>
            </a:fld>
            <a:endParaRPr lang="en-IN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3200" b="0" strike="noStrike" spc="-1">
                <a:solidFill>
                  <a:srgbClr val="FFFFFF"/>
                </a:solidFill>
                <a:latin typeface="Roboto"/>
                <a:ea typeface="Roboto"/>
              </a:rPr>
              <a:t>Prerequisites :</a:t>
            </a: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3200" b="0" strike="noStrike" spc="-1">
                <a:solidFill>
                  <a:srgbClr val="FFFFFF"/>
                </a:solidFill>
                <a:latin typeface="Roboto"/>
                <a:ea typeface="Roboto"/>
              </a:rPr>
              <a:t>Understanding HTTP Status Codes</a:t>
            </a: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Google Shape;82;p15"/>
          <p:cNvSpPr/>
          <p:nvPr/>
        </p:nvSpPr>
        <p:spPr>
          <a:xfrm>
            <a:off x="715320" y="2036880"/>
            <a:ext cx="8123400" cy="2035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rgbClr val="737373"/>
                </a:solidFill>
                <a:latin typeface="Arial"/>
                <a:ea typeface="Arial"/>
              </a:rPr>
              <a:t>Status codes are issued by a server in response to a client's request made to the server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rgbClr val="737373"/>
                </a:solidFill>
                <a:latin typeface="Arial"/>
                <a:ea typeface="Arial"/>
              </a:rPr>
              <a:t>110 - Connection timed out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rgbClr val="737373"/>
                </a:solidFill>
                <a:latin typeface="Arial"/>
                <a:ea typeface="Arial"/>
              </a:rPr>
              <a:t>200 - Success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rgbClr val="737373"/>
                </a:solidFill>
                <a:latin typeface="Arial"/>
                <a:ea typeface="Arial"/>
              </a:rPr>
              <a:t>404 - Not Found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u="sng" strike="noStrike" spc="-1">
                <a:solidFill>
                  <a:srgbClr val="4FC3F7"/>
                </a:solidFill>
                <a:uFillTx/>
                <a:latin typeface="Arial"/>
                <a:ea typeface="Arial"/>
                <a:hlinkClick r:id="rId2"/>
              </a:rPr>
              <a:t>https://en.wikipedia.org/wiki/List_of_HTTP_status_codes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ldNum" idx="6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GB" sz="1000" b="0" strike="noStrike" spc="-1">
                <a:solidFill>
                  <a:srgbClr val="737373"/>
                </a:solidFill>
                <a:latin typeface="Roboto"/>
                <a:ea typeface="Robo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15ACDC80-B435-44AC-B746-9F66CA2C6073}" type="slidenum">
              <a:rPr lang="en-GB" sz="1000" b="0" strike="noStrike" spc="-1">
                <a:solidFill>
                  <a:srgbClr val="737373"/>
                </a:solidFill>
                <a:latin typeface="Roboto"/>
                <a:ea typeface="Roboto"/>
              </a:rPr>
              <a:t>3</a:t>
            </a:fld>
            <a:endParaRPr lang="en-IN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3200" b="0" strike="noStrike" spc="-1">
                <a:solidFill>
                  <a:srgbClr val="FFFFFF"/>
                </a:solidFill>
                <a:latin typeface="Roboto"/>
                <a:ea typeface="Roboto"/>
              </a:rPr>
              <a:t>Prerequisites :</a:t>
            </a: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3200" b="0" strike="noStrike" spc="-1">
                <a:solidFill>
                  <a:srgbClr val="FFFFFF"/>
                </a:solidFill>
                <a:latin typeface="Roboto"/>
                <a:ea typeface="Roboto"/>
              </a:rPr>
              <a:t>JSON and JL - formats for document store </a:t>
            </a: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GB" sz="1800" b="0" strike="noStrike" spc="-1">
                <a:solidFill>
                  <a:srgbClr val="737373"/>
                </a:solidFill>
                <a:latin typeface="Roboto"/>
                <a:ea typeface="Roboto"/>
              </a:rPr>
              <a:t>.</a:t>
            </a:r>
            <a:r>
              <a:rPr lang="en-GB" sz="1800" b="1" strike="noStrike" spc="-1">
                <a:solidFill>
                  <a:srgbClr val="737373"/>
                </a:solidFill>
                <a:latin typeface="Roboto"/>
                <a:ea typeface="Roboto"/>
              </a:rPr>
              <a:t>json</a:t>
            </a:r>
            <a:r>
              <a:rPr lang="en-GB" sz="1800" b="0" strike="noStrike" spc="-1">
                <a:solidFill>
                  <a:srgbClr val="737373"/>
                </a:solidFill>
                <a:latin typeface="Roboto"/>
                <a:ea typeface="Roboto"/>
              </a:rPr>
              <a:t> - is a minimal, readable format for structuring data. It is used primarily to transmit data between a server and web application.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en-GB" sz="1800" b="1" strike="noStrike" spc="-1">
                <a:solidFill>
                  <a:srgbClr val="737373"/>
                </a:solidFill>
                <a:latin typeface="Roboto"/>
                <a:ea typeface="Roboto"/>
              </a:rPr>
              <a:t>JL - json lines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en-GB" sz="1800" b="0" strike="noStrike" spc="-1">
                <a:solidFill>
                  <a:srgbClr val="737373"/>
                </a:solidFill>
                <a:latin typeface="Roboto"/>
                <a:ea typeface="Roboto"/>
              </a:rPr>
              <a:t>Every line is a json. Great for streaming data and easy for appending new jsons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buNone/>
              <a:tabLst>
                <a:tab pos="0" algn="l"/>
              </a:tabLst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3" name="Google Shape;90;p16"/>
          <p:cNvPicPr/>
          <p:nvPr/>
        </p:nvPicPr>
        <p:blipFill>
          <a:blip r:embed="rId2"/>
          <a:stretch/>
        </p:blipFill>
        <p:spPr>
          <a:xfrm>
            <a:off x="6116040" y="2382840"/>
            <a:ext cx="2037960" cy="1171080"/>
          </a:xfrm>
          <a:prstGeom prst="rect">
            <a:avLst/>
          </a:prstGeom>
          <a:ln w="0">
            <a:noFill/>
          </a:ln>
        </p:spPr>
      </p:pic>
      <p:pic>
        <p:nvPicPr>
          <p:cNvPr id="174" name="Google Shape;91;p16"/>
          <p:cNvPicPr/>
          <p:nvPr/>
        </p:nvPicPr>
        <p:blipFill>
          <a:blip r:embed="rId3"/>
          <a:stretch/>
        </p:blipFill>
        <p:spPr>
          <a:xfrm>
            <a:off x="2881080" y="4180320"/>
            <a:ext cx="3381120" cy="882720"/>
          </a:xfrm>
          <a:prstGeom prst="rect">
            <a:avLst/>
          </a:prstGeom>
          <a:ln w="0">
            <a:noFill/>
          </a:ln>
        </p:spPr>
      </p:pic>
      <p:sp>
        <p:nvSpPr>
          <p:cNvPr id="175" name="Google Shape;92;p16"/>
          <p:cNvSpPr/>
          <p:nvPr/>
        </p:nvSpPr>
        <p:spPr>
          <a:xfrm>
            <a:off x="7449120" y="4733640"/>
            <a:ext cx="2231640" cy="39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u="sng" strike="noStrike" spc="-1">
                <a:solidFill>
                  <a:srgbClr val="4FC3F7"/>
                </a:solidFill>
                <a:uFillTx/>
                <a:latin typeface="Arial"/>
                <a:ea typeface="Arial"/>
                <a:hlinkClick r:id="rId4"/>
              </a:rPr>
              <a:t>http://jsonlines.org/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sldNum" idx="7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GB" sz="1000" b="0" strike="noStrike" spc="-1">
                <a:solidFill>
                  <a:srgbClr val="737373"/>
                </a:solidFill>
                <a:latin typeface="Roboto"/>
                <a:ea typeface="Robo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56B835B5-8D99-4809-A67F-C911D2764149}" type="slidenum">
              <a:rPr lang="en-GB" sz="1000" b="0" strike="noStrike" spc="-1">
                <a:solidFill>
                  <a:srgbClr val="737373"/>
                </a:solidFill>
                <a:latin typeface="Roboto"/>
                <a:ea typeface="Roboto"/>
              </a:rPr>
              <a:t>4</a:t>
            </a:fld>
            <a:endParaRPr lang="en-IN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98280" y="16200"/>
            <a:ext cx="8826120" cy="602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800" b="0" strike="noStrike" spc="-1">
                <a:solidFill>
                  <a:srgbClr val="FFFFFF"/>
                </a:solidFill>
                <a:latin typeface="Roboto"/>
                <a:ea typeface="Roboto"/>
              </a:rPr>
              <a:t>Scrapy Architecture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sldNum" idx="9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GB" sz="1000" b="0" strike="noStrike" spc="-1">
                <a:solidFill>
                  <a:srgbClr val="737373"/>
                </a:solidFill>
                <a:latin typeface="Roboto"/>
                <a:ea typeface="Robo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3C9AB385-ED51-48C6-B646-260DA184258F}" type="slidenum">
              <a:rPr lang="en-GB" sz="1000" b="0" strike="noStrike" spc="-1">
                <a:solidFill>
                  <a:srgbClr val="737373"/>
                </a:solidFill>
                <a:latin typeface="Roboto"/>
                <a:ea typeface="Roboto"/>
              </a:rPr>
              <a:t>5</a:t>
            </a:fld>
            <a:endParaRPr lang="en-IN" sz="1000" b="0" strike="noStrike" spc="-1">
              <a:latin typeface="Times New Roman"/>
            </a:endParaRPr>
          </a:p>
        </p:txBody>
      </p:sp>
      <p:pic>
        <p:nvPicPr>
          <p:cNvPr id="184" name="Google Shape;109;p18"/>
          <p:cNvPicPr/>
          <p:nvPr/>
        </p:nvPicPr>
        <p:blipFill>
          <a:blip r:embed="rId2"/>
          <a:stretch/>
        </p:blipFill>
        <p:spPr>
          <a:xfrm>
            <a:off x="98280" y="810360"/>
            <a:ext cx="4857840" cy="3261600"/>
          </a:xfrm>
          <a:prstGeom prst="rect">
            <a:avLst/>
          </a:prstGeom>
          <a:ln w="0">
            <a:noFill/>
          </a:ln>
        </p:spPr>
      </p:pic>
      <p:sp>
        <p:nvSpPr>
          <p:cNvPr id="185" name="Google Shape;110;p18"/>
          <p:cNvSpPr/>
          <p:nvPr/>
        </p:nvSpPr>
        <p:spPr>
          <a:xfrm>
            <a:off x="4956480" y="951120"/>
            <a:ext cx="3370320" cy="346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 marL="457200" indent="-279360">
              <a:lnSpc>
                <a:spcPct val="100000"/>
              </a:lnSpc>
              <a:buClr>
                <a:srgbClr val="000000"/>
              </a:buClr>
              <a:buFont typeface="Roboto"/>
              <a:buAutoNum type="arabicPeriod"/>
            </a:pPr>
            <a:r>
              <a:rPr lang="en-GB" sz="800" b="0" strike="noStrike" spc="-1">
                <a:solidFill>
                  <a:srgbClr val="000000"/>
                </a:solidFill>
                <a:latin typeface="Roboto"/>
                <a:ea typeface="Roboto"/>
              </a:rPr>
              <a:t>The </a:t>
            </a:r>
            <a:r>
              <a:rPr lang="en-GB" sz="800" b="1" strike="noStrike" spc="-1">
                <a:solidFill>
                  <a:srgbClr val="000000"/>
                </a:solidFill>
                <a:highlight>
                  <a:srgbClr val="D9D9D9"/>
                </a:highlight>
                <a:latin typeface="Roboto"/>
                <a:ea typeface="Roboto"/>
              </a:rPr>
              <a:t>Engine </a:t>
            </a:r>
            <a:r>
              <a:rPr lang="en-GB" sz="800" b="0" strike="noStrike" spc="-1">
                <a:solidFill>
                  <a:srgbClr val="000000"/>
                </a:solidFill>
                <a:latin typeface="Roboto"/>
                <a:ea typeface="Roboto"/>
              </a:rPr>
              <a:t>gets the initial Requests to crawl from the </a:t>
            </a:r>
            <a:r>
              <a:rPr lang="en-GB" sz="800" b="1" strike="noStrike" spc="-1">
                <a:solidFill>
                  <a:srgbClr val="000000"/>
                </a:solidFill>
                <a:highlight>
                  <a:srgbClr val="4A86E8"/>
                </a:highlight>
                <a:latin typeface="Roboto"/>
                <a:ea typeface="Roboto"/>
              </a:rPr>
              <a:t>Spider</a:t>
            </a:r>
            <a:r>
              <a:rPr lang="en-GB" sz="800" b="0" strike="noStrike" spc="-1">
                <a:solidFill>
                  <a:srgbClr val="000000"/>
                </a:solidFill>
                <a:latin typeface="Roboto"/>
                <a:ea typeface="Roboto"/>
              </a:rPr>
              <a:t>.</a:t>
            </a:r>
            <a:endParaRPr lang="en-IN" sz="800" b="0" strike="noStrike" spc="-1">
              <a:latin typeface="Arial"/>
            </a:endParaRPr>
          </a:p>
          <a:p>
            <a:pPr marL="457200" indent="-279360">
              <a:lnSpc>
                <a:spcPct val="100000"/>
              </a:lnSpc>
              <a:buClr>
                <a:srgbClr val="000000"/>
              </a:buClr>
              <a:buFont typeface="Roboto"/>
              <a:buAutoNum type="arabicPeriod"/>
            </a:pPr>
            <a:r>
              <a:rPr lang="en-GB" sz="800" b="0" strike="noStrike" spc="-1">
                <a:solidFill>
                  <a:srgbClr val="000000"/>
                </a:solidFill>
                <a:latin typeface="Roboto"/>
                <a:ea typeface="Roboto"/>
              </a:rPr>
              <a:t>The </a:t>
            </a:r>
            <a:r>
              <a:rPr lang="en-GB" sz="800" b="1" strike="noStrike" spc="-1">
                <a:solidFill>
                  <a:srgbClr val="000000"/>
                </a:solidFill>
                <a:highlight>
                  <a:srgbClr val="D9D9D9"/>
                </a:highlight>
                <a:latin typeface="Roboto"/>
                <a:ea typeface="Roboto"/>
              </a:rPr>
              <a:t>Engine </a:t>
            </a:r>
            <a:r>
              <a:rPr lang="en-GB" sz="800" b="0" strike="noStrike" spc="-1">
                <a:solidFill>
                  <a:srgbClr val="000000"/>
                </a:solidFill>
                <a:latin typeface="Roboto"/>
                <a:ea typeface="Roboto"/>
              </a:rPr>
              <a:t>schedules the Requests in the </a:t>
            </a:r>
            <a:r>
              <a:rPr lang="en-GB" sz="800" b="1" strike="noStrike" spc="-1">
                <a:solidFill>
                  <a:srgbClr val="000000"/>
                </a:solidFill>
                <a:highlight>
                  <a:srgbClr val="00FFFF"/>
                </a:highlight>
                <a:latin typeface="Roboto"/>
                <a:ea typeface="Roboto"/>
              </a:rPr>
              <a:t>Scheduler </a:t>
            </a:r>
            <a:r>
              <a:rPr lang="en-GB" sz="800" b="0" strike="noStrike" spc="-1">
                <a:solidFill>
                  <a:srgbClr val="000000"/>
                </a:solidFill>
                <a:latin typeface="Roboto"/>
                <a:ea typeface="Roboto"/>
              </a:rPr>
              <a:t>and asks for the next Requests to crawl.</a:t>
            </a:r>
            <a:endParaRPr lang="en-IN" sz="800" b="0" strike="noStrike" spc="-1">
              <a:latin typeface="Arial"/>
            </a:endParaRPr>
          </a:p>
          <a:p>
            <a:pPr marL="457200" indent="-279360">
              <a:lnSpc>
                <a:spcPct val="100000"/>
              </a:lnSpc>
              <a:buClr>
                <a:srgbClr val="000000"/>
              </a:buClr>
              <a:buFont typeface="Roboto"/>
              <a:buAutoNum type="arabicPeriod"/>
            </a:pPr>
            <a:r>
              <a:rPr lang="en-GB" sz="800" b="0" strike="noStrike" spc="-1">
                <a:solidFill>
                  <a:srgbClr val="000000"/>
                </a:solidFill>
                <a:latin typeface="Roboto"/>
                <a:ea typeface="Roboto"/>
              </a:rPr>
              <a:t>The </a:t>
            </a:r>
            <a:r>
              <a:rPr lang="en-GB" sz="800" b="1" strike="noStrike" spc="-1">
                <a:solidFill>
                  <a:srgbClr val="000000"/>
                </a:solidFill>
                <a:highlight>
                  <a:srgbClr val="00FFFF"/>
                </a:highlight>
                <a:latin typeface="Roboto"/>
                <a:ea typeface="Roboto"/>
              </a:rPr>
              <a:t>Scheduler </a:t>
            </a:r>
            <a:r>
              <a:rPr lang="en-GB" sz="800" b="0" strike="noStrike" spc="-1">
                <a:solidFill>
                  <a:srgbClr val="000000"/>
                </a:solidFill>
                <a:latin typeface="Roboto"/>
                <a:ea typeface="Roboto"/>
              </a:rPr>
              <a:t>returns the next Requests to the </a:t>
            </a:r>
            <a:r>
              <a:rPr lang="en-GB" sz="800" b="1" strike="noStrike" spc="-1">
                <a:solidFill>
                  <a:srgbClr val="000000"/>
                </a:solidFill>
                <a:highlight>
                  <a:srgbClr val="D9D9D9"/>
                </a:highlight>
                <a:latin typeface="Roboto"/>
                <a:ea typeface="Roboto"/>
              </a:rPr>
              <a:t>Engine </a:t>
            </a:r>
            <a:r>
              <a:rPr lang="en-GB" sz="800" b="0" strike="noStrike" spc="-1">
                <a:solidFill>
                  <a:srgbClr val="000000"/>
                </a:solidFill>
                <a:latin typeface="Roboto"/>
                <a:ea typeface="Roboto"/>
              </a:rPr>
              <a:t>.</a:t>
            </a:r>
            <a:endParaRPr lang="en-IN" sz="800" b="0" strike="noStrike" spc="-1">
              <a:latin typeface="Arial"/>
            </a:endParaRPr>
          </a:p>
          <a:p>
            <a:pPr marL="457200" indent="-279360">
              <a:lnSpc>
                <a:spcPct val="100000"/>
              </a:lnSpc>
              <a:buClr>
                <a:srgbClr val="000000"/>
              </a:buClr>
              <a:buFont typeface="Roboto"/>
              <a:buAutoNum type="arabicPeriod"/>
            </a:pPr>
            <a:r>
              <a:rPr lang="en-GB" sz="800" b="0" strike="noStrike" spc="-1">
                <a:solidFill>
                  <a:srgbClr val="000000"/>
                </a:solidFill>
                <a:latin typeface="Roboto"/>
                <a:ea typeface="Roboto"/>
              </a:rPr>
              <a:t>The </a:t>
            </a:r>
            <a:r>
              <a:rPr lang="en-GB" sz="800" b="1" strike="noStrike" spc="-1">
                <a:solidFill>
                  <a:srgbClr val="000000"/>
                </a:solidFill>
                <a:highlight>
                  <a:srgbClr val="D9D9D9"/>
                </a:highlight>
                <a:latin typeface="Roboto"/>
                <a:ea typeface="Roboto"/>
              </a:rPr>
              <a:t>Engine </a:t>
            </a:r>
            <a:r>
              <a:rPr lang="en-GB" sz="800" b="0" strike="noStrike" spc="-1">
                <a:solidFill>
                  <a:srgbClr val="000000"/>
                </a:solidFill>
                <a:latin typeface="Roboto"/>
                <a:ea typeface="Roboto"/>
              </a:rPr>
              <a:t>sends the Requests to the </a:t>
            </a:r>
            <a:r>
              <a:rPr lang="en-GB" sz="800" b="1" strike="noStrike" spc="-1">
                <a:solidFill>
                  <a:srgbClr val="000000"/>
                </a:solidFill>
                <a:highlight>
                  <a:srgbClr val="1CD179"/>
                </a:highlight>
                <a:latin typeface="Roboto"/>
                <a:ea typeface="Roboto"/>
              </a:rPr>
              <a:t>Downloader</a:t>
            </a:r>
            <a:r>
              <a:rPr lang="en-GB" sz="800" b="0" strike="noStrike" spc="-1">
                <a:solidFill>
                  <a:srgbClr val="000000"/>
                </a:solidFill>
                <a:latin typeface="Roboto"/>
                <a:ea typeface="Roboto"/>
              </a:rPr>
              <a:t>, passing through the Downloader Middlewares (see process_request()).</a:t>
            </a:r>
            <a:endParaRPr lang="en-IN" sz="800" b="0" strike="noStrike" spc="-1">
              <a:latin typeface="Arial"/>
            </a:endParaRPr>
          </a:p>
          <a:p>
            <a:pPr marL="457200" indent="-279360">
              <a:lnSpc>
                <a:spcPct val="100000"/>
              </a:lnSpc>
              <a:buClr>
                <a:srgbClr val="000000"/>
              </a:buClr>
              <a:buFont typeface="Roboto"/>
              <a:buAutoNum type="arabicPeriod"/>
            </a:pPr>
            <a:r>
              <a:rPr lang="en-GB" sz="800" b="0" strike="noStrike" spc="-1">
                <a:solidFill>
                  <a:srgbClr val="000000"/>
                </a:solidFill>
                <a:latin typeface="Roboto"/>
                <a:ea typeface="Roboto"/>
              </a:rPr>
              <a:t>Once the page finishes downloading the </a:t>
            </a:r>
            <a:r>
              <a:rPr lang="en-GB" sz="800" b="1" strike="noStrike" spc="-1">
                <a:solidFill>
                  <a:srgbClr val="000000"/>
                </a:solidFill>
                <a:highlight>
                  <a:srgbClr val="1CD179"/>
                </a:highlight>
                <a:latin typeface="Roboto"/>
                <a:ea typeface="Roboto"/>
              </a:rPr>
              <a:t>Downloader</a:t>
            </a:r>
            <a:r>
              <a:rPr lang="en-GB" sz="800" b="1" strike="noStrike" spc="-1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GB" sz="800" b="0" strike="noStrike" spc="-1">
                <a:solidFill>
                  <a:srgbClr val="000000"/>
                </a:solidFill>
                <a:latin typeface="Roboto"/>
                <a:ea typeface="Roboto"/>
              </a:rPr>
              <a:t>generates a Response (with that page) and sends it to the Engine, passing through the Downloader Middlewares (see process_response()).</a:t>
            </a:r>
            <a:endParaRPr lang="en-IN" sz="800" b="0" strike="noStrike" spc="-1">
              <a:latin typeface="Arial"/>
            </a:endParaRPr>
          </a:p>
          <a:p>
            <a:pPr marL="457200" indent="-279360">
              <a:lnSpc>
                <a:spcPct val="100000"/>
              </a:lnSpc>
              <a:buClr>
                <a:srgbClr val="000000"/>
              </a:buClr>
              <a:buFont typeface="Roboto"/>
              <a:buAutoNum type="arabicPeriod"/>
            </a:pPr>
            <a:r>
              <a:rPr lang="en-GB" sz="800" b="0" strike="noStrike" spc="-1">
                <a:solidFill>
                  <a:srgbClr val="000000"/>
                </a:solidFill>
                <a:latin typeface="Roboto"/>
                <a:ea typeface="Roboto"/>
              </a:rPr>
              <a:t>The </a:t>
            </a:r>
            <a:r>
              <a:rPr lang="en-GB" sz="800" b="1" strike="noStrike" spc="-1">
                <a:solidFill>
                  <a:srgbClr val="000000"/>
                </a:solidFill>
                <a:latin typeface="Roboto"/>
                <a:ea typeface="Roboto"/>
              </a:rPr>
              <a:t>Engine </a:t>
            </a:r>
            <a:r>
              <a:rPr lang="en-GB" sz="800" b="0" strike="noStrike" spc="-1">
                <a:solidFill>
                  <a:srgbClr val="000000"/>
                </a:solidFill>
                <a:latin typeface="Roboto"/>
                <a:ea typeface="Roboto"/>
              </a:rPr>
              <a:t>receives the Response from the </a:t>
            </a:r>
            <a:r>
              <a:rPr lang="en-GB" sz="800" b="1" strike="noStrike" spc="-1">
                <a:solidFill>
                  <a:srgbClr val="000000"/>
                </a:solidFill>
                <a:highlight>
                  <a:srgbClr val="1CD179"/>
                </a:highlight>
                <a:latin typeface="Roboto"/>
                <a:ea typeface="Roboto"/>
              </a:rPr>
              <a:t>Downloader</a:t>
            </a:r>
            <a:r>
              <a:rPr lang="en-GB" sz="800" b="1" strike="noStrike" spc="-1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GB" sz="800" b="0" strike="noStrike" spc="-1">
                <a:solidFill>
                  <a:srgbClr val="000000"/>
                </a:solidFill>
                <a:latin typeface="Roboto"/>
                <a:ea typeface="Roboto"/>
              </a:rPr>
              <a:t>and sends it to the </a:t>
            </a:r>
            <a:r>
              <a:rPr lang="en-GB" sz="800" b="1" strike="noStrike" spc="-1">
                <a:solidFill>
                  <a:srgbClr val="000000"/>
                </a:solidFill>
                <a:highlight>
                  <a:srgbClr val="4A86E8"/>
                </a:highlight>
                <a:latin typeface="Roboto"/>
                <a:ea typeface="Roboto"/>
              </a:rPr>
              <a:t>Spider </a:t>
            </a:r>
            <a:r>
              <a:rPr lang="en-GB" sz="800" b="0" strike="noStrike" spc="-1">
                <a:solidFill>
                  <a:srgbClr val="000000"/>
                </a:solidFill>
                <a:latin typeface="Roboto"/>
                <a:ea typeface="Roboto"/>
              </a:rPr>
              <a:t>for processing, passing through the Spider Middleware (see process_spider_input()).</a:t>
            </a:r>
            <a:endParaRPr lang="en-IN" sz="800" b="0" strike="noStrike" spc="-1">
              <a:latin typeface="Arial"/>
            </a:endParaRPr>
          </a:p>
          <a:p>
            <a:pPr marL="457200" indent="-279360">
              <a:lnSpc>
                <a:spcPct val="100000"/>
              </a:lnSpc>
              <a:buClr>
                <a:srgbClr val="000000"/>
              </a:buClr>
              <a:buFont typeface="Roboto"/>
              <a:buAutoNum type="arabicPeriod"/>
            </a:pPr>
            <a:r>
              <a:rPr lang="en-GB" sz="800" b="0" strike="noStrike" spc="-1">
                <a:solidFill>
                  <a:srgbClr val="000000"/>
                </a:solidFill>
                <a:latin typeface="Roboto"/>
                <a:ea typeface="Roboto"/>
              </a:rPr>
              <a:t>The </a:t>
            </a:r>
            <a:r>
              <a:rPr lang="en-GB" sz="800" b="1" strike="noStrike" spc="-1">
                <a:solidFill>
                  <a:srgbClr val="000000"/>
                </a:solidFill>
                <a:highlight>
                  <a:srgbClr val="4A86E8"/>
                </a:highlight>
                <a:latin typeface="Roboto"/>
                <a:ea typeface="Roboto"/>
              </a:rPr>
              <a:t>Spider </a:t>
            </a:r>
            <a:r>
              <a:rPr lang="en-GB" sz="800" b="0" strike="noStrike" spc="-1">
                <a:solidFill>
                  <a:srgbClr val="000000"/>
                </a:solidFill>
                <a:latin typeface="Roboto"/>
                <a:ea typeface="Roboto"/>
              </a:rPr>
              <a:t>processes the Response and returns scraped items and new Requests (to follow) to the </a:t>
            </a:r>
            <a:r>
              <a:rPr lang="en-GB" sz="800" b="1" strike="noStrike" spc="-1">
                <a:solidFill>
                  <a:srgbClr val="000000"/>
                </a:solidFill>
                <a:highlight>
                  <a:srgbClr val="D9D9D9"/>
                </a:highlight>
                <a:latin typeface="Roboto"/>
                <a:ea typeface="Roboto"/>
              </a:rPr>
              <a:t>Engine </a:t>
            </a:r>
            <a:r>
              <a:rPr lang="en-GB" sz="800" b="0" strike="noStrike" spc="-1">
                <a:solidFill>
                  <a:srgbClr val="000000"/>
                </a:solidFill>
                <a:latin typeface="Roboto"/>
                <a:ea typeface="Roboto"/>
              </a:rPr>
              <a:t>, passing through the Spider Middleware (see process_spider_output()).</a:t>
            </a:r>
            <a:endParaRPr lang="en-IN" sz="800" b="0" strike="noStrike" spc="-1">
              <a:latin typeface="Arial"/>
            </a:endParaRPr>
          </a:p>
          <a:p>
            <a:pPr marL="457200" indent="-279360">
              <a:lnSpc>
                <a:spcPct val="100000"/>
              </a:lnSpc>
              <a:buClr>
                <a:srgbClr val="000000"/>
              </a:buClr>
              <a:buFont typeface="Roboto"/>
              <a:buAutoNum type="arabicPeriod"/>
            </a:pPr>
            <a:r>
              <a:rPr lang="en-GB" sz="800" b="0" strike="noStrike" spc="-1">
                <a:solidFill>
                  <a:srgbClr val="000000"/>
                </a:solidFill>
                <a:latin typeface="Roboto"/>
                <a:ea typeface="Roboto"/>
              </a:rPr>
              <a:t>The </a:t>
            </a:r>
            <a:r>
              <a:rPr lang="en-GB" sz="800" b="1" strike="noStrike" spc="-1">
                <a:solidFill>
                  <a:srgbClr val="000000"/>
                </a:solidFill>
                <a:highlight>
                  <a:srgbClr val="D9D9D9"/>
                </a:highlight>
                <a:latin typeface="Roboto"/>
                <a:ea typeface="Roboto"/>
              </a:rPr>
              <a:t>Engine </a:t>
            </a:r>
            <a:r>
              <a:rPr lang="en-GB" sz="800" b="0" strike="noStrike" spc="-1">
                <a:solidFill>
                  <a:srgbClr val="000000"/>
                </a:solidFill>
                <a:latin typeface="Roboto"/>
                <a:ea typeface="Roboto"/>
              </a:rPr>
              <a:t>sends processed items to Item Pipelines, then send processed Requests to the </a:t>
            </a:r>
            <a:r>
              <a:rPr lang="en-GB" sz="800" b="1" strike="noStrike" spc="-1">
                <a:solidFill>
                  <a:srgbClr val="000000"/>
                </a:solidFill>
                <a:highlight>
                  <a:srgbClr val="00FFFF"/>
                </a:highlight>
                <a:latin typeface="Roboto"/>
                <a:ea typeface="Roboto"/>
              </a:rPr>
              <a:t>Scheduler </a:t>
            </a:r>
            <a:r>
              <a:rPr lang="en-GB" sz="800" b="0" strike="noStrike" spc="-1">
                <a:solidFill>
                  <a:srgbClr val="000000"/>
                </a:solidFill>
                <a:latin typeface="Roboto"/>
                <a:ea typeface="Roboto"/>
              </a:rPr>
              <a:t>and asks for possible next Requests to crawl.</a:t>
            </a:r>
            <a:endParaRPr lang="en-IN" sz="800" b="0" strike="noStrike" spc="-1">
              <a:latin typeface="Arial"/>
            </a:endParaRPr>
          </a:p>
          <a:p>
            <a:pPr marL="457200" indent="-279360">
              <a:lnSpc>
                <a:spcPct val="100000"/>
              </a:lnSpc>
              <a:buClr>
                <a:srgbClr val="000000"/>
              </a:buClr>
              <a:buFont typeface="Roboto"/>
              <a:buAutoNum type="arabicPeriod"/>
            </a:pPr>
            <a:r>
              <a:rPr lang="en-GB" sz="800" b="0" strike="noStrike" spc="-1">
                <a:solidFill>
                  <a:srgbClr val="000000"/>
                </a:solidFill>
                <a:latin typeface="Roboto"/>
                <a:ea typeface="Roboto"/>
              </a:rPr>
              <a:t>The process repeats (from step 1) until there are no more requests from the </a:t>
            </a:r>
            <a:r>
              <a:rPr lang="en-GB" sz="800" b="1" strike="noStrike" spc="-1">
                <a:solidFill>
                  <a:srgbClr val="000000"/>
                </a:solidFill>
                <a:highlight>
                  <a:srgbClr val="00FFFF"/>
                </a:highlight>
                <a:latin typeface="Roboto"/>
                <a:ea typeface="Roboto"/>
              </a:rPr>
              <a:t>Scheduler </a:t>
            </a:r>
            <a:r>
              <a:rPr lang="en-GB" sz="800" b="0" strike="noStrike" spc="-1">
                <a:solidFill>
                  <a:srgbClr val="000000"/>
                </a:solidFill>
                <a:latin typeface="Roboto"/>
                <a:ea typeface="Roboto"/>
              </a:rPr>
              <a:t>.</a:t>
            </a:r>
            <a:endParaRPr lang="en-IN" sz="800" b="0" strike="noStrike" spc="-1">
              <a:latin typeface="Arial"/>
            </a:endParaRPr>
          </a:p>
        </p:txBody>
      </p:sp>
      <p:sp>
        <p:nvSpPr>
          <p:cNvPr id="186" name="Google Shape;111;p18"/>
          <p:cNvSpPr/>
          <p:nvPr/>
        </p:nvSpPr>
        <p:spPr>
          <a:xfrm>
            <a:off x="98280" y="4695480"/>
            <a:ext cx="4968720" cy="39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200" b="0" strike="noStrike" spc="-1">
                <a:solidFill>
                  <a:srgbClr val="000000"/>
                </a:solidFill>
                <a:latin typeface="Arial"/>
                <a:ea typeface="Arial"/>
              </a:rPr>
              <a:t>Source </a:t>
            </a:r>
            <a:r>
              <a:rPr lang="en-GB" sz="1400" b="0" strike="noStrike" spc="-1">
                <a:solidFill>
                  <a:srgbClr val="000000"/>
                </a:solidFill>
                <a:latin typeface="Arial"/>
                <a:ea typeface="Arial"/>
              </a:rPr>
              <a:t>- </a:t>
            </a:r>
            <a:r>
              <a:rPr lang="en-GB" sz="1100" b="0" u="sng" strike="noStrike" spc="-1">
                <a:solidFill>
                  <a:srgbClr val="4FC3F7"/>
                </a:solidFill>
                <a:uFillTx/>
                <a:latin typeface="Arial"/>
                <a:ea typeface="Arial"/>
                <a:hlinkClick r:id="rId3"/>
              </a:rPr>
              <a:t>Architecture overview — Scrapy 2.4.1 documentation</a:t>
            </a:r>
            <a:endParaRPr lang="en-IN" sz="11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3D4DB-7716-1A1A-30FE-ACBA26019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>
            <a:extLst>
              <a:ext uri="{FF2B5EF4-FFF2-40B4-BE49-F238E27FC236}">
                <a16:creationId xmlns:a16="http://schemas.microsoft.com/office/drawing/2014/main" id="{71E3CCC1-1221-2392-E3C9-CFB0E028D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80" y="16200"/>
            <a:ext cx="8826120" cy="602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800" b="0" strike="noStrike" spc="-1">
                <a:solidFill>
                  <a:srgbClr val="FFFFFF"/>
                </a:solidFill>
                <a:latin typeface="Roboto"/>
                <a:ea typeface="Roboto"/>
              </a:rPr>
              <a:t>Starting a Project in Scrapy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Google Shape;137;p22">
            <a:extLst>
              <a:ext uri="{FF2B5EF4-FFF2-40B4-BE49-F238E27FC236}">
                <a16:creationId xmlns:a16="http://schemas.microsoft.com/office/drawing/2014/main" id="{5927872F-B09D-8307-AAF5-5A8FD168878A}"/>
              </a:ext>
            </a:extLst>
          </p:cNvPr>
          <p:cNvSpPr/>
          <p:nvPr/>
        </p:nvSpPr>
        <p:spPr>
          <a:xfrm>
            <a:off x="6843240" y="4908240"/>
            <a:ext cx="2464200" cy="311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2880" bIns="18288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800" b="0" u="sng" strike="noStrike" spc="-1">
                <a:solidFill>
                  <a:srgbClr val="4FC3F7"/>
                </a:solidFill>
                <a:uFillTx/>
                <a:latin typeface="Arial"/>
                <a:ea typeface="Arial"/>
                <a:hlinkClick r:id="rId2"/>
              </a:rPr>
              <a:t>https://doc.scrapy.org/en/latest/intro/tutorial.html</a:t>
            </a:r>
            <a:endParaRPr lang="en-IN" sz="800" b="0" strike="noStrike" spc="-1">
              <a:latin typeface="Arial"/>
            </a:endParaRPr>
          </a:p>
        </p:txBody>
      </p:sp>
      <p:sp>
        <p:nvSpPr>
          <p:cNvPr id="197" name="Google Shape;138;p22">
            <a:extLst>
              <a:ext uri="{FF2B5EF4-FFF2-40B4-BE49-F238E27FC236}">
                <a16:creationId xmlns:a16="http://schemas.microsoft.com/office/drawing/2014/main" id="{BCAC90E4-0193-E726-A94A-C0C2DC2A72F4}"/>
              </a:ext>
            </a:extLst>
          </p:cNvPr>
          <p:cNvSpPr/>
          <p:nvPr/>
        </p:nvSpPr>
        <p:spPr>
          <a:xfrm>
            <a:off x="7717680" y="1126440"/>
            <a:ext cx="1501920" cy="356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2880" bIns="18288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rgbClr val="0000FF"/>
                </a:solidFill>
                <a:latin typeface="Arial"/>
                <a:ea typeface="Arial"/>
              </a:rPr>
              <a:t>Creates Project files and directories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98" name="Google Shape;139;p22">
            <a:extLst>
              <a:ext uri="{FF2B5EF4-FFF2-40B4-BE49-F238E27FC236}">
                <a16:creationId xmlns:a16="http://schemas.microsoft.com/office/drawing/2014/main" id="{0EB71BED-A14F-D003-E81D-F016BBF9F869}"/>
              </a:ext>
            </a:extLst>
          </p:cNvPr>
          <p:cNvSpPr/>
          <p:nvPr/>
        </p:nvSpPr>
        <p:spPr>
          <a:xfrm>
            <a:off x="4280760" y="1018080"/>
            <a:ext cx="3423960" cy="1724400"/>
          </a:xfrm>
          <a:prstGeom prst="curvedLeftArrow">
            <a:avLst>
              <a:gd name="adj1" fmla="val 10077"/>
              <a:gd name="adj2" fmla="val 50000"/>
              <a:gd name="adj3" fmla="val 21295"/>
            </a:avLst>
          </a:prstGeom>
          <a:solidFill>
            <a:srgbClr val="FF0000"/>
          </a:solidFill>
          <a:ln w="9525">
            <a:solidFill>
              <a:srgbClr val="42424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9" name="PlaceHolder 2">
            <a:extLst>
              <a:ext uri="{FF2B5EF4-FFF2-40B4-BE49-F238E27FC236}">
                <a16:creationId xmlns:a16="http://schemas.microsoft.com/office/drawing/2014/main" id="{59A98959-511B-ED17-B68A-7323599E5486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GB" sz="1000" b="0" strike="noStrike" spc="-1">
                <a:solidFill>
                  <a:srgbClr val="737373"/>
                </a:solidFill>
                <a:latin typeface="Roboto"/>
                <a:ea typeface="Robo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C291127-349C-4742-809A-56F04D857728}" type="slidenum">
              <a:rPr lang="en-GB" sz="1000" b="0" strike="noStrike" spc="-1">
                <a:solidFill>
                  <a:srgbClr val="737373"/>
                </a:solidFill>
                <a:latin typeface="Roboto"/>
                <a:ea typeface="Roboto"/>
              </a:rPr>
              <a:t>6</a:t>
            </a:fld>
            <a:endParaRPr lang="en-IN" sz="1000" b="0" strike="noStrike" spc="-1">
              <a:latin typeface="Times New Roman"/>
            </a:endParaRPr>
          </a:p>
        </p:txBody>
      </p:sp>
      <p:pic>
        <p:nvPicPr>
          <p:cNvPr id="200" name="Google Shape;141;p22">
            <a:extLst>
              <a:ext uri="{FF2B5EF4-FFF2-40B4-BE49-F238E27FC236}">
                <a16:creationId xmlns:a16="http://schemas.microsoft.com/office/drawing/2014/main" id="{B21E28E8-43F1-7098-A0CB-21DCD9CB721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035720" y="1608480"/>
            <a:ext cx="3244680" cy="3534840"/>
          </a:xfrm>
          <a:prstGeom prst="rect">
            <a:avLst/>
          </a:prstGeom>
          <a:ln w="0">
            <a:noFill/>
          </a:ln>
        </p:spPr>
      </p:pic>
      <p:sp>
        <p:nvSpPr>
          <p:cNvPr id="201" name="Google Shape;142;p22">
            <a:extLst>
              <a:ext uri="{FF2B5EF4-FFF2-40B4-BE49-F238E27FC236}">
                <a16:creationId xmlns:a16="http://schemas.microsoft.com/office/drawing/2014/main" id="{BDF6A0FD-92DF-27C5-A403-DC973D197C4E}"/>
              </a:ext>
            </a:extLst>
          </p:cNvPr>
          <p:cNvSpPr/>
          <p:nvPr/>
        </p:nvSpPr>
        <p:spPr>
          <a:xfrm>
            <a:off x="872280" y="841680"/>
            <a:ext cx="418320" cy="418320"/>
          </a:xfrm>
          <a:prstGeom prst="ellipse">
            <a:avLst/>
          </a:prstGeom>
          <a:solidFill>
            <a:srgbClr val="00FF00"/>
          </a:solidFill>
          <a:ln w="9525">
            <a:solidFill>
              <a:srgbClr val="42424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2880" bIns="18288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202" name="Google Shape;143;p22">
            <a:extLst>
              <a:ext uri="{FF2B5EF4-FFF2-40B4-BE49-F238E27FC236}">
                <a16:creationId xmlns:a16="http://schemas.microsoft.com/office/drawing/2014/main" id="{C9B7788F-B489-0326-9121-34DAACD7EE50}"/>
              </a:ext>
            </a:extLst>
          </p:cNvPr>
          <p:cNvSpPr/>
          <p:nvPr/>
        </p:nvSpPr>
        <p:spPr>
          <a:xfrm>
            <a:off x="1214640" y="858240"/>
            <a:ext cx="3862440" cy="45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 marL="114480">
              <a:lnSpc>
                <a:spcPct val="140000"/>
              </a:lnSpc>
              <a:buNone/>
              <a:tabLst>
                <a:tab pos="0" algn="l"/>
              </a:tabLst>
            </a:pPr>
            <a:r>
              <a:rPr lang="en-GB" sz="1300" b="0" strike="noStrike" spc="-1">
                <a:solidFill>
                  <a:srgbClr val="000000"/>
                </a:solidFill>
                <a:latin typeface="Consolas"/>
                <a:ea typeface="Consolas"/>
              </a:rPr>
              <a:t>scrapy startproject stackcrawl</a:t>
            </a:r>
            <a:endParaRPr lang="en-IN" sz="13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3287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4200" b="1" strike="noStrike" spc="-1">
                <a:solidFill>
                  <a:srgbClr val="FFFFFF"/>
                </a:solidFill>
                <a:latin typeface="Roboto"/>
                <a:ea typeface="Roboto"/>
              </a:rPr>
              <a:t>Let’s Crawl !</a:t>
            </a:r>
            <a:endParaRPr lang="en-IN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sldNum" idx="10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GB" sz="1000" b="0" strike="noStrike" spc="-1">
                <a:solidFill>
                  <a:srgbClr val="FFFFFF"/>
                </a:solidFill>
                <a:latin typeface="Roboto"/>
                <a:ea typeface="Robo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E5910687-D8BE-4F46-916E-B414E0C72F2D}" type="slidenum">
              <a:rPr lang="en-GB" sz="1000" b="0" strike="noStrike" spc="-1">
                <a:solidFill>
                  <a:srgbClr val="FFFFFF"/>
                </a:solidFill>
                <a:latin typeface="Roboto"/>
                <a:ea typeface="Roboto"/>
              </a:rPr>
              <a:t>7</a:t>
            </a:fld>
            <a:endParaRPr lang="en-IN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3200" b="0" strike="noStrike" spc="-1">
                <a:solidFill>
                  <a:srgbClr val="FFFFFF"/>
                </a:solidFill>
                <a:latin typeface="Roboto"/>
                <a:ea typeface="Roboto"/>
              </a:rPr>
              <a:t>Instructions to access on IST441 server</a:t>
            </a: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311760" y="1956600"/>
            <a:ext cx="8520120" cy="2580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GB" sz="1800" b="0" strike="noStrike" spc="-1">
                <a:solidFill>
                  <a:srgbClr val="737373"/>
                </a:solidFill>
                <a:latin typeface="Lato"/>
                <a:ea typeface="Lato"/>
              </a:rPr>
              <a:t>●	Access to VLABS at</a:t>
            </a:r>
            <a:r>
              <a:rPr lang="en-GB" sz="1800" b="0" u="sng" strike="noStrike" spc="-1">
                <a:solidFill>
                  <a:srgbClr val="4FC3F7"/>
                </a:solidFill>
                <a:uFillTx/>
                <a:latin typeface="Lato"/>
                <a:ea typeface="Lato"/>
                <a:hlinkClick r:id="rId2"/>
              </a:rPr>
              <a:t> </a:t>
            </a:r>
            <a:r>
              <a:rPr lang="en-GB" sz="1800" b="0" u="sng" strike="noStrike" spc="-1">
                <a:solidFill>
                  <a:srgbClr val="4FC3F7"/>
                </a:solidFill>
                <a:uFillTx/>
                <a:latin typeface="Lato"/>
                <a:ea typeface="Lato"/>
                <a:hlinkClick r:id="rId2"/>
              </a:rPr>
              <a:t>https://svg.up.ist.psu.edu</a:t>
            </a:r>
            <a:r>
              <a:rPr lang="en-GB" sz="1800" b="0" strike="noStrike" spc="-1">
                <a:solidFill>
                  <a:srgbClr val="737373"/>
                </a:solidFill>
                <a:latin typeface="Lato"/>
                <a:ea typeface="Lato"/>
              </a:rPr>
              <a:t> from browser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GB" sz="1800" b="0" strike="noStrike" spc="-1">
                <a:solidFill>
                  <a:srgbClr val="737373"/>
                </a:solidFill>
                <a:latin typeface="Lato"/>
                <a:ea typeface="Lato"/>
              </a:rPr>
              <a:t>●	Open Chrome (download these slides if you can)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15000"/>
              </a:lnSpc>
              <a:buClr>
                <a:srgbClr val="4285F4"/>
              </a:buClr>
              <a:buFont typeface="Roboto"/>
              <a:buChar char="●"/>
              <a:tabLst>
                <a:tab pos="0" algn="l"/>
              </a:tabLst>
            </a:pPr>
            <a:r>
              <a:rPr lang="en-GB" sz="1800" b="0" strike="noStrike" spc="-1">
                <a:solidFill>
                  <a:srgbClr val="737373"/>
                </a:solidFill>
                <a:latin typeface="Lato"/>
                <a:ea typeface="Lato"/>
              </a:rPr>
              <a:t>Go to ist441.ist.psu.edu:88&lt;team_id&gt;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15000"/>
              </a:lnSpc>
              <a:buClr>
                <a:srgbClr val="4285F4"/>
              </a:buClr>
              <a:buFont typeface="Roboto"/>
              <a:buChar char="●"/>
              <a:tabLst>
                <a:tab pos="0" algn="l"/>
              </a:tabLst>
            </a:pPr>
            <a:r>
              <a:rPr lang="en-GB" sz="1800" b="0" strike="noStrike" spc="-1">
                <a:solidFill>
                  <a:srgbClr val="737373"/>
                </a:solidFill>
                <a:latin typeface="Lato"/>
                <a:ea typeface="Lato"/>
              </a:rPr>
              <a:t>E.g. for team 3 – </a:t>
            </a:r>
            <a:r>
              <a:rPr lang="en-GB" sz="1800" b="0" u="sng" strike="noStrike" spc="-1">
                <a:solidFill>
                  <a:srgbClr val="4FC3F7"/>
                </a:solidFill>
                <a:uFillTx/>
                <a:latin typeface="Lato"/>
                <a:ea typeface="Lato"/>
                <a:hlinkClick r:id="rId3"/>
              </a:rPr>
              <a:t>ist441.ist.psu.edu:8803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15000"/>
              </a:lnSpc>
              <a:buClr>
                <a:srgbClr val="4285F4"/>
              </a:buClr>
              <a:buFont typeface="Roboto"/>
              <a:buChar char="●"/>
              <a:tabLst>
                <a:tab pos="0" algn="l"/>
              </a:tabLst>
            </a:pPr>
            <a:r>
              <a:rPr lang="en-GB" sz="1800" b="0" strike="noStrike" spc="-1">
                <a:solidFill>
                  <a:srgbClr val="737373"/>
                </a:solidFill>
                <a:latin typeface="Lato"/>
                <a:ea typeface="Lato"/>
              </a:rPr>
              <a:t>Password – welovesearch01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16000">
              <a:lnSpc>
                <a:spcPct val="115000"/>
              </a:lnSpc>
              <a:buNone/>
              <a:tabLst>
                <a:tab pos="0" algn="l"/>
              </a:tabLst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15000"/>
              </a:lnSpc>
              <a:buClr>
                <a:srgbClr val="4285F4"/>
              </a:buClr>
              <a:buFont typeface="Roboto"/>
              <a:buChar char="●"/>
              <a:tabLst>
                <a:tab pos="0" algn="l"/>
              </a:tabLst>
            </a:pPr>
            <a:r>
              <a:rPr lang="en-GB" sz="1800" b="0" strike="noStrike" spc="-1">
                <a:solidFill>
                  <a:srgbClr val="737373"/>
                </a:solidFill>
                <a:latin typeface="Lato"/>
                <a:ea typeface="Lato"/>
              </a:rPr>
              <a:t>Please do not access or modify other team folders ! 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15000"/>
              </a:lnSpc>
              <a:spcBef>
                <a:spcPts val="1599"/>
              </a:spcBef>
              <a:buClr>
                <a:srgbClr val="4285F4"/>
              </a:buClr>
              <a:buFont typeface="Roboto"/>
              <a:buChar char="○"/>
              <a:tabLst>
                <a:tab pos="0" algn="l"/>
              </a:tabLst>
            </a:pPr>
            <a:r>
              <a:rPr lang="en-GB" sz="1400" b="0" strike="noStrike" spc="-1">
                <a:solidFill>
                  <a:srgbClr val="737373"/>
                </a:solidFill>
                <a:latin typeface="Lato"/>
                <a:ea typeface="Lato"/>
              </a:rPr>
              <a:t>We have logs of everything which you guys do – Please be careful and respectful</a:t>
            </a: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GB" sz="1000" b="0" strike="noStrike" spc="-1">
                <a:solidFill>
                  <a:srgbClr val="737373"/>
                </a:solidFill>
                <a:latin typeface="Roboto"/>
                <a:ea typeface="Robo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4E1A766F-23D4-4AD4-8A72-6591FB3A00B2}" type="slidenum">
              <a:rPr lang="en-GB" sz="1000" b="0" strike="noStrike" spc="-1">
                <a:solidFill>
                  <a:srgbClr val="737373"/>
                </a:solidFill>
                <a:latin typeface="Roboto"/>
                <a:ea typeface="Roboto"/>
              </a:rPr>
              <a:t>8</a:t>
            </a:fld>
            <a:endParaRPr lang="en-IN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3200" b="0" strike="noStrike" spc="-1">
                <a:solidFill>
                  <a:srgbClr val="FFFFFF"/>
                </a:solidFill>
                <a:latin typeface="Roboto"/>
                <a:ea typeface="Roboto"/>
              </a:rPr>
              <a:t>Git link</a:t>
            </a: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GB" sz="1800" b="0" u="sng" strike="noStrike" spc="-1">
                <a:solidFill>
                  <a:srgbClr val="4FC3F7"/>
                </a:solidFill>
                <a:uFillTx/>
                <a:latin typeface="Roboto"/>
                <a:ea typeface="Roboto"/>
                <a:hlinkClick r:id="rId2"/>
              </a:rPr>
              <a:t>https://github.com/shauryr/ist441_scrapy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GB" sz="1800" b="0" strike="noStrike" spc="-1">
                <a:solidFill>
                  <a:srgbClr val="737373"/>
                </a:solidFill>
                <a:latin typeface="Roboto"/>
                <a:ea typeface="Roboto"/>
              </a:rPr>
              <a:t>Git clone if you do not want to use ist441 servers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sldNum" idx="12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GB" sz="1000" b="0" strike="noStrike" spc="-1">
                <a:solidFill>
                  <a:srgbClr val="737373"/>
                </a:solidFill>
                <a:latin typeface="Roboto"/>
                <a:ea typeface="Robo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4D0EE1CF-D442-4853-9CB1-DCEAC3A468DE}" type="slidenum">
              <a:rPr lang="en-GB" sz="1000" b="0" strike="noStrike" spc="-1">
                <a:solidFill>
                  <a:srgbClr val="737373"/>
                </a:solidFill>
                <a:latin typeface="Roboto"/>
                <a:ea typeface="Roboto"/>
              </a:rPr>
              <a:t>9</a:t>
            </a:fld>
            <a:endParaRPr lang="en-IN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1259</Words>
  <Application>Microsoft Macintosh PowerPoint</Application>
  <PresentationFormat>On-screen Show (16:9)</PresentationFormat>
  <Paragraphs>219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</vt:lpstr>
      <vt:lpstr>Consolas</vt:lpstr>
      <vt:lpstr>Lato</vt:lpstr>
      <vt:lpstr>Roboto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Crawling using Scrapy</vt:lpstr>
      <vt:lpstr>Overview and Goals</vt:lpstr>
      <vt:lpstr>Prerequisites : Understanding HTTP Status Codes</vt:lpstr>
      <vt:lpstr>Prerequisites : JSON and JL - formats for document store </vt:lpstr>
      <vt:lpstr>Scrapy Architecture</vt:lpstr>
      <vt:lpstr>Starting a Project in Scrapy</vt:lpstr>
      <vt:lpstr>Let’s Crawl !</vt:lpstr>
      <vt:lpstr>Instructions to access on IST441 server</vt:lpstr>
      <vt:lpstr>Git link</vt:lpstr>
      <vt:lpstr>Starting a Project in Scrapy</vt:lpstr>
      <vt:lpstr>Starting a Project in Scrapy</vt:lpstr>
      <vt:lpstr>Before Crawling - Understanding settings.py</vt:lpstr>
      <vt:lpstr>Roadmap</vt:lpstr>
      <vt:lpstr>Getting URLs to Crawl</vt:lpstr>
      <vt:lpstr>Getting URLs to Crawl</vt:lpstr>
      <vt:lpstr>Getting URLs to Crawl</vt:lpstr>
      <vt:lpstr>Getting URLs to Crawl</vt:lpstr>
      <vt:lpstr>Getting URLs to Crawl</vt:lpstr>
      <vt:lpstr>View Your Crawled Data</vt:lpstr>
      <vt:lpstr>Moving Forward</vt:lpstr>
      <vt:lpstr>Useful Links -</vt:lpstr>
      <vt:lpstr>Common Crawl</vt:lpstr>
      <vt:lpstr>Getting URLs from CC</vt:lpstr>
      <vt:lpstr>What to do next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Crawling using Scrapy</dc:title>
  <dc:subject/>
  <dc:creator/>
  <dc:description/>
  <cp:lastModifiedBy>Kaveri Anuranjana</cp:lastModifiedBy>
  <cp:revision>3</cp:revision>
  <dcterms:modified xsi:type="dcterms:W3CDTF">2025-01-03T06:26:13Z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25</vt:i4>
  </property>
  <property fmtid="{D5CDD505-2E9C-101B-9397-08002B2CF9AE}" pid="3" name="PresentationFormat">
    <vt:lpwstr>On-screen Show (16:9)</vt:lpwstr>
  </property>
  <property fmtid="{D5CDD505-2E9C-101B-9397-08002B2CF9AE}" pid="4" name="Slides">
    <vt:i4>25</vt:i4>
  </property>
</Properties>
</file>