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notesMasterIdLst>
    <p:notesMasterId r:id="rId9"/>
  </p:notesMasterIdLst>
  <p:sldIdLst>
    <p:sldId id="485" r:id="rId2"/>
    <p:sldId id="703" r:id="rId3"/>
    <p:sldId id="704" r:id="rId4"/>
    <p:sldId id="705" r:id="rId5"/>
    <p:sldId id="707" r:id="rId6"/>
    <p:sldId id="708" r:id="rId7"/>
    <p:sldId id="706" r:id="rId8"/>
  </p:sldIdLst>
  <p:sldSz cx="12192000" cy="6858000"/>
  <p:notesSz cx="6797675" cy="9928225"/>
  <p:embeddedFontLst>
    <p:embeddedFont>
      <p:font typeface="Arial Black" panose="020B0A04020102020204" pitchFamily="34" charset="0"/>
      <p:bold r:id="rId10"/>
    </p:embeddedFon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TT Norms Pro" panose="02000503030000020003" charset="0"/>
      <p:regular r:id="rId15"/>
      <p:bold r:id="rId16"/>
      <p:italic r:id="rId17"/>
      <p:boldItalic r:id="rId18"/>
    </p:embeddedFont>
    <p:embeddedFont>
      <p:font typeface="TT Norms Pro ExtraBold" panose="02000503030000020004" charset="0"/>
      <p:bold r:id="rId19"/>
      <p:boldItalic r:id="rId20"/>
    </p:embeddedFont>
    <p:embeddedFont>
      <p:font typeface="TT Norms Pro Light" panose="02000503020000020003" charset="0"/>
      <p:regular r:id="rId21"/>
      <p:italic r:id="rId22"/>
    </p:embeddedFont>
  </p:embeddedFont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Лещук Татьяна Павловна" initials="ЛТП" lastIdx="51" clrIdx="0">
    <p:extLst>
      <p:ext uri="{19B8F6BF-5375-455C-9EA6-DF929625EA0E}">
        <p15:presenceInfo xmlns:p15="http://schemas.microsoft.com/office/powerpoint/2012/main" userId="S-1-5-21-2542494797-2759003736-1566031932-6944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CDFFF"/>
    <a:srgbClr val="FF0044"/>
    <a:srgbClr val="360556"/>
    <a:srgbClr val="FFF1C7"/>
    <a:srgbClr val="C7EED9"/>
    <a:srgbClr val="DAF7F4"/>
    <a:srgbClr val="FCE8DB"/>
    <a:srgbClr val="FEDACA"/>
    <a:srgbClr val="B4C7E7"/>
    <a:srgbClr val="7DC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505E3EF-67EA-436B-97B2-0124C06EBD24}" styleName="Средний стиль 4 — акцент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DBED569-4797-4DF1-A0F4-6AAB3CD982D8}" styleName="Светлый стиль 3 — акцент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83" autoAdjust="0"/>
    <p:restoredTop sz="93372" autoAdjust="0"/>
  </p:normalViewPr>
  <p:slideViewPr>
    <p:cSldViewPr snapToGrid="0">
      <p:cViewPr varScale="1">
        <p:scale>
          <a:sx n="79" d="100"/>
          <a:sy n="79" d="100"/>
        </p:scale>
        <p:origin x="648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12.fntdata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font" Target="fonts/font1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23" Type="http://schemas.openxmlformats.org/officeDocument/2006/relationships/commentAuthors" Target="commentAuthors.xml"/><Relationship Id="rId10" Type="http://schemas.openxmlformats.org/officeDocument/2006/relationships/font" Target="fonts/font1.fntdata"/><Relationship Id="rId19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font" Target="fonts/font1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4767E9-E000-4F0C-9208-10225D2495A0}" type="datetimeFigureOut">
              <a:rPr lang="ru-RU" smtClean="0"/>
              <a:t>29.09.2025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450" y="4777552"/>
            <a:ext cx="5438775" cy="3909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688" y="9431258"/>
            <a:ext cx="2946400" cy="49696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F3C8C4-AC90-4118-94BF-F90AB64BCB2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417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dirty="0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D428C-5B90-45F9-A945-158E2DE82E7A}" type="datetime1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31006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F29C4-CE42-4D97-A7B6-FF91040E1EA6}" type="datetime1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5651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B9969-B3B6-45E6-B7FB-2C4C056501C9}" type="datetime1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59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6FB91-E706-4BD9-B12F-116FBCCF8354}" type="datetime1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  <p:grpSp>
        <p:nvGrpSpPr>
          <p:cNvPr id="7" name="Группа 6"/>
          <p:cNvGrpSpPr/>
          <p:nvPr userDrawn="1"/>
        </p:nvGrpSpPr>
        <p:grpSpPr>
          <a:xfrm>
            <a:off x="11163719" y="862305"/>
            <a:ext cx="190080" cy="192850"/>
            <a:chOff x="-451447" y="-989347"/>
            <a:chExt cx="544513" cy="552450"/>
          </a:xfrm>
        </p:grpSpPr>
        <p:sp>
          <p:nvSpPr>
            <p:cNvPr id="8" name="Freeform 23"/>
            <p:cNvSpPr>
              <a:spLocks/>
            </p:cNvSpPr>
            <p:nvPr/>
          </p:nvSpPr>
          <p:spPr bwMode="auto">
            <a:xfrm>
              <a:off x="-287934" y="-878222"/>
              <a:ext cx="161925" cy="330200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solidFill>
              <a:srgbClr val="FF0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  <p:sp>
          <p:nvSpPr>
            <p:cNvPr id="9" name="Freeform 24"/>
            <p:cNvSpPr>
              <a:spLocks noEditPoints="1"/>
            </p:cNvSpPr>
            <p:nvPr/>
          </p:nvSpPr>
          <p:spPr bwMode="auto">
            <a:xfrm>
              <a:off x="-451447" y="-989347"/>
              <a:ext cx="544513" cy="552450"/>
            </a:xfrm>
            <a:custGeom>
              <a:avLst/>
              <a:gdLst>
                <a:gd name="T0" fmla="*/ 0 w 343"/>
                <a:gd name="T1" fmla="*/ 0 h 348"/>
                <a:gd name="T2" fmla="*/ 0 w 343"/>
                <a:gd name="T3" fmla="*/ 348 h 348"/>
                <a:gd name="T4" fmla="*/ 343 w 343"/>
                <a:gd name="T5" fmla="*/ 348 h 348"/>
                <a:gd name="T6" fmla="*/ 343 w 343"/>
                <a:gd name="T7" fmla="*/ 0 h 348"/>
                <a:gd name="T8" fmla="*/ 0 w 343"/>
                <a:gd name="T9" fmla="*/ 0 h 348"/>
                <a:gd name="T10" fmla="*/ 296 w 343"/>
                <a:gd name="T11" fmla="*/ 299 h 348"/>
                <a:gd name="T12" fmla="*/ 48 w 343"/>
                <a:gd name="T13" fmla="*/ 299 h 348"/>
                <a:gd name="T14" fmla="*/ 48 w 343"/>
                <a:gd name="T15" fmla="*/ 50 h 348"/>
                <a:gd name="T16" fmla="*/ 296 w 343"/>
                <a:gd name="T17" fmla="*/ 50 h 348"/>
                <a:gd name="T18" fmla="*/ 296 w 343"/>
                <a:gd name="T19" fmla="*/ 299 h 3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343" h="348">
                  <a:moveTo>
                    <a:pt x="0" y="0"/>
                  </a:moveTo>
                  <a:lnTo>
                    <a:pt x="0" y="348"/>
                  </a:lnTo>
                  <a:lnTo>
                    <a:pt x="343" y="348"/>
                  </a:lnTo>
                  <a:lnTo>
                    <a:pt x="343" y="0"/>
                  </a:lnTo>
                  <a:lnTo>
                    <a:pt x="0" y="0"/>
                  </a:lnTo>
                  <a:close/>
                  <a:moveTo>
                    <a:pt x="296" y="299"/>
                  </a:moveTo>
                  <a:lnTo>
                    <a:pt x="48" y="299"/>
                  </a:lnTo>
                  <a:lnTo>
                    <a:pt x="48" y="50"/>
                  </a:lnTo>
                  <a:lnTo>
                    <a:pt x="296" y="50"/>
                  </a:lnTo>
                  <a:lnTo>
                    <a:pt x="296" y="299"/>
                  </a:lnTo>
                  <a:close/>
                </a:path>
              </a:pathLst>
            </a:custGeom>
            <a:solidFill>
              <a:srgbClr val="FF0044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62384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B425-FE6F-4D15-8576-B35B00A2065D}" type="datetime1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248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6674B-3585-4D94-9C76-0D2DC9982B6A}" type="datetime1">
              <a:rPr lang="ru-RU" smtClean="0"/>
              <a:t>29.09.2025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62370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9BA6EE-173E-443C-96B3-B574B775DF73}" type="datetime1">
              <a:rPr lang="ru-RU" smtClean="0"/>
              <a:t>29.09.2025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57660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bg>
      <p:bgPr>
        <a:solidFill>
          <a:srgbClr val="D6E0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8DB474-C15D-412E-8C80-D83112B1B174}" type="datetime1">
              <a:rPr lang="ru-RU" smtClean="0"/>
              <a:t>29.09.2025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4968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3CBF6-158C-48FB-806F-A6E2177D1014}" type="datetime1">
              <a:rPr lang="ru-RU" smtClean="0"/>
              <a:t>29.09.2025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55254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2AFEA-E44B-4C2B-858A-92988A33543C}" type="datetime1">
              <a:rPr lang="ru-RU" smtClean="0"/>
              <a:t>29.09.2025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9447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 dirty="0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B1086-F153-438C-8F5D-1F8537A7D5E9}" type="datetime1">
              <a:rPr lang="ru-RU" smtClean="0"/>
              <a:t>29.09.2025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44549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Прямоугольник 17"/>
          <p:cNvSpPr/>
          <p:nvPr userDrawn="1"/>
        </p:nvSpPr>
        <p:spPr>
          <a:xfrm>
            <a:off x="5385471" y="-970613"/>
            <a:ext cx="5548418" cy="746878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Скругленный прямоугольник 6"/>
          <p:cNvSpPr/>
          <p:nvPr userDrawn="1"/>
        </p:nvSpPr>
        <p:spPr>
          <a:xfrm>
            <a:off x="515938" y="512763"/>
            <a:ext cx="11160125" cy="5832475"/>
          </a:xfrm>
          <a:prstGeom prst="roundRect">
            <a:avLst>
              <a:gd name="adj" fmla="val 2686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954592" y="723481"/>
            <a:ext cx="10399207" cy="11926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dirty="0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954592" y="2126831"/>
            <a:ext cx="10399208" cy="40501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2027AB-0B04-4BC3-BB34-C6807EEDDF1F}" type="datetime1">
              <a:rPr lang="ru-RU" smtClean="0"/>
              <a:t>29.09.2025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9263743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63421C-9018-4E3E-9D8F-FCD3D63525D7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Прямоугольник 7"/>
          <p:cNvSpPr/>
          <p:nvPr userDrawn="1"/>
        </p:nvSpPr>
        <p:spPr>
          <a:xfrm flipH="1">
            <a:off x="7919694" y="-633850"/>
            <a:ext cx="353804" cy="342021"/>
          </a:xfrm>
          <a:prstGeom prst="rect">
            <a:avLst/>
          </a:prstGeom>
          <a:solidFill>
            <a:srgbClr val="DAF7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/>
          <p:cNvSpPr/>
          <p:nvPr userDrawn="1"/>
        </p:nvSpPr>
        <p:spPr>
          <a:xfrm flipH="1">
            <a:off x="6109451" y="-633850"/>
            <a:ext cx="340159" cy="342021"/>
          </a:xfrm>
          <a:prstGeom prst="rect">
            <a:avLst/>
          </a:prstGeom>
          <a:solidFill>
            <a:srgbClr val="ACD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latin typeface="Arial" panose="020B0604020202020204" pitchFamily="34" charset="0"/>
            </a:endParaRPr>
          </a:p>
        </p:txBody>
      </p:sp>
      <p:sp>
        <p:nvSpPr>
          <p:cNvPr id="10" name="Прямоугольник 9"/>
          <p:cNvSpPr/>
          <p:nvPr userDrawn="1"/>
        </p:nvSpPr>
        <p:spPr>
          <a:xfrm flipH="1">
            <a:off x="6719760" y="-633639"/>
            <a:ext cx="332794" cy="342021"/>
          </a:xfrm>
          <a:prstGeom prst="rect">
            <a:avLst/>
          </a:prstGeom>
          <a:solidFill>
            <a:srgbClr val="D6C3E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 userDrawn="1"/>
        </p:nvSpPr>
        <p:spPr>
          <a:xfrm flipH="1">
            <a:off x="8594188" y="-633640"/>
            <a:ext cx="332794" cy="342021"/>
          </a:xfrm>
          <a:prstGeom prst="rect">
            <a:avLst/>
          </a:prstGeom>
          <a:solidFill>
            <a:srgbClr val="DFF1C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 userDrawn="1"/>
        </p:nvSpPr>
        <p:spPr>
          <a:xfrm flipH="1">
            <a:off x="9219422" y="-633850"/>
            <a:ext cx="332794" cy="342021"/>
          </a:xfrm>
          <a:prstGeom prst="rect">
            <a:avLst/>
          </a:prstGeom>
          <a:solidFill>
            <a:srgbClr val="FCE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 userDrawn="1"/>
        </p:nvSpPr>
        <p:spPr>
          <a:xfrm flipH="1">
            <a:off x="7350328" y="-633850"/>
            <a:ext cx="332794" cy="342021"/>
          </a:xfrm>
          <a:prstGeom prst="rect">
            <a:avLst/>
          </a:prstGeom>
          <a:solidFill>
            <a:srgbClr val="C7EED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 userDrawn="1"/>
        </p:nvSpPr>
        <p:spPr>
          <a:xfrm flipH="1">
            <a:off x="5496151" y="-633850"/>
            <a:ext cx="332794" cy="342021"/>
          </a:xfrm>
          <a:prstGeom prst="rect">
            <a:avLst/>
          </a:prstGeom>
          <a:solidFill>
            <a:srgbClr val="D6E0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Прямоугольник 14"/>
          <p:cNvSpPr/>
          <p:nvPr userDrawn="1"/>
        </p:nvSpPr>
        <p:spPr>
          <a:xfrm flipH="1">
            <a:off x="9857157" y="-633851"/>
            <a:ext cx="332794" cy="342021"/>
          </a:xfrm>
          <a:prstGeom prst="rect">
            <a:avLst/>
          </a:prstGeom>
          <a:solidFill>
            <a:srgbClr val="FFF1C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 userDrawn="1"/>
        </p:nvSpPr>
        <p:spPr>
          <a:xfrm flipH="1">
            <a:off x="10475783" y="-633851"/>
            <a:ext cx="332794" cy="342021"/>
          </a:xfrm>
          <a:prstGeom prst="rect">
            <a:avLst/>
          </a:prstGeom>
          <a:solidFill>
            <a:srgbClr val="FFD6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TextBox 16"/>
          <p:cNvSpPr txBox="1"/>
          <p:nvPr userDrawn="1"/>
        </p:nvSpPr>
        <p:spPr>
          <a:xfrm>
            <a:off x="5385471" y="-940626"/>
            <a:ext cx="1788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>
                <a:solidFill>
                  <a:schemeClr val="bg1">
                    <a:lumMod val="50000"/>
                  </a:schemeClr>
                </a:solidFill>
              </a:rPr>
              <a:t>возможные</a:t>
            </a:r>
            <a:r>
              <a:rPr lang="ru-RU" sz="1200" baseline="0" dirty="0">
                <a:solidFill>
                  <a:schemeClr val="bg1">
                    <a:lumMod val="50000"/>
                  </a:schemeClr>
                </a:solidFill>
              </a:rPr>
              <a:t> цвета глав</a:t>
            </a:r>
            <a:endParaRPr lang="ru-RU" sz="1200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90726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ru-RU" sz="4400" kern="1200" dirty="0">
          <a:solidFill>
            <a:srgbClr val="11253D"/>
          </a:solidFill>
          <a:latin typeface="TT Norms Pro ExtraBold" panose="02000503030000020004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 smtClean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 dirty="0">
          <a:solidFill>
            <a:srgbClr val="11253D"/>
          </a:solidFill>
          <a:latin typeface="TT Norms Pro Light" panose="02000503020000020003" pitchFamily="2" charset="0"/>
          <a:ea typeface="+mj-ea"/>
          <a:cs typeface="Gotham Pro Light" panose="02000503030000020004" pitchFamily="50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799" userDrawn="1">
          <p15:clr>
            <a:srgbClr val="F26B43"/>
          </p15:clr>
        </p15:guide>
        <p15:guide id="2" orient="horz" pos="1207" userDrawn="1">
          <p15:clr>
            <a:srgbClr val="F26B43"/>
          </p15:clr>
        </p15:guide>
        <p15:guide id="3" pos="66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alpha val="81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Freeform 23"/>
          <p:cNvSpPr>
            <a:spLocks/>
          </p:cNvSpPr>
          <p:nvPr/>
        </p:nvSpPr>
        <p:spPr bwMode="auto">
          <a:xfrm>
            <a:off x="7215347" y="-1662457"/>
            <a:ext cx="5525175" cy="10519261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  <a:gd name="connsiteX0" fmla="*/ 13190 w 16974"/>
              <a:gd name="connsiteY0" fmla="*/ 10688 h 12306"/>
              <a:gd name="connsiteX1" fmla="*/ 6765 w 16974"/>
              <a:gd name="connsiteY1" fmla="*/ 7306 h 12306"/>
              <a:gd name="connsiteX2" fmla="*/ 16974 w 16974"/>
              <a:gd name="connsiteY2" fmla="*/ 2070 h 12306"/>
              <a:gd name="connsiteX3" fmla="*/ 12858 w 16974"/>
              <a:gd name="connsiteY3" fmla="*/ 0 h 12306"/>
              <a:gd name="connsiteX4" fmla="*/ 0 w 16974"/>
              <a:gd name="connsiteY4" fmla="*/ 7306 h 12306"/>
              <a:gd name="connsiteX5" fmla="*/ 10000 w 16974"/>
              <a:gd name="connsiteY5" fmla="*/ 12306 h 12306"/>
              <a:gd name="connsiteX6" fmla="*/ 13190 w 16974"/>
              <a:gd name="connsiteY6" fmla="*/ 10688 h 12306"/>
              <a:gd name="connsiteX0" fmla="*/ 13190 w 15719"/>
              <a:gd name="connsiteY0" fmla="*/ 10688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190 w 15719"/>
              <a:gd name="connsiteY6" fmla="*/ 10688 h 12306"/>
              <a:gd name="connsiteX0" fmla="*/ 14793 w 15719"/>
              <a:gd name="connsiteY0" fmla="*/ 10451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793 w 15719"/>
              <a:gd name="connsiteY6" fmla="*/ 10451 h 12306"/>
              <a:gd name="connsiteX0" fmla="*/ 14026 w 15719"/>
              <a:gd name="connsiteY0" fmla="*/ 10954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026 w 15719"/>
              <a:gd name="connsiteY6" fmla="*/ 10954 h 12306"/>
              <a:gd name="connsiteX0" fmla="*/ 13468 w 15719"/>
              <a:gd name="connsiteY0" fmla="*/ 11043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468 w 15719"/>
              <a:gd name="connsiteY6" fmla="*/ 11043 h 12306"/>
              <a:gd name="connsiteX0" fmla="*/ 13468 w 15719"/>
              <a:gd name="connsiteY0" fmla="*/ 11043 h 12276"/>
              <a:gd name="connsiteX1" fmla="*/ 6765 w 15719"/>
              <a:gd name="connsiteY1" fmla="*/ 7306 h 12276"/>
              <a:gd name="connsiteX2" fmla="*/ 15719 w 15719"/>
              <a:gd name="connsiteY2" fmla="*/ 1360 h 12276"/>
              <a:gd name="connsiteX3" fmla="*/ 12858 w 15719"/>
              <a:gd name="connsiteY3" fmla="*/ 0 h 12276"/>
              <a:gd name="connsiteX4" fmla="*/ 0 w 15719"/>
              <a:gd name="connsiteY4" fmla="*/ 7306 h 12276"/>
              <a:gd name="connsiteX5" fmla="*/ 9233 w 15719"/>
              <a:gd name="connsiteY5" fmla="*/ 12276 h 12276"/>
              <a:gd name="connsiteX6" fmla="*/ 13468 w 15719"/>
              <a:gd name="connsiteY6" fmla="*/ 11043 h 12276"/>
              <a:gd name="connsiteX0" fmla="*/ 13468 w 15719"/>
              <a:gd name="connsiteY0" fmla="*/ 11043 h 12246"/>
              <a:gd name="connsiteX1" fmla="*/ 6765 w 15719"/>
              <a:gd name="connsiteY1" fmla="*/ 7306 h 12246"/>
              <a:gd name="connsiteX2" fmla="*/ 15719 w 15719"/>
              <a:gd name="connsiteY2" fmla="*/ 1360 h 12246"/>
              <a:gd name="connsiteX3" fmla="*/ 12858 w 15719"/>
              <a:gd name="connsiteY3" fmla="*/ 0 h 12246"/>
              <a:gd name="connsiteX4" fmla="*/ 0 w 15719"/>
              <a:gd name="connsiteY4" fmla="*/ 7306 h 12246"/>
              <a:gd name="connsiteX5" fmla="*/ 9233 w 15719"/>
              <a:gd name="connsiteY5" fmla="*/ 12246 h 12246"/>
              <a:gd name="connsiteX6" fmla="*/ 13468 w 15719"/>
              <a:gd name="connsiteY6" fmla="*/ 11043 h 12246"/>
              <a:gd name="connsiteX0" fmla="*/ 13468 w 15161"/>
              <a:gd name="connsiteY0" fmla="*/ 11043 h 12246"/>
              <a:gd name="connsiteX1" fmla="*/ 6765 w 15161"/>
              <a:gd name="connsiteY1" fmla="*/ 7306 h 12246"/>
              <a:gd name="connsiteX2" fmla="*/ 15161 w 15161"/>
              <a:gd name="connsiteY2" fmla="*/ 1183 h 12246"/>
              <a:gd name="connsiteX3" fmla="*/ 12858 w 15161"/>
              <a:gd name="connsiteY3" fmla="*/ 0 h 12246"/>
              <a:gd name="connsiteX4" fmla="*/ 0 w 15161"/>
              <a:gd name="connsiteY4" fmla="*/ 7306 h 12246"/>
              <a:gd name="connsiteX5" fmla="*/ 9233 w 15161"/>
              <a:gd name="connsiteY5" fmla="*/ 12246 h 12246"/>
              <a:gd name="connsiteX6" fmla="*/ 13468 w 15161"/>
              <a:gd name="connsiteY6" fmla="*/ 11043 h 1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61" h="12246">
                <a:moveTo>
                  <a:pt x="13468" y="11043"/>
                </a:moveTo>
                <a:lnTo>
                  <a:pt x="6765" y="7306"/>
                </a:lnTo>
                <a:lnTo>
                  <a:pt x="15161" y="1183"/>
                </a:lnTo>
                <a:lnTo>
                  <a:pt x="12858" y="0"/>
                </a:lnTo>
                <a:lnTo>
                  <a:pt x="0" y="7306"/>
                </a:lnTo>
                <a:lnTo>
                  <a:pt x="9233" y="12246"/>
                </a:lnTo>
                <a:lnTo>
                  <a:pt x="13468" y="11043"/>
                </a:lnTo>
                <a:close/>
              </a:path>
            </a:pathLst>
          </a:custGeom>
          <a:gradFill flip="none" rotWithShape="1">
            <a:gsLst>
              <a:gs pos="49000">
                <a:schemeClr val="accent1">
                  <a:lumMod val="5000"/>
                  <a:lumOff val="95000"/>
                  <a:alpha val="0"/>
                </a:schemeClr>
              </a:gs>
              <a:gs pos="68000">
                <a:schemeClr val="accent1">
                  <a:lumMod val="45000"/>
                  <a:lumOff val="55000"/>
                </a:schemeClr>
              </a:gs>
              <a:gs pos="86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24" name="Группа 23"/>
          <p:cNvGrpSpPr/>
          <p:nvPr/>
        </p:nvGrpSpPr>
        <p:grpSpPr>
          <a:xfrm>
            <a:off x="1055687" y="2619513"/>
            <a:ext cx="5481300" cy="2260050"/>
            <a:chOff x="1055687" y="2825521"/>
            <a:chExt cx="4981666" cy="2054041"/>
          </a:xfrm>
        </p:grpSpPr>
        <p:sp>
          <p:nvSpPr>
            <p:cNvPr id="8" name="Скругленный прямоугольник 7"/>
            <p:cNvSpPr/>
            <p:nvPr/>
          </p:nvSpPr>
          <p:spPr>
            <a:xfrm>
              <a:off x="1055687" y="2825521"/>
              <a:ext cx="4446320" cy="1225126"/>
            </a:xfrm>
            <a:prstGeom prst="roundRect">
              <a:avLst>
                <a:gd name="adj" fmla="val 13262"/>
              </a:avLst>
            </a:pr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6" name="Скругленный прямоугольник 15"/>
            <p:cNvSpPr/>
            <p:nvPr/>
          </p:nvSpPr>
          <p:spPr>
            <a:xfrm>
              <a:off x="1055688" y="3416128"/>
              <a:ext cx="4981665" cy="815454"/>
            </a:xfrm>
            <a:prstGeom prst="roundRect">
              <a:avLst>
                <a:gd name="adj" fmla="val 20351"/>
              </a:avLst>
            </a:pr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7" name="Скругленный прямоугольник 16"/>
            <p:cNvSpPr/>
            <p:nvPr/>
          </p:nvSpPr>
          <p:spPr>
            <a:xfrm>
              <a:off x="1055688" y="3714066"/>
              <a:ext cx="1928580" cy="1165496"/>
            </a:xfrm>
            <a:prstGeom prst="roundRect">
              <a:avLst>
                <a:gd name="adj" fmla="val 20351"/>
              </a:avLst>
            </a:pr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8" name="Прямоугольный треугольник 8"/>
            <p:cNvSpPr/>
            <p:nvPr/>
          </p:nvSpPr>
          <p:spPr>
            <a:xfrm rot="5400000">
              <a:off x="2984268" y="4231583"/>
              <a:ext cx="144168" cy="144168"/>
            </a:xfrm>
            <a:custGeom>
              <a:avLst/>
              <a:gdLst>
                <a:gd name="connsiteX0" fmla="*/ 0 w 1638096"/>
                <a:gd name="connsiteY0" fmla="*/ 1638096 h 1638096"/>
                <a:gd name="connsiteX1" fmla="*/ 0 w 1638096"/>
                <a:gd name="connsiteY1" fmla="*/ 0 h 1638096"/>
                <a:gd name="connsiteX2" fmla="*/ 1638096 w 1638096"/>
                <a:gd name="connsiteY2" fmla="*/ 1638096 h 1638096"/>
                <a:gd name="connsiteX3" fmla="*/ 0 w 1638096"/>
                <a:gd name="connsiteY3" fmla="*/ 1638096 h 1638096"/>
                <a:gd name="connsiteX0" fmla="*/ 0 w 1638096"/>
                <a:gd name="connsiteY0" fmla="*/ 1638096 h 1638100"/>
                <a:gd name="connsiteX1" fmla="*/ 0 w 1638096"/>
                <a:gd name="connsiteY1" fmla="*/ 0 h 1638100"/>
                <a:gd name="connsiteX2" fmla="*/ 1638096 w 1638096"/>
                <a:gd name="connsiteY2" fmla="*/ 1638096 h 1638100"/>
                <a:gd name="connsiteX3" fmla="*/ 0 w 1638096"/>
                <a:gd name="connsiteY3" fmla="*/ 1638096 h 1638100"/>
                <a:gd name="connsiteX0" fmla="*/ 6 w 1638102"/>
                <a:gd name="connsiteY0" fmla="*/ 1638096 h 1638101"/>
                <a:gd name="connsiteX1" fmla="*/ 6 w 1638102"/>
                <a:gd name="connsiteY1" fmla="*/ 0 h 1638101"/>
                <a:gd name="connsiteX2" fmla="*/ 1638102 w 1638102"/>
                <a:gd name="connsiteY2" fmla="*/ 1638096 h 1638101"/>
                <a:gd name="connsiteX3" fmla="*/ 6 w 1638102"/>
                <a:gd name="connsiteY3" fmla="*/ 1638096 h 16381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638102" h="1638101">
                  <a:moveTo>
                    <a:pt x="6" y="1638096"/>
                  </a:moveTo>
                  <a:lnTo>
                    <a:pt x="6" y="0"/>
                  </a:lnTo>
                  <a:cubicBezTo>
                    <a:pt x="-2602" y="720599"/>
                    <a:pt x="726310" y="1640704"/>
                    <a:pt x="1638102" y="1638096"/>
                  </a:cubicBezTo>
                  <a:lnTo>
                    <a:pt x="6" y="1638096"/>
                  </a:lnTo>
                  <a:close/>
                </a:path>
              </a:pathLst>
            </a:custGeom>
            <a:solidFill>
              <a:srgbClr val="FF00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22" name="Freeform 23"/>
          <p:cNvSpPr>
            <a:spLocks/>
          </p:cNvSpPr>
          <p:nvPr/>
        </p:nvSpPr>
        <p:spPr bwMode="auto">
          <a:xfrm>
            <a:off x="7165274" y="-1328840"/>
            <a:ext cx="5525175" cy="10519261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  <a:gd name="connsiteX0" fmla="*/ 13190 w 16974"/>
              <a:gd name="connsiteY0" fmla="*/ 10688 h 12306"/>
              <a:gd name="connsiteX1" fmla="*/ 6765 w 16974"/>
              <a:gd name="connsiteY1" fmla="*/ 7306 h 12306"/>
              <a:gd name="connsiteX2" fmla="*/ 16974 w 16974"/>
              <a:gd name="connsiteY2" fmla="*/ 2070 h 12306"/>
              <a:gd name="connsiteX3" fmla="*/ 12858 w 16974"/>
              <a:gd name="connsiteY3" fmla="*/ 0 h 12306"/>
              <a:gd name="connsiteX4" fmla="*/ 0 w 16974"/>
              <a:gd name="connsiteY4" fmla="*/ 7306 h 12306"/>
              <a:gd name="connsiteX5" fmla="*/ 10000 w 16974"/>
              <a:gd name="connsiteY5" fmla="*/ 12306 h 12306"/>
              <a:gd name="connsiteX6" fmla="*/ 13190 w 16974"/>
              <a:gd name="connsiteY6" fmla="*/ 10688 h 12306"/>
              <a:gd name="connsiteX0" fmla="*/ 13190 w 15719"/>
              <a:gd name="connsiteY0" fmla="*/ 10688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190 w 15719"/>
              <a:gd name="connsiteY6" fmla="*/ 10688 h 12306"/>
              <a:gd name="connsiteX0" fmla="*/ 14793 w 15719"/>
              <a:gd name="connsiteY0" fmla="*/ 10451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793 w 15719"/>
              <a:gd name="connsiteY6" fmla="*/ 10451 h 12306"/>
              <a:gd name="connsiteX0" fmla="*/ 14026 w 15719"/>
              <a:gd name="connsiteY0" fmla="*/ 10954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4026 w 15719"/>
              <a:gd name="connsiteY6" fmla="*/ 10954 h 12306"/>
              <a:gd name="connsiteX0" fmla="*/ 13468 w 15719"/>
              <a:gd name="connsiteY0" fmla="*/ 11043 h 12306"/>
              <a:gd name="connsiteX1" fmla="*/ 6765 w 15719"/>
              <a:gd name="connsiteY1" fmla="*/ 7306 h 12306"/>
              <a:gd name="connsiteX2" fmla="*/ 15719 w 15719"/>
              <a:gd name="connsiteY2" fmla="*/ 1360 h 12306"/>
              <a:gd name="connsiteX3" fmla="*/ 12858 w 15719"/>
              <a:gd name="connsiteY3" fmla="*/ 0 h 12306"/>
              <a:gd name="connsiteX4" fmla="*/ 0 w 15719"/>
              <a:gd name="connsiteY4" fmla="*/ 7306 h 12306"/>
              <a:gd name="connsiteX5" fmla="*/ 10000 w 15719"/>
              <a:gd name="connsiteY5" fmla="*/ 12306 h 12306"/>
              <a:gd name="connsiteX6" fmla="*/ 13468 w 15719"/>
              <a:gd name="connsiteY6" fmla="*/ 11043 h 12306"/>
              <a:gd name="connsiteX0" fmla="*/ 13468 w 15719"/>
              <a:gd name="connsiteY0" fmla="*/ 11043 h 12276"/>
              <a:gd name="connsiteX1" fmla="*/ 6765 w 15719"/>
              <a:gd name="connsiteY1" fmla="*/ 7306 h 12276"/>
              <a:gd name="connsiteX2" fmla="*/ 15719 w 15719"/>
              <a:gd name="connsiteY2" fmla="*/ 1360 h 12276"/>
              <a:gd name="connsiteX3" fmla="*/ 12858 w 15719"/>
              <a:gd name="connsiteY3" fmla="*/ 0 h 12276"/>
              <a:gd name="connsiteX4" fmla="*/ 0 w 15719"/>
              <a:gd name="connsiteY4" fmla="*/ 7306 h 12276"/>
              <a:gd name="connsiteX5" fmla="*/ 9233 w 15719"/>
              <a:gd name="connsiteY5" fmla="*/ 12276 h 12276"/>
              <a:gd name="connsiteX6" fmla="*/ 13468 w 15719"/>
              <a:gd name="connsiteY6" fmla="*/ 11043 h 12276"/>
              <a:gd name="connsiteX0" fmla="*/ 13468 w 15719"/>
              <a:gd name="connsiteY0" fmla="*/ 11043 h 12246"/>
              <a:gd name="connsiteX1" fmla="*/ 6765 w 15719"/>
              <a:gd name="connsiteY1" fmla="*/ 7306 h 12246"/>
              <a:gd name="connsiteX2" fmla="*/ 15719 w 15719"/>
              <a:gd name="connsiteY2" fmla="*/ 1360 h 12246"/>
              <a:gd name="connsiteX3" fmla="*/ 12858 w 15719"/>
              <a:gd name="connsiteY3" fmla="*/ 0 h 12246"/>
              <a:gd name="connsiteX4" fmla="*/ 0 w 15719"/>
              <a:gd name="connsiteY4" fmla="*/ 7306 h 12246"/>
              <a:gd name="connsiteX5" fmla="*/ 9233 w 15719"/>
              <a:gd name="connsiteY5" fmla="*/ 12246 h 12246"/>
              <a:gd name="connsiteX6" fmla="*/ 13468 w 15719"/>
              <a:gd name="connsiteY6" fmla="*/ 11043 h 12246"/>
              <a:gd name="connsiteX0" fmla="*/ 13468 w 15161"/>
              <a:gd name="connsiteY0" fmla="*/ 11043 h 12246"/>
              <a:gd name="connsiteX1" fmla="*/ 6765 w 15161"/>
              <a:gd name="connsiteY1" fmla="*/ 7306 h 12246"/>
              <a:gd name="connsiteX2" fmla="*/ 15161 w 15161"/>
              <a:gd name="connsiteY2" fmla="*/ 1183 h 12246"/>
              <a:gd name="connsiteX3" fmla="*/ 12858 w 15161"/>
              <a:gd name="connsiteY3" fmla="*/ 0 h 12246"/>
              <a:gd name="connsiteX4" fmla="*/ 0 w 15161"/>
              <a:gd name="connsiteY4" fmla="*/ 7306 h 12246"/>
              <a:gd name="connsiteX5" fmla="*/ 9233 w 15161"/>
              <a:gd name="connsiteY5" fmla="*/ 12246 h 12246"/>
              <a:gd name="connsiteX6" fmla="*/ 13468 w 15161"/>
              <a:gd name="connsiteY6" fmla="*/ 11043 h 12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5161" h="12246">
                <a:moveTo>
                  <a:pt x="13468" y="11043"/>
                </a:moveTo>
                <a:lnTo>
                  <a:pt x="6765" y="7306"/>
                </a:lnTo>
                <a:lnTo>
                  <a:pt x="15161" y="1183"/>
                </a:lnTo>
                <a:lnTo>
                  <a:pt x="12858" y="0"/>
                </a:lnTo>
                <a:lnTo>
                  <a:pt x="0" y="7306"/>
                </a:lnTo>
                <a:lnTo>
                  <a:pt x="9233" y="12246"/>
                </a:lnTo>
                <a:lnTo>
                  <a:pt x="13468" y="11043"/>
                </a:lnTo>
                <a:close/>
              </a:path>
            </a:pathLst>
          </a:custGeom>
          <a:gradFill flip="none" rotWithShape="1">
            <a:gsLst>
              <a:gs pos="3000">
                <a:schemeClr val="accent1">
                  <a:lumMod val="5000"/>
                  <a:lumOff val="95000"/>
                  <a:alpha val="0"/>
                </a:schemeClr>
              </a:gs>
              <a:gs pos="74000">
                <a:srgbClr val="ACDFFF"/>
              </a:gs>
              <a:gs pos="88000">
                <a:srgbClr val="D1EDFF"/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  <a:tileRect/>
          </a:gradFill>
          <a:ln w="3175"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1" name="Freeform 23"/>
          <p:cNvSpPr>
            <a:spLocks/>
          </p:cNvSpPr>
          <p:nvPr/>
        </p:nvSpPr>
        <p:spPr bwMode="auto">
          <a:xfrm>
            <a:off x="12702167" y="1387373"/>
            <a:ext cx="5827232" cy="9168130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  <a:gd name="connsiteX0" fmla="*/ 16120 w 16974"/>
              <a:gd name="connsiteY0" fmla="*/ 1127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6120 w 16974"/>
              <a:gd name="connsiteY6" fmla="*/ 11271 h 1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74" h="11330">
                <a:moveTo>
                  <a:pt x="16120" y="11271"/>
                </a:moveTo>
                <a:lnTo>
                  <a:pt x="6765" y="6330"/>
                </a:lnTo>
                <a:lnTo>
                  <a:pt x="16974" y="1094"/>
                </a:lnTo>
                <a:lnTo>
                  <a:pt x="12649" y="0"/>
                </a:lnTo>
                <a:lnTo>
                  <a:pt x="0" y="6330"/>
                </a:lnTo>
                <a:lnTo>
                  <a:pt x="10000" y="11330"/>
                </a:lnTo>
                <a:lnTo>
                  <a:pt x="16120" y="11271"/>
                </a:lnTo>
                <a:close/>
              </a:path>
            </a:pathLst>
          </a:custGeom>
          <a:noFill/>
          <a:ln w="6350">
            <a:solidFill>
              <a:schemeClr val="bg1">
                <a:lumMod val="85000"/>
              </a:schemeClr>
            </a:solidFill>
            <a:prstDash val="soli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20" name="Freeform 23"/>
          <p:cNvSpPr>
            <a:spLocks/>
          </p:cNvSpPr>
          <p:nvPr/>
        </p:nvSpPr>
        <p:spPr bwMode="auto">
          <a:xfrm>
            <a:off x="13170399" y="-404827"/>
            <a:ext cx="6966348" cy="10960330"/>
          </a:xfrm>
          <a:custGeom>
            <a:avLst/>
            <a:gdLst>
              <a:gd name="T0" fmla="*/ 102 w 102"/>
              <a:gd name="T1" fmla="*/ 140 h 208"/>
              <a:gd name="T2" fmla="*/ 69 w 102"/>
              <a:gd name="T3" fmla="*/ 104 h 208"/>
              <a:gd name="T4" fmla="*/ 102 w 102"/>
              <a:gd name="T5" fmla="*/ 70 h 208"/>
              <a:gd name="T6" fmla="*/ 102 w 102"/>
              <a:gd name="T7" fmla="*/ 0 h 208"/>
              <a:gd name="T8" fmla="*/ 0 w 102"/>
              <a:gd name="T9" fmla="*/ 104 h 208"/>
              <a:gd name="T10" fmla="*/ 102 w 102"/>
              <a:gd name="T11" fmla="*/ 208 h 208"/>
              <a:gd name="T12" fmla="*/ 102 w 102"/>
              <a:gd name="T13" fmla="*/ 140 h 208"/>
              <a:gd name="connsiteX0" fmla="*/ 10000 w 16974"/>
              <a:gd name="connsiteY0" fmla="*/ 6967 h 10236"/>
              <a:gd name="connsiteX1" fmla="*/ 6765 w 16974"/>
              <a:gd name="connsiteY1" fmla="*/ 5236 h 10236"/>
              <a:gd name="connsiteX2" fmla="*/ 16974 w 16974"/>
              <a:gd name="connsiteY2" fmla="*/ 0 h 10236"/>
              <a:gd name="connsiteX3" fmla="*/ 10000 w 16974"/>
              <a:gd name="connsiteY3" fmla="*/ 236 h 10236"/>
              <a:gd name="connsiteX4" fmla="*/ 0 w 16974"/>
              <a:gd name="connsiteY4" fmla="*/ 5236 h 10236"/>
              <a:gd name="connsiteX5" fmla="*/ 10000 w 16974"/>
              <a:gd name="connsiteY5" fmla="*/ 10236 h 10236"/>
              <a:gd name="connsiteX6" fmla="*/ 10000 w 16974"/>
              <a:gd name="connsiteY6" fmla="*/ 6967 h 10236"/>
              <a:gd name="connsiteX0" fmla="*/ 10000 w 16974"/>
              <a:gd name="connsiteY0" fmla="*/ 8061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0000 w 16974"/>
              <a:gd name="connsiteY6" fmla="*/ 8061 h 11330"/>
              <a:gd name="connsiteX0" fmla="*/ 13190 w 16974"/>
              <a:gd name="connsiteY0" fmla="*/ 9712 h 11330"/>
              <a:gd name="connsiteX1" fmla="*/ 6765 w 16974"/>
              <a:gd name="connsiteY1" fmla="*/ 6330 h 11330"/>
              <a:gd name="connsiteX2" fmla="*/ 16974 w 16974"/>
              <a:gd name="connsiteY2" fmla="*/ 1094 h 11330"/>
              <a:gd name="connsiteX3" fmla="*/ 12649 w 16974"/>
              <a:gd name="connsiteY3" fmla="*/ 0 h 11330"/>
              <a:gd name="connsiteX4" fmla="*/ 0 w 16974"/>
              <a:gd name="connsiteY4" fmla="*/ 6330 h 11330"/>
              <a:gd name="connsiteX5" fmla="*/ 10000 w 16974"/>
              <a:gd name="connsiteY5" fmla="*/ 11330 h 11330"/>
              <a:gd name="connsiteX6" fmla="*/ 13190 w 16974"/>
              <a:gd name="connsiteY6" fmla="*/ 9712 h 11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6974" h="11330">
                <a:moveTo>
                  <a:pt x="13190" y="9712"/>
                </a:moveTo>
                <a:lnTo>
                  <a:pt x="6765" y="6330"/>
                </a:lnTo>
                <a:lnTo>
                  <a:pt x="16974" y="1094"/>
                </a:lnTo>
                <a:lnTo>
                  <a:pt x="12649" y="0"/>
                </a:lnTo>
                <a:lnTo>
                  <a:pt x="0" y="6330"/>
                </a:lnTo>
                <a:lnTo>
                  <a:pt x="10000" y="11330"/>
                </a:lnTo>
                <a:lnTo>
                  <a:pt x="13190" y="9712"/>
                </a:lnTo>
                <a:close/>
              </a:path>
            </a:pathLst>
          </a:custGeom>
          <a:noFill/>
          <a:ln w="6350">
            <a:solidFill>
              <a:srgbClr val="C00000"/>
            </a:solidFill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grpSp>
        <p:nvGrpSpPr>
          <p:cNvPr id="13" name="Группа 12"/>
          <p:cNvGrpSpPr/>
          <p:nvPr/>
        </p:nvGrpSpPr>
        <p:grpSpPr>
          <a:xfrm>
            <a:off x="13170399" y="-3100971"/>
            <a:ext cx="1977231" cy="3852493"/>
            <a:chOff x="7177556" y="-1516120"/>
            <a:chExt cx="5560847" cy="10834912"/>
          </a:xfrm>
        </p:grpSpPr>
        <p:sp>
          <p:nvSpPr>
            <p:cNvPr id="12" name="Freeform 23"/>
            <p:cNvSpPr>
              <a:spLocks/>
            </p:cNvSpPr>
            <p:nvPr/>
          </p:nvSpPr>
          <p:spPr bwMode="auto">
            <a:xfrm>
              <a:off x="7177556" y="-1446616"/>
              <a:ext cx="5279190" cy="10765408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solidFill>
              <a:schemeClr val="bg1">
                <a:lumMod val="95000"/>
                <a:alpha val="49000"/>
              </a:schemeClr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1" name="Freeform 23"/>
            <p:cNvSpPr>
              <a:spLocks/>
            </p:cNvSpPr>
            <p:nvPr/>
          </p:nvSpPr>
          <p:spPr bwMode="auto">
            <a:xfrm>
              <a:off x="7459212" y="-1516120"/>
              <a:ext cx="4456635" cy="9088040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noFill/>
            <a:ln w="9525">
              <a:solidFill>
                <a:srgbClr val="FF0044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  <p:sp>
          <p:nvSpPr>
            <p:cNvPr id="14" name="Freeform 23"/>
            <p:cNvSpPr>
              <a:spLocks/>
            </p:cNvSpPr>
            <p:nvPr/>
          </p:nvSpPr>
          <p:spPr bwMode="auto">
            <a:xfrm>
              <a:off x="8281768" y="-1015140"/>
              <a:ext cx="4456635" cy="9088041"/>
            </a:xfrm>
            <a:custGeom>
              <a:avLst/>
              <a:gdLst>
                <a:gd name="T0" fmla="*/ 102 w 102"/>
                <a:gd name="T1" fmla="*/ 140 h 208"/>
                <a:gd name="T2" fmla="*/ 69 w 102"/>
                <a:gd name="T3" fmla="*/ 104 h 208"/>
                <a:gd name="T4" fmla="*/ 102 w 102"/>
                <a:gd name="T5" fmla="*/ 70 h 208"/>
                <a:gd name="T6" fmla="*/ 102 w 102"/>
                <a:gd name="T7" fmla="*/ 0 h 208"/>
                <a:gd name="T8" fmla="*/ 0 w 102"/>
                <a:gd name="T9" fmla="*/ 104 h 208"/>
                <a:gd name="T10" fmla="*/ 102 w 102"/>
                <a:gd name="T11" fmla="*/ 208 h 208"/>
                <a:gd name="T12" fmla="*/ 102 w 102"/>
                <a:gd name="T13" fmla="*/ 140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2" h="208">
                  <a:moveTo>
                    <a:pt x="102" y="140"/>
                  </a:moveTo>
                  <a:lnTo>
                    <a:pt x="69" y="104"/>
                  </a:lnTo>
                  <a:lnTo>
                    <a:pt x="102" y="70"/>
                  </a:lnTo>
                  <a:lnTo>
                    <a:pt x="102" y="0"/>
                  </a:lnTo>
                  <a:lnTo>
                    <a:pt x="0" y="104"/>
                  </a:lnTo>
                  <a:lnTo>
                    <a:pt x="102" y="208"/>
                  </a:lnTo>
                  <a:lnTo>
                    <a:pt x="102" y="140"/>
                  </a:lnTo>
                  <a:close/>
                </a:path>
              </a:pathLst>
            </a:custGeom>
            <a:noFill/>
            <a:ln w="12700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ru-RU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endParaRPr>
            </a:p>
          </p:txBody>
        </p:sp>
      </p:grp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>
          <a:xfrm>
            <a:off x="9528549" y="6356350"/>
            <a:ext cx="2743200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688" y="957373"/>
            <a:ext cx="2505825" cy="311040"/>
          </a:xfrm>
          <a:prstGeom prst="rect">
            <a:avLst/>
          </a:prstGeom>
        </p:spPr>
      </p:pic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3296517" y="4267277"/>
            <a:ext cx="3315465" cy="754967"/>
          </a:xfrm>
          <a:prstGeom prst="roundRect">
            <a:avLst>
              <a:gd name="adj" fmla="val 15991"/>
            </a:avLst>
          </a:prstGeom>
          <a:solidFill>
            <a:srgbClr val="DBDBDB"/>
          </a:solidFill>
          <a:ln w="12700">
            <a:noFill/>
          </a:ln>
        </p:spPr>
        <p:txBody>
          <a:bodyPr wrap="square" lIns="216000" tIns="36000" rIns="0" bIns="0" rtlCol="0" anchor="ctr" anchorCtr="0">
            <a:noAutofit/>
          </a:bodyPr>
          <a:lstStyle/>
          <a:p>
            <a:pPr algn="l">
              <a:lnSpc>
                <a:spcPct val="85000"/>
              </a:lnSpc>
            </a:pPr>
            <a:r>
              <a:rPr lang="ru-RU" sz="1800" dirty="0">
                <a:solidFill>
                  <a:schemeClr val="tx1"/>
                </a:solidFill>
                <a:latin typeface="TT Norms Pro" panose="02000503030000020003" pitchFamily="2" charset="0"/>
                <a:ea typeface="+mn-ea"/>
              </a:rPr>
              <a:t>Тестирование информационных систем</a:t>
            </a:r>
          </a:p>
        </p:txBody>
      </p:sp>
      <p:sp>
        <p:nvSpPr>
          <p:cNvPr id="10" name="Подзаголовок 2"/>
          <p:cNvSpPr txBox="1">
            <a:spLocks/>
          </p:cNvSpPr>
          <p:nvPr/>
        </p:nvSpPr>
        <p:spPr>
          <a:xfrm>
            <a:off x="1070599" y="5866244"/>
            <a:ext cx="3079370" cy="672668"/>
          </a:xfrm>
          <a:prstGeom prst="roundRect">
            <a:avLst>
              <a:gd name="adj" fmla="val 22148"/>
            </a:avLst>
          </a:prstGeom>
          <a:solidFill>
            <a:srgbClr val="DBDBDB"/>
          </a:solidFill>
          <a:ln w="19050">
            <a:noFill/>
          </a:ln>
        </p:spPr>
        <p:txBody>
          <a:bodyPr vert="horz" wrap="square" lIns="216000" tIns="36000" rIns="0" bIns="0" rtlCol="0" anchor="t" anchorCtr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rgbClr val="11253D"/>
                </a:solidFill>
                <a:latin typeface="Gotham Pro Light" panose="02000503030000020004" pitchFamily="50" charset="0"/>
                <a:ea typeface="+mj-ea"/>
                <a:cs typeface="Gotham Pro Light" panose="02000503030000020004" pitchFamily="50" charset="0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ru-RU" sz="2000" dirty="0">
                <a:solidFill>
                  <a:prstClr val="black"/>
                </a:solidFill>
                <a:latin typeface="TT Norms Pro ExtraBold" panose="02000503030000020004" pitchFamily="2" charset="0"/>
              </a:rPr>
              <a:t>Авдеенков Владимир Александрович</a:t>
            </a:r>
            <a:endParaRPr kumimoji="0" lang="ru-RU" sz="20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T Norms Pro ExtraBold" panose="02000503030000020004" pitchFamily="2" charset="0"/>
              <a:ea typeface="+mj-ea"/>
              <a:cs typeface="Gotham Pro Light" panose="02000503030000020004" pitchFamily="50" charset="0"/>
            </a:endParaRPr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997321" y="2686754"/>
            <a:ext cx="5915801" cy="1576352"/>
          </a:xfrm>
          <a:prstGeom prst="roundRect">
            <a:avLst>
              <a:gd name="adj" fmla="val 11196"/>
            </a:avLst>
          </a:prstGeom>
          <a:noFill/>
          <a:ln>
            <a:noFill/>
          </a:ln>
        </p:spPr>
        <p:txBody>
          <a:bodyPr wrap="square" lIns="180000" tIns="108000" rIns="144000" bIns="108000" rtlCol="0" anchor="ctr">
            <a:spAutoFit/>
          </a:bodyPr>
          <a:lstStyle/>
          <a:p>
            <a:pPr lvl="0" algn="l">
              <a:lnSpc>
                <a:spcPct val="85000"/>
              </a:lnSpc>
              <a:defRPr/>
            </a:pPr>
            <a: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Лабораторная работа №3</a:t>
            </a:r>
            <a:b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</a:br>
            <a:r>
              <a:rPr lang="ru-RU" sz="2400" b="1" dirty="0">
                <a:solidFill>
                  <a:schemeClr val="bg1"/>
                </a:solidFill>
                <a:latin typeface="Arial Black" panose="020B0A04020102020204" pitchFamily="34" charset="0"/>
              </a:rPr>
              <a:t> «Использование инструментария анализа качества»</a:t>
            </a:r>
            <a:endParaRPr lang="en-US" sz="2400" b="1" dirty="0">
              <a:solidFill>
                <a:schemeClr val="bg1"/>
              </a:solidFill>
              <a:latin typeface="Arial Black" panose="020B0A04020102020204" pitchFamily="34" charset="0"/>
            </a:endParaRPr>
          </a:p>
        </p:txBody>
      </p:sp>
      <p:pic>
        <p:nvPicPr>
          <p:cNvPr id="23" name="Рисунок 2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1767" y="1101180"/>
            <a:ext cx="4536164" cy="57568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92244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9027CA-2B44-42C3-BA62-34BE771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Цель занятия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4936E40-750D-4A20-B28A-8FBC9C32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Получить навыки использования инструментария анализа качества.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97DFD-15F7-41C8-AF96-28248D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61552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9027CA-2B44-42C3-BA62-34BE771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Autofit/>
          </a:bodyPr>
          <a:lstStyle/>
          <a:p>
            <a:r>
              <a:rPr lang="ru-RU" sz="3200" dirty="0"/>
              <a:t>Теоретические вопросы для самоподготовки</a:t>
            </a:r>
            <a:br>
              <a:rPr lang="ru-RU" sz="3200" dirty="0"/>
            </a:br>
            <a:r>
              <a:rPr lang="ru-RU" sz="3200" dirty="0"/>
              <a:t>(не нужно отвечать в отчёте)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4936E40-750D-4A20-B28A-8FBC9C32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Общие требования к качеству функционирования сложных программных комплексов;</a:t>
            </a:r>
          </a:p>
          <a:p>
            <a:pPr algn="just"/>
            <a:r>
              <a:rPr lang="ru-RU" sz="2000" dirty="0"/>
              <a:t>Требования к характеристикам качества сложных программных комплексов;</a:t>
            </a:r>
          </a:p>
          <a:p>
            <a:pPr algn="just"/>
            <a:r>
              <a:rPr lang="ru-RU" sz="2000" dirty="0"/>
              <a:t>Требования к эффективности использования ресурсов ЭВМ программным комплексом в реальном времени;</a:t>
            </a:r>
          </a:p>
          <a:p>
            <a:pPr algn="just"/>
            <a:r>
              <a:rPr lang="ru-RU" sz="2000" dirty="0"/>
              <a:t>Проверка корректности функциональных требований к сложным комплексам программ.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97DFD-15F7-41C8-AF96-28248D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994819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7DCF-0BDE-439B-9669-080019E3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Задание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E7658-4D71-4947-A24F-941162BE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1800" dirty="0"/>
              <a:t>Разработать программу, которая случайным образом генерирует массив из 20 вещественных чисел, а потом осуществляет сортировку элементов массива по возрастанию. </a:t>
            </a:r>
            <a:r>
              <a:rPr lang="ru-RU" sz="1800" b="1" u="heavy" dirty="0"/>
              <a:t>Встроенные функции для сортировки использовать нельзя, пишите алгоритм сами!</a:t>
            </a:r>
          </a:p>
          <a:p>
            <a:pPr algn="just"/>
            <a:r>
              <a:rPr lang="ru-RU" sz="1800" dirty="0"/>
              <a:t>Оценить эффективность разработанной программы. Критерии оценивания – время выполнения, оперативная память, внешняя память. Оформить в таблицу.</a:t>
            </a:r>
          </a:p>
          <a:p>
            <a:pPr algn="just"/>
            <a:r>
              <a:rPr lang="ru-RU" sz="1800" dirty="0"/>
              <a:t>Оценить качество разработанной программы. Критерии – правильность, универсальность, проверяемость. Оформить в таблицу.</a:t>
            </a:r>
          </a:p>
          <a:p>
            <a:pPr algn="just"/>
            <a:r>
              <a:rPr lang="ru-RU" sz="1800" b="1" u="heavy" dirty="0"/>
              <a:t>Пояснения по критериям и шаблоны таблиц даны на следующих слайдах.</a:t>
            </a:r>
          </a:p>
          <a:p>
            <a:pPr algn="just"/>
            <a:r>
              <a:rPr lang="ru-RU" sz="1800" dirty="0"/>
              <a:t>По возможности – улучшить программу и так же оценить.</a:t>
            </a:r>
          </a:p>
          <a:p>
            <a:pPr algn="just"/>
            <a:r>
              <a:rPr lang="ru-RU" sz="1800" dirty="0"/>
              <a:t>Оформить отчёт – код, скриншоты работы программы (программа должна выводить вначале случайный массив, потом отсортированный), скриншоты, подтверждающие значения времени и памятей, таблицы и выводы.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3E452-FCD8-4650-8378-122F09B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FE2C09-18A1-421A-BEE4-20C50356DAEC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194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7DCF-0BDE-439B-9669-080019E3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Пояснения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E7658-4D71-4947-A24F-941162BE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Время выполнения и оперативная память можно определять любым подходящим инструментарием. Внешняя память – вес файла программы.</a:t>
            </a:r>
          </a:p>
          <a:p>
            <a:pPr algn="just"/>
            <a:r>
              <a:rPr lang="ru-RU" sz="2000" dirty="0"/>
              <a:t>В таблице для эффективности: недостатки и улучшения описываются словами, в чём они состоят; количественная оценка – сколько секунд/мегабайт.</a:t>
            </a:r>
          </a:p>
          <a:p>
            <a:pPr algn="just"/>
            <a:r>
              <a:rPr lang="ru-RU" sz="2000" dirty="0"/>
              <a:t>В таблице для качества: правильность – функционирование в соответствии с техническим заданием; универсальность – обеспечение правильной работы при любых допустимых данных; проверяемость – возможность проверки получаемых результатов; Оценка – насколько хорошо выполняется параметр.</a:t>
            </a:r>
          </a:p>
          <a:p>
            <a:pPr algn="just"/>
            <a:r>
              <a:rPr lang="ru-RU" sz="2000" b="1" u="sng" dirty="0"/>
              <a:t>Шаблоны таблиц даны на следующем слайде.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3E452-FCD8-4650-8378-122F09B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4592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ACD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F47DCF-0BDE-439B-9669-080019E3E2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Шаблоны таблиц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18E7658-4D71-4947-A24F-941162BE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/>
              <a:t>Эффективность:</a:t>
            </a:r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algn="just"/>
            <a:endParaRPr lang="ru-RU" sz="2000" dirty="0"/>
          </a:p>
          <a:p>
            <a:pPr marL="0" indent="0" algn="just">
              <a:buNone/>
            </a:pPr>
            <a:endParaRPr lang="ru-RU" sz="2000" dirty="0"/>
          </a:p>
          <a:p>
            <a:pPr algn="just"/>
            <a:r>
              <a:rPr lang="ru-RU" sz="2000" dirty="0"/>
              <a:t>Качество: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8B3E452-FCD8-4650-8378-122F09BB6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ru-RU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CE960F9-1E96-47A8-BD36-D092AE5222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592" y="2505833"/>
            <a:ext cx="6978692" cy="192025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BE19626-EC65-44E7-8682-6FCC28A828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552"/>
          <a:stretch/>
        </p:blipFill>
        <p:spPr>
          <a:xfrm>
            <a:off x="954591" y="4848090"/>
            <a:ext cx="6962411" cy="1095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5327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004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C39027CA-2B44-42C3-BA62-34BE7716C9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ru-RU" sz="3200" dirty="0"/>
              <a:t>Список литературы</a:t>
            </a:r>
          </a:p>
        </p:txBody>
      </p:sp>
      <p:sp>
        <p:nvSpPr>
          <p:cNvPr id="8" name="Объект 7">
            <a:extLst>
              <a:ext uri="{FF2B5EF4-FFF2-40B4-BE49-F238E27FC236}">
                <a16:creationId xmlns:a16="http://schemas.microsoft.com/office/drawing/2014/main" id="{44936E40-750D-4A20-B28A-8FBC9C322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ru-RU" sz="2000" dirty="0" err="1"/>
              <a:t>Липаев</a:t>
            </a:r>
            <a:r>
              <a:rPr lang="ru-RU" sz="2000" dirty="0"/>
              <a:t> В.В. Тестирование компонентов и комплексов программ [Электронный ресурс] : учебник / В.В. </a:t>
            </a:r>
            <a:r>
              <a:rPr lang="ru-RU" sz="2000" dirty="0" err="1"/>
              <a:t>Липаев</a:t>
            </a:r>
            <a:r>
              <a:rPr lang="ru-RU" sz="2000" dirty="0"/>
              <a:t>. – Электрон. текстовые данные. – М. : СИНТЕГ, 2010. – 393 c. – 978-5- 89638-115-0.</a:t>
            </a:r>
          </a:p>
          <a:p>
            <a:pPr algn="just"/>
            <a:r>
              <a:rPr lang="ru-RU" sz="2000" dirty="0"/>
              <a:t>Зоткин С.П. Программирование на языке высокого уровня C/C++ [Электронный ресурс] : конспект лекций / С.П. Зоткин. – 3-е изд. – Электрон. текстовые данные. – М. : МИСИ-МГСУ, ЭБС АСВ, 2018. – 140 c. – 978-5-7264-1810-0.</a:t>
            </a:r>
          </a:p>
          <a:p>
            <a:pPr algn="just"/>
            <a:r>
              <a:rPr lang="ru-RU" sz="2000" dirty="0"/>
              <a:t>Зубкова Т.М. Технология разработки программного обеспечения [Электронный ресурс] : учебное пособие / Т.М. Зубкова. – Электрон. текстовые данные. – Оренбург: Оренбургский государственный университет, ЭБС АСВ, 2017. – 469 c. – 978-5-7410-1785-2.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2897DFD-15F7-41C8-AF96-28248DE36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FE2C09-18A1-421A-BEE4-20C50356DAEC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9578363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10573</TotalTime>
  <Words>437</Words>
  <Application>Microsoft Office PowerPoint</Application>
  <PresentationFormat>Широкоэкранный</PresentationFormat>
  <Paragraphs>41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4" baseType="lpstr">
      <vt:lpstr>TT Norms Pro ExtraBold</vt:lpstr>
      <vt:lpstr>TT Norms Pro Light</vt:lpstr>
      <vt:lpstr>TT Norms Pro</vt:lpstr>
      <vt:lpstr>Calibri</vt:lpstr>
      <vt:lpstr>Arial</vt:lpstr>
      <vt:lpstr>Arial Black</vt:lpstr>
      <vt:lpstr>Тема Office</vt:lpstr>
      <vt:lpstr>Лабораторная работа №3  «Использование инструментария анализа качества»</vt:lpstr>
      <vt:lpstr>Цель занятия</vt:lpstr>
      <vt:lpstr>Теоретические вопросы для самоподготовки (не нужно отвечать в отчёте)</vt:lpstr>
      <vt:lpstr>Задание</vt:lpstr>
      <vt:lpstr>Пояснения</vt:lpstr>
      <vt:lpstr>Шаблоны таблиц</vt:lpstr>
      <vt:lpstr>Список литературы</vt:lpstr>
    </vt:vector>
  </TitlesOfParts>
  <Company>Synergy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Личный бренд и продажи через Instagram</dc:title>
  <dc:creator>Горина Екатерина Леонидовна</dc:creator>
  <cp:lastModifiedBy>Владимир Авдеенков</cp:lastModifiedBy>
  <cp:revision>479</cp:revision>
  <cp:lastPrinted>2021-11-03T09:18:53Z</cp:lastPrinted>
  <dcterms:created xsi:type="dcterms:W3CDTF">2018-06-25T11:25:43Z</dcterms:created>
  <dcterms:modified xsi:type="dcterms:W3CDTF">2025-09-29T13:51:14Z</dcterms:modified>
</cp:coreProperties>
</file>