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485" r:id="rId2"/>
    <p:sldId id="703" r:id="rId3"/>
    <p:sldId id="704" r:id="rId4"/>
    <p:sldId id="705" r:id="rId5"/>
    <p:sldId id="706" r:id="rId6"/>
  </p:sldIdLst>
  <p:sldSz cx="12192000" cy="6858000"/>
  <p:notesSz cx="6797675" cy="9928225"/>
  <p:embeddedFontLs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T Norms Pro" panose="02000503030000020003" charset="0"/>
      <p:regular r:id="rId13"/>
      <p:bold r:id="rId14"/>
      <p:italic r:id="rId15"/>
      <p:boldItalic r:id="rId16"/>
    </p:embeddedFont>
    <p:embeddedFont>
      <p:font typeface="TT Norms Pro ExtraBold" panose="02000503030000020004" charset="0"/>
      <p:bold r:id="rId17"/>
      <p:boldItalic r:id="rId18"/>
    </p:embeddedFont>
    <p:embeddedFont>
      <p:font typeface="TT Norms Pro Light" panose="02000503020000020003" charset="0"/>
      <p:regular r:id="rId19"/>
      <p:italic r:id="rId2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ещук Татьяна Павловна" initials="ЛТП" lastIdx="51" clrIdx="0">
    <p:extLst>
      <p:ext uri="{19B8F6BF-5375-455C-9EA6-DF929625EA0E}">
        <p15:presenceInfo xmlns:p15="http://schemas.microsoft.com/office/powerpoint/2012/main" userId="S-1-5-21-2542494797-2759003736-1566031932-69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FFF"/>
    <a:srgbClr val="FF0044"/>
    <a:srgbClr val="360556"/>
    <a:srgbClr val="FFF1C7"/>
    <a:srgbClr val="C7EED9"/>
    <a:srgbClr val="DAF7F4"/>
    <a:srgbClr val="FCE8DB"/>
    <a:srgbClr val="FEDACA"/>
    <a:srgbClr val="B4C7E7"/>
    <a:srgbClr val="7D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3372" autoAdjust="0"/>
  </p:normalViewPr>
  <p:slideViewPr>
    <p:cSldViewPr snapToGrid="0">
      <p:cViewPr varScale="1">
        <p:scale>
          <a:sx n="79" d="100"/>
          <a:sy n="79" d="100"/>
        </p:scale>
        <p:origin x="6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67E9-E000-4F0C-9208-10225D2495A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3C8C4-AC90-4118-94BF-F90AB64BC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7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428C-5B90-45F9-A945-158E2DE82E7A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0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9C4-CE42-4D97-A7B6-FF91040E1EA6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5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9969-B3B6-45E6-B7FB-2C4C056501C9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FB91-E706-4BD9-B12F-116FBCCF8354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163719" y="862305"/>
            <a:ext cx="190080" cy="192850"/>
            <a:chOff x="-451447" y="-989347"/>
            <a:chExt cx="544513" cy="552450"/>
          </a:xfrm>
        </p:grpSpPr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-287934" y="-878222"/>
              <a:ext cx="161925" cy="330200"/>
            </a:xfrm>
            <a:custGeom>
              <a:avLst/>
              <a:gdLst>
                <a:gd name="T0" fmla="*/ 102 w 102"/>
                <a:gd name="T1" fmla="*/ 140 h 208"/>
                <a:gd name="T2" fmla="*/ 69 w 102"/>
                <a:gd name="T3" fmla="*/ 104 h 208"/>
                <a:gd name="T4" fmla="*/ 102 w 102"/>
                <a:gd name="T5" fmla="*/ 70 h 208"/>
                <a:gd name="T6" fmla="*/ 102 w 102"/>
                <a:gd name="T7" fmla="*/ 0 h 208"/>
                <a:gd name="T8" fmla="*/ 0 w 102"/>
                <a:gd name="T9" fmla="*/ 104 h 208"/>
                <a:gd name="T10" fmla="*/ 102 w 102"/>
                <a:gd name="T11" fmla="*/ 208 h 208"/>
                <a:gd name="T12" fmla="*/ 102 w 102"/>
                <a:gd name="T1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102" y="140"/>
                  </a:moveTo>
                  <a:lnTo>
                    <a:pt x="69" y="104"/>
                  </a:lnTo>
                  <a:lnTo>
                    <a:pt x="102" y="7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102" y="208"/>
                  </a:lnTo>
                  <a:lnTo>
                    <a:pt x="102" y="140"/>
                  </a:lnTo>
                  <a:close/>
                </a:path>
              </a:pathLst>
            </a:custGeom>
            <a:solidFill>
              <a:srgbClr val="FF0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9" name="Freeform 24"/>
            <p:cNvSpPr>
              <a:spLocks noEditPoints="1"/>
            </p:cNvSpPr>
            <p:nvPr/>
          </p:nvSpPr>
          <p:spPr bwMode="auto">
            <a:xfrm>
              <a:off x="-451447" y="-989347"/>
              <a:ext cx="544513" cy="552450"/>
            </a:xfrm>
            <a:custGeom>
              <a:avLst/>
              <a:gdLst>
                <a:gd name="T0" fmla="*/ 0 w 343"/>
                <a:gd name="T1" fmla="*/ 0 h 348"/>
                <a:gd name="T2" fmla="*/ 0 w 343"/>
                <a:gd name="T3" fmla="*/ 348 h 348"/>
                <a:gd name="T4" fmla="*/ 343 w 343"/>
                <a:gd name="T5" fmla="*/ 348 h 348"/>
                <a:gd name="T6" fmla="*/ 343 w 343"/>
                <a:gd name="T7" fmla="*/ 0 h 348"/>
                <a:gd name="T8" fmla="*/ 0 w 343"/>
                <a:gd name="T9" fmla="*/ 0 h 348"/>
                <a:gd name="T10" fmla="*/ 296 w 343"/>
                <a:gd name="T11" fmla="*/ 299 h 348"/>
                <a:gd name="T12" fmla="*/ 48 w 343"/>
                <a:gd name="T13" fmla="*/ 299 h 348"/>
                <a:gd name="T14" fmla="*/ 48 w 343"/>
                <a:gd name="T15" fmla="*/ 50 h 348"/>
                <a:gd name="T16" fmla="*/ 296 w 343"/>
                <a:gd name="T17" fmla="*/ 50 h 348"/>
                <a:gd name="T18" fmla="*/ 296 w 343"/>
                <a:gd name="T19" fmla="*/ 29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8">
                  <a:moveTo>
                    <a:pt x="0" y="0"/>
                  </a:moveTo>
                  <a:lnTo>
                    <a:pt x="0" y="348"/>
                  </a:lnTo>
                  <a:lnTo>
                    <a:pt x="343" y="348"/>
                  </a:lnTo>
                  <a:lnTo>
                    <a:pt x="343" y="0"/>
                  </a:lnTo>
                  <a:lnTo>
                    <a:pt x="0" y="0"/>
                  </a:lnTo>
                  <a:close/>
                  <a:moveTo>
                    <a:pt x="296" y="299"/>
                  </a:moveTo>
                  <a:lnTo>
                    <a:pt x="48" y="299"/>
                  </a:lnTo>
                  <a:lnTo>
                    <a:pt x="48" y="50"/>
                  </a:lnTo>
                  <a:lnTo>
                    <a:pt x="296" y="50"/>
                  </a:lnTo>
                  <a:lnTo>
                    <a:pt x="296" y="299"/>
                  </a:lnTo>
                  <a:close/>
                </a:path>
              </a:pathLst>
            </a:custGeom>
            <a:solidFill>
              <a:srgbClr val="FF0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8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425-FE6F-4D15-8576-B35B00A2065D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2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674B-3585-4D94-9C76-0D2DC9982B6A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A6EE-173E-443C-96B3-B574B775DF73}" type="datetime1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D6E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B474-C15D-412E-8C80-D83112B1B174}" type="datetime1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6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CBF6-158C-48FB-806F-A6E2177D1014}" type="datetime1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2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AFEA-E44B-4C2B-858A-92988A33543C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44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1086-F153-438C-8F5D-1F8537A7D5E9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5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 userDrawn="1"/>
        </p:nvSpPr>
        <p:spPr>
          <a:xfrm>
            <a:off x="5385471" y="-970613"/>
            <a:ext cx="5548418" cy="746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515938" y="512763"/>
            <a:ext cx="11160125" cy="5832475"/>
          </a:xfrm>
          <a:prstGeom prst="roundRect">
            <a:avLst>
              <a:gd name="adj" fmla="val 26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592" y="723481"/>
            <a:ext cx="10399207" cy="119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4592" y="2126831"/>
            <a:ext cx="10399208" cy="405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27AB-0B04-4BC3-BB34-C6807EEDDF1F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637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421C-9018-4E3E-9D8F-FCD3D63525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 flipH="1">
            <a:off x="7919694" y="-633850"/>
            <a:ext cx="353804" cy="342021"/>
          </a:xfrm>
          <a:prstGeom prst="rect">
            <a:avLst/>
          </a:prstGeom>
          <a:solidFill>
            <a:srgbClr val="DA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 flipH="1">
            <a:off x="6109451" y="-633850"/>
            <a:ext cx="340159" cy="342021"/>
          </a:xfrm>
          <a:prstGeom prst="rect">
            <a:avLst/>
          </a:prstGeom>
          <a:solidFill>
            <a:srgbClr val="AC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 flipH="1">
            <a:off x="6719760" y="-633639"/>
            <a:ext cx="332794" cy="342021"/>
          </a:xfrm>
          <a:prstGeom prst="rect">
            <a:avLst/>
          </a:prstGeom>
          <a:solidFill>
            <a:srgbClr val="D6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H="1">
            <a:off x="8594188" y="-633640"/>
            <a:ext cx="332794" cy="342021"/>
          </a:xfrm>
          <a:prstGeom prst="rect">
            <a:avLst/>
          </a:prstGeom>
          <a:solidFill>
            <a:srgbClr val="DFF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 flipH="1">
            <a:off x="9219422" y="-633850"/>
            <a:ext cx="332794" cy="342021"/>
          </a:xfrm>
          <a:prstGeom prst="rect">
            <a:avLst/>
          </a:prstGeom>
          <a:solidFill>
            <a:srgbClr val="FCE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 flipH="1">
            <a:off x="7350328" y="-633850"/>
            <a:ext cx="332794" cy="342021"/>
          </a:xfrm>
          <a:prstGeom prst="rect">
            <a:avLst/>
          </a:prstGeom>
          <a:solidFill>
            <a:srgbClr val="C7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 flipH="1">
            <a:off x="5496151" y="-633850"/>
            <a:ext cx="332794" cy="342021"/>
          </a:xfrm>
          <a:prstGeom prst="rect">
            <a:avLst/>
          </a:prstGeom>
          <a:solidFill>
            <a:srgbClr val="D6E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 flipH="1">
            <a:off x="9857157" y="-633851"/>
            <a:ext cx="332794" cy="342021"/>
          </a:xfrm>
          <a:prstGeom prst="rect">
            <a:avLst/>
          </a:prstGeom>
          <a:solidFill>
            <a:srgbClr val="FFF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 flipH="1">
            <a:off x="10475783" y="-633851"/>
            <a:ext cx="332794" cy="342021"/>
          </a:xfrm>
          <a:prstGeom prst="rect">
            <a:avLst/>
          </a:prstGeom>
          <a:solidFill>
            <a:srgbClr val="FFD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385471" y="-940626"/>
            <a:ext cx="178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50000"/>
                  </a:schemeClr>
                </a:solidFill>
              </a:rPr>
              <a:t>возможные</a:t>
            </a:r>
            <a:r>
              <a:rPr lang="ru-RU" sz="1200" baseline="0" dirty="0">
                <a:solidFill>
                  <a:schemeClr val="bg1">
                    <a:lumMod val="50000"/>
                  </a:schemeClr>
                </a:solidFill>
              </a:rPr>
              <a:t> цвета глав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7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dirty="0">
          <a:solidFill>
            <a:srgbClr val="11253D"/>
          </a:solidFill>
          <a:latin typeface="TT Norms Pro ExtraBold" panose="020005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400" kern="1200" dirty="0" smtClean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 dirty="0" smtClean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 dirty="0" smtClean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 dirty="0" smtClean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 dirty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orient="horz" pos="1207" userDrawn="1">
          <p15:clr>
            <a:srgbClr val="F26B43"/>
          </p15:clr>
        </p15:guide>
        <p15:guide id="3" pos="6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3"/>
          <p:cNvSpPr>
            <a:spLocks/>
          </p:cNvSpPr>
          <p:nvPr/>
        </p:nvSpPr>
        <p:spPr bwMode="auto">
          <a:xfrm>
            <a:off x="7215347" y="-1662457"/>
            <a:ext cx="5525175" cy="10519261"/>
          </a:xfrm>
          <a:custGeom>
            <a:avLst/>
            <a:gdLst>
              <a:gd name="T0" fmla="*/ 102 w 102"/>
              <a:gd name="T1" fmla="*/ 140 h 208"/>
              <a:gd name="T2" fmla="*/ 69 w 102"/>
              <a:gd name="T3" fmla="*/ 104 h 208"/>
              <a:gd name="T4" fmla="*/ 102 w 102"/>
              <a:gd name="T5" fmla="*/ 70 h 208"/>
              <a:gd name="T6" fmla="*/ 102 w 102"/>
              <a:gd name="T7" fmla="*/ 0 h 208"/>
              <a:gd name="T8" fmla="*/ 0 w 102"/>
              <a:gd name="T9" fmla="*/ 104 h 208"/>
              <a:gd name="T10" fmla="*/ 102 w 102"/>
              <a:gd name="T11" fmla="*/ 208 h 208"/>
              <a:gd name="T12" fmla="*/ 102 w 102"/>
              <a:gd name="T13" fmla="*/ 140 h 208"/>
              <a:gd name="connsiteX0" fmla="*/ 10000 w 16974"/>
              <a:gd name="connsiteY0" fmla="*/ 6967 h 10236"/>
              <a:gd name="connsiteX1" fmla="*/ 6765 w 16974"/>
              <a:gd name="connsiteY1" fmla="*/ 5236 h 10236"/>
              <a:gd name="connsiteX2" fmla="*/ 16974 w 16974"/>
              <a:gd name="connsiteY2" fmla="*/ 0 h 10236"/>
              <a:gd name="connsiteX3" fmla="*/ 10000 w 16974"/>
              <a:gd name="connsiteY3" fmla="*/ 236 h 10236"/>
              <a:gd name="connsiteX4" fmla="*/ 0 w 16974"/>
              <a:gd name="connsiteY4" fmla="*/ 5236 h 10236"/>
              <a:gd name="connsiteX5" fmla="*/ 10000 w 16974"/>
              <a:gd name="connsiteY5" fmla="*/ 10236 h 10236"/>
              <a:gd name="connsiteX6" fmla="*/ 10000 w 16974"/>
              <a:gd name="connsiteY6" fmla="*/ 6967 h 10236"/>
              <a:gd name="connsiteX0" fmla="*/ 10000 w 16974"/>
              <a:gd name="connsiteY0" fmla="*/ 806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0000 w 16974"/>
              <a:gd name="connsiteY6" fmla="*/ 8061 h 11330"/>
              <a:gd name="connsiteX0" fmla="*/ 13190 w 16974"/>
              <a:gd name="connsiteY0" fmla="*/ 9712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3190 w 16974"/>
              <a:gd name="connsiteY6" fmla="*/ 9712 h 11330"/>
              <a:gd name="connsiteX0" fmla="*/ 13190 w 16974"/>
              <a:gd name="connsiteY0" fmla="*/ 10688 h 12306"/>
              <a:gd name="connsiteX1" fmla="*/ 6765 w 16974"/>
              <a:gd name="connsiteY1" fmla="*/ 7306 h 12306"/>
              <a:gd name="connsiteX2" fmla="*/ 16974 w 16974"/>
              <a:gd name="connsiteY2" fmla="*/ 2070 h 12306"/>
              <a:gd name="connsiteX3" fmla="*/ 12858 w 16974"/>
              <a:gd name="connsiteY3" fmla="*/ 0 h 12306"/>
              <a:gd name="connsiteX4" fmla="*/ 0 w 16974"/>
              <a:gd name="connsiteY4" fmla="*/ 7306 h 12306"/>
              <a:gd name="connsiteX5" fmla="*/ 10000 w 16974"/>
              <a:gd name="connsiteY5" fmla="*/ 12306 h 12306"/>
              <a:gd name="connsiteX6" fmla="*/ 13190 w 16974"/>
              <a:gd name="connsiteY6" fmla="*/ 10688 h 12306"/>
              <a:gd name="connsiteX0" fmla="*/ 13190 w 15719"/>
              <a:gd name="connsiteY0" fmla="*/ 10688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3190 w 15719"/>
              <a:gd name="connsiteY6" fmla="*/ 10688 h 12306"/>
              <a:gd name="connsiteX0" fmla="*/ 14793 w 15719"/>
              <a:gd name="connsiteY0" fmla="*/ 10451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4793 w 15719"/>
              <a:gd name="connsiteY6" fmla="*/ 10451 h 12306"/>
              <a:gd name="connsiteX0" fmla="*/ 14026 w 15719"/>
              <a:gd name="connsiteY0" fmla="*/ 10954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4026 w 15719"/>
              <a:gd name="connsiteY6" fmla="*/ 10954 h 12306"/>
              <a:gd name="connsiteX0" fmla="*/ 13468 w 15719"/>
              <a:gd name="connsiteY0" fmla="*/ 11043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3468 w 15719"/>
              <a:gd name="connsiteY6" fmla="*/ 11043 h 12306"/>
              <a:gd name="connsiteX0" fmla="*/ 13468 w 15719"/>
              <a:gd name="connsiteY0" fmla="*/ 11043 h 12276"/>
              <a:gd name="connsiteX1" fmla="*/ 6765 w 15719"/>
              <a:gd name="connsiteY1" fmla="*/ 7306 h 12276"/>
              <a:gd name="connsiteX2" fmla="*/ 15719 w 15719"/>
              <a:gd name="connsiteY2" fmla="*/ 1360 h 12276"/>
              <a:gd name="connsiteX3" fmla="*/ 12858 w 15719"/>
              <a:gd name="connsiteY3" fmla="*/ 0 h 12276"/>
              <a:gd name="connsiteX4" fmla="*/ 0 w 15719"/>
              <a:gd name="connsiteY4" fmla="*/ 7306 h 12276"/>
              <a:gd name="connsiteX5" fmla="*/ 9233 w 15719"/>
              <a:gd name="connsiteY5" fmla="*/ 12276 h 12276"/>
              <a:gd name="connsiteX6" fmla="*/ 13468 w 15719"/>
              <a:gd name="connsiteY6" fmla="*/ 11043 h 12276"/>
              <a:gd name="connsiteX0" fmla="*/ 13468 w 15719"/>
              <a:gd name="connsiteY0" fmla="*/ 11043 h 12246"/>
              <a:gd name="connsiteX1" fmla="*/ 6765 w 15719"/>
              <a:gd name="connsiteY1" fmla="*/ 7306 h 12246"/>
              <a:gd name="connsiteX2" fmla="*/ 15719 w 15719"/>
              <a:gd name="connsiteY2" fmla="*/ 1360 h 12246"/>
              <a:gd name="connsiteX3" fmla="*/ 12858 w 15719"/>
              <a:gd name="connsiteY3" fmla="*/ 0 h 12246"/>
              <a:gd name="connsiteX4" fmla="*/ 0 w 15719"/>
              <a:gd name="connsiteY4" fmla="*/ 7306 h 12246"/>
              <a:gd name="connsiteX5" fmla="*/ 9233 w 15719"/>
              <a:gd name="connsiteY5" fmla="*/ 12246 h 12246"/>
              <a:gd name="connsiteX6" fmla="*/ 13468 w 15719"/>
              <a:gd name="connsiteY6" fmla="*/ 11043 h 12246"/>
              <a:gd name="connsiteX0" fmla="*/ 13468 w 15161"/>
              <a:gd name="connsiteY0" fmla="*/ 11043 h 12246"/>
              <a:gd name="connsiteX1" fmla="*/ 6765 w 15161"/>
              <a:gd name="connsiteY1" fmla="*/ 7306 h 12246"/>
              <a:gd name="connsiteX2" fmla="*/ 15161 w 15161"/>
              <a:gd name="connsiteY2" fmla="*/ 1183 h 12246"/>
              <a:gd name="connsiteX3" fmla="*/ 12858 w 15161"/>
              <a:gd name="connsiteY3" fmla="*/ 0 h 12246"/>
              <a:gd name="connsiteX4" fmla="*/ 0 w 15161"/>
              <a:gd name="connsiteY4" fmla="*/ 7306 h 12246"/>
              <a:gd name="connsiteX5" fmla="*/ 9233 w 15161"/>
              <a:gd name="connsiteY5" fmla="*/ 12246 h 12246"/>
              <a:gd name="connsiteX6" fmla="*/ 13468 w 15161"/>
              <a:gd name="connsiteY6" fmla="*/ 11043 h 1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61" h="12246">
                <a:moveTo>
                  <a:pt x="13468" y="11043"/>
                </a:moveTo>
                <a:lnTo>
                  <a:pt x="6765" y="7306"/>
                </a:lnTo>
                <a:lnTo>
                  <a:pt x="15161" y="1183"/>
                </a:lnTo>
                <a:lnTo>
                  <a:pt x="12858" y="0"/>
                </a:lnTo>
                <a:lnTo>
                  <a:pt x="0" y="7306"/>
                </a:lnTo>
                <a:lnTo>
                  <a:pt x="9233" y="12246"/>
                </a:lnTo>
                <a:lnTo>
                  <a:pt x="13468" y="11043"/>
                </a:lnTo>
                <a:close/>
              </a:path>
            </a:pathLst>
          </a:custGeom>
          <a:gradFill flip="none" rotWithShape="1">
            <a:gsLst>
              <a:gs pos="49000">
                <a:schemeClr val="accent1">
                  <a:lumMod val="5000"/>
                  <a:lumOff val="95000"/>
                  <a:alpha val="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055687" y="2619513"/>
            <a:ext cx="5481300" cy="2260050"/>
            <a:chOff x="1055687" y="2825521"/>
            <a:chExt cx="4981666" cy="205404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055687" y="2825521"/>
              <a:ext cx="4446320" cy="1225126"/>
            </a:xfrm>
            <a:prstGeom prst="roundRect">
              <a:avLst>
                <a:gd name="adj" fmla="val 13262"/>
              </a:avLst>
            </a:prstGeom>
            <a:solidFill>
              <a:srgbClr val="FF0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1055688" y="3416128"/>
              <a:ext cx="4981665" cy="815454"/>
            </a:xfrm>
            <a:prstGeom prst="roundRect">
              <a:avLst>
                <a:gd name="adj" fmla="val 20351"/>
              </a:avLst>
            </a:prstGeom>
            <a:solidFill>
              <a:srgbClr val="FF0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1055688" y="3714066"/>
              <a:ext cx="1928580" cy="1165496"/>
            </a:xfrm>
            <a:prstGeom prst="roundRect">
              <a:avLst>
                <a:gd name="adj" fmla="val 20351"/>
              </a:avLst>
            </a:prstGeom>
            <a:solidFill>
              <a:srgbClr val="FF0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Прямоугольный треугольник 8"/>
            <p:cNvSpPr/>
            <p:nvPr/>
          </p:nvSpPr>
          <p:spPr>
            <a:xfrm rot="5400000">
              <a:off x="2984268" y="4231583"/>
              <a:ext cx="144168" cy="144168"/>
            </a:xfrm>
            <a:custGeom>
              <a:avLst/>
              <a:gdLst>
                <a:gd name="connsiteX0" fmla="*/ 0 w 1638096"/>
                <a:gd name="connsiteY0" fmla="*/ 1638096 h 1638096"/>
                <a:gd name="connsiteX1" fmla="*/ 0 w 1638096"/>
                <a:gd name="connsiteY1" fmla="*/ 0 h 1638096"/>
                <a:gd name="connsiteX2" fmla="*/ 1638096 w 1638096"/>
                <a:gd name="connsiteY2" fmla="*/ 1638096 h 1638096"/>
                <a:gd name="connsiteX3" fmla="*/ 0 w 1638096"/>
                <a:gd name="connsiteY3" fmla="*/ 1638096 h 1638096"/>
                <a:gd name="connsiteX0" fmla="*/ 0 w 1638096"/>
                <a:gd name="connsiteY0" fmla="*/ 1638096 h 1638100"/>
                <a:gd name="connsiteX1" fmla="*/ 0 w 1638096"/>
                <a:gd name="connsiteY1" fmla="*/ 0 h 1638100"/>
                <a:gd name="connsiteX2" fmla="*/ 1638096 w 1638096"/>
                <a:gd name="connsiteY2" fmla="*/ 1638096 h 1638100"/>
                <a:gd name="connsiteX3" fmla="*/ 0 w 1638096"/>
                <a:gd name="connsiteY3" fmla="*/ 1638096 h 1638100"/>
                <a:gd name="connsiteX0" fmla="*/ 6 w 1638102"/>
                <a:gd name="connsiteY0" fmla="*/ 1638096 h 1638101"/>
                <a:gd name="connsiteX1" fmla="*/ 6 w 1638102"/>
                <a:gd name="connsiteY1" fmla="*/ 0 h 1638101"/>
                <a:gd name="connsiteX2" fmla="*/ 1638102 w 1638102"/>
                <a:gd name="connsiteY2" fmla="*/ 1638096 h 1638101"/>
                <a:gd name="connsiteX3" fmla="*/ 6 w 1638102"/>
                <a:gd name="connsiteY3" fmla="*/ 1638096 h 163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102" h="1638101">
                  <a:moveTo>
                    <a:pt x="6" y="1638096"/>
                  </a:moveTo>
                  <a:lnTo>
                    <a:pt x="6" y="0"/>
                  </a:lnTo>
                  <a:cubicBezTo>
                    <a:pt x="-2602" y="720599"/>
                    <a:pt x="726310" y="1640704"/>
                    <a:pt x="1638102" y="1638096"/>
                  </a:cubicBezTo>
                  <a:lnTo>
                    <a:pt x="6" y="1638096"/>
                  </a:lnTo>
                  <a:close/>
                </a:path>
              </a:pathLst>
            </a:custGeom>
            <a:solidFill>
              <a:srgbClr val="FF0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2" name="Freeform 23"/>
          <p:cNvSpPr>
            <a:spLocks/>
          </p:cNvSpPr>
          <p:nvPr/>
        </p:nvSpPr>
        <p:spPr bwMode="auto">
          <a:xfrm>
            <a:off x="7165274" y="-1328840"/>
            <a:ext cx="5525175" cy="10519261"/>
          </a:xfrm>
          <a:custGeom>
            <a:avLst/>
            <a:gdLst>
              <a:gd name="T0" fmla="*/ 102 w 102"/>
              <a:gd name="T1" fmla="*/ 140 h 208"/>
              <a:gd name="T2" fmla="*/ 69 w 102"/>
              <a:gd name="T3" fmla="*/ 104 h 208"/>
              <a:gd name="T4" fmla="*/ 102 w 102"/>
              <a:gd name="T5" fmla="*/ 70 h 208"/>
              <a:gd name="T6" fmla="*/ 102 w 102"/>
              <a:gd name="T7" fmla="*/ 0 h 208"/>
              <a:gd name="T8" fmla="*/ 0 w 102"/>
              <a:gd name="T9" fmla="*/ 104 h 208"/>
              <a:gd name="T10" fmla="*/ 102 w 102"/>
              <a:gd name="T11" fmla="*/ 208 h 208"/>
              <a:gd name="T12" fmla="*/ 102 w 102"/>
              <a:gd name="T13" fmla="*/ 140 h 208"/>
              <a:gd name="connsiteX0" fmla="*/ 10000 w 16974"/>
              <a:gd name="connsiteY0" fmla="*/ 6967 h 10236"/>
              <a:gd name="connsiteX1" fmla="*/ 6765 w 16974"/>
              <a:gd name="connsiteY1" fmla="*/ 5236 h 10236"/>
              <a:gd name="connsiteX2" fmla="*/ 16974 w 16974"/>
              <a:gd name="connsiteY2" fmla="*/ 0 h 10236"/>
              <a:gd name="connsiteX3" fmla="*/ 10000 w 16974"/>
              <a:gd name="connsiteY3" fmla="*/ 236 h 10236"/>
              <a:gd name="connsiteX4" fmla="*/ 0 w 16974"/>
              <a:gd name="connsiteY4" fmla="*/ 5236 h 10236"/>
              <a:gd name="connsiteX5" fmla="*/ 10000 w 16974"/>
              <a:gd name="connsiteY5" fmla="*/ 10236 h 10236"/>
              <a:gd name="connsiteX6" fmla="*/ 10000 w 16974"/>
              <a:gd name="connsiteY6" fmla="*/ 6967 h 10236"/>
              <a:gd name="connsiteX0" fmla="*/ 10000 w 16974"/>
              <a:gd name="connsiteY0" fmla="*/ 806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0000 w 16974"/>
              <a:gd name="connsiteY6" fmla="*/ 8061 h 11330"/>
              <a:gd name="connsiteX0" fmla="*/ 13190 w 16974"/>
              <a:gd name="connsiteY0" fmla="*/ 9712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3190 w 16974"/>
              <a:gd name="connsiteY6" fmla="*/ 9712 h 11330"/>
              <a:gd name="connsiteX0" fmla="*/ 13190 w 16974"/>
              <a:gd name="connsiteY0" fmla="*/ 10688 h 12306"/>
              <a:gd name="connsiteX1" fmla="*/ 6765 w 16974"/>
              <a:gd name="connsiteY1" fmla="*/ 7306 h 12306"/>
              <a:gd name="connsiteX2" fmla="*/ 16974 w 16974"/>
              <a:gd name="connsiteY2" fmla="*/ 2070 h 12306"/>
              <a:gd name="connsiteX3" fmla="*/ 12858 w 16974"/>
              <a:gd name="connsiteY3" fmla="*/ 0 h 12306"/>
              <a:gd name="connsiteX4" fmla="*/ 0 w 16974"/>
              <a:gd name="connsiteY4" fmla="*/ 7306 h 12306"/>
              <a:gd name="connsiteX5" fmla="*/ 10000 w 16974"/>
              <a:gd name="connsiteY5" fmla="*/ 12306 h 12306"/>
              <a:gd name="connsiteX6" fmla="*/ 13190 w 16974"/>
              <a:gd name="connsiteY6" fmla="*/ 10688 h 12306"/>
              <a:gd name="connsiteX0" fmla="*/ 13190 w 15719"/>
              <a:gd name="connsiteY0" fmla="*/ 10688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3190 w 15719"/>
              <a:gd name="connsiteY6" fmla="*/ 10688 h 12306"/>
              <a:gd name="connsiteX0" fmla="*/ 14793 w 15719"/>
              <a:gd name="connsiteY0" fmla="*/ 10451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4793 w 15719"/>
              <a:gd name="connsiteY6" fmla="*/ 10451 h 12306"/>
              <a:gd name="connsiteX0" fmla="*/ 14026 w 15719"/>
              <a:gd name="connsiteY0" fmla="*/ 10954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4026 w 15719"/>
              <a:gd name="connsiteY6" fmla="*/ 10954 h 12306"/>
              <a:gd name="connsiteX0" fmla="*/ 13468 w 15719"/>
              <a:gd name="connsiteY0" fmla="*/ 11043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3468 w 15719"/>
              <a:gd name="connsiteY6" fmla="*/ 11043 h 12306"/>
              <a:gd name="connsiteX0" fmla="*/ 13468 w 15719"/>
              <a:gd name="connsiteY0" fmla="*/ 11043 h 12276"/>
              <a:gd name="connsiteX1" fmla="*/ 6765 w 15719"/>
              <a:gd name="connsiteY1" fmla="*/ 7306 h 12276"/>
              <a:gd name="connsiteX2" fmla="*/ 15719 w 15719"/>
              <a:gd name="connsiteY2" fmla="*/ 1360 h 12276"/>
              <a:gd name="connsiteX3" fmla="*/ 12858 w 15719"/>
              <a:gd name="connsiteY3" fmla="*/ 0 h 12276"/>
              <a:gd name="connsiteX4" fmla="*/ 0 w 15719"/>
              <a:gd name="connsiteY4" fmla="*/ 7306 h 12276"/>
              <a:gd name="connsiteX5" fmla="*/ 9233 w 15719"/>
              <a:gd name="connsiteY5" fmla="*/ 12276 h 12276"/>
              <a:gd name="connsiteX6" fmla="*/ 13468 w 15719"/>
              <a:gd name="connsiteY6" fmla="*/ 11043 h 12276"/>
              <a:gd name="connsiteX0" fmla="*/ 13468 w 15719"/>
              <a:gd name="connsiteY0" fmla="*/ 11043 h 12246"/>
              <a:gd name="connsiteX1" fmla="*/ 6765 w 15719"/>
              <a:gd name="connsiteY1" fmla="*/ 7306 h 12246"/>
              <a:gd name="connsiteX2" fmla="*/ 15719 w 15719"/>
              <a:gd name="connsiteY2" fmla="*/ 1360 h 12246"/>
              <a:gd name="connsiteX3" fmla="*/ 12858 w 15719"/>
              <a:gd name="connsiteY3" fmla="*/ 0 h 12246"/>
              <a:gd name="connsiteX4" fmla="*/ 0 w 15719"/>
              <a:gd name="connsiteY4" fmla="*/ 7306 h 12246"/>
              <a:gd name="connsiteX5" fmla="*/ 9233 w 15719"/>
              <a:gd name="connsiteY5" fmla="*/ 12246 h 12246"/>
              <a:gd name="connsiteX6" fmla="*/ 13468 w 15719"/>
              <a:gd name="connsiteY6" fmla="*/ 11043 h 12246"/>
              <a:gd name="connsiteX0" fmla="*/ 13468 w 15161"/>
              <a:gd name="connsiteY0" fmla="*/ 11043 h 12246"/>
              <a:gd name="connsiteX1" fmla="*/ 6765 w 15161"/>
              <a:gd name="connsiteY1" fmla="*/ 7306 h 12246"/>
              <a:gd name="connsiteX2" fmla="*/ 15161 w 15161"/>
              <a:gd name="connsiteY2" fmla="*/ 1183 h 12246"/>
              <a:gd name="connsiteX3" fmla="*/ 12858 w 15161"/>
              <a:gd name="connsiteY3" fmla="*/ 0 h 12246"/>
              <a:gd name="connsiteX4" fmla="*/ 0 w 15161"/>
              <a:gd name="connsiteY4" fmla="*/ 7306 h 12246"/>
              <a:gd name="connsiteX5" fmla="*/ 9233 w 15161"/>
              <a:gd name="connsiteY5" fmla="*/ 12246 h 12246"/>
              <a:gd name="connsiteX6" fmla="*/ 13468 w 15161"/>
              <a:gd name="connsiteY6" fmla="*/ 11043 h 1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61" h="12246">
                <a:moveTo>
                  <a:pt x="13468" y="11043"/>
                </a:moveTo>
                <a:lnTo>
                  <a:pt x="6765" y="7306"/>
                </a:lnTo>
                <a:lnTo>
                  <a:pt x="15161" y="1183"/>
                </a:lnTo>
                <a:lnTo>
                  <a:pt x="12858" y="0"/>
                </a:lnTo>
                <a:lnTo>
                  <a:pt x="0" y="7306"/>
                </a:lnTo>
                <a:lnTo>
                  <a:pt x="9233" y="12246"/>
                </a:lnTo>
                <a:lnTo>
                  <a:pt x="13468" y="11043"/>
                </a:lnTo>
                <a:close/>
              </a:path>
            </a:pathLst>
          </a:custGeom>
          <a:gradFill flip="none" rotWithShape="1">
            <a:gsLst>
              <a:gs pos="3000">
                <a:schemeClr val="accent1">
                  <a:lumMod val="5000"/>
                  <a:lumOff val="95000"/>
                  <a:alpha val="0"/>
                </a:schemeClr>
              </a:gs>
              <a:gs pos="74000">
                <a:srgbClr val="ACDFFF"/>
              </a:gs>
              <a:gs pos="88000">
                <a:srgbClr val="D1ED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12702167" y="1387373"/>
            <a:ext cx="5827232" cy="9168130"/>
          </a:xfrm>
          <a:custGeom>
            <a:avLst/>
            <a:gdLst>
              <a:gd name="T0" fmla="*/ 102 w 102"/>
              <a:gd name="T1" fmla="*/ 140 h 208"/>
              <a:gd name="T2" fmla="*/ 69 w 102"/>
              <a:gd name="T3" fmla="*/ 104 h 208"/>
              <a:gd name="T4" fmla="*/ 102 w 102"/>
              <a:gd name="T5" fmla="*/ 70 h 208"/>
              <a:gd name="T6" fmla="*/ 102 w 102"/>
              <a:gd name="T7" fmla="*/ 0 h 208"/>
              <a:gd name="T8" fmla="*/ 0 w 102"/>
              <a:gd name="T9" fmla="*/ 104 h 208"/>
              <a:gd name="T10" fmla="*/ 102 w 102"/>
              <a:gd name="T11" fmla="*/ 208 h 208"/>
              <a:gd name="T12" fmla="*/ 102 w 102"/>
              <a:gd name="T13" fmla="*/ 140 h 208"/>
              <a:gd name="connsiteX0" fmla="*/ 10000 w 16974"/>
              <a:gd name="connsiteY0" fmla="*/ 6967 h 10236"/>
              <a:gd name="connsiteX1" fmla="*/ 6765 w 16974"/>
              <a:gd name="connsiteY1" fmla="*/ 5236 h 10236"/>
              <a:gd name="connsiteX2" fmla="*/ 16974 w 16974"/>
              <a:gd name="connsiteY2" fmla="*/ 0 h 10236"/>
              <a:gd name="connsiteX3" fmla="*/ 10000 w 16974"/>
              <a:gd name="connsiteY3" fmla="*/ 236 h 10236"/>
              <a:gd name="connsiteX4" fmla="*/ 0 w 16974"/>
              <a:gd name="connsiteY4" fmla="*/ 5236 h 10236"/>
              <a:gd name="connsiteX5" fmla="*/ 10000 w 16974"/>
              <a:gd name="connsiteY5" fmla="*/ 10236 h 10236"/>
              <a:gd name="connsiteX6" fmla="*/ 10000 w 16974"/>
              <a:gd name="connsiteY6" fmla="*/ 6967 h 10236"/>
              <a:gd name="connsiteX0" fmla="*/ 10000 w 16974"/>
              <a:gd name="connsiteY0" fmla="*/ 806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0000 w 16974"/>
              <a:gd name="connsiteY6" fmla="*/ 8061 h 11330"/>
              <a:gd name="connsiteX0" fmla="*/ 13190 w 16974"/>
              <a:gd name="connsiteY0" fmla="*/ 9712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3190 w 16974"/>
              <a:gd name="connsiteY6" fmla="*/ 9712 h 11330"/>
              <a:gd name="connsiteX0" fmla="*/ 16120 w 16974"/>
              <a:gd name="connsiteY0" fmla="*/ 1127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6120 w 16974"/>
              <a:gd name="connsiteY6" fmla="*/ 11271 h 1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74" h="11330">
                <a:moveTo>
                  <a:pt x="16120" y="11271"/>
                </a:moveTo>
                <a:lnTo>
                  <a:pt x="6765" y="6330"/>
                </a:lnTo>
                <a:lnTo>
                  <a:pt x="16974" y="1094"/>
                </a:lnTo>
                <a:lnTo>
                  <a:pt x="12649" y="0"/>
                </a:lnTo>
                <a:lnTo>
                  <a:pt x="0" y="6330"/>
                </a:lnTo>
                <a:lnTo>
                  <a:pt x="10000" y="11330"/>
                </a:lnTo>
                <a:lnTo>
                  <a:pt x="16120" y="11271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>
            <a:off x="13170399" y="-404827"/>
            <a:ext cx="6966348" cy="10960330"/>
          </a:xfrm>
          <a:custGeom>
            <a:avLst/>
            <a:gdLst>
              <a:gd name="T0" fmla="*/ 102 w 102"/>
              <a:gd name="T1" fmla="*/ 140 h 208"/>
              <a:gd name="T2" fmla="*/ 69 w 102"/>
              <a:gd name="T3" fmla="*/ 104 h 208"/>
              <a:gd name="T4" fmla="*/ 102 w 102"/>
              <a:gd name="T5" fmla="*/ 70 h 208"/>
              <a:gd name="T6" fmla="*/ 102 w 102"/>
              <a:gd name="T7" fmla="*/ 0 h 208"/>
              <a:gd name="T8" fmla="*/ 0 w 102"/>
              <a:gd name="T9" fmla="*/ 104 h 208"/>
              <a:gd name="T10" fmla="*/ 102 w 102"/>
              <a:gd name="T11" fmla="*/ 208 h 208"/>
              <a:gd name="T12" fmla="*/ 102 w 102"/>
              <a:gd name="T13" fmla="*/ 140 h 208"/>
              <a:gd name="connsiteX0" fmla="*/ 10000 w 16974"/>
              <a:gd name="connsiteY0" fmla="*/ 6967 h 10236"/>
              <a:gd name="connsiteX1" fmla="*/ 6765 w 16974"/>
              <a:gd name="connsiteY1" fmla="*/ 5236 h 10236"/>
              <a:gd name="connsiteX2" fmla="*/ 16974 w 16974"/>
              <a:gd name="connsiteY2" fmla="*/ 0 h 10236"/>
              <a:gd name="connsiteX3" fmla="*/ 10000 w 16974"/>
              <a:gd name="connsiteY3" fmla="*/ 236 h 10236"/>
              <a:gd name="connsiteX4" fmla="*/ 0 w 16974"/>
              <a:gd name="connsiteY4" fmla="*/ 5236 h 10236"/>
              <a:gd name="connsiteX5" fmla="*/ 10000 w 16974"/>
              <a:gd name="connsiteY5" fmla="*/ 10236 h 10236"/>
              <a:gd name="connsiteX6" fmla="*/ 10000 w 16974"/>
              <a:gd name="connsiteY6" fmla="*/ 6967 h 10236"/>
              <a:gd name="connsiteX0" fmla="*/ 10000 w 16974"/>
              <a:gd name="connsiteY0" fmla="*/ 806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0000 w 16974"/>
              <a:gd name="connsiteY6" fmla="*/ 8061 h 11330"/>
              <a:gd name="connsiteX0" fmla="*/ 13190 w 16974"/>
              <a:gd name="connsiteY0" fmla="*/ 9712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3190 w 16974"/>
              <a:gd name="connsiteY6" fmla="*/ 9712 h 1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74" h="11330">
                <a:moveTo>
                  <a:pt x="13190" y="9712"/>
                </a:moveTo>
                <a:lnTo>
                  <a:pt x="6765" y="6330"/>
                </a:lnTo>
                <a:lnTo>
                  <a:pt x="16974" y="1094"/>
                </a:lnTo>
                <a:lnTo>
                  <a:pt x="12649" y="0"/>
                </a:lnTo>
                <a:lnTo>
                  <a:pt x="0" y="6330"/>
                </a:lnTo>
                <a:lnTo>
                  <a:pt x="10000" y="11330"/>
                </a:lnTo>
                <a:lnTo>
                  <a:pt x="13190" y="9712"/>
                </a:lnTo>
                <a:close/>
              </a:path>
            </a:pathLst>
          </a:custGeom>
          <a:noFill/>
          <a:ln w="635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13170399" y="-3100971"/>
            <a:ext cx="1977231" cy="3852493"/>
            <a:chOff x="7177556" y="-1516120"/>
            <a:chExt cx="5560847" cy="10834912"/>
          </a:xfrm>
        </p:grpSpPr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7177556" y="-1446616"/>
              <a:ext cx="5279190" cy="10765408"/>
            </a:xfrm>
            <a:custGeom>
              <a:avLst/>
              <a:gdLst>
                <a:gd name="T0" fmla="*/ 102 w 102"/>
                <a:gd name="T1" fmla="*/ 140 h 208"/>
                <a:gd name="T2" fmla="*/ 69 w 102"/>
                <a:gd name="T3" fmla="*/ 104 h 208"/>
                <a:gd name="T4" fmla="*/ 102 w 102"/>
                <a:gd name="T5" fmla="*/ 70 h 208"/>
                <a:gd name="T6" fmla="*/ 102 w 102"/>
                <a:gd name="T7" fmla="*/ 0 h 208"/>
                <a:gd name="T8" fmla="*/ 0 w 102"/>
                <a:gd name="T9" fmla="*/ 104 h 208"/>
                <a:gd name="T10" fmla="*/ 102 w 102"/>
                <a:gd name="T11" fmla="*/ 208 h 208"/>
                <a:gd name="T12" fmla="*/ 102 w 102"/>
                <a:gd name="T1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102" y="140"/>
                  </a:moveTo>
                  <a:lnTo>
                    <a:pt x="69" y="104"/>
                  </a:lnTo>
                  <a:lnTo>
                    <a:pt x="102" y="7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102" y="208"/>
                  </a:lnTo>
                  <a:lnTo>
                    <a:pt x="102" y="140"/>
                  </a:lnTo>
                  <a:close/>
                </a:path>
              </a:pathLst>
            </a:cu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7459212" y="-1516120"/>
              <a:ext cx="4456635" cy="9088040"/>
            </a:xfrm>
            <a:custGeom>
              <a:avLst/>
              <a:gdLst>
                <a:gd name="T0" fmla="*/ 102 w 102"/>
                <a:gd name="T1" fmla="*/ 140 h 208"/>
                <a:gd name="T2" fmla="*/ 69 w 102"/>
                <a:gd name="T3" fmla="*/ 104 h 208"/>
                <a:gd name="T4" fmla="*/ 102 w 102"/>
                <a:gd name="T5" fmla="*/ 70 h 208"/>
                <a:gd name="T6" fmla="*/ 102 w 102"/>
                <a:gd name="T7" fmla="*/ 0 h 208"/>
                <a:gd name="T8" fmla="*/ 0 w 102"/>
                <a:gd name="T9" fmla="*/ 104 h 208"/>
                <a:gd name="T10" fmla="*/ 102 w 102"/>
                <a:gd name="T11" fmla="*/ 208 h 208"/>
                <a:gd name="T12" fmla="*/ 102 w 102"/>
                <a:gd name="T1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102" y="140"/>
                  </a:moveTo>
                  <a:lnTo>
                    <a:pt x="69" y="104"/>
                  </a:lnTo>
                  <a:lnTo>
                    <a:pt x="102" y="7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102" y="208"/>
                  </a:lnTo>
                  <a:lnTo>
                    <a:pt x="102" y="140"/>
                  </a:lnTo>
                  <a:close/>
                </a:path>
              </a:pathLst>
            </a:custGeom>
            <a:noFill/>
            <a:ln w="9525">
              <a:solidFill>
                <a:srgbClr val="FF004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8281768" y="-1015140"/>
              <a:ext cx="4456635" cy="9088041"/>
            </a:xfrm>
            <a:custGeom>
              <a:avLst/>
              <a:gdLst>
                <a:gd name="T0" fmla="*/ 102 w 102"/>
                <a:gd name="T1" fmla="*/ 140 h 208"/>
                <a:gd name="T2" fmla="*/ 69 w 102"/>
                <a:gd name="T3" fmla="*/ 104 h 208"/>
                <a:gd name="T4" fmla="*/ 102 w 102"/>
                <a:gd name="T5" fmla="*/ 70 h 208"/>
                <a:gd name="T6" fmla="*/ 102 w 102"/>
                <a:gd name="T7" fmla="*/ 0 h 208"/>
                <a:gd name="T8" fmla="*/ 0 w 102"/>
                <a:gd name="T9" fmla="*/ 104 h 208"/>
                <a:gd name="T10" fmla="*/ 102 w 102"/>
                <a:gd name="T11" fmla="*/ 208 h 208"/>
                <a:gd name="T12" fmla="*/ 102 w 102"/>
                <a:gd name="T1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102" y="140"/>
                  </a:moveTo>
                  <a:lnTo>
                    <a:pt x="69" y="104"/>
                  </a:lnTo>
                  <a:lnTo>
                    <a:pt x="102" y="7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102" y="208"/>
                  </a:lnTo>
                  <a:lnTo>
                    <a:pt x="102" y="14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28549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E2C09-18A1-421A-BEE4-20C50356DA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957373"/>
            <a:ext cx="2505825" cy="31104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96517" y="4267277"/>
            <a:ext cx="3315465" cy="754967"/>
          </a:xfrm>
          <a:prstGeom prst="roundRect">
            <a:avLst>
              <a:gd name="adj" fmla="val 15991"/>
            </a:avLst>
          </a:prstGeom>
          <a:solidFill>
            <a:srgbClr val="DBDBDB"/>
          </a:solidFill>
          <a:ln w="12700">
            <a:noFill/>
          </a:ln>
        </p:spPr>
        <p:txBody>
          <a:bodyPr wrap="square" lIns="216000" tIns="36000" rIns="0" bIns="0" rtlCol="0" anchor="ctr" anchorCtr="0"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1800" dirty="0">
                <a:solidFill>
                  <a:schemeClr val="tx1"/>
                </a:solidFill>
                <a:latin typeface="TT Norms Pro" panose="02000503030000020003" pitchFamily="2" charset="0"/>
                <a:ea typeface="+mn-ea"/>
              </a:rPr>
              <a:t>Тестирование информационных систем</a:t>
            </a: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070599" y="5866244"/>
            <a:ext cx="3079370" cy="672668"/>
          </a:xfrm>
          <a:prstGeom prst="roundRect">
            <a:avLst>
              <a:gd name="adj" fmla="val 22148"/>
            </a:avLst>
          </a:prstGeom>
          <a:solidFill>
            <a:srgbClr val="DBDBDB"/>
          </a:solidFill>
          <a:ln w="19050">
            <a:noFill/>
          </a:ln>
        </p:spPr>
        <p:txBody>
          <a:bodyPr vert="horz" wrap="square" lIns="21600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prstClr val="black"/>
                </a:solidFill>
                <a:latin typeface="TT Norms Pro ExtraBold" panose="02000503030000020004" pitchFamily="2" charset="0"/>
              </a:rPr>
              <a:t>Авдеенков Владимир Александрович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Norms Pro ExtraBold" panose="02000503030000020004" pitchFamily="2" charset="0"/>
              <a:ea typeface="+mj-ea"/>
              <a:cs typeface="Gotham Pro Light" panose="02000503030000020004" pitchFamily="50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7321" y="2854346"/>
            <a:ext cx="5915801" cy="1241168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  <p:txBody>
          <a:bodyPr wrap="square" lIns="180000" tIns="108000" rIns="144000" bIns="108000" rtlCol="0" anchor="ctr">
            <a:spAutoFit/>
          </a:bodyPr>
          <a:lstStyle/>
          <a:p>
            <a:pPr lvl="0" algn="l">
              <a:lnSpc>
                <a:spcPct val="85000"/>
              </a:lnSpc>
              <a:defRPr/>
            </a:pPr>
            <a: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Лабораторная работа №</a:t>
            </a:r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b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 «Разработка тестовых пакетов»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7" y="1101180"/>
            <a:ext cx="4536164" cy="57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2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9027CA-2B44-42C3-BA62-34BE771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Цель занятия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4936E40-750D-4A20-B28A-8FBC9C32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/>
              <a:t>Получить навыки разработки тестовых пакетов.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97DFD-15F7-41C8-AF96-28248D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9027CA-2B44-42C3-BA62-34BE771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3200" dirty="0"/>
              <a:t>Теоретические вопросы для самоподготовки</a:t>
            </a:r>
            <a:br>
              <a:rPr lang="ru-RU" sz="3200" dirty="0"/>
            </a:br>
            <a:r>
              <a:rPr lang="ru-RU" sz="3200" dirty="0"/>
              <a:t>(не нужно отвечать в отчёте)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4936E40-750D-4A20-B28A-8FBC9C32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/>
              <a:t>Системные основы разработки требований к сложным комплексам программ.</a:t>
            </a:r>
          </a:p>
          <a:p>
            <a:pPr algn="just"/>
            <a:r>
              <a:rPr lang="ru-RU" sz="2000" dirty="0"/>
              <a:t>Формализация эталонов требований и характеристик комплекса программ.</a:t>
            </a:r>
          </a:p>
          <a:p>
            <a:pPr algn="just"/>
            <a:r>
              <a:rPr lang="ru-RU" sz="2000" dirty="0"/>
              <a:t>Формирование требований компонентов и модулей путем декомпозиции функций комплексов программ.</a:t>
            </a:r>
          </a:p>
          <a:p>
            <a:pPr algn="just"/>
            <a:r>
              <a:rPr lang="ru-RU" sz="2000" dirty="0"/>
              <a:t>Тестирование по принципу «белого ящика».</a:t>
            </a:r>
          </a:p>
          <a:p>
            <a:pPr lvl="1" algn="just"/>
            <a:r>
              <a:rPr lang="ru-RU" sz="2000" dirty="0"/>
              <a:t>Покрытие операторов.</a:t>
            </a:r>
          </a:p>
          <a:p>
            <a:pPr lvl="1" algn="just"/>
            <a:r>
              <a:rPr lang="ru-RU" sz="2000" dirty="0"/>
              <a:t>Покрытие условий.</a:t>
            </a:r>
          </a:p>
          <a:p>
            <a:pPr lvl="1" algn="just"/>
            <a:r>
              <a:rPr lang="ru-RU" sz="2000" dirty="0"/>
              <a:t>Покрытие решений.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97DFD-15F7-41C8-AF96-28248D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E2C09-18A1-421A-BEE4-20C50356DA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8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7DCF-0BDE-439B-9669-080019E3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E7658-4D71-4947-A24F-941162BE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Разработать программу, шифрующую текст по принципу квадрата </a:t>
            </a:r>
            <a:r>
              <a:rPr lang="ru-RU" sz="2000" dirty="0" err="1"/>
              <a:t>Полибия</a:t>
            </a:r>
            <a:r>
              <a:rPr lang="ru-RU" sz="2000" dirty="0"/>
              <a:t> (см. в приложенном файле);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Спроектировать для составленной программы тесты белого ящика по методам покрытия операторов/условий/решений (см. в приложенном файле), записать тесты, протестировать программу, записать результаты в таблицу (так же в файле);</a:t>
            </a:r>
          </a:p>
          <a:p>
            <a:pPr lvl="1" algn="just"/>
            <a:r>
              <a:rPr lang="ru-RU" sz="2000" dirty="0"/>
              <a:t>Результат тестирования (в данной лабораторной работе) – успешно/неуспешно выявлена ли ошибка (а не правильно/неправильно работает программа), поэтому для наглядности демонстрации работы теста предлагается вносить ошибки в программу и выявлять их при помощи теста;</a:t>
            </a:r>
          </a:p>
          <a:p>
            <a:pPr lvl="1" algn="just"/>
            <a:r>
              <a:rPr lang="ru-RU" sz="2000" dirty="0"/>
              <a:t>Также, для наглядности самой программы при составлении теста предлагается представлять программу в виде блок-схемы.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Проверить все тесты и сделать выводы об их эффективности, оформить отчет.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B3E452-FCD8-4650-8378-122F09BB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9027CA-2B44-42C3-BA62-34BE771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Список литературы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4936E40-750D-4A20-B28A-8FBC9C32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 err="1"/>
              <a:t>Липаев</a:t>
            </a:r>
            <a:r>
              <a:rPr lang="ru-RU" sz="2000" dirty="0"/>
              <a:t> В.В. Тестирование компонентов и комплексов программ [Электронный ресурс] : учебник / В.В. </a:t>
            </a:r>
            <a:r>
              <a:rPr lang="ru-RU" sz="2000" dirty="0" err="1"/>
              <a:t>Липаев</a:t>
            </a:r>
            <a:r>
              <a:rPr lang="ru-RU" sz="2000" dirty="0"/>
              <a:t>. – Электрон. текстовые данные. – М. : СИНТЕГ, 2010. – 393 c. – 978-5- 89638-115-0.</a:t>
            </a:r>
          </a:p>
          <a:p>
            <a:pPr algn="just"/>
            <a:r>
              <a:rPr lang="ru-RU" sz="2000" dirty="0"/>
              <a:t>Зоткин С.П. Программирование на языке высокого уровня C/C++ [Электронный ресурс] : конспект лекций / С.П. Зоткин. – 3-е изд. – Электрон. текстовые данные. – М. : МИСИ-МГСУ, ЭБС АСВ, 2018. – 140 c. – 978-5-7264-1810-0.</a:t>
            </a:r>
          </a:p>
          <a:p>
            <a:pPr algn="just"/>
            <a:r>
              <a:rPr lang="ru-RU" sz="2000" dirty="0"/>
              <a:t>Зубкова Т.М. Технология разработки программного обеспечения [Электронный ресурс] : учебное пособие / Т.М. Зубкова. – Электрон. текстовые данные. – Оренбург: Оренбургский государственный университет, ЭБС АСВ, 2017. – 469 c. – 978-5-7410-1785-2.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97DFD-15F7-41C8-AF96-28248D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E2C09-18A1-421A-BEE4-20C50356DA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578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10465</TotalTime>
  <Words>348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TT Norms Pro</vt:lpstr>
      <vt:lpstr>TT Norms Pro ExtraBold</vt:lpstr>
      <vt:lpstr>TT Norms Pro Light</vt:lpstr>
      <vt:lpstr>Calibri</vt:lpstr>
      <vt:lpstr>Arial</vt:lpstr>
      <vt:lpstr>Arial Black</vt:lpstr>
      <vt:lpstr>Тема Office</vt:lpstr>
      <vt:lpstr>Лабораторная работа №2  «Разработка тестовых пакетов»</vt:lpstr>
      <vt:lpstr>Цель занятия</vt:lpstr>
      <vt:lpstr>Теоретические вопросы для самоподготовки (не нужно отвечать в отчёте)</vt:lpstr>
      <vt:lpstr>Задание</vt:lpstr>
      <vt:lpstr>Список литературы</vt:lpstr>
    </vt:vector>
  </TitlesOfParts>
  <Company>Synergy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Личный бренд и продажи через Instagram</dc:title>
  <dc:creator>Горина Екатерина Леонидовна</dc:creator>
  <cp:lastModifiedBy>Владимир Авдеенков</cp:lastModifiedBy>
  <cp:revision>472</cp:revision>
  <cp:lastPrinted>2021-11-03T09:18:53Z</cp:lastPrinted>
  <dcterms:created xsi:type="dcterms:W3CDTF">2018-06-25T11:25:43Z</dcterms:created>
  <dcterms:modified xsi:type="dcterms:W3CDTF">2025-09-03T16:26:33Z</dcterms:modified>
</cp:coreProperties>
</file>