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78" r:id="rId7"/>
    <p:sldId id="261" r:id="rId8"/>
    <p:sldId id="269" r:id="rId9"/>
    <p:sldId id="275" r:id="rId10"/>
    <p:sldId id="276" r:id="rId11"/>
    <p:sldId id="277" r:id="rId12"/>
    <p:sldId id="273" r:id="rId13"/>
    <p:sldId id="274" r:id="rId14"/>
  </p:sldIdLst>
  <p:sldSz cx="10693400" cy="7561263"/>
  <p:notesSz cx="6669088" cy="9928225"/>
  <p:embeddedFontLst>
    <p:embeddedFont>
      <p:font typeface="Arial Black" panose="020B0A04020102020204" pitchFamily="3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96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531">
          <p15:clr>
            <a:srgbClr val="A4A3A4"/>
          </p15:clr>
        </p15:guide>
        <p15:guide id="4" pos="3368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iPjJux61L6IzM4ntjgaCOPDBAZ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440" y="53"/>
      </p:cViewPr>
      <p:guideLst>
        <p:guide orient="horz" pos="2296"/>
        <p:guide pos="2880"/>
        <p:guide orient="horz" pos="253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8" Type="http://customschemas.google.com/relationships/presentationmetadata" Target="metadata"/><Relationship Id="rId10" Type="http://schemas.openxmlformats.org/officeDocument/2006/relationships/slide" Target="slides/slide9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777607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777607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bf727242c8_0_7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2bf727242c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26606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bf727242c8_0_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2bf727242c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25958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4" name="Google Shape;2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c00a3e1a9a_0_2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2" name="Google Shape;292;g2c00a3e1a9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02f423d887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g202f423d8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2f423d887_0_1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g202f423d88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2f423d887_0_1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g202f423d88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5582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c2613dc383_0_8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g2c2613dc38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bf727242c8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2bf727242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5511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/>
          <p:nvPr/>
        </p:nvSpPr>
        <p:spPr>
          <a:xfrm>
            <a:off x="0" y="1404367"/>
            <a:ext cx="10693400" cy="4968551"/>
          </a:xfrm>
          <a:prstGeom prst="rect">
            <a:avLst/>
          </a:prstGeom>
          <a:solidFill>
            <a:srgbClr val="2B314F">
              <a:alpha val="60000"/>
            </a:srgbClr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6"/>
          <p:cNvSpPr/>
          <p:nvPr/>
        </p:nvSpPr>
        <p:spPr>
          <a:xfrm>
            <a:off x="0" y="3755251"/>
            <a:ext cx="151490" cy="13328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6767" y="679218"/>
            <a:ext cx="3127375" cy="573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6"/>
          <p:cNvSpPr txBox="1">
            <a:spLocks noGrp="1"/>
          </p:cNvSpPr>
          <p:nvPr>
            <p:ph type="ctrTitle"/>
          </p:nvPr>
        </p:nvSpPr>
        <p:spPr>
          <a:xfrm>
            <a:off x="491784" y="3348583"/>
            <a:ext cx="9679452" cy="1915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 Black"/>
              <a:buNone/>
              <a:defRPr sz="55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body" idx="1"/>
          </p:nvPr>
        </p:nvSpPr>
        <p:spPr>
          <a:xfrm>
            <a:off x="474666" y="5386216"/>
            <a:ext cx="9768578" cy="45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body" idx="2"/>
          </p:nvPr>
        </p:nvSpPr>
        <p:spPr>
          <a:xfrm>
            <a:off x="5413534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body" idx="2"/>
          </p:nvPr>
        </p:nvSpPr>
        <p:spPr>
          <a:xfrm>
            <a:off x="736565" y="2761961"/>
            <a:ext cx="4523809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body" idx="3"/>
          </p:nvPr>
        </p:nvSpPr>
        <p:spPr>
          <a:xfrm>
            <a:off x="5413534" y="1853560"/>
            <a:ext cx="4546088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body" idx="4"/>
          </p:nvPr>
        </p:nvSpPr>
        <p:spPr>
          <a:xfrm>
            <a:off x="5413534" y="2761961"/>
            <a:ext cx="4546088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27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7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7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8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9"/>
          <p:cNvSpPr txBox="1">
            <a:spLocks noGrp="1"/>
          </p:cNvSpPr>
          <p:nvPr>
            <p:ph type="body" idx="1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40005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marL="914400" lvl="1" indent="-3810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619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marL="1828800" lvl="3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4pPr>
            <a:lvl5pPr marL="2286000" lvl="4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5pPr>
            <a:lvl6pPr marL="2743200" lvl="5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marL="3200400" lvl="6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marL="3657600" lvl="7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marL="4114800" lvl="8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body" idx="2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0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0"/>
          <p:cNvSpPr>
            <a:spLocks noGrp="1"/>
          </p:cNvSpPr>
          <p:nvPr>
            <p:ph type="pic" idx="2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30"/>
          <p:cNvSpPr txBox="1">
            <a:spLocks noGrp="1"/>
          </p:cNvSpPr>
          <p:nvPr>
            <p:ph type="body" idx="1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0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body" idx="1"/>
          </p:nvPr>
        </p:nvSpPr>
        <p:spPr>
          <a:xfrm rot="5400000">
            <a:off x="2947924" y="-199917"/>
            <a:ext cx="4797552" cy="9223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 rot="5400000">
            <a:off x="5601437" y="2453595"/>
            <a:ext cx="6407821" cy="230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body" idx="1"/>
          </p:nvPr>
        </p:nvSpPr>
        <p:spPr>
          <a:xfrm rot="5400000">
            <a:off x="923075" y="214664"/>
            <a:ext cx="6407821" cy="6783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32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2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2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>
  <p:cSld name="Пустой слайд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/>
          <p:nvPr/>
        </p:nvSpPr>
        <p:spPr>
          <a:xfrm>
            <a:off x="0" y="1795828"/>
            <a:ext cx="10693400" cy="479311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7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5" name="Google Shape;25;p17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Google Shape;26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7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>
          <a:xfrm>
            <a:off x="394963" y="2919243"/>
            <a:ext cx="9824904" cy="3488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Заголовок раздела">
  <p:cSld name="1_Заголовок раздела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18" descr="D:\_DEN\_ПРОЕКТЫ\_МФПА\Университет СИНЕРГИЯ\презентации\Рисунок1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0725898" cy="756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977" y="1001906"/>
            <a:ext cx="2610490" cy="46163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8"/>
          <p:cNvSpPr txBox="1">
            <a:spLocks noGrp="1"/>
          </p:cNvSpPr>
          <p:nvPr>
            <p:ph type="ctrTitle"/>
          </p:nvPr>
        </p:nvSpPr>
        <p:spPr>
          <a:xfrm>
            <a:off x="546766" y="2196455"/>
            <a:ext cx="9599868" cy="3807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 Black"/>
              <a:buNone/>
              <a:defRPr sz="50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Пустой слайд">
  <p:cSld name="5_Пустой слайд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6" name="Google Shape;36;p19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" name="Google Shape;37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9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394963" y="2700511"/>
            <a:ext cx="9824904" cy="3707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Пустой слайд">
  <p:cSld name="2_Пустой слайд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3" name="Google Shape;43;p20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" name="Google Shape;44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0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>
          <a:xfrm>
            <a:off x="394962" y="2141571"/>
            <a:ext cx="9824905" cy="4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Пустой слайд">
  <p:cSld name="4_Пустой слайд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9" name="Google Shape;49;p21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Google Shape;50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"/>
          <p:cNvSpPr txBox="1">
            <a:spLocks noGrp="1"/>
          </p:cNvSpPr>
          <p:nvPr>
            <p:ph type="body" idx="1"/>
          </p:nvPr>
        </p:nvSpPr>
        <p:spPr>
          <a:xfrm>
            <a:off x="324212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body" idx="2"/>
          </p:nvPr>
        </p:nvSpPr>
        <p:spPr>
          <a:xfrm>
            <a:off x="324212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body" idx="3"/>
          </p:nvPr>
        </p:nvSpPr>
        <p:spPr>
          <a:xfrm>
            <a:off x="3741209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4"/>
          </p:nvPr>
        </p:nvSpPr>
        <p:spPr>
          <a:xfrm>
            <a:off x="3741209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body" idx="5"/>
          </p:nvPr>
        </p:nvSpPr>
        <p:spPr>
          <a:xfrm>
            <a:off x="7158207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6"/>
          </p:nvPr>
        </p:nvSpPr>
        <p:spPr>
          <a:xfrm>
            <a:off x="7158207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title"/>
          </p:nvPr>
        </p:nvSpPr>
        <p:spPr>
          <a:xfrm>
            <a:off x="532674" y="561291"/>
            <a:ext cx="9779870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Пустой слайд">
  <p:cSld name="3_Пустой слайд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/>
          <p:nvPr/>
        </p:nvSpPr>
        <p:spPr>
          <a:xfrm>
            <a:off x="7759261" y="2470407"/>
            <a:ext cx="2359400" cy="409039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1" name="Google Shape;61;p22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2"/>
          <p:cNvSpPr/>
          <p:nvPr/>
        </p:nvSpPr>
        <p:spPr>
          <a:xfrm>
            <a:off x="7222" y="252239"/>
            <a:ext cx="125720" cy="1815708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22"/>
          <p:cNvSpPr txBox="1">
            <a:spLocks noGrp="1"/>
          </p:cNvSpPr>
          <p:nvPr>
            <p:ph type="title"/>
          </p:nvPr>
        </p:nvSpPr>
        <p:spPr>
          <a:xfrm>
            <a:off x="562355" y="1133896"/>
            <a:ext cx="9499375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body" idx="1"/>
          </p:nvPr>
        </p:nvSpPr>
        <p:spPr>
          <a:xfrm>
            <a:off x="562355" y="489910"/>
            <a:ext cx="949937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355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000"/>
              <a:buChar char="•"/>
              <a:defRPr sz="20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body" idx="2"/>
          </p:nvPr>
        </p:nvSpPr>
        <p:spPr>
          <a:xfrm>
            <a:off x="645691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body" idx="3"/>
          </p:nvPr>
        </p:nvSpPr>
        <p:spPr>
          <a:xfrm>
            <a:off x="3017334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4"/>
          </p:nvPr>
        </p:nvSpPr>
        <p:spPr>
          <a:xfrm>
            <a:off x="5388977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/>
          <p:nvPr/>
        </p:nvSpPr>
        <p:spPr>
          <a:xfrm>
            <a:off x="648087" y="4846672"/>
            <a:ext cx="7043531" cy="516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5"/>
          </p:nvPr>
        </p:nvSpPr>
        <p:spPr>
          <a:xfrm>
            <a:off x="7757731" y="2484487"/>
            <a:ext cx="2304000" cy="292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  <a:defRPr sz="1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body" idx="6"/>
          </p:nvPr>
        </p:nvSpPr>
        <p:spPr>
          <a:xfrm>
            <a:off x="7759260" y="2945191"/>
            <a:ext cx="2311011" cy="346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7"/>
          </p:nvPr>
        </p:nvSpPr>
        <p:spPr>
          <a:xfrm>
            <a:off x="665571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body" idx="8"/>
          </p:nvPr>
        </p:nvSpPr>
        <p:spPr>
          <a:xfrm>
            <a:off x="3037214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9"/>
          </p:nvPr>
        </p:nvSpPr>
        <p:spPr>
          <a:xfrm>
            <a:off x="5408857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>
            <a:spLocks noGrp="1"/>
          </p:cNvSpPr>
          <p:nvPr>
            <p:ph type="ctrTitle"/>
          </p:nvPr>
        </p:nvSpPr>
        <p:spPr>
          <a:xfrm>
            <a:off x="1336675" y="1237457"/>
            <a:ext cx="8020050" cy="263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lvl="1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lvl="3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lvl="4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lvl="5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lvl="6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lvl="7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lvl="8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4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87" name="Google Shape;87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95265" y="280935"/>
            <a:ext cx="1512396" cy="27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urait.ru/bcode/514585" TargetMode="External"/><Relationship Id="rId7" Type="http://schemas.openxmlformats.org/officeDocument/2006/relationships/hyperlink" Target="https://urait.ru/bcode/518751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rait.ru/bcode/530635" TargetMode="External"/><Relationship Id="rId5" Type="http://schemas.openxmlformats.org/officeDocument/2006/relationships/hyperlink" Target="https://biblioclub.ru/index.php?page=book&amp;id=598404" TargetMode="External"/><Relationship Id="rId4" Type="http://schemas.openxmlformats.org/officeDocument/2006/relationships/hyperlink" Target="https://urait.ru/bcode/518499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"/>
          <p:cNvSpPr txBox="1">
            <a:spLocks noGrp="1"/>
          </p:cNvSpPr>
          <p:nvPr>
            <p:ph type="ctrTitle"/>
          </p:nvPr>
        </p:nvSpPr>
        <p:spPr>
          <a:xfrm>
            <a:off x="450156" y="2844527"/>
            <a:ext cx="9679452" cy="3121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Black"/>
              <a:buNone/>
            </a:pPr>
            <a:r>
              <a:rPr lang="ru-RU" sz="2100" dirty="0"/>
              <a:t>ОТЧЕТ </a:t>
            </a:r>
            <a:br>
              <a:rPr lang="ru-RU" sz="2100" dirty="0"/>
            </a:br>
            <a:r>
              <a:rPr lang="ru-RU" sz="2100" dirty="0"/>
              <a:t>о прохождении производственной практики </a:t>
            </a:r>
            <a:br>
              <a:rPr lang="ru-RU" sz="2100" dirty="0"/>
            </a:br>
            <a:br>
              <a:rPr lang="ru-RU" sz="2100" dirty="0"/>
            </a:br>
            <a:r>
              <a:rPr lang="ru-RU" sz="2000" dirty="0"/>
              <a:t>по профессиональному модулю</a:t>
            </a:r>
            <a:br>
              <a:rPr lang="ru-RU" sz="2000" dirty="0"/>
            </a:br>
            <a:r>
              <a:rPr lang="ru-RU" sz="2000" dirty="0"/>
              <a:t>ПМ.01 Осуществление интеграции программных модулей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/>
              <a:t>в период с «15» июня 2025 г. по «21» июня 2025 г.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/>
              <a:t> Специальность 09.02.07 Информационные системы и программирование</a:t>
            </a:r>
            <a:br>
              <a:rPr lang="ru-RU" sz="2100" dirty="0"/>
            </a:br>
            <a:endParaRPr sz="2700" dirty="0"/>
          </a:p>
        </p:txBody>
      </p:sp>
      <p:sp>
        <p:nvSpPr>
          <p:cNvPr id="146" name="Google Shape;146;p1"/>
          <p:cNvSpPr txBox="1"/>
          <p:nvPr/>
        </p:nvSpPr>
        <p:spPr>
          <a:xfrm>
            <a:off x="810196" y="6279378"/>
            <a:ext cx="8712968" cy="1402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80000"/>
              </a:lnSpc>
              <a:buClr>
                <a:srgbClr val="FF0000"/>
              </a:buClr>
              <a:buSzPts val="2000"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ФИО обучающегося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Назаров </a:t>
            </a:r>
            <a:r>
              <a:rPr lang="ru-RU" sz="20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Отабек</a:t>
            </a: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Баходурович</a:t>
            </a:r>
            <a:endParaRPr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Группа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: ДКИП-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81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ФИО Руководителя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:  </a:t>
            </a:r>
            <a:r>
              <a:rPr lang="ru-RU" sz="2000" b="0" i="0" u="none" strike="noStrike" cap="none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Пышнограева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Анастасия Анатольевна</a:t>
            </a:r>
            <a:endParaRPr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</a:pPr>
            <a:endParaRPr sz="2200" b="0" i="1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endParaRPr sz="1000" b="1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</a:pPr>
            <a:endParaRPr sz="800" b="0" i="1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"/>
          <p:cNvSpPr txBox="1"/>
          <p:nvPr/>
        </p:nvSpPr>
        <p:spPr>
          <a:xfrm>
            <a:off x="666180" y="1620391"/>
            <a:ext cx="91440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НЕГОСУДАРСТВЕННОЕ ОБРАЗОВАТЕЛЬНОЕ ЧАСТНОЕ УЧРЕЖДЕНИЕ ВЫСШЕГО ОБРАЗОВАНИЯ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«МОСКОВСКИЙ УНИВЕРСИТЕТ «СИНЕРГИЯ»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Факультет Информационных технологий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Кафедра Цифровой экономики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bf727242c8_0_7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Проектный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g2bf727242c8_0_7"/>
          <p:cNvSpPr txBox="1">
            <a:spLocks noGrp="1"/>
          </p:cNvSpPr>
          <p:nvPr>
            <p:ph type="body" idx="2"/>
          </p:nvPr>
        </p:nvSpPr>
        <p:spPr>
          <a:xfrm>
            <a:off x="234132" y="4402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5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g2bf727242c8_0_7"/>
          <p:cNvSpPr txBox="1">
            <a:spLocks noGrp="1"/>
          </p:cNvSpPr>
          <p:nvPr>
            <p:ph type="body" idx="1"/>
          </p:nvPr>
        </p:nvSpPr>
        <p:spPr>
          <a:xfrm>
            <a:off x="435731" y="1922162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18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Список литературы должен включать все использованные источники. Сведения о книгах (монографиях, учебниках, пособиях, справочниках и т.д.) должны содержать: фамилию и инициалы автора, заглавие книги, место издания, издательство, год издания. При наличии трех и более авторов допускается указывать фамилию и инициалы только первого из них со словами «и др.». Издательство надо приводить полностью в именительном падеже: допускается сокращение названия только двух городов: Москва (М.) и Санкт-Петербург (СПб.).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Сведения о статье из периодического издания должны включать: фамилию и инициалы автора, наименование статьи, издания (журнала), серии (если она есть), год выпуска, том (если есть), номер издания (журнала) и номера страниц, на которых помещена статья.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При ссылке на источник из списка литературы (особенно при обзоре аналогов) надо указывать порядковый номер по списку литературы, заключенный в квадратные скобки; например: [5].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130492" algn="l" rtl="0"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7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5159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bf727242c8_0_14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g2bf727242c8_0_14"/>
          <p:cNvSpPr txBox="1">
            <a:spLocks noGrp="1"/>
          </p:cNvSpPr>
          <p:nvPr>
            <p:ph type="body" idx="2"/>
          </p:nvPr>
        </p:nvSpPr>
        <p:spPr>
          <a:xfrm>
            <a:off x="247157" y="6979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Выводы о результатах прохождения производственной практики: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выполняемая работа, приобретенные умения и навыки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g2bf727242c8_0_14"/>
          <p:cNvSpPr txBox="1">
            <a:spLocks noGrp="1"/>
          </p:cNvSpPr>
          <p:nvPr>
            <p:ph type="body" idx="1"/>
          </p:nvPr>
        </p:nvSpPr>
        <p:spPr>
          <a:xfrm>
            <a:off x="434248" y="1713008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1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Подведите итоги прохождения производственной практики:</a:t>
            </a:r>
            <a:endParaRPr sz="21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В ходе прохождения производственной практики мной были освоены следующие навыки: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sz="2100" dirty="0">
                <a:latin typeface="Times New Roman"/>
                <a:ea typeface="Times New Roman"/>
                <a:cs typeface="Times New Roman"/>
                <a:sym typeface="Times New Roman"/>
              </a:rPr>
              <a:t>Добавление уведомлений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sz="2100" dirty="0">
                <a:latin typeface="Times New Roman"/>
                <a:ea typeface="Times New Roman"/>
                <a:cs typeface="Times New Roman"/>
                <a:sym typeface="Times New Roman"/>
              </a:rPr>
              <a:t>Разделение по ролям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25888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>
            <a:spLocks noGrp="1"/>
          </p:cNvSpPr>
          <p:nvPr>
            <p:ph type="title"/>
          </p:nvPr>
        </p:nvSpPr>
        <p:spPr>
          <a:xfrm>
            <a:off x="463818" y="497981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287" name="Google Shape;287;p14"/>
          <p:cNvSpPr txBox="1">
            <a:spLocks noGrp="1"/>
          </p:cNvSpPr>
          <p:nvPr>
            <p:ph type="body" idx="1"/>
          </p:nvPr>
        </p:nvSpPr>
        <p:spPr>
          <a:xfrm>
            <a:off x="394962" y="1802983"/>
            <a:ext cx="9824904" cy="485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 fontScale="62500" lnSpcReduction="20000"/>
          </a:bodyPr>
          <a:lstStyle/>
          <a:p>
            <a:pPr marL="361950" lvl="0" indent="-361950" algn="just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Советов, Б. Я.  Базы данных : учебник для среднего профессионального образования / Б. Я. Советов, В. В. 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Цехановский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В. Д. Чертовской. — 3-е изд.,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перераб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. и доп. — Москва 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2023. — 420 с. — (Профессиональное образование). — ISBN 978-5-534-09324-7. — Текст : электронный // Образовательная платформа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https://urait.ru/bcode/514585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Стружкин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Н. П.  Базы данных: проектирование : учебник для среднего профессионального образования / Н. П. 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Стружкин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В. В. Годин. — Москва 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2023. — 477 с. — (Профессиональное образование). — ISBN 978-5-534-11635-9. — Текст : электронный // Образовательная платформа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https://urait.ru/bcode/518499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Нагаева, И.А. Основы алгоритмизации и программирования: практикум : [12+] / И.А. Нагаева, И.А. Кузнецов. – Москва ; Берлин :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Директ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-Медиа, 2021. – 169 с. : схем. – Режим доступа: по подписке. – URL: 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https://biblioclub.ru/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Проектирование информационных систем : учебник и практикум для среднего профессионального образования / Д. В. Чистов, П. П. Мельников, А. В.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Золотарюк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Н. Б.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Ничепорук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. — 2-е изд.,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перераб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. и доп. — Москва 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2023. — 293 с. — (Профессиональное образование). — ISBN 978-5-534-16217-2. — URL : 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https://urait.ru/bcode/530635</a:t>
            </a:r>
            <a:endParaRPr lang="ru-RU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Григорьев, М. В. Проектирование информационных систем : учебное пособие для среднего профессионального образования / М. В. Григорьев, И. И. Григорьева. — Москва 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2023. — 318 с. — (Профессиональное образование). — ISBN 978-5-534-12105-6. — URL : 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https://urait.ru/bcode/518751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</p:txBody>
      </p:sp>
      <p:sp>
        <p:nvSpPr>
          <p:cNvPr id="288" name="Google Shape;288;p14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4904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Список используемой литературы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c00a3e1a9a_0_23"/>
          <p:cNvSpPr txBox="1">
            <a:spLocks noGrp="1"/>
          </p:cNvSpPr>
          <p:nvPr>
            <p:ph type="title"/>
          </p:nvPr>
        </p:nvSpPr>
        <p:spPr>
          <a:xfrm>
            <a:off x="463818" y="497982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295" name="Google Shape;295;g2c00a3e1a9a_0_23"/>
          <p:cNvSpPr txBox="1">
            <a:spLocks noGrp="1"/>
          </p:cNvSpPr>
          <p:nvPr>
            <p:ph type="body" idx="1"/>
          </p:nvPr>
        </p:nvSpPr>
        <p:spPr>
          <a:xfrm>
            <a:off x="305068" y="1952884"/>
            <a:ext cx="9825000" cy="48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76200" lv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1.1. Добавление уведомлений.docx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1.2. Разделение по ролям.docx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856"/>
              </a:spcBef>
              <a:spcAft>
                <a:spcPts val="0"/>
              </a:spcAft>
              <a:buSzPts val="24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g2c00a3e1a9a_0_23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50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Приложения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"/>
          <p:cNvSpPr txBox="1">
            <a:spLocks noGrp="1"/>
          </p:cNvSpPr>
          <p:nvPr>
            <p:ph type="title"/>
          </p:nvPr>
        </p:nvSpPr>
        <p:spPr>
          <a:xfrm>
            <a:off x="532673" y="6374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Содержание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397655" y="1989259"/>
            <a:ext cx="9687300" cy="4714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1. </a:t>
            </a:r>
            <a:r>
              <a:rPr lang="ru-RU" sz="23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Инструктаж по соблюдению правил противопожарной безопасности, правил охраны труда, техники безопасности, санитарно-эпидемиологических правил и гигиенических нормативов</a:t>
            </a:r>
            <a:endParaRPr lang="ru-RU" sz="23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2. </a:t>
            </a:r>
            <a:r>
              <a:rPr lang="ru-RU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Ознакомление с инструментальными средствами</a:t>
            </a:r>
            <a:endParaRPr sz="2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3. </a:t>
            </a:r>
            <a:r>
              <a:rPr lang="ru-RU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Сбор информации об объекте практики и анализ содержания источников</a:t>
            </a:r>
            <a:endParaRPr sz="2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4.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Экспериментально-практическая работа. Приобретение необходимых умений и практического опыта работы по специальности в рамках освоения вида деятельности ВД 2. Осуществление интеграции программных модулей </a:t>
            </a: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5.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Обработка и систематизация полученного фактического материала</a:t>
            </a: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>
            <a:spLocks noGrp="1"/>
          </p:cNvSpPr>
          <p:nvPr>
            <p:ph type="body" idx="1"/>
          </p:nvPr>
        </p:nvSpPr>
        <p:spPr>
          <a:xfrm>
            <a:off x="0" y="1788502"/>
            <a:ext cx="9824904" cy="460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 lnSpcReduction="10000"/>
          </a:bodyPr>
          <a:lstStyle/>
          <a:p>
            <a:pPr lv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Я, Назаров </a:t>
            </a:r>
            <a:r>
              <a:rPr lang="ru-RU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Отабек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Баходурович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, проходил производственную практику на базе Университета «Синергия».</a:t>
            </a:r>
            <a:endParaRPr sz="1600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При выполнении индивидуального задания по практике решал кейс № 17 Экологические организации: защита окружающей среды, мониторинг, акции.</a:t>
            </a:r>
          </a:p>
          <a:p>
            <a:pPr lv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Перед началом практики: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Принял участие в организационном собрании по практике.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Ознакомился с комплектом шаблонов отчетной документации по практике.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Уточнила контакты руководителя практики от Профильной/ Образовательной организации, а также правила в отношении субординации, внешнего вида, графика работы, техники безопасности: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Требования к внешнему виду: по ГОСТу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График работы: </a:t>
            </a:r>
            <a:r>
              <a:rPr lang="ru-RU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пн-пт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Круг обязанностей: разработка приложения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Доступ к данным: имеется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158;p3"/>
          <p:cNvSpPr txBox="1">
            <a:spLocks noGrp="1"/>
          </p:cNvSpPr>
          <p:nvPr>
            <p:ph type="title"/>
          </p:nvPr>
        </p:nvSpPr>
        <p:spPr>
          <a:xfrm>
            <a:off x="424024" y="2921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0" name="Google Shape;160;p3"/>
          <p:cNvSpPr txBox="1">
            <a:spLocks noGrp="1"/>
          </p:cNvSpPr>
          <p:nvPr>
            <p:ph type="body" idx="2"/>
          </p:nvPr>
        </p:nvSpPr>
        <p:spPr>
          <a:xfrm>
            <a:off x="286313" y="814574"/>
            <a:ext cx="9824904" cy="70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Autofit/>
          </a:bodyPr>
          <a:lstStyle/>
          <a:p>
            <a:pPr marL="8731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Правила внутреннего распорядка, правила и нормы охраны труда,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3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техники безопасности при работе с вычислительной техникой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2f423d887_0_0"/>
          <p:cNvSpPr txBox="1">
            <a:spLocks noGrp="1"/>
          </p:cNvSpPr>
          <p:nvPr>
            <p:ph type="title"/>
          </p:nvPr>
        </p:nvSpPr>
        <p:spPr>
          <a:xfrm>
            <a:off x="424024" y="342510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68" name="Google Shape;168;g202f423d887_0_0"/>
          <p:cNvSpPr txBox="1">
            <a:spLocks noGrp="1"/>
          </p:cNvSpPr>
          <p:nvPr>
            <p:ph type="body" idx="1"/>
          </p:nvPr>
        </p:nvSpPr>
        <p:spPr>
          <a:xfrm>
            <a:off x="424024" y="1848462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13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Ознакомиться с инструментальными средствами для выполнения производственной практики и осуществить предустановку программного обеспечения.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g202f423d887_0_0"/>
          <p:cNvSpPr txBox="1">
            <a:spLocks noGrp="1"/>
          </p:cNvSpPr>
          <p:nvPr>
            <p:ph type="body" idx="2"/>
          </p:nvPr>
        </p:nvSpPr>
        <p:spPr>
          <a:xfrm>
            <a:off x="35517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Ознакомление с ПО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8F015EA-0773-015E-C4F6-B4C3DF3F2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089" y="3186274"/>
            <a:ext cx="8221222" cy="23720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2f423d887_0_12"/>
          <p:cNvSpPr txBox="1">
            <a:spLocks noGrp="1"/>
          </p:cNvSpPr>
          <p:nvPr>
            <p:ph type="title"/>
          </p:nvPr>
        </p:nvSpPr>
        <p:spPr>
          <a:xfrm>
            <a:off x="424024" y="415964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77" name="Google Shape;177;g202f423d887_0_12"/>
          <p:cNvSpPr txBox="1">
            <a:spLocks noGrp="1"/>
          </p:cNvSpPr>
          <p:nvPr>
            <p:ph type="body" idx="1"/>
          </p:nvPr>
        </p:nvSpPr>
        <p:spPr>
          <a:xfrm>
            <a:off x="424024" y="1908423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4375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000" dirty="0">
                <a:latin typeface="Times New Roman"/>
                <a:ea typeface="Times New Roman"/>
                <a:cs typeface="Times New Roman"/>
              </a:rPr>
              <a:t>Ознакомиться с выбранной предметной областью и ее описать. </a:t>
            </a:r>
          </a:p>
          <a:p>
            <a:pPr marL="0" lvl="0" indent="714375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2000" i="1" dirty="0">
                <a:latin typeface="Times New Roman"/>
                <a:ea typeface="Times New Roman"/>
                <a:cs typeface="Times New Roman"/>
                <a:sym typeface="Times New Roman"/>
              </a:rPr>
              <a:t>Экологические организации представляют собой структуры, профессионально управляющие природоохранной деятельностью через три ключевых бизнес-процесса: мониторинг экологических показателей, организацию акций и фандрайзинг с отчетностью. Наша система полностью цифровизирует эти процессы - от фиксации экологических данных до прозрачного распределения ресурсов, обеспечивая комплексное управление всей экологической деятельностью организации.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355174" y="593670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Ознакомление с предметной областью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2f423d887_0_12"/>
          <p:cNvSpPr txBox="1">
            <a:spLocks noGrp="1"/>
          </p:cNvSpPr>
          <p:nvPr>
            <p:ph type="title"/>
          </p:nvPr>
        </p:nvSpPr>
        <p:spPr>
          <a:xfrm>
            <a:off x="424024" y="415964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77" name="Google Shape;177;g202f423d887_0_12"/>
          <p:cNvSpPr txBox="1">
            <a:spLocks noGrp="1"/>
          </p:cNvSpPr>
          <p:nvPr>
            <p:ph type="body" idx="1"/>
          </p:nvPr>
        </p:nvSpPr>
        <p:spPr>
          <a:xfrm>
            <a:off x="424024" y="1908423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138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ru-RU" sz="2000" dirty="0">
                <a:latin typeface="Times New Roman"/>
                <a:ea typeface="Times New Roman"/>
                <a:cs typeface="Times New Roman"/>
              </a:rPr>
              <a:t>Спроектировать организационную структуру (с учетом числа сотрудников в каждом отделе).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355174" y="623713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Сбор информации об объекте практики и анализ содержания источников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3" name="Google Shape;180;g202f423d887_0_12">
            <a:extLst>
              <a:ext uri="{FF2B5EF4-FFF2-40B4-BE49-F238E27FC236}">
                <a16:creationId xmlns:a16="http://schemas.microsoft.com/office/drawing/2014/main" id="{6D74E930-C2BA-134D-3452-FB06724702C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9502"/>
          <a:stretch/>
        </p:blipFill>
        <p:spPr>
          <a:xfrm>
            <a:off x="1591730" y="2812000"/>
            <a:ext cx="7509939" cy="359394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67799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разработки 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86" name="Google Shape;186;p5"/>
          <p:cNvSpPr txBox="1"/>
          <p:nvPr/>
        </p:nvSpPr>
        <p:spPr>
          <a:xfrm>
            <a:off x="269443" y="1899815"/>
            <a:ext cx="1002875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скриншоты интеграции модуля «Уведомления»: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Интеграция модулей в программное обеспечение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CD0DCC5-BB13-C5D7-899B-A17468B3D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821" y="2607661"/>
            <a:ext cx="4429125" cy="288607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65234BE-4E8E-6D57-26D2-09DB89BD24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91" y="3235232"/>
            <a:ext cx="3810000" cy="962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c2613dc383_0_83"/>
          <p:cNvSpPr txBox="1"/>
          <p:nvPr/>
        </p:nvSpPr>
        <p:spPr>
          <a:xfrm>
            <a:off x="368273" y="1897385"/>
            <a:ext cx="994496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итоговый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разграничения по ролям: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разработки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Интеграция модулей в программное обеспечение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D71D22A-8959-7940-1258-9BA660C12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19" y="2823583"/>
            <a:ext cx="4628824" cy="26709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16384CC-FA5C-EC3A-E96A-F9919A28F0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9907" y="2823583"/>
            <a:ext cx="4717974" cy="26709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bf727242c8_0_0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Проектный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g2bf727242c8_0_0"/>
          <p:cNvSpPr txBox="1">
            <a:spLocks noGrp="1"/>
          </p:cNvSpPr>
          <p:nvPr>
            <p:ph type="body" idx="2"/>
          </p:nvPr>
        </p:nvSpPr>
        <p:spPr>
          <a:xfrm>
            <a:off x="242841" y="373262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5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g2bf727242c8_0_0"/>
          <p:cNvSpPr txBox="1">
            <a:spLocks noGrp="1"/>
          </p:cNvSpPr>
          <p:nvPr>
            <p:ph type="body" idx="1"/>
          </p:nvPr>
        </p:nvSpPr>
        <p:spPr>
          <a:xfrm>
            <a:off x="396581" y="1936872"/>
            <a:ext cx="10082400" cy="45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18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 В соответствии с ГОСТ 2.105-79 «Общие требования к текстовым документам» иллюстрации (графики, схемы, диаграммы) могут быть приведены как в основном тексте, так и в приложении. Все иллюстрации именуют рисунками. Все рисунки, таблицы и формулы нумеруют арабскими цифрами последовательно (сквозная нумерация) или в пределах раздела (относительная нумерация). В приложении - в пределах приложения. Каждый рисунок должен иметь подрисуночную подпись - название, помещаемую под рисунком.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Рисунки следует размещать так, чтобы их можно было рассматривать без поворота страницы. Если такое размещение невозможно, рисунки следует располагать так, чтобы для просмотра надо было повернуть страницу по часовой стрелке. В этом случае верхним краем является левый край страницы. Расположение и размеры полей сохраняются.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Номер таблицы размещают в правом верхнем углу или перед заголовком таблицы, если он есть. Заголовок, кроме первой буквы, выполняют строчными буквами. Ссылки на таблицы в тексте пояснительной записки указывают в виде слова «табл.» и номера таблицы. </a:t>
            </a:r>
            <a:r>
              <a:rPr lang="ru-RU" sz="1800" i="1" dirty="0">
                <a:latin typeface="Times New Roman"/>
                <a:ea typeface="Times New Roman"/>
                <a:cs typeface="Times New Roman"/>
                <a:sym typeface="Times New Roman"/>
              </a:rPr>
              <a:t>Например: Результаты тестов приведены в табл. 4.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141922" algn="l" rtl="0"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60317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26082</TotalTime>
  <Words>1248</Words>
  <Application>Microsoft Office PowerPoint</Application>
  <PresentationFormat>Произвольный</PresentationFormat>
  <Paragraphs>78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Times New Roman</vt:lpstr>
      <vt:lpstr>Calibri</vt:lpstr>
      <vt:lpstr>Arial Black</vt:lpstr>
      <vt:lpstr>Тема Office</vt:lpstr>
      <vt:lpstr>ОТЧЕТ  о прохождении производственной практики   по профессиональному модулю ПМ.01 Осуществление интеграции программных модулей  в период с «15» июня 2025 г. по «21» июня 2025 г.   Специальность 09.02.07 Информационные системы и программирование </vt:lpstr>
      <vt:lpstr>Содержание</vt:lpstr>
      <vt:lpstr>Организационный этап</vt:lpstr>
      <vt:lpstr>Организационный этап</vt:lpstr>
      <vt:lpstr>Организационный этап</vt:lpstr>
      <vt:lpstr>Организационный этап</vt:lpstr>
      <vt:lpstr>Этап разработки </vt:lpstr>
      <vt:lpstr>Этап разработки</vt:lpstr>
      <vt:lpstr>Проектный этап   </vt:lpstr>
      <vt:lpstr>Проектный этап   </vt:lpstr>
      <vt:lpstr>Отчетный этап   </vt:lpstr>
      <vt:lpstr>Отчетный этап</vt:lpstr>
      <vt:lpstr>Отчетный этап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 о прохождении учебной практики   по профессиональному модулю ПМ.01 Осуществление интеграции программных модулей  в период с «  »         2024 г. по «  »          2024 г.   Специальность 09.02.07 Информационные системы и программирование </dc:title>
  <dc:creator>Катя</dc:creator>
  <cp:lastModifiedBy>user 0</cp:lastModifiedBy>
  <cp:revision>45</cp:revision>
  <dcterms:created xsi:type="dcterms:W3CDTF">2020-03-27T22:15:06Z</dcterms:created>
  <dcterms:modified xsi:type="dcterms:W3CDTF">2025-10-09T18:09:52Z</dcterms:modified>
</cp:coreProperties>
</file>