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429" r:id="rId2"/>
    <p:sldId id="425" r:id="rId3"/>
    <p:sldId id="431" r:id="rId4"/>
    <p:sldId id="273" r:id="rId5"/>
    <p:sldId id="433" r:id="rId6"/>
    <p:sldId id="434" r:id="rId7"/>
    <p:sldId id="435" r:id="rId8"/>
    <p:sldId id="436" r:id="rId9"/>
    <p:sldId id="494" r:id="rId10"/>
    <p:sldId id="495" r:id="rId11"/>
    <p:sldId id="496" r:id="rId12"/>
    <p:sldId id="497" r:id="rId13"/>
    <p:sldId id="498" r:id="rId14"/>
    <p:sldId id="499" r:id="rId15"/>
    <p:sldId id="500" r:id="rId16"/>
    <p:sldId id="501" r:id="rId17"/>
    <p:sldId id="503" r:id="rId18"/>
    <p:sldId id="502" r:id="rId19"/>
    <p:sldId id="504" r:id="rId20"/>
    <p:sldId id="508" r:id="rId21"/>
    <p:sldId id="505" r:id="rId22"/>
    <p:sldId id="506" r:id="rId23"/>
    <p:sldId id="507" r:id="rId24"/>
    <p:sldId id="509" r:id="rId25"/>
    <p:sldId id="510" r:id="rId26"/>
    <p:sldId id="511" r:id="rId27"/>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DE0000"/>
    <a:srgbClr val="0062AC"/>
    <a:srgbClr val="5BD4FF"/>
    <a:srgbClr val="618D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3502" autoAdjust="0"/>
  </p:normalViewPr>
  <p:slideViewPr>
    <p:cSldViewPr>
      <p:cViewPr varScale="1">
        <p:scale>
          <a:sx n="71" d="100"/>
          <a:sy n="71" d="100"/>
        </p:scale>
        <p:origin x="-446" y="-86"/>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xmlns="" id="{D8FCFE5F-97FC-4B09-AFED-545B9AE6989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ru-RU"/>
          </a:p>
        </p:txBody>
      </p:sp>
      <p:sp>
        <p:nvSpPr>
          <p:cNvPr id="3" name="Дата 2">
            <a:extLst>
              <a:ext uri="{FF2B5EF4-FFF2-40B4-BE49-F238E27FC236}">
                <a16:creationId xmlns:a16="http://schemas.microsoft.com/office/drawing/2014/main" xmlns="" id="{A9D288DA-E95B-4751-BDAF-B1AF3691ED2B}"/>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8465BBE-FDD2-4D06-9EA1-CBC1B18B7CF4}" type="datetimeFigureOut">
              <a:rPr lang="ru-RU"/>
              <a:pPr>
                <a:defRPr/>
              </a:pPr>
              <a:t>31.08.2024</a:t>
            </a:fld>
            <a:endParaRPr lang="ru-RU"/>
          </a:p>
        </p:txBody>
      </p:sp>
      <p:sp>
        <p:nvSpPr>
          <p:cNvPr id="4" name="Нижний колонтитул 3">
            <a:extLst>
              <a:ext uri="{FF2B5EF4-FFF2-40B4-BE49-F238E27FC236}">
                <a16:creationId xmlns:a16="http://schemas.microsoft.com/office/drawing/2014/main" xmlns="" id="{625928FC-40D0-488B-9BB7-CC7D55EF75F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ru-RU"/>
          </a:p>
        </p:txBody>
      </p:sp>
      <p:sp>
        <p:nvSpPr>
          <p:cNvPr id="5" name="Номер слайда 4">
            <a:extLst>
              <a:ext uri="{FF2B5EF4-FFF2-40B4-BE49-F238E27FC236}">
                <a16:creationId xmlns:a16="http://schemas.microsoft.com/office/drawing/2014/main" xmlns="" id="{5E6EF470-B7F0-46D6-A9D4-5F5D754A5FBE}"/>
              </a:ext>
            </a:extLst>
          </p:cNvPr>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35EC0366-A151-497E-8CE8-B51EFD52EA28}" type="slidenum">
              <a:rPr lang="ru-RU"/>
              <a:pPr>
                <a:defRPr/>
              </a:pPr>
              <a:t>‹#›</a:t>
            </a:fld>
            <a:endParaRPr lang="ru-RU"/>
          </a:p>
        </p:txBody>
      </p:sp>
    </p:spTree>
    <p:extLst>
      <p:ext uri="{BB962C8B-B14F-4D97-AF65-F5344CB8AC3E}">
        <p14:creationId xmlns:p14="http://schemas.microsoft.com/office/powerpoint/2010/main" val="236264701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xmlns="" id="{ABC6574C-F1C0-4A2D-95EE-00381364986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ru-RU"/>
          </a:p>
        </p:txBody>
      </p:sp>
      <p:sp>
        <p:nvSpPr>
          <p:cNvPr id="3" name="Дата 2">
            <a:extLst>
              <a:ext uri="{FF2B5EF4-FFF2-40B4-BE49-F238E27FC236}">
                <a16:creationId xmlns:a16="http://schemas.microsoft.com/office/drawing/2014/main" xmlns="" id="{28AB6867-3243-48EF-8DDA-B93464DF5E6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92AECDDF-910B-4637-9F49-B80BBD850515}" type="datetimeFigureOut">
              <a:rPr lang="ru-RU"/>
              <a:pPr>
                <a:defRPr/>
              </a:pPr>
              <a:t>31.08.2024</a:t>
            </a:fld>
            <a:endParaRPr lang="ru-RU"/>
          </a:p>
        </p:txBody>
      </p:sp>
      <p:sp>
        <p:nvSpPr>
          <p:cNvPr id="4" name="Образ слайда 3">
            <a:extLst>
              <a:ext uri="{FF2B5EF4-FFF2-40B4-BE49-F238E27FC236}">
                <a16:creationId xmlns:a16="http://schemas.microsoft.com/office/drawing/2014/main" xmlns="" id="{39837A83-4331-40B7-ABB6-5B923DF7B6C0}"/>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a:extLst>
              <a:ext uri="{FF2B5EF4-FFF2-40B4-BE49-F238E27FC236}">
                <a16:creationId xmlns:a16="http://schemas.microsoft.com/office/drawing/2014/main" xmlns="" id="{BDE4048F-4561-43CD-95A8-842909E8591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a:extLst>
              <a:ext uri="{FF2B5EF4-FFF2-40B4-BE49-F238E27FC236}">
                <a16:creationId xmlns:a16="http://schemas.microsoft.com/office/drawing/2014/main" xmlns="" id="{F1F75635-41A1-4563-8CAF-F06BEBB417F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ru-RU"/>
          </a:p>
        </p:txBody>
      </p:sp>
      <p:sp>
        <p:nvSpPr>
          <p:cNvPr id="7" name="Номер слайда 6">
            <a:extLst>
              <a:ext uri="{FF2B5EF4-FFF2-40B4-BE49-F238E27FC236}">
                <a16:creationId xmlns:a16="http://schemas.microsoft.com/office/drawing/2014/main" xmlns="" id="{100D3C7D-DB34-4706-BC03-4335A1840199}"/>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365EB20C-EB48-4885-B6EB-D81DD8607405}" type="slidenum">
              <a:rPr lang="ru-RU"/>
              <a:pPr>
                <a:defRPr/>
              </a:pPr>
              <a:t>‹#›</a:t>
            </a:fld>
            <a:endParaRPr lang="ru-RU"/>
          </a:p>
        </p:txBody>
      </p:sp>
    </p:spTree>
    <p:extLst>
      <p:ext uri="{BB962C8B-B14F-4D97-AF65-F5344CB8AC3E}">
        <p14:creationId xmlns:p14="http://schemas.microsoft.com/office/powerpoint/2010/main" val="3036232660"/>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NullReferenceException</a:t>
            </a:r>
            <a:r>
              <a:rPr lang="ru-RU" dirty="0" smtClean="0"/>
              <a:t>. Это исключение генерируется при попытке использовать пустую ссылку на несуществующий объект, например, при вызове метода по пустой ссылке. Пустой называется такая ссылка, которая не указывает ни на один из объектов. Для того чтобы создать такую ссылку, достаточно, например, присвоить явным образом пустое значение переменной ссылочного типа, используя ключевое слово </a:t>
            </a:r>
            <a:r>
              <a:rPr lang="ru-RU" dirty="0" err="1" smtClean="0"/>
              <a:t>null</a:t>
            </a:r>
            <a:r>
              <a:rPr lang="ru-RU" dirty="0" smtClean="0"/>
              <a:t>. Пустые ссылки могут также появляться и другими, менее очевидными путями. </a:t>
            </a:r>
            <a:endParaRPr lang="ru-RU" dirty="0"/>
          </a:p>
        </p:txBody>
      </p:sp>
      <p:sp>
        <p:nvSpPr>
          <p:cNvPr id="4" name="Нижний колонтитул 3"/>
          <p:cNvSpPr>
            <a:spLocks noGrp="1"/>
          </p:cNvSpPr>
          <p:nvPr>
            <p:ph type="ftr" sz="quarter" idx="10"/>
          </p:nvPr>
        </p:nvSpPr>
        <p:spPr/>
        <p:txBody>
          <a:bodyPr/>
          <a:lstStyle/>
          <a:p>
            <a:pPr>
              <a:defRPr/>
            </a:pPr>
            <a:endParaRPr lang="ru-RU"/>
          </a:p>
        </p:txBody>
      </p:sp>
    </p:spTree>
    <p:extLst>
      <p:ext uri="{BB962C8B-B14F-4D97-AF65-F5344CB8AC3E}">
        <p14:creationId xmlns:p14="http://schemas.microsoft.com/office/powerpoint/2010/main" val="73964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sz="quarter" idx="10"/>
          </p:nvPr>
        </p:nvSpPr>
        <p:spPr/>
        <p:txBody>
          <a:bodyPr/>
          <a:lstStyle/>
          <a:p>
            <a:pPr>
              <a:defRPr/>
            </a:pPr>
            <a:endParaRPr lang="ru-RU"/>
          </a:p>
        </p:txBody>
      </p:sp>
    </p:spTree>
    <p:extLst>
      <p:ext uri="{BB962C8B-B14F-4D97-AF65-F5344CB8AC3E}">
        <p14:creationId xmlns:p14="http://schemas.microsoft.com/office/powerpoint/2010/main" val="230277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sz="quarter" idx="10"/>
          </p:nvPr>
        </p:nvSpPr>
        <p:spPr/>
        <p:txBody>
          <a:bodyPr/>
          <a:lstStyle/>
          <a:p>
            <a:pPr>
              <a:defRPr/>
            </a:pPr>
            <a:endParaRPr lang="ru-RU"/>
          </a:p>
        </p:txBody>
      </p:sp>
    </p:spTree>
    <p:extLst>
      <p:ext uri="{BB962C8B-B14F-4D97-AF65-F5344CB8AC3E}">
        <p14:creationId xmlns:p14="http://schemas.microsoft.com/office/powerpoint/2010/main" val="297475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ижний колонтитул 3"/>
          <p:cNvSpPr>
            <a:spLocks noGrp="1"/>
          </p:cNvSpPr>
          <p:nvPr>
            <p:ph type="ftr" sz="quarter" idx="10"/>
          </p:nvPr>
        </p:nvSpPr>
        <p:spPr/>
        <p:txBody>
          <a:bodyPr/>
          <a:lstStyle/>
          <a:p>
            <a:pPr>
              <a:defRPr/>
            </a:pPr>
            <a:endParaRPr lang="ru-RU"/>
          </a:p>
        </p:txBody>
      </p:sp>
    </p:spTree>
    <p:extLst>
      <p:ext uri="{BB962C8B-B14F-4D97-AF65-F5344CB8AC3E}">
        <p14:creationId xmlns:p14="http://schemas.microsoft.com/office/powerpoint/2010/main" val="2591942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xmlns="" id="{81D27414-54B9-4A98-82CE-38D40E0C4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6" t="19455" r="7315" b="9544"/>
          <a:stretch>
            <a:fillRect/>
          </a:stretch>
        </p:blipFill>
        <p:spPr bwMode="auto">
          <a:xfrm>
            <a:off x="-15875" y="1773238"/>
            <a:ext cx="9196388" cy="508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a:extLst>
              <a:ext uri="{FF2B5EF4-FFF2-40B4-BE49-F238E27FC236}">
                <a16:creationId xmlns:a16="http://schemas.microsoft.com/office/drawing/2014/main" xmlns="" id="{D17D795E-886B-4928-98FC-CBFA37F5F35D}"/>
              </a:ext>
            </a:extLst>
          </p:cNvPr>
          <p:cNvSpPr/>
          <p:nvPr/>
        </p:nvSpPr>
        <p:spPr>
          <a:xfrm>
            <a:off x="-15875" y="1800225"/>
            <a:ext cx="9159875" cy="5084763"/>
          </a:xfrm>
          <a:prstGeom prst="rect">
            <a:avLst/>
          </a:prstGeom>
          <a:solidFill>
            <a:srgbClr val="2B314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solidFill>
                <a:schemeClr val="bg1"/>
              </a:solidFill>
            </a:endParaRPr>
          </a:p>
        </p:txBody>
      </p:sp>
      <p:pic>
        <p:nvPicPr>
          <p:cNvPr id="6" name="Picture 2">
            <a:extLst>
              <a:ext uri="{FF2B5EF4-FFF2-40B4-BE49-F238E27FC236}">
                <a16:creationId xmlns:a16="http://schemas.microsoft.com/office/drawing/2014/main" xmlns="" id="{414CE86E-3EC9-46FA-9D76-BB34ECF59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647700"/>
            <a:ext cx="4386262" cy="41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Прямоугольник 6">
            <a:extLst>
              <a:ext uri="{FF2B5EF4-FFF2-40B4-BE49-F238E27FC236}">
                <a16:creationId xmlns:a16="http://schemas.microsoft.com/office/drawing/2014/main" xmlns="" id="{80E43C32-3F74-4882-9319-1C6EF339B7C8}"/>
              </a:ext>
            </a:extLst>
          </p:cNvPr>
          <p:cNvSpPr/>
          <p:nvPr/>
        </p:nvSpPr>
        <p:spPr>
          <a:xfrm>
            <a:off x="-15875" y="2133600"/>
            <a:ext cx="146050" cy="24479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8" name="Прямоугольник 7">
            <a:extLst>
              <a:ext uri="{FF2B5EF4-FFF2-40B4-BE49-F238E27FC236}">
                <a16:creationId xmlns:a16="http://schemas.microsoft.com/office/drawing/2014/main" xmlns="" id="{E2707A1F-5255-4296-986A-B394FCFBBF89}"/>
              </a:ext>
            </a:extLst>
          </p:cNvPr>
          <p:cNvSpPr/>
          <p:nvPr/>
        </p:nvSpPr>
        <p:spPr>
          <a:xfrm>
            <a:off x="7380288" y="115888"/>
            <a:ext cx="1584325" cy="576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sp>
        <p:nvSpPr>
          <p:cNvPr id="2" name="Заголовок 1"/>
          <p:cNvSpPr>
            <a:spLocks noGrp="1"/>
          </p:cNvSpPr>
          <p:nvPr>
            <p:ph type="ctrTitle"/>
          </p:nvPr>
        </p:nvSpPr>
        <p:spPr>
          <a:xfrm>
            <a:off x="467544" y="2130425"/>
            <a:ext cx="7990656" cy="2450703"/>
          </a:xfrm>
        </p:spPr>
        <p:txBody>
          <a:bodyPr/>
          <a:lstStyle>
            <a:lvl1pPr algn="ctr">
              <a:defRPr>
                <a:solidFill>
                  <a:schemeClr val="bg1"/>
                </a:solidFill>
              </a:defRPr>
            </a:lvl1pPr>
          </a:lstStyle>
          <a:p>
            <a:r>
              <a:rPr lang="ru-RU"/>
              <a:t>Образец заголовка</a:t>
            </a:r>
            <a:endParaRPr lang="ru-RU" dirty="0"/>
          </a:p>
        </p:txBody>
      </p:sp>
      <p:sp>
        <p:nvSpPr>
          <p:cNvPr id="3" name="Подзаголовок 2"/>
          <p:cNvSpPr>
            <a:spLocks noGrp="1"/>
          </p:cNvSpPr>
          <p:nvPr>
            <p:ph type="subTitle" idx="1"/>
          </p:nvPr>
        </p:nvSpPr>
        <p:spPr>
          <a:xfrm>
            <a:off x="467544" y="4725144"/>
            <a:ext cx="7304856" cy="913656"/>
          </a:xfrm>
        </p:spPr>
        <p:txBody>
          <a:bodyPr/>
          <a:lstStyle>
            <a:lvl1pPr marL="0" indent="0" algn="l">
              <a:buNone/>
              <a:defRPr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dirty="0"/>
          </a:p>
        </p:txBody>
      </p:sp>
      <p:sp>
        <p:nvSpPr>
          <p:cNvPr id="9" name="Номер слайда 5">
            <a:extLst>
              <a:ext uri="{FF2B5EF4-FFF2-40B4-BE49-F238E27FC236}">
                <a16:creationId xmlns:a16="http://schemas.microsoft.com/office/drawing/2014/main" xmlns="" id="{694EBD39-D313-4F99-9E2A-CF6297518C11}"/>
              </a:ext>
            </a:extLst>
          </p:cNvPr>
          <p:cNvSpPr>
            <a:spLocks noGrp="1"/>
          </p:cNvSpPr>
          <p:nvPr>
            <p:ph type="sldNum" sz="quarter" idx="10"/>
          </p:nvPr>
        </p:nvSpPr>
        <p:spPr>
          <a:xfrm>
            <a:off x="8388350" y="6492875"/>
            <a:ext cx="442913" cy="365125"/>
          </a:xfrm>
        </p:spPr>
        <p:txBody>
          <a:bodyPr/>
          <a:lstStyle>
            <a:lvl1pPr>
              <a:defRPr/>
            </a:lvl1pPr>
          </a:lstStyle>
          <a:p>
            <a:pPr>
              <a:defRPr/>
            </a:pPr>
            <a:fld id="{09900D74-4BCC-47BB-B128-8C4A14FED7C8}" type="slidenum">
              <a:rPr lang="ru-RU"/>
              <a:pPr>
                <a:defRPr/>
              </a:pPr>
              <a:t>‹#›</a:t>
            </a:fld>
            <a:endParaRPr lang="ru-RU"/>
          </a:p>
        </p:txBody>
      </p:sp>
      <p:sp>
        <p:nvSpPr>
          <p:cNvPr id="10" name="Дата 3">
            <a:extLst>
              <a:ext uri="{FF2B5EF4-FFF2-40B4-BE49-F238E27FC236}">
                <a16:creationId xmlns:a16="http://schemas.microsoft.com/office/drawing/2014/main" xmlns="" id="{9002E8E1-935F-41CF-A00F-7CECEF3C7313}"/>
              </a:ext>
            </a:extLst>
          </p:cNvPr>
          <p:cNvSpPr>
            <a:spLocks noGrp="1"/>
          </p:cNvSpPr>
          <p:nvPr>
            <p:ph type="dt" sz="half" idx="11"/>
          </p:nvPr>
        </p:nvSpPr>
        <p:spPr/>
        <p:txBody>
          <a:bodyPr/>
          <a:lstStyle>
            <a:lvl1pPr>
              <a:defRPr/>
            </a:lvl1pPr>
          </a:lstStyle>
          <a:p>
            <a:pPr>
              <a:defRPr/>
            </a:pPr>
            <a:endParaRPr lang="ru-RU"/>
          </a:p>
        </p:txBody>
      </p:sp>
      <p:sp>
        <p:nvSpPr>
          <p:cNvPr id="11" name="Нижний колонтитул 4">
            <a:extLst>
              <a:ext uri="{FF2B5EF4-FFF2-40B4-BE49-F238E27FC236}">
                <a16:creationId xmlns:a16="http://schemas.microsoft.com/office/drawing/2014/main" xmlns="" id="{BB05523D-BA13-4442-8DBB-EDC53BD3702F}"/>
              </a:ext>
            </a:extLst>
          </p:cNvPr>
          <p:cNvSpPr>
            <a:spLocks noGrp="1"/>
          </p:cNvSpPr>
          <p:nvPr>
            <p:ph type="ftr" sz="quarter" idx="12"/>
          </p:nvPr>
        </p:nvSpPr>
        <p:spPr/>
        <p:txBody>
          <a:bodyPr/>
          <a:lstStyle>
            <a:lvl1pPr>
              <a:defRPr/>
            </a:lvl1pPr>
          </a:lstStyle>
          <a:p>
            <a:pPr>
              <a:defRPr/>
            </a:pPr>
            <a:endParaRPr lang="ru-RU"/>
          </a:p>
        </p:txBody>
      </p:sp>
    </p:spTree>
    <p:extLst>
      <p:ext uri="{BB962C8B-B14F-4D97-AF65-F5344CB8AC3E}">
        <p14:creationId xmlns:p14="http://schemas.microsoft.com/office/powerpoint/2010/main" val="15682046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decel="41111" fill="hold" nodeType="withEffect">
                                  <p:stCondLst>
                                    <p:cond delay="0"/>
                                  </p:stCondLst>
                                  <p:childTnLst>
                                    <p:animMotion origin="layout" path="M -1.66667E-6 0 L 0.04688 0 " pathEditMode="relative" rAng="0" ptsTypes="AA">
                                      <p:cBhvr>
                                        <p:cTn id="6" dur="800" fill="hold"/>
                                        <p:tgtEl>
                                          <p:spTgt spid="4"/>
                                        </p:tgtEl>
                                        <p:attrNameLst>
                                          <p:attrName>ppt_x</p:attrName>
                                          <p:attrName>ppt_y</p:attrName>
                                        </p:attrNameLst>
                                      </p:cBhvr>
                                      <p:rCtr x="234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894F73BC-C5FE-41E5-90B7-A43BB5CC9872}"/>
              </a:ext>
            </a:extLst>
          </p:cNvPr>
          <p:cNvSpPr>
            <a:spLocks noGrp="1"/>
          </p:cNvSpPr>
          <p:nvPr>
            <p:ph type="dt" sz="half" idx="10"/>
          </p:nvPr>
        </p:nvSpPr>
        <p:spPr/>
        <p:txBody>
          <a:bodyPr/>
          <a:lstStyle>
            <a:lvl1pPr>
              <a:defRPr/>
            </a:lvl1pPr>
          </a:lstStyle>
          <a:p>
            <a:pPr>
              <a:defRPr/>
            </a:pPr>
            <a:endParaRPr lang="ru-RU"/>
          </a:p>
        </p:txBody>
      </p:sp>
      <p:sp>
        <p:nvSpPr>
          <p:cNvPr id="5" name="Нижний колонтитул 4">
            <a:extLst>
              <a:ext uri="{FF2B5EF4-FFF2-40B4-BE49-F238E27FC236}">
                <a16:creationId xmlns:a16="http://schemas.microsoft.com/office/drawing/2014/main" xmlns="" id="{A20F9802-27C2-48D5-B09B-8AF8780BF9E0}"/>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xmlns="" id="{CF433DFA-3A43-4B25-80DA-4E434ACEAC6E}"/>
              </a:ext>
            </a:extLst>
          </p:cNvPr>
          <p:cNvSpPr>
            <a:spLocks noGrp="1"/>
          </p:cNvSpPr>
          <p:nvPr>
            <p:ph type="sldNum" sz="quarter" idx="12"/>
          </p:nvPr>
        </p:nvSpPr>
        <p:spPr>
          <a:xfrm>
            <a:off x="8388350" y="6492875"/>
            <a:ext cx="442913" cy="365125"/>
          </a:xfrm>
        </p:spPr>
        <p:txBody>
          <a:bodyPr/>
          <a:lstStyle>
            <a:lvl1pPr>
              <a:defRPr/>
            </a:lvl1pPr>
          </a:lstStyle>
          <a:p>
            <a:pPr>
              <a:defRPr/>
            </a:pPr>
            <a:fld id="{B911F5A5-ED98-44DC-A0E1-ABFC7590862E}" type="slidenum">
              <a:rPr lang="ru-RU"/>
              <a:pPr>
                <a:defRPr/>
              </a:pPr>
              <a:t>‹#›</a:t>
            </a:fld>
            <a:endParaRPr lang="ru-RU"/>
          </a:p>
        </p:txBody>
      </p:sp>
    </p:spTree>
    <p:extLst>
      <p:ext uri="{BB962C8B-B14F-4D97-AF65-F5344CB8AC3E}">
        <p14:creationId xmlns:p14="http://schemas.microsoft.com/office/powerpoint/2010/main" val="206828772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xmlns="" id="{659B8E0B-6EED-4A74-8ED4-C584E39FC53F}"/>
              </a:ext>
            </a:extLst>
          </p:cNvPr>
          <p:cNvSpPr>
            <a:spLocks noGrp="1"/>
          </p:cNvSpPr>
          <p:nvPr>
            <p:ph type="dt" sz="half" idx="10"/>
          </p:nvPr>
        </p:nvSpPr>
        <p:spPr/>
        <p:txBody>
          <a:bodyPr/>
          <a:lstStyle>
            <a:lvl1pPr>
              <a:defRPr/>
            </a:lvl1pPr>
          </a:lstStyle>
          <a:p>
            <a:pPr>
              <a:defRPr/>
            </a:pPr>
            <a:endParaRPr lang="ru-RU"/>
          </a:p>
        </p:txBody>
      </p:sp>
      <p:sp>
        <p:nvSpPr>
          <p:cNvPr id="5" name="Нижний колонтитул 4">
            <a:extLst>
              <a:ext uri="{FF2B5EF4-FFF2-40B4-BE49-F238E27FC236}">
                <a16:creationId xmlns:a16="http://schemas.microsoft.com/office/drawing/2014/main" xmlns="" id="{60D97674-D5A3-4DFD-A1A7-B51532406C5F}"/>
              </a:ext>
            </a:extLst>
          </p:cNvPr>
          <p:cNvSpPr>
            <a:spLocks noGrp="1"/>
          </p:cNvSpPr>
          <p:nvPr>
            <p:ph type="ftr" sz="quarter" idx="11"/>
          </p:nvPr>
        </p:nvSpPr>
        <p:spPr/>
        <p:txBody>
          <a:bodyPr/>
          <a:lstStyle>
            <a:lvl1pPr>
              <a:defRPr/>
            </a:lvl1pPr>
          </a:lstStyle>
          <a:p>
            <a:pPr>
              <a:defRPr/>
            </a:pPr>
            <a:endParaRPr lang="ru-RU"/>
          </a:p>
        </p:txBody>
      </p:sp>
      <p:sp>
        <p:nvSpPr>
          <p:cNvPr id="6" name="Номер слайда 5">
            <a:extLst>
              <a:ext uri="{FF2B5EF4-FFF2-40B4-BE49-F238E27FC236}">
                <a16:creationId xmlns:a16="http://schemas.microsoft.com/office/drawing/2014/main" xmlns="" id="{E9D281BF-86AA-4F95-87CF-EA139422FCDA}"/>
              </a:ext>
            </a:extLst>
          </p:cNvPr>
          <p:cNvSpPr>
            <a:spLocks noGrp="1"/>
          </p:cNvSpPr>
          <p:nvPr>
            <p:ph type="sldNum" sz="quarter" idx="12"/>
          </p:nvPr>
        </p:nvSpPr>
        <p:spPr>
          <a:xfrm>
            <a:off x="8388350" y="6492875"/>
            <a:ext cx="442913" cy="365125"/>
          </a:xfrm>
        </p:spPr>
        <p:txBody>
          <a:bodyPr/>
          <a:lstStyle>
            <a:lvl1pPr>
              <a:defRPr/>
            </a:lvl1pPr>
          </a:lstStyle>
          <a:p>
            <a:pPr>
              <a:defRPr/>
            </a:pPr>
            <a:fld id="{15572058-23A6-4A62-B417-F572DA873AD0}" type="slidenum">
              <a:rPr lang="ru-RU"/>
              <a:pPr>
                <a:defRPr/>
              </a:pPr>
              <a:t>‹#›</a:t>
            </a:fld>
            <a:endParaRPr lang="ru-RU"/>
          </a:p>
        </p:txBody>
      </p:sp>
    </p:spTree>
    <p:extLst>
      <p:ext uri="{BB962C8B-B14F-4D97-AF65-F5344CB8AC3E}">
        <p14:creationId xmlns:p14="http://schemas.microsoft.com/office/powerpoint/2010/main" val="190217069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4213" y="654038"/>
            <a:ext cx="8002587" cy="796950"/>
          </a:xfrm>
        </p:spPr>
        <p:txBody>
          <a:bodyPr/>
          <a:lstStyle>
            <a:lvl1pPr>
              <a:defRPr sz="3600">
                <a:solidFill>
                  <a:schemeClr val="tx2">
                    <a:lumMod val="50000"/>
                  </a:schemeClr>
                </a:solidFill>
                <a:effectLst>
                  <a:outerShdw blurRad="38100" dist="38100" dir="2700000" algn="tl">
                    <a:srgbClr val="000000">
                      <a:alpha val="43137"/>
                    </a:srgbClr>
                  </a:outerShdw>
                </a:effectLst>
              </a:defRPr>
            </a:lvl1pPr>
          </a:lstStyle>
          <a:p>
            <a:r>
              <a:rPr lang="ru-RU"/>
              <a:t>Образец заголовка</a:t>
            </a:r>
            <a:endParaRPr lang="ru-RU" dirty="0"/>
          </a:p>
        </p:txBody>
      </p:sp>
      <p:sp>
        <p:nvSpPr>
          <p:cNvPr id="3" name="Содержимое 2"/>
          <p:cNvSpPr>
            <a:spLocks noGrp="1"/>
          </p:cNvSpPr>
          <p:nvPr>
            <p:ph idx="1"/>
          </p:nvPr>
        </p:nvSpPr>
        <p:spPr/>
        <p:txBody>
          <a:bodyPr/>
          <a:lstStyle>
            <a:lvl1pPr>
              <a:spcBef>
                <a:spcPts val="600"/>
              </a:spcBef>
              <a:buClr>
                <a:schemeClr val="tx2"/>
              </a:buClr>
              <a:defRPr>
                <a:solidFill>
                  <a:srgbClr val="002060"/>
                </a:solidFill>
              </a:defRPr>
            </a:lvl1pPr>
            <a:lvl2pPr>
              <a:spcBef>
                <a:spcPts val="600"/>
              </a:spcBef>
              <a:defRPr>
                <a:solidFill>
                  <a:srgbClr val="002060"/>
                </a:solidFill>
              </a:defRPr>
            </a:lvl2pPr>
            <a:lvl3pPr>
              <a:spcBef>
                <a:spcPts val="600"/>
              </a:spcBef>
              <a:defRPr>
                <a:solidFill>
                  <a:srgbClr val="002060"/>
                </a:solidFill>
              </a:defRPr>
            </a:lvl3pPr>
            <a:lvl4pPr>
              <a:spcBef>
                <a:spcPts val="600"/>
              </a:spcBef>
              <a:defRPr>
                <a:solidFill>
                  <a:srgbClr val="002060"/>
                </a:solidFill>
              </a:defRPr>
            </a:lvl4pPr>
            <a:lvl5pPr>
              <a:spcBef>
                <a:spcPts val="600"/>
              </a:spcBef>
              <a:defRPr>
                <a:solidFill>
                  <a:srgbClr val="002060"/>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RU" dirty="0"/>
          </a:p>
        </p:txBody>
      </p:sp>
      <p:sp>
        <p:nvSpPr>
          <p:cNvPr id="4" name="Номер слайда 5">
            <a:extLst>
              <a:ext uri="{FF2B5EF4-FFF2-40B4-BE49-F238E27FC236}">
                <a16:creationId xmlns:a16="http://schemas.microsoft.com/office/drawing/2014/main" xmlns="" id="{4BCF00E5-165D-49D5-899E-DBC34FDFAF33}"/>
              </a:ext>
            </a:extLst>
          </p:cNvPr>
          <p:cNvSpPr>
            <a:spLocks noGrp="1"/>
          </p:cNvSpPr>
          <p:nvPr>
            <p:ph type="sldNum" sz="quarter" idx="10"/>
          </p:nvPr>
        </p:nvSpPr>
        <p:spPr>
          <a:xfrm>
            <a:off x="250825" y="6308725"/>
            <a:ext cx="442913" cy="261938"/>
          </a:xfrm>
        </p:spPr>
        <p:txBody>
          <a:bodyPr/>
          <a:lstStyle>
            <a:lvl1pPr algn="ctr">
              <a:defRPr sz="1600" smtClean="0">
                <a:solidFill>
                  <a:srgbClr val="FF0000"/>
                </a:solidFill>
                <a:effectLst>
                  <a:outerShdw blurRad="38100" dist="38100" dir="2700000" algn="tl">
                    <a:srgbClr val="000000">
                      <a:alpha val="43137"/>
                    </a:srgbClr>
                  </a:outerShdw>
                </a:effectLst>
              </a:defRPr>
            </a:lvl1pPr>
          </a:lstStyle>
          <a:p>
            <a:pPr>
              <a:defRPr/>
            </a:pPr>
            <a:fld id="{94F2A1EA-F5C2-443C-9769-B807186FD151}" type="slidenum">
              <a:rPr lang="ru-RU"/>
              <a:pPr>
                <a:defRPr/>
              </a:pPr>
              <a:t>‹#›</a:t>
            </a:fld>
            <a:endParaRPr lang="ru-RU" dirty="0"/>
          </a:p>
        </p:txBody>
      </p:sp>
    </p:spTree>
    <p:extLst>
      <p:ext uri="{BB962C8B-B14F-4D97-AF65-F5344CB8AC3E}">
        <p14:creationId xmlns:p14="http://schemas.microsoft.com/office/powerpoint/2010/main" val="1870975759"/>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4" name="Picture 2" descr="D:\_DEN\_ПРОЕКТЫ\_МФПА\Университет СИНЕРГИЯ\презентации\Рисунок1.jpg">
            <a:extLst>
              <a:ext uri="{FF2B5EF4-FFF2-40B4-BE49-F238E27FC236}">
                <a16:creationId xmlns:a16="http://schemas.microsoft.com/office/drawing/2014/main" xmlns="" id="{D1A25D54-0797-4785-8A51-5290E8E23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725150"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xmlns="" id="{2F38F77D-48A0-4C8C-A2DC-FCB3F8AA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8" y="1001713"/>
            <a:ext cx="26114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a:xfrm>
            <a:off x="722313" y="4406900"/>
            <a:ext cx="7772400" cy="1362075"/>
          </a:xfrm>
        </p:spPr>
        <p:txBody>
          <a:bodyPr/>
          <a:lstStyle>
            <a:lvl1pPr algn="l">
              <a:defRPr sz="4000" b="1" cap="all">
                <a:solidFill>
                  <a:schemeClr val="bg1"/>
                </a:solidFill>
              </a:defRPr>
            </a:lvl1pPr>
          </a:lstStyle>
          <a:p>
            <a:r>
              <a:rPr lang="ru-RU"/>
              <a:t>Образец заголовка</a:t>
            </a:r>
            <a:endParaRPr lang="ru-RU" dirty="0"/>
          </a:p>
        </p:txBody>
      </p:sp>
      <p:sp>
        <p:nvSpPr>
          <p:cNvPr id="3" name="Текст 2"/>
          <p:cNvSpPr>
            <a:spLocks noGrp="1"/>
          </p:cNvSpPr>
          <p:nvPr>
            <p:ph type="body" idx="1"/>
          </p:nvPr>
        </p:nvSpPr>
        <p:spPr>
          <a:xfrm>
            <a:off x="722313" y="2906713"/>
            <a:ext cx="7772400" cy="1500187"/>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6" name="Дата 3">
            <a:extLst>
              <a:ext uri="{FF2B5EF4-FFF2-40B4-BE49-F238E27FC236}">
                <a16:creationId xmlns:a16="http://schemas.microsoft.com/office/drawing/2014/main" xmlns="" id="{F20EAB15-D69A-4358-B126-1E4A7E4E9DEE}"/>
              </a:ext>
            </a:extLst>
          </p:cNvPr>
          <p:cNvSpPr>
            <a:spLocks noGrp="1"/>
          </p:cNvSpPr>
          <p:nvPr>
            <p:ph type="dt" sz="half" idx="10"/>
          </p:nvPr>
        </p:nvSpPr>
        <p:spPr/>
        <p:txBody>
          <a:bodyPr/>
          <a:lstStyle>
            <a:lvl1pPr>
              <a:defRPr/>
            </a:lvl1pPr>
          </a:lstStyle>
          <a:p>
            <a:pPr>
              <a:defRPr/>
            </a:pPr>
            <a:endParaRPr lang="ru-RU"/>
          </a:p>
        </p:txBody>
      </p:sp>
      <p:sp>
        <p:nvSpPr>
          <p:cNvPr id="7" name="Нижний колонтитул 4">
            <a:extLst>
              <a:ext uri="{FF2B5EF4-FFF2-40B4-BE49-F238E27FC236}">
                <a16:creationId xmlns:a16="http://schemas.microsoft.com/office/drawing/2014/main" xmlns="" id="{1A496F3C-31C1-407D-9686-370B4CF4203A}"/>
              </a:ext>
            </a:extLst>
          </p:cNvPr>
          <p:cNvSpPr>
            <a:spLocks noGrp="1"/>
          </p:cNvSpPr>
          <p:nvPr>
            <p:ph type="ftr" sz="quarter" idx="11"/>
          </p:nvPr>
        </p:nvSpPr>
        <p:spPr/>
        <p:txBody>
          <a:bodyPr/>
          <a:lstStyle>
            <a:lvl1pPr>
              <a:defRPr/>
            </a:lvl1pPr>
          </a:lstStyle>
          <a:p>
            <a:pPr>
              <a:defRPr/>
            </a:pPr>
            <a:endParaRPr lang="ru-RU"/>
          </a:p>
        </p:txBody>
      </p:sp>
      <p:sp>
        <p:nvSpPr>
          <p:cNvPr id="8" name="Номер слайда 5">
            <a:extLst>
              <a:ext uri="{FF2B5EF4-FFF2-40B4-BE49-F238E27FC236}">
                <a16:creationId xmlns:a16="http://schemas.microsoft.com/office/drawing/2014/main" xmlns="" id="{3EF1C9EA-171D-4CE5-B559-7E9FC401D59E}"/>
              </a:ext>
            </a:extLst>
          </p:cNvPr>
          <p:cNvSpPr>
            <a:spLocks noGrp="1"/>
          </p:cNvSpPr>
          <p:nvPr>
            <p:ph type="sldNum" sz="quarter" idx="12"/>
          </p:nvPr>
        </p:nvSpPr>
        <p:spPr>
          <a:xfrm>
            <a:off x="8388350" y="6492875"/>
            <a:ext cx="442913" cy="365125"/>
          </a:xfrm>
        </p:spPr>
        <p:txBody>
          <a:bodyPr/>
          <a:lstStyle>
            <a:lvl1pPr>
              <a:defRPr b="1" smtClean="0">
                <a:solidFill>
                  <a:schemeClr val="bg1"/>
                </a:solidFill>
              </a:defRPr>
            </a:lvl1pPr>
          </a:lstStyle>
          <a:p>
            <a:pPr>
              <a:defRPr/>
            </a:pPr>
            <a:fld id="{789FC806-2939-48AC-8427-6411BF22A59B}" type="slidenum">
              <a:rPr lang="ru-RU"/>
              <a:pPr>
                <a:defRPr/>
              </a:pPr>
              <a:t>‹#›</a:t>
            </a:fld>
            <a:endParaRPr lang="ru-RU" dirty="0"/>
          </a:p>
        </p:txBody>
      </p:sp>
    </p:spTree>
    <p:extLst>
      <p:ext uri="{BB962C8B-B14F-4D97-AF65-F5344CB8AC3E}">
        <p14:creationId xmlns:p14="http://schemas.microsoft.com/office/powerpoint/2010/main" val="97217922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lvl1pPr>
              <a:defRPr lang="ru-RU" sz="3600" kern="1200" dirty="0">
                <a:solidFill>
                  <a:schemeClr val="tx2">
                    <a:lumMod val="50000"/>
                  </a:schemeClr>
                </a:solidFill>
                <a:effectLst>
                  <a:outerShdw blurRad="38100" dist="38100" dir="2700000" algn="tl">
                    <a:srgbClr val="000000">
                      <a:alpha val="43137"/>
                    </a:srgbClr>
                  </a:outerShdw>
                </a:effectLst>
                <a:latin typeface="Arial Black" panose="020B0A04020102020204" pitchFamily="34" charset="0"/>
                <a:ea typeface="+mj-ea"/>
                <a:cs typeface="+mj-cs"/>
              </a:defRPr>
            </a:lvl1pPr>
          </a:lstStyle>
          <a:p>
            <a:r>
              <a:rPr lang="ru-RU"/>
              <a:t>Образец заголовка</a:t>
            </a:r>
            <a:endParaRPr lang="ru-RU" dirty="0"/>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xmlns="" id="{35523795-12D4-497D-8EB1-B590E08CE9A3}"/>
              </a:ext>
            </a:extLst>
          </p:cNvPr>
          <p:cNvSpPr>
            <a:spLocks noGrp="1"/>
          </p:cNvSpPr>
          <p:nvPr>
            <p:ph type="dt" sz="half" idx="10"/>
          </p:nvPr>
        </p:nvSpPr>
        <p:spPr/>
        <p:txBody>
          <a:bodyPr/>
          <a:lstStyle>
            <a:lvl1pPr>
              <a:defRPr/>
            </a:lvl1pPr>
          </a:lstStyle>
          <a:p>
            <a:pPr>
              <a:defRPr/>
            </a:pPr>
            <a:endParaRPr lang="ru-RU"/>
          </a:p>
        </p:txBody>
      </p:sp>
      <p:sp>
        <p:nvSpPr>
          <p:cNvPr id="6" name="Нижний колонтитул 5">
            <a:extLst>
              <a:ext uri="{FF2B5EF4-FFF2-40B4-BE49-F238E27FC236}">
                <a16:creationId xmlns:a16="http://schemas.microsoft.com/office/drawing/2014/main" xmlns="" id="{A66A9E87-BA71-4CAE-9A57-5E4B879E3E85}"/>
              </a:ext>
            </a:extLst>
          </p:cNvPr>
          <p:cNvSpPr>
            <a:spLocks noGrp="1"/>
          </p:cNvSpPr>
          <p:nvPr>
            <p:ph type="ftr" sz="quarter" idx="11"/>
          </p:nvPr>
        </p:nvSpPr>
        <p:spPr/>
        <p:txBody>
          <a:bodyPr/>
          <a:lstStyle>
            <a:lvl1pPr>
              <a:defRPr/>
            </a:lvl1pPr>
          </a:lstStyle>
          <a:p>
            <a:pPr>
              <a:defRPr/>
            </a:pPr>
            <a:endParaRPr lang="ru-RU"/>
          </a:p>
        </p:txBody>
      </p:sp>
      <p:sp>
        <p:nvSpPr>
          <p:cNvPr id="7" name="Номер слайда 6">
            <a:extLst>
              <a:ext uri="{FF2B5EF4-FFF2-40B4-BE49-F238E27FC236}">
                <a16:creationId xmlns:a16="http://schemas.microsoft.com/office/drawing/2014/main" xmlns="" id="{58DA3496-09B1-46CF-BE70-0C4A982EEE04}"/>
              </a:ext>
            </a:extLst>
          </p:cNvPr>
          <p:cNvSpPr>
            <a:spLocks noGrp="1"/>
          </p:cNvSpPr>
          <p:nvPr>
            <p:ph type="sldNum" sz="quarter" idx="12"/>
          </p:nvPr>
        </p:nvSpPr>
        <p:spPr>
          <a:xfrm>
            <a:off x="8388350" y="6492875"/>
            <a:ext cx="442913" cy="365125"/>
          </a:xfrm>
        </p:spPr>
        <p:txBody>
          <a:bodyPr/>
          <a:lstStyle>
            <a:lvl1pPr>
              <a:defRPr/>
            </a:lvl1pPr>
          </a:lstStyle>
          <a:p>
            <a:pPr>
              <a:defRPr/>
            </a:pPr>
            <a:fld id="{AB52AB83-3E72-44FB-9C2B-ADF3D55DE110}" type="slidenum">
              <a:rPr lang="ru-RU"/>
              <a:pPr>
                <a:defRPr/>
              </a:pPr>
              <a:t>‹#›</a:t>
            </a:fld>
            <a:endParaRPr lang="ru-RU"/>
          </a:p>
        </p:txBody>
      </p:sp>
    </p:spTree>
    <p:extLst>
      <p:ext uri="{BB962C8B-B14F-4D97-AF65-F5344CB8AC3E}">
        <p14:creationId xmlns:p14="http://schemas.microsoft.com/office/powerpoint/2010/main" val="3342074059"/>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lvl1pPr algn="l" defTabSz="914400" rtl="0" eaLnBrk="1" latinLnBrk="0" hangingPunct="1">
              <a:lnSpc>
                <a:spcPct val="90000"/>
              </a:lnSpc>
              <a:spcBef>
                <a:spcPct val="0"/>
              </a:spcBef>
              <a:buNone/>
              <a:defRPr lang="ru-RU" sz="3600" kern="1200" dirty="0">
                <a:solidFill>
                  <a:schemeClr val="tx2">
                    <a:lumMod val="50000"/>
                  </a:schemeClr>
                </a:solidFill>
                <a:effectLst>
                  <a:outerShdw blurRad="38100" dist="38100" dir="2700000" algn="tl">
                    <a:srgbClr val="000000">
                      <a:alpha val="43137"/>
                    </a:srgbClr>
                  </a:outerShdw>
                </a:effectLst>
                <a:latin typeface="Arial Black" panose="020B0A04020102020204" pitchFamily="34" charset="0"/>
                <a:ea typeface="+mj-ea"/>
                <a:cs typeface="+mj-cs"/>
              </a:defRPr>
            </a:lvl1pPr>
          </a:lstStyle>
          <a:p>
            <a:r>
              <a:rPr lang="ru-RU"/>
              <a:t>Образец заголовка</a:t>
            </a:r>
            <a:endParaRPr lang="ru-RU" dirty="0"/>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xmlns="" id="{493FBEAF-F1A0-4D02-B9B4-5D4D7A48524A}"/>
              </a:ext>
            </a:extLst>
          </p:cNvPr>
          <p:cNvSpPr>
            <a:spLocks noGrp="1"/>
          </p:cNvSpPr>
          <p:nvPr>
            <p:ph type="dt" sz="half" idx="10"/>
          </p:nvPr>
        </p:nvSpPr>
        <p:spPr/>
        <p:txBody>
          <a:bodyPr/>
          <a:lstStyle>
            <a:lvl1pPr>
              <a:defRPr/>
            </a:lvl1pPr>
          </a:lstStyle>
          <a:p>
            <a:pPr>
              <a:defRPr/>
            </a:pPr>
            <a:endParaRPr lang="ru-RU"/>
          </a:p>
        </p:txBody>
      </p:sp>
      <p:sp>
        <p:nvSpPr>
          <p:cNvPr id="8" name="Нижний колонтитул 7">
            <a:extLst>
              <a:ext uri="{FF2B5EF4-FFF2-40B4-BE49-F238E27FC236}">
                <a16:creationId xmlns:a16="http://schemas.microsoft.com/office/drawing/2014/main" xmlns="" id="{8B4FA878-F727-47A8-A9E4-A6E911BB340C}"/>
              </a:ext>
            </a:extLst>
          </p:cNvPr>
          <p:cNvSpPr>
            <a:spLocks noGrp="1"/>
          </p:cNvSpPr>
          <p:nvPr>
            <p:ph type="ftr" sz="quarter" idx="11"/>
          </p:nvPr>
        </p:nvSpPr>
        <p:spPr/>
        <p:txBody>
          <a:bodyPr/>
          <a:lstStyle>
            <a:lvl1pPr>
              <a:defRPr/>
            </a:lvl1pPr>
          </a:lstStyle>
          <a:p>
            <a:pPr>
              <a:defRPr/>
            </a:pPr>
            <a:endParaRPr lang="ru-RU"/>
          </a:p>
        </p:txBody>
      </p:sp>
      <p:sp>
        <p:nvSpPr>
          <p:cNvPr id="9" name="Номер слайда 8">
            <a:extLst>
              <a:ext uri="{FF2B5EF4-FFF2-40B4-BE49-F238E27FC236}">
                <a16:creationId xmlns:a16="http://schemas.microsoft.com/office/drawing/2014/main" xmlns="" id="{90E7BBFE-9386-45C3-B349-173F5F848971}"/>
              </a:ext>
            </a:extLst>
          </p:cNvPr>
          <p:cNvSpPr>
            <a:spLocks noGrp="1"/>
          </p:cNvSpPr>
          <p:nvPr>
            <p:ph type="sldNum" sz="quarter" idx="12"/>
          </p:nvPr>
        </p:nvSpPr>
        <p:spPr>
          <a:xfrm>
            <a:off x="8388350" y="6492875"/>
            <a:ext cx="442913" cy="365125"/>
          </a:xfrm>
        </p:spPr>
        <p:txBody>
          <a:bodyPr/>
          <a:lstStyle>
            <a:lvl1pPr>
              <a:defRPr/>
            </a:lvl1pPr>
          </a:lstStyle>
          <a:p>
            <a:pPr>
              <a:defRPr/>
            </a:pPr>
            <a:fld id="{04E2B09D-51EA-4FCD-9571-565168968224}" type="slidenum">
              <a:rPr lang="ru-RU"/>
              <a:pPr>
                <a:defRPr/>
              </a:pPr>
              <a:t>‹#›</a:t>
            </a:fld>
            <a:endParaRPr lang="ru-RU"/>
          </a:p>
        </p:txBody>
      </p:sp>
    </p:spTree>
    <p:extLst>
      <p:ext uri="{BB962C8B-B14F-4D97-AF65-F5344CB8AC3E}">
        <p14:creationId xmlns:p14="http://schemas.microsoft.com/office/powerpoint/2010/main" val="236899026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lvl1pPr algn="l" defTabSz="914400" rtl="0" eaLnBrk="1" latinLnBrk="0" hangingPunct="1">
              <a:lnSpc>
                <a:spcPct val="90000"/>
              </a:lnSpc>
              <a:spcBef>
                <a:spcPct val="0"/>
              </a:spcBef>
              <a:buNone/>
              <a:defRPr lang="ru-RU" sz="3600" kern="1200" dirty="0">
                <a:solidFill>
                  <a:schemeClr val="tx2">
                    <a:lumMod val="50000"/>
                  </a:schemeClr>
                </a:solidFill>
                <a:effectLst>
                  <a:outerShdw blurRad="38100" dist="38100" dir="2700000" algn="tl">
                    <a:srgbClr val="000000">
                      <a:alpha val="43137"/>
                    </a:srgbClr>
                  </a:outerShdw>
                </a:effectLst>
                <a:latin typeface="Arial Black" panose="020B0A04020102020204" pitchFamily="34" charset="0"/>
                <a:ea typeface="+mj-ea"/>
                <a:cs typeface="+mj-cs"/>
              </a:defRPr>
            </a:lvl1pPr>
          </a:lstStyle>
          <a:p>
            <a:r>
              <a:rPr lang="ru-RU"/>
              <a:t>Образец заголовка</a:t>
            </a:r>
            <a:endParaRPr lang="ru-RU" dirty="0"/>
          </a:p>
        </p:txBody>
      </p:sp>
      <p:sp>
        <p:nvSpPr>
          <p:cNvPr id="3" name="Дата 2">
            <a:extLst>
              <a:ext uri="{FF2B5EF4-FFF2-40B4-BE49-F238E27FC236}">
                <a16:creationId xmlns:a16="http://schemas.microsoft.com/office/drawing/2014/main" xmlns="" id="{A44394D6-B567-4EC2-987B-A0ED6A00EA97}"/>
              </a:ext>
            </a:extLst>
          </p:cNvPr>
          <p:cNvSpPr>
            <a:spLocks noGrp="1"/>
          </p:cNvSpPr>
          <p:nvPr>
            <p:ph type="dt" sz="half" idx="10"/>
          </p:nvPr>
        </p:nvSpPr>
        <p:spPr/>
        <p:txBody>
          <a:bodyPr/>
          <a:lstStyle>
            <a:lvl1pPr>
              <a:defRPr/>
            </a:lvl1pPr>
          </a:lstStyle>
          <a:p>
            <a:pPr>
              <a:defRPr/>
            </a:pPr>
            <a:endParaRPr lang="ru-RU"/>
          </a:p>
        </p:txBody>
      </p:sp>
      <p:sp>
        <p:nvSpPr>
          <p:cNvPr id="4" name="Нижний колонтитул 3">
            <a:extLst>
              <a:ext uri="{FF2B5EF4-FFF2-40B4-BE49-F238E27FC236}">
                <a16:creationId xmlns:a16="http://schemas.microsoft.com/office/drawing/2014/main" xmlns="" id="{3593EAE4-6CB5-4927-B2C0-3382C693EB99}"/>
              </a:ext>
            </a:extLst>
          </p:cNvPr>
          <p:cNvSpPr>
            <a:spLocks noGrp="1"/>
          </p:cNvSpPr>
          <p:nvPr>
            <p:ph type="ftr" sz="quarter" idx="11"/>
          </p:nvPr>
        </p:nvSpPr>
        <p:spPr/>
        <p:txBody>
          <a:bodyPr/>
          <a:lstStyle>
            <a:lvl1pPr>
              <a:defRPr/>
            </a:lvl1pPr>
          </a:lstStyle>
          <a:p>
            <a:pPr>
              <a:defRPr/>
            </a:pPr>
            <a:endParaRPr lang="ru-RU"/>
          </a:p>
        </p:txBody>
      </p:sp>
      <p:sp>
        <p:nvSpPr>
          <p:cNvPr id="5" name="Номер слайда 4">
            <a:extLst>
              <a:ext uri="{FF2B5EF4-FFF2-40B4-BE49-F238E27FC236}">
                <a16:creationId xmlns:a16="http://schemas.microsoft.com/office/drawing/2014/main" xmlns="" id="{D9A7FBFD-04E7-486E-9C82-91C08D942A15}"/>
              </a:ext>
            </a:extLst>
          </p:cNvPr>
          <p:cNvSpPr>
            <a:spLocks noGrp="1"/>
          </p:cNvSpPr>
          <p:nvPr>
            <p:ph type="sldNum" sz="quarter" idx="12"/>
          </p:nvPr>
        </p:nvSpPr>
        <p:spPr>
          <a:xfrm>
            <a:off x="8388350" y="6492875"/>
            <a:ext cx="442913" cy="365125"/>
          </a:xfrm>
        </p:spPr>
        <p:txBody>
          <a:bodyPr/>
          <a:lstStyle>
            <a:lvl1pPr>
              <a:defRPr/>
            </a:lvl1pPr>
          </a:lstStyle>
          <a:p>
            <a:pPr>
              <a:defRPr/>
            </a:pPr>
            <a:fld id="{6142D845-2A7F-4B79-A00C-3875C0D3592A}" type="slidenum">
              <a:rPr lang="ru-RU"/>
              <a:pPr>
                <a:defRPr/>
              </a:pPr>
              <a:t>‹#›</a:t>
            </a:fld>
            <a:endParaRPr lang="ru-RU"/>
          </a:p>
        </p:txBody>
      </p:sp>
    </p:spTree>
    <p:extLst>
      <p:ext uri="{BB962C8B-B14F-4D97-AF65-F5344CB8AC3E}">
        <p14:creationId xmlns:p14="http://schemas.microsoft.com/office/powerpoint/2010/main" val="296599096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xmlns="" id="{713F8766-6DD6-466E-8320-68E48811DD06}"/>
              </a:ext>
            </a:extLst>
          </p:cNvPr>
          <p:cNvSpPr>
            <a:spLocks noGrp="1"/>
          </p:cNvSpPr>
          <p:nvPr>
            <p:ph type="dt" sz="half" idx="10"/>
          </p:nvPr>
        </p:nvSpPr>
        <p:spPr/>
        <p:txBody>
          <a:bodyPr/>
          <a:lstStyle>
            <a:lvl1pPr>
              <a:defRPr/>
            </a:lvl1pPr>
          </a:lstStyle>
          <a:p>
            <a:pPr>
              <a:defRPr/>
            </a:pPr>
            <a:endParaRPr lang="ru-RU"/>
          </a:p>
        </p:txBody>
      </p:sp>
      <p:sp>
        <p:nvSpPr>
          <p:cNvPr id="3" name="Нижний колонтитул 2">
            <a:extLst>
              <a:ext uri="{FF2B5EF4-FFF2-40B4-BE49-F238E27FC236}">
                <a16:creationId xmlns:a16="http://schemas.microsoft.com/office/drawing/2014/main" xmlns="" id="{09E20138-3152-4BE4-BB60-436C74277907}"/>
              </a:ext>
            </a:extLst>
          </p:cNvPr>
          <p:cNvSpPr>
            <a:spLocks noGrp="1"/>
          </p:cNvSpPr>
          <p:nvPr>
            <p:ph type="ftr" sz="quarter" idx="11"/>
          </p:nvPr>
        </p:nvSpPr>
        <p:spPr/>
        <p:txBody>
          <a:bodyPr/>
          <a:lstStyle>
            <a:lvl1pPr>
              <a:defRPr/>
            </a:lvl1pPr>
          </a:lstStyle>
          <a:p>
            <a:pPr>
              <a:defRPr/>
            </a:pPr>
            <a:endParaRPr lang="ru-RU"/>
          </a:p>
        </p:txBody>
      </p:sp>
      <p:sp>
        <p:nvSpPr>
          <p:cNvPr id="4" name="Номер слайда 3">
            <a:extLst>
              <a:ext uri="{FF2B5EF4-FFF2-40B4-BE49-F238E27FC236}">
                <a16:creationId xmlns:a16="http://schemas.microsoft.com/office/drawing/2014/main" xmlns="" id="{317BED9E-6CE3-4327-8354-CDBC46534D56}"/>
              </a:ext>
            </a:extLst>
          </p:cNvPr>
          <p:cNvSpPr>
            <a:spLocks noGrp="1"/>
          </p:cNvSpPr>
          <p:nvPr>
            <p:ph type="sldNum" sz="quarter" idx="12"/>
          </p:nvPr>
        </p:nvSpPr>
        <p:spPr>
          <a:xfrm>
            <a:off x="8388350" y="6492875"/>
            <a:ext cx="442913" cy="365125"/>
          </a:xfrm>
        </p:spPr>
        <p:txBody>
          <a:bodyPr/>
          <a:lstStyle>
            <a:lvl1pPr>
              <a:defRPr/>
            </a:lvl1pPr>
          </a:lstStyle>
          <a:p>
            <a:pPr>
              <a:defRPr/>
            </a:pPr>
            <a:fld id="{355D5B6F-90D1-4A9E-A125-38D1C64211E2}" type="slidenum">
              <a:rPr lang="ru-RU"/>
              <a:pPr>
                <a:defRPr/>
              </a:pPr>
              <a:t>‹#›</a:t>
            </a:fld>
            <a:endParaRPr lang="ru-RU"/>
          </a:p>
        </p:txBody>
      </p:sp>
    </p:spTree>
    <p:extLst>
      <p:ext uri="{BB962C8B-B14F-4D97-AF65-F5344CB8AC3E}">
        <p14:creationId xmlns:p14="http://schemas.microsoft.com/office/powerpoint/2010/main" val="3943455495"/>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a:extLst>
              <a:ext uri="{FF2B5EF4-FFF2-40B4-BE49-F238E27FC236}">
                <a16:creationId xmlns:a16="http://schemas.microsoft.com/office/drawing/2014/main" xmlns="" id="{1A2762BC-AD94-4A02-A809-C7849872B0FA}"/>
              </a:ext>
            </a:extLst>
          </p:cNvPr>
          <p:cNvSpPr>
            <a:spLocks noGrp="1"/>
          </p:cNvSpPr>
          <p:nvPr>
            <p:ph type="dt" sz="half" idx="10"/>
          </p:nvPr>
        </p:nvSpPr>
        <p:spPr/>
        <p:txBody>
          <a:bodyPr/>
          <a:lstStyle>
            <a:lvl1pPr>
              <a:defRPr/>
            </a:lvl1pPr>
          </a:lstStyle>
          <a:p>
            <a:pPr>
              <a:defRPr/>
            </a:pPr>
            <a:endParaRPr lang="ru-RU"/>
          </a:p>
        </p:txBody>
      </p:sp>
      <p:sp>
        <p:nvSpPr>
          <p:cNvPr id="6" name="Нижний колонтитул 5">
            <a:extLst>
              <a:ext uri="{FF2B5EF4-FFF2-40B4-BE49-F238E27FC236}">
                <a16:creationId xmlns:a16="http://schemas.microsoft.com/office/drawing/2014/main" xmlns="" id="{7F5E6BAF-EF67-4C31-B692-9BB6294EE134}"/>
              </a:ext>
            </a:extLst>
          </p:cNvPr>
          <p:cNvSpPr>
            <a:spLocks noGrp="1"/>
          </p:cNvSpPr>
          <p:nvPr>
            <p:ph type="ftr" sz="quarter" idx="11"/>
          </p:nvPr>
        </p:nvSpPr>
        <p:spPr/>
        <p:txBody>
          <a:bodyPr/>
          <a:lstStyle>
            <a:lvl1pPr>
              <a:defRPr/>
            </a:lvl1pPr>
          </a:lstStyle>
          <a:p>
            <a:pPr>
              <a:defRPr/>
            </a:pPr>
            <a:endParaRPr lang="ru-RU"/>
          </a:p>
        </p:txBody>
      </p:sp>
      <p:sp>
        <p:nvSpPr>
          <p:cNvPr id="7" name="Номер слайда 6">
            <a:extLst>
              <a:ext uri="{FF2B5EF4-FFF2-40B4-BE49-F238E27FC236}">
                <a16:creationId xmlns:a16="http://schemas.microsoft.com/office/drawing/2014/main" xmlns="" id="{FF47E919-6DC7-48A9-92A9-CB8FACC0F8DC}"/>
              </a:ext>
            </a:extLst>
          </p:cNvPr>
          <p:cNvSpPr>
            <a:spLocks noGrp="1"/>
          </p:cNvSpPr>
          <p:nvPr>
            <p:ph type="sldNum" sz="quarter" idx="12"/>
          </p:nvPr>
        </p:nvSpPr>
        <p:spPr>
          <a:xfrm>
            <a:off x="8388350" y="6492875"/>
            <a:ext cx="442913" cy="365125"/>
          </a:xfrm>
        </p:spPr>
        <p:txBody>
          <a:bodyPr/>
          <a:lstStyle>
            <a:lvl1pPr>
              <a:defRPr/>
            </a:lvl1pPr>
          </a:lstStyle>
          <a:p>
            <a:pPr>
              <a:defRPr/>
            </a:pPr>
            <a:fld id="{FD088748-973E-48A5-A0DE-9EA85E577348}" type="slidenum">
              <a:rPr lang="ru-RU"/>
              <a:pPr>
                <a:defRPr/>
              </a:pPr>
              <a:t>‹#›</a:t>
            </a:fld>
            <a:endParaRPr lang="ru-RU"/>
          </a:p>
        </p:txBody>
      </p:sp>
    </p:spTree>
    <p:extLst>
      <p:ext uri="{BB962C8B-B14F-4D97-AF65-F5344CB8AC3E}">
        <p14:creationId xmlns:p14="http://schemas.microsoft.com/office/powerpoint/2010/main" val="23486516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ru-RU" noProof="0"/>
              <a:t>Вставка рисунка</a:t>
            </a:r>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a:extLst>
              <a:ext uri="{FF2B5EF4-FFF2-40B4-BE49-F238E27FC236}">
                <a16:creationId xmlns:a16="http://schemas.microsoft.com/office/drawing/2014/main" xmlns="" id="{7A8149E9-139A-4AB9-B618-5735CC13C861}"/>
              </a:ext>
            </a:extLst>
          </p:cNvPr>
          <p:cNvSpPr>
            <a:spLocks noGrp="1"/>
          </p:cNvSpPr>
          <p:nvPr>
            <p:ph type="dt" sz="half" idx="10"/>
          </p:nvPr>
        </p:nvSpPr>
        <p:spPr/>
        <p:txBody>
          <a:bodyPr/>
          <a:lstStyle>
            <a:lvl1pPr>
              <a:defRPr/>
            </a:lvl1pPr>
          </a:lstStyle>
          <a:p>
            <a:pPr>
              <a:defRPr/>
            </a:pPr>
            <a:endParaRPr lang="ru-RU"/>
          </a:p>
        </p:txBody>
      </p:sp>
      <p:sp>
        <p:nvSpPr>
          <p:cNvPr id="6" name="Нижний колонтитул 5">
            <a:extLst>
              <a:ext uri="{FF2B5EF4-FFF2-40B4-BE49-F238E27FC236}">
                <a16:creationId xmlns:a16="http://schemas.microsoft.com/office/drawing/2014/main" xmlns="" id="{B15AE2E1-072F-4561-A971-FF759EDF5DDB}"/>
              </a:ext>
            </a:extLst>
          </p:cNvPr>
          <p:cNvSpPr>
            <a:spLocks noGrp="1"/>
          </p:cNvSpPr>
          <p:nvPr>
            <p:ph type="ftr" sz="quarter" idx="11"/>
          </p:nvPr>
        </p:nvSpPr>
        <p:spPr/>
        <p:txBody>
          <a:bodyPr/>
          <a:lstStyle>
            <a:lvl1pPr>
              <a:defRPr/>
            </a:lvl1pPr>
          </a:lstStyle>
          <a:p>
            <a:pPr>
              <a:defRPr/>
            </a:pPr>
            <a:endParaRPr lang="ru-RU"/>
          </a:p>
        </p:txBody>
      </p:sp>
      <p:sp>
        <p:nvSpPr>
          <p:cNvPr id="7" name="Номер слайда 6">
            <a:extLst>
              <a:ext uri="{FF2B5EF4-FFF2-40B4-BE49-F238E27FC236}">
                <a16:creationId xmlns:a16="http://schemas.microsoft.com/office/drawing/2014/main" xmlns="" id="{841BB877-7D0D-4823-A108-7759C77A540A}"/>
              </a:ext>
            </a:extLst>
          </p:cNvPr>
          <p:cNvSpPr>
            <a:spLocks noGrp="1"/>
          </p:cNvSpPr>
          <p:nvPr>
            <p:ph type="sldNum" sz="quarter" idx="12"/>
          </p:nvPr>
        </p:nvSpPr>
        <p:spPr>
          <a:xfrm>
            <a:off x="8388350" y="6492875"/>
            <a:ext cx="442913" cy="365125"/>
          </a:xfrm>
        </p:spPr>
        <p:txBody>
          <a:bodyPr/>
          <a:lstStyle>
            <a:lvl1pPr>
              <a:defRPr/>
            </a:lvl1pPr>
          </a:lstStyle>
          <a:p>
            <a:pPr>
              <a:defRPr/>
            </a:pPr>
            <a:fld id="{20B637B9-BB3D-4DFF-A11B-EAE57DD60896}" type="slidenum">
              <a:rPr lang="ru-RU"/>
              <a:pPr>
                <a:defRPr/>
              </a:pPr>
              <a:t>‹#›</a:t>
            </a:fld>
            <a:endParaRPr lang="ru-RU"/>
          </a:p>
        </p:txBody>
      </p:sp>
    </p:spTree>
    <p:extLst>
      <p:ext uri="{BB962C8B-B14F-4D97-AF65-F5344CB8AC3E}">
        <p14:creationId xmlns:p14="http://schemas.microsoft.com/office/powerpoint/2010/main" val="1632948294"/>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D8325B7-3358-43CF-B7DF-EFBA3C743292}"/>
              </a:ext>
            </a:extLst>
          </p:cNvPr>
          <p:cNvSpPr>
            <a:spLocks noGrp="1"/>
          </p:cNvSpPr>
          <p:nvPr>
            <p:ph type="title"/>
          </p:nvPr>
        </p:nvSpPr>
        <p:spPr>
          <a:xfrm>
            <a:off x="684213" y="484188"/>
            <a:ext cx="7940675" cy="896937"/>
          </a:xfrm>
          <a:prstGeom prst="rect">
            <a:avLst/>
          </a:prstGeom>
        </p:spPr>
        <p:txBody>
          <a:bodyPr vert="horz" lIns="91440" tIns="45720" rIns="91440" bIns="45720" rtlCol="0" anchor="t">
            <a:noAutofit/>
          </a:bodyPr>
          <a:lstStyle/>
          <a:p>
            <a:pPr lvl="0"/>
            <a:r>
              <a:rPr lang="ru-RU" dirty="0"/>
              <a:t>Образец заголовка</a:t>
            </a:r>
          </a:p>
        </p:txBody>
      </p:sp>
      <p:sp>
        <p:nvSpPr>
          <p:cNvPr id="1027" name="Текст 2">
            <a:extLst>
              <a:ext uri="{FF2B5EF4-FFF2-40B4-BE49-F238E27FC236}">
                <a16:creationId xmlns:a16="http://schemas.microsoft.com/office/drawing/2014/main" xmlns="" id="{7BF6E5AE-4142-4FE2-B86C-8D11A5B47EFE}"/>
              </a:ext>
            </a:extLst>
          </p:cNvPr>
          <p:cNvSpPr>
            <a:spLocks noGrp="1" noChangeArrowheads="1"/>
          </p:cNvSpPr>
          <p:nvPr>
            <p:ph type="body" idx="1"/>
          </p:nvPr>
        </p:nvSpPr>
        <p:spPr bwMode="auto">
          <a:xfrm>
            <a:off x="684213" y="1628775"/>
            <a:ext cx="80137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a:extLst>
              <a:ext uri="{FF2B5EF4-FFF2-40B4-BE49-F238E27FC236}">
                <a16:creationId xmlns:a16="http://schemas.microsoft.com/office/drawing/2014/main" xmlns="" id="{622796D3-C5AB-47D9-ACF8-8680A5B93B54}"/>
              </a:ext>
            </a:extLst>
          </p:cNvPr>
          <p:cNvSpPr>
            <a:spLocks noGrp="1"/>
          </p:cNvSpPr>
          <p:nvPr>
            <p:ph type="dt" sz="half" idx="2"/>
          </p:nvPr>
        </p:nvSpPr>
        <p:spPr>
          <a:xfrm>
            <a:off x="3360738" y="6154738"/>
            <a:ext cx="2133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dirty="0">
                <a:solidFill>
                  <a:schemeClr val="tx1">
                    <a:tint val="75000"/>
                  </a:schemeClr>
                </a:solidFill>
                <a:latin typeface="+mn-lt"/>
              </a:defRPr>
            </a:lvl1pPr>
          </a:lstStyle>
          <a:p>
            <a:pPr>
              <a:defRPr/>
            </a:pPr>
            <a:endParaRPr lang="ru-RU"/>
          </a:p>
        </p:txBody>
      </p:sp>
      <p:sp>
        <p:nvSpPr>
          <p:cNvPr id="5" name="Нижний колонтитул 4">
            <a:extLst>
              <a:ext uri="{FF2B5EF4-FFF2-40B4-BE49-F238E27FC236}">
                <a16:creationId xmlns:a16="http://schemas.microsoft.com/office/drawing/2014/main" xmlns="" id="{85FCB1F7-7002-4888-B820-044E9AFF593A}"/>
              </a:ext>
            </a:extLst>
          </p:cNvPr>
          <p:cNvSpPr>
            <a:spLocks noGrp="1"/>
          </p:cNvSpPr>
          <p:nvPr>
            <p:ph type="ftr" sz="quarter" idx="3"/>
          </p:nvPr>
        </p:nvSpPr>
        <p:spPr>
          <a:xfrm>
            <a:off x="688975" y="6183313"/>
            <a:ext cx="2592388"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defRPr>
            </a:lvl1pPr>
          </a:lstStyle>
          <a:p>
            <a:pPr>
              <a:defRPr/>
            </a:pPr>
            <a:endParaRPr lang="ru-RU"/>
          </a:p>
        </p:txBody>
      </p:sp>
      <p:sp>
        <p:nvSpPr>
          <p:cNvPr id="8" name="Номер слайда 5">
            <a:extLst>
              <a:ext uri="{FF2B5EF4-FFF2-40B4-BE49-F238E27FC236}">
                <a16:creationId xmlns:a16="http://schemas.microsoft.com/office/drawing/2014/main" xmlns="" id="{66BA8664-1526-42E3-BC46-E6516883A84C}"/>
              </a:ext>
            </a:extLst>
          </p:cNvPr>
          <p:cNvSpPr>
            <a:spLocks noGrp="1"/>
          </p:cNvSpPr>
          <p:nvPr>
            <p:ph type="sldNum" sz="quarter" idx="4"/>
          </p:nvPr>
        </p:nvSpPr>
        <p:spPr>
          <a:xfrm>
            <a:off x="34925" y="6381750"/>
            <a:ext cx="442913" cy="260350"/>
          </a:xfrm>
          <a:prstGeom prst="rect">
            <a:avLst/>
          </a:prstGeom>
        </p:spPr>
        <p:txBody>
          <a:bodyPr vert="horz" lIns="91440" tIns="45720" rIns="91440" bIns="45720" rtlCol="0" anchor="ctr"/>
          <a:lstStyle>
            <a:lvl1pPr algn="ctr" eaLnBrk="1" fontAlgn="auto" hangingPunct="1">
              <a:spcBef>
                <a:spcPts val="0"/>
              </a:spcBef>
              <a:spcAft>
                <a:spcPts val="0"/>
              </a:spcAft>
              <a:defRPr sz="1400" smtClean="0">
                <a:solidFill>
                  <a:srgbClr val="FF0000"/>
                </a:solidFill>
                <a:effectLst>
                  <a:outerShdw blurRad="38100" dist="38100" dir="2700000" algn="tl">
                    <a:srgbClr val="000000">
                      <a:alpha val="43137"/>
                    </a:srgbClr>
                  </a:outerShdw>
                </a:effectLst>
                <a:latin typeface="+mn-lt"/>
              </a:defRPr>
            </a:lvl1pPr>
          </a:lstStyle>
          <a:p>
            <a:pPr>
              <a:defRPr/>
            </a:pPr>
            <a:fld id="{1CF828C9-A85B-4DFA-AD91-BAB06C6D022E}" type="slidenum">
              <a:rPr lang="ru-RU"/>
              <a:pPr>
                <a:defRPr/>
              </a:pPr>
              <a:t>‹#›</a:t>
            </a:fld>
            <a:endParaRPr lang="ru-RU" dirty="0"/>
          </a:p>
        </p:txBody>
      </p:sp>
      <p:sp>
        <p:nvSpPr>
          <p:cNvPr id="9" name="Прямоугольный треугольник 8">
            <a:extLst>
              <a:ext uri="{FF2B5EF4-FFF2-40B4-BE49-F238E27FC236}">
                <a16:creationId xmlns:a16="http://schemas.microsoft.com/office/drawing/2014/main" xmlns="" id="{65463543-DFC5-4542-A7DA-5627B8DA5065}"/>
              </a:ext>
            </a:extLst>
          </p:cNvPr>
          <p:cNvSpPr/>
          <p:nvPr/>
        </p:nvSpPr>
        <p:spPr>
          <a:xfrm rot="5400000">
            <a:off x="8027195" y="6403181"/>
            <a:ext cx="290512" cy="288925"/>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a:p>
        </p:txBody>
      </p:sp>
      <p:cxnSp>
        <p:nvCxnSpPr>
          <p:cNvPr id="10" name="Прямая соединительная линия 9">
            <a:extLst>
              <a:ext uri="{FF2B5EF4-FFF2-40B4-BE49-F238E27FC236}">
                <a16:creationId xmlns:a16="http://schemas.microsoft.com/office/drawing/2014/main" xmlns="" id="{E69F0F13-AFB2-4D37-89BE-6A7DF410207A}"/>
              </a:ext>
            </a:extLst>
          </p:cNvPr>
          <p:cNvCxnSpPr/>
          <p:nvPr/>
        </p:nvCxnSpPr>
        <p:spPr>
          <a:xfrm flipH="1">
            <a:off x="9213850" y="557213"/>
            <a:ext cx="100806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a:extLst>
              <a:ext uri="{FF2B5EF4-FFF2-40B4-BE49-F238E27FC236}">
                <a16:creationId xmlns:a16="http://schemas.microsoft.com/office/drawing/2014/main" xmlns="" id="{7FBE710D-4CE2-4FBC-A15D-C9131BBF0261}"/>
              </a:ext>
            </a:extLst>
          </p:cNvPr>
          <p:cNvCxnSpPr/>
          <p:nvPr/>
        </p:nvCxnSpPr>
        <p:spPr>
          <a:xfrm flipH="1">
            <a:off x="9213850" y="773113"/>
            <a:ext cx="1008063"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xmlns="" id="{E00C54FF-28EB-4117-8B80-D404C1F4EA69}"/>
              </a:ext>
            </a:extLst>
          </p:cNvPr>
          <p:cNvCxnSpPr/>
          <p:nvPr/>
        </p:nvCxnSpPr>
        <p:spPr>
          <a:xfrm flipH="1">
            <a:off x="9213850" y="1419225"/>
            <a:ext cx="1008063" cy="0"/>
          </a:xfrm>
          <a:prstGeom prst="line">
            <a:avLst/>
          </a:prstGeom>
          <a:ln w="127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xmlns="" id="{E41C3475-55C1-453D-8A25-4198294F09D5}"/>
              </a:ext>
            </a:extLst>
          </p:cNvPr>
          <p:cNvCxnSpPr/>
          <p:nvPr/>
        </p:nvCxnSpPr>
        <p:spPr>
          <a:xfrm flipH="1">
            <a:off x="9213850" y="1189038"/>
            <a:ext cx="1008063" cy="0"/>
          </a:xfrm>
          <a:prstGeom prst="line">
            <a:avLst/>
          </a:prstGeom>
          <a:ln w="1270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036" name="TextBox 13">
            <a:extLst>
              <a:ext uri="{FF2B5EF4-FFF2-40B4-BE49-F238E27FC236}">
                <a16:creationId xmlns:a16="http://schemas.microsoft.com/office/drawing/2014/main" xmlns="" id="{FE6A78E1-6AD9-4D0E-8072-85C645C7E96E}"/>
              </a:ext>
            </a:extLst>
          </p:cNvPr>
          <p:cNvSpPr txBox="1">
            <a:spLocks noChangeArrowheads="1"/>
          </p:cNvSpPr>
          <p:nvPr/>
        </p:nvSpPr>
        <p:spPr bwMode="auto">
          <a:xfrm>
            <a:off x="9286875" y="157163"/>
            <a:ext cx="11525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ru-RU" altLang="ru-RU" sz="700">
                <a:solidFill>
                  <a:srgbClr val="0062AC"/>
                </a:solidFill>
              </a:rPr>
              <a:t>Уровень красной полоски при однострочном названии</a:t>
            </a:r>
          </a:p>
        </p:txBody>
      </p:sp>
      <p:sp>
        <p:nvSpPr>
          <p:cNvPr id="1037" name="TextBox 14">
            <a:extLst>
              <a:ext uri="{FF2B5EF4-FFF2-40B4-BE49-F238E27FC236}">
                <a16:creationId xmlns:a16="http://schemas.microsoft.com/office/drawing/2014/main" xmlns="" id="{619AABDB-9CB2-4E00-9854-58F8094A13E9}"/>
              </a:ext>
            </a:extLst>
          </p:cNvPr>
          <p:cNvSpPr txBox="1">
            <a:spLocks noChangeArrowheads="1"/>
          </p:cNvSpPr>
          <p:nvPr/>
        </p:nvSpPr>
        <p:spPr bwMode="auto">
          <a:xfrm>
            <a:off x="9285288" y="739775"/>
            <a:ext cx="11525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ru-RU" altLang="ru-RU" sz="700">
                <a:solidFill>
                  <a:srgbClr val="00823B"/>
                </a:solidFill>
              </a:rPr>
              <a:t>Уровень красной полоски при двустрочном  названии</a:t>
            </a:r>
          </a:p>
        </p:txBody>
      </p:sp>
      <p:sp>
        <p:nvSpPr>
          <p:cNvPr id="1038" name="TextBox 15">
            <a:extLst>
              <a:ext uri="{FF2B5EF4-FFF2-40B4-BE49-F238E27FC236}">
                <a16:creationId xmlns:a16="http://schemas.microsoft.com/office/drawing/2014/main" xmlns="" id="{E7702E6C-DDDA-4D17-828B-19F0BAA28C04}"/>
              </a:ext>
            </a:extLst>
          </p:cNvPr>
          <p:cNvSpPr txBox="1">
            <a:spLocks noChangeArrowheads="1"/>
          </p:cNvSpPr>
          <p:nvPr/>
        </p:nvSpPr>
        <p:spPr bwMode="auto">
          <a:xfrm>
            <a:off x="9251950" y="1193800"/>
            <a:ext cx="1152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ru-RU" altLang="ru-RU" sz="700">
                <a:solidFill>
                  <a:srgbClr val="0062AC"/>
                </a:solidFill>
              </a:rPr>
              <a:t>Уровни заголовков</a:t>
            </a:r>
          </a:p>
        </p:txBody>
      </p:sp>
      <p:sp>
        <p:nvSpPr>
          <p:cNvPr id="1039" name="TextBox 16">
            <a:extLst>
              <a:ext uri="{FF2B5EF4-FFF2-40B4-BE49-F238E27FC236}">
                <a16:creationId xmlns:a16="http://schemas.microsoft.com/office/drawing/2014/main" xmlns="" id="{D5FC2CAC-14FE-45B1-AD1E-4E0C5EA8C407}"/>
              </a:ext>
            </a:extLst>
          </p:cNvPr>
          <p:cNvSpPr txBox="1">
            <a:spLocks noChangeArrowheads="1"/>
          </p:cNvSpPr>
          <p:nvPr/>
        </p:nvSpPr>
        <p:spPr bwMode="auto">
          <a:xfrm>
            <a:off x="9286875" y="1476375"/>
            <a:ext cx="1152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ru-RU" altLang="ru-RU" sz="700">
                <a:solidFill>
                  <a:srgbClr val="00823B"/>
                </a:solidFill>
              </a:rPr>
              <a:t>Уровни заголовков</a:t>
            </a:r>
          </a:p>
        </p:txBody>
      </p:sp>
      <p:cxnSp>
        <p:nvCxnSpPr>
          <p:cNvPr id="19" name="Прямая со стрелкой 18">
            <a:extLst>
              <a:ext uri="{FF2B5EF4-FFF2-40B4-BE49-F238E27FC236}">
                <a16:creationId xmlns:a16="http://schemas.microsoft.com/office/drawing/2014/main" xmlns="" id="{A8A8BCAF-A531-4FD5-975C-FC26990FFD32}"/>
              </a:ext>
            </a:extLst>
          </p:cNvPr>
          <p:cNvCxnSpPr/>
          <p:nvPr/>
        </p:nvCxnSpPr>
        <p:spPr>
          <a:xfrm flipV="1">
            <a:off x="10150475" y="773113"/>
            <a:ext cx="0" cy="17462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a:extLst>
              <a:ext uri="{FF2B5EF4-FFF2-40B4-BE49-F238E27FC236}">
                <a16:creationId xmlns:a16="http://schemas.microsoft.com/office/drawing/2014/main" xmlns="" id="{F9A8AF2E-0080-4F3E-AFFB-582FD5DA1356}"/>
              </a:ext>
            </a:extLst>
          </p:cNvPr>
          <p:cNvCxnSpPr/>
          <p:nvPr/>
        </p:nvCxnSpPr>
        <p:spPr>
          <a:xfrm flipV="1">
            <a:off x="10221913" y="1401763"/>
            <a:ext cx="0" cy="174625"/>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xmlns="" id="{F86A1245-55EC-4A8A-B5D5-CB5772552CF7}"/>
              </a:ext>
            </a:extLst>
          </p:cNvPr>
          <p:cNvCxnSpPr>
            <a:stCxn id="1036" idx="1"/>
          </p:cNvCxnSpPr>
          <p:nvPr/>
        </p:nvCxnSpPr>
        <p:spPr>
          <a:xfrm>
            <a:off x="9286875" y="365125"/>
            <a:ext cx="0" cy="20796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xmlns="" id="{5C7B504E-4D7D-4295-BC56-B1CAC556568F}"/>
              </a:ext>
            </a:extLst>
          </p:cNvPr>
          <p:cNvCxnSpPr/>
          <p:nvPr/>
        </p:nvCxnSpPr>
        <p:spPr>
          <a:xfrm flipV="1">
            <a:off x="9290050" y="1193800"/>
            <a:ext cx="0" cy="21907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a:extLst>
              <a:ext uri="{FF2B5EF4-FFF2-40B4-BE49-F238E27FC236}">
                <a16:creationId xmlns:a16="http://schemas.microsoft.com/office/drawing/2014/main" xmlns="" id="{62DEE6A6-04F7-4655-86FA-A5760A81974A}"/>
              </a:ext>
            </a:extLst>
          </p:cNvPr>
          <p:cNvCxnSpPr/>
          <p:nvPr/>
        </p:nvCxnSpPr>
        <p:spPr>
          <a:xfrm>
            <a:off x="107950" y="-100013"/>
            <a:ext cx="576263"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a:extLst>
              <a:ext uri="{FF2B5EF4-FFF2-40B4-BE49-F238E27FC236}">
                <a16:creationId xmlns:a16="http://schemas.microsoft.com/office/drawing/2014/main" xmlns="" id="{581B6598-4132-462B-B060-E102B48D40E1}"/>
              </a:ext>
            </a:extLst>
          </p:cNvPr>
          <p:cNvCxnSpPr/>
          <p:nvPr/>
        </p:nvCxnSpPr>
        <p:spPr>
          <a:xfrm flipV="1">
            <a:off x="684213" y="-387350"/>
            <a:ext cx="0" cy="3159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6" name="TextBox 30">
            <a:extLst>
              <a:ext uri="{FF2B5EF4-FFF2-40B4-BE49-F238E27FC236}">
                <a16:creationId xmlns:a16="http://schemas.microsoft.com/office/drawing/2014/main" xmlns="" id="{BA62B20B-9F56-4EC6-90F6-1F8B19D892CC}"/>
              </a:ext>
            </a:extLst>
          </p:cNvPr>
          <p:cNvSpPr txBox="1">
            <a:spLocks noChangeArrowheads="1"/>
          </p:cNvSpPr>
          <p:nvPr/>
        </p:nvSpPr>
        <p:spPr bwMode="auto">
          <a:xfrm>
            <a:off x="-496888" y="-279400"/>
            <a:ext cx="1152526"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ru-RU" altLang="ru-RU" sz="700">
                <a:solidFill>
                  <a:srgbClr val="0062AC"/>
                </a:solidFill>
              </a:rPr>
              <a:t>ПОЛЯ. Уровень текста</a:t>
            </a:r>
          </a:p>
        </p:txBody>
      </p:sp>
      <p:cxnSp>
        <p:nvCxnSpPr>
          <p:cNvPr id="32" name="Прямая со стрелкой 31">
            <a:extLst>
              <a:ext uri="{FF2B5EF4-FFF2-40B4-BE49-F238E27FC236}">
                <a16:creationId xmlns:a16="http://schemas.microsoft.com/office/drawing/2014/main" xmlns="" id="{E4510BE6-14D7-4BE8-9C7C-5F651B2EA1CE}"/>
              </a:ext>
            </a:extLst>
          </p:cNvPr>
          <p:cNvCxnSpPr/>
          <p:nvPr/>
        </p:nvCxnSpPr>
        <p:spPr>
          <a:xfrm flipH="1">
            <a:off x="8710613" y="-100013"/>
            <a:ext cx="503237" cy="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a:extLst>
              <a:ext uri="{FF2B5EF4-FFF2-40B4-BE49-F238E27FC236}">
                <a16:creationId xmlns:a16="http://schemas.microsoft.com/office/drawing/2014/main" xmlns="" id="{B7B518A1-5F23-4338-8FB2-560DFC3FC59B}"/>
              </a:ext>
            </a:extLst>
          </p:cNvPr>
          <p:cNvCxnSpPr/>
          <p:nvPr/>
        </p:nvCxnSpPr>
        <p:spPr>
          <a:xfrm flipV="1">
            <a:off x="8710613" y="-387350"/>
            <a:ext cx="0" cy="31591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49" name="TextBox 33">
            <a:extLst>
              <a:ext uri="{FF2B5EF4-FFF2-40B4-BE49-F238E27FC236}">
                <a16:creationId xmlns:a16="http://schemas.microsoft.com/office/drawing/2014/main" xmlns="" id="{9F302D5E-67F1-4EFD-B77B-E2F7619A5BD4}"/>
              </a:ext>
            </a:extLst>
          </p:cNvPr>
          <p:cNvSpPr txBox="1">
            <a:spLocks noChangeArrowheads="1"/>
          </p:cNvSpPr>
          <p:nvPr/>
        </p:nvSpPr>
        <p:spPr bwMode="auto">
          <a:xfrm>
            <a:off x="8893175" y="-330200"/>
            <a:ext cx="115093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ru-RU" altLang="ru-RU" sz="700">
                <a:solidFill>
                  <a:srgbClr val="0062AC"/>
                </a:solidFill>
              </a:rPr>
              <a:t>ПОЛЯ. </a:t>
            </a:r>
          </a:p>
        </p:txBody>
      </p:sp>
      <p:pic>
        <p:nvPicPr>
          <p:cNvPr id="1050" name="Picture 3">
            <a:extLst>
              <a:ext uri="{FF2B5EF4-FFF2-40B4-BE49-F238E27FC236}">
                <a16:creationId xmlns:a16="http://schemas.microsoft.com/office/drawing/2014/main" xmlns="" id="{579478AB-72BD-4887-BC0F-4B090EEBFB1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21575" y="266700"/>
            <a:ext cx="1300163" cy="239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51" name="Рисунок 28">
            <a:extLst>
              <a:ext uri="{FF2B5EF4-FFF2-40B4-BE49-F238E27FC236}">
                <a16:creationId xmlns:a16="http://schemas.microsoft.com/office/drawing/2014/main" xmlns="" id="{3D032CE2-4CB2-4498-BAAE-6B2AF559D2C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02525" y="5951538"/>
            <a:ext cx="16287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med">
    <p:fade/>
  </p:transition>
  <p:hf hdr="0" ftr="0" dt="0"/>
  <p:txStyles>
    <p:titleStyle>
      <a:lvl1pPr algn="ctr" rtl="0" eaLnBrk="1" fontAlgn="base" hangingPunct="1">
        <a:lnSpc>
          <a:spcPct val="90000"/>
        </a:lnSpc>
        <a:spcBef>
          <a:spcPct val="0"/>
        </a:spcBef>
        <a:spcAft>
          <a:spcPct val="0"/>
        </a:spcAft>
        <a:defRPr lang="ru-RU" sz="3600" kern="1200" dirty="0">
          <a:solidFill>
            <a:srgbClr val="10253F"/>
          </a:solidFill>
          <a:effectLst>
            <a:outerShdw blurRad="38100" dist="38100" dir="2700000" algn="tl">
              <a:srgbClr val="000000">
                <a:alpha val="43137"/>
              </a:srgbClr>
            </a:outerShdw>
          </a:effectLst>
          <a:latin typeface="Arial Black" panose="020B0A04020102020204" pitchFamily="34" charset="0"/>
          <a:ea typeface="+mj-ea"/>
          <a:cs typeface="+mj-cs"/>
        </a:defRPr>
      </a:lvl1pPr>
      <a:lvl2pPr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2pPr>
      <a:lvl3pPr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3pPr>
      <a:lvl4pPr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4pPr>
      <a:lvl5pPr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5pPr>
      <a:lvl6pPr marL="457200"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6pPr>
      <a:lvl7pPr marL="914400"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7pPr>
      <a:lvl8pPr marL="1371600"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8pPr>
      <a:lvl9pPr marL="1828800" algn="ctr" rtl="0" eaLnBrk="1" fontAlgn="base" hangingPunct="1">
        <a:lnSpc>
          <a:spcPct val="90000"/>
        </a:lnSpc>
        <a:spcBef>
          <a:spcPct val="0"/>
        </a:spcBef>
        <a:spcAft>
          <a:spcPct val="0"/>
        </a:spcAft>
        <a:defRPr sz="3600">
          <a:solidFill>
            <a:srgbClr val="10253F"/>
          </a:solidFill>
          <a:latin typeface="Arial Black" panose="020B0A04020102020204" pitchFamily="34" charset="0"/>
        </a:defRPr>
      </a:lvl9pPr>
    </p:titleStyle>
    <p:bodyStyle>
      <a:lvl1pPr marL="342900" indent="-342900" algn="l" rtl="0" eaLnBrk="1" fontAlgn="base" hangingPunct="1">
        <a:spcBef>
          <a:spcPct val="20000"/>
        </a:spcBef>
        <a:spcAft>
          <a:spcPct val="0"/>
        </a:spcAft>
        <a:buClr>
          <a:srgbClr val="DE0000"/>
        </a:buClr>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lr>
          <a:srgbClr val="DE0000"/>
        </a:buClr>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Clr>
          <a:srgbClr val="DE0000"/>
        </a:buClr>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Clr>
          <a:srgbClr val="DE0000"/>
        </a:buClr>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Clr>
          <a:srgbClr val="DE0000"/>
        </a:buClr>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Дата 3">
            <a:extLst>
              <a:ext uri="{FF2B5EF4-FFF2-40B4-BE49-F238E27FC236}">
                <a16:creationId xmlns:a16="http://schemas.microsoft.com/office/drawing/2014/main" xmlns="" id="{D1FECB8D-245F-4BC5-A793-94529428395A}"/>
              </a:ext>
            </a:extLst>
          </p:cNvPr>
          <p:cNvSpPr>
            <a:spLocks noGrp="1"/>
          </p:cNvSpPr>
          <p:nvPr>
            <p:ph type="dt" sz="quarter" idx="11"/>
          </p:nvPr>
        </p:nvSpPr>
        <p:spPr>
          <a:xfrm>
            <a:off x="2916238" y="6397625"/>
            <a:ext cx="3141662" cy="365125"/>
          </a:xfrm>
        </p:spPr>
        <p:txBody>
          <a:bodyPr/>
          <a:lstStyle/>
          <a:p>
            <a:pPr>
              <a:defRPr/>
            </a:pPr>
            <a:fld id="{EB2AE45C-56D5-4918-910B-9C7F047B45B2}" type="datetime4">
              <a:rPr lang="ru-RU" sz="1600" smtClean="0">
                <a:solidFill>
                  <a:schemeClr val="accent6">
                    <a:lumMod val="20000"/>
                    <a:lumOff val="80000"/>
                  </a:schemeClr>
                </a:solidFill>
              </a:rPr>
              <a:pPr>
                <a:defRPr/>
              </a:pPr>
              <a:t>31 августа 2024 г.</a:t>
            </a:fld>
            <a:endParaRPr lang="ru-RU" sz="1600" dirty="0">
              <a:solidFill>
                <a:schemeClr val="accent6">
                  <a:lumMod val="20000"/>
                  <a:lumOff val="80000"/>
                </a:schemeClr>
              </a:solidFill>
            </a:endParaRPr>
          </a:p>
        </p:txBody>
      </p:sp>
      <p:sp>
        <p:nvSpPr>
          <p:cNvPr id="5" name="Прямоугольник 4"/>
          <p:cNvSpPr/>
          <p:nvPr/>
        </p:nvSpPr>
        <p:spPr>
          <a:xfrm>
            <a:off x="395536" y="1916832"/>
            <a:ext cx="8640960" cy="1938992"/>
          </a:xfrm>
          <a:prstGeom prst="rect">
            <a:avLst/>
          </a:prstGeom>
        </p:spPr>
        <p:txBody>
          <a:bodyPr wrap="square">
            <a:spAutoFit/>
          </a:bodyPr>
          <a:lstStyle/>
          <a:p>
            <a:pPr algn="ctr"/>
            <a:r>
              <a:rPr lang="ru-RU" sz="6000">
                <a:solidFill>
                  <a:schemeClr val="bg1"/>
                </a:solidFill>
              </a:rPr>
              <a:t>Разработка кода информационных систем</a:t>
            </a:r>
            <a:endParaRPr lang="ru-RU" sz="6000" dirty="0">
              <a:solidFill>
                <a:schemeClr val="bg1"/>
              </a:solidFill>
            </a:endParaRPr>
          </a:p>
        </p:txBody>
      </p:sp>
      <p:sp>
        <p:nvSpPr>
          <p:cNvPr id="6" name="Подзаголовок 2">
            <a:extLst>
              <a:ext uri="{FF2B5EF4-FFF2-40B4-BE49-F238E27FC236}">
                <a16:creationId xmlns:a16="http://schemas.microsoft.com/office/drawing/2014/main" xmlns="" id="{480A8BA4-E546-4842-8937-15AB887A6A11}"/>
              </a:ext>
            </a:extLst>
          </p:cNvPr>
          <p:cNvSpPr>
            <a:spLocks noGrp="1"/>
          </p:cNvSpPr>
          <p:nvPr>
            <p:ph type="subTitle" idx="1"/>
          </p:nvPr>
        </p:nvSpPr>
        <p:spPr>
          <a:xfrm>
            <a:off x="539552" y="4797151"/>
            <a:ext cx="8064896" cy="1600473"/>
          </a:xfrm>
        </p:spPr>
        <p:txBody>
          <a:bodyPr rtlCol="0">
            <a:noAutofit/>
          </a:bodyPr>
          <a:lstStyle/>
          <a:p>
            <a:pPr fontAlgn="auto">
              <a:spcAft>
                <a:spcPts val="0"/>
              </a:spcAft>
              <a:defRPr/>
            </a:pPr>
            <a:r>
              <a:rPr lang="ru-RU" sz="1800" dirty="0"/>
              <a:t> </a:t>
            </a:r>
          </a:p>
          <a:p>
            <a:pPr fontAlgn="auto">
              <a:spcAft>
                <a:spcPts val="0"/>
              </a:spcAft>
              <a:defRPr/>
            </a:pPr>
            <a:r>
              <a:rPr lang="ru-RU" sz="1800" dirty="0" smtClean="0"/>
              <a:t>Лабораторное занятие №1	</a:t>
            </a:r>
            <a:r>
              <a:rPr lang="ru-RU" sz="1800" dirty="0"/>
              <a:t>								</a:t>
            </a:r>
            <a:r>
              <a:rPr lang="ru-RU" sz="1800" dirty="0" smtClean="0"/>
              <a:t>Департамент </a:t>
            </a:r>
            <a:r>
              <a:rPr lang="ru-RU" sz="1800" dirty="0"/>
              <a:t>цифровой экономики</a:t>
            </a:r>
          </a:p>
          <a:p>
            <a:pPr fontAlgn="auto">
              <a:spcAft>
                <a:spcPts val="0"/>
              </a:spcAft>
              <a:defRPr/>
            </a:pPr>
            <a:r>
              <a:rPr lang="ru-RU" sz="1800" dirty="0"/>
              <a:t>				</a:t>
            </a:r>
            <a:r>
              <a:rPr lang="ru-RU" sz="1800" dirty="0" smtClean="0"/>
              <a:t>Зайцев Алексей Иванович, </a:t>
            </a:r>
            <a:r>
              <a:rPr lang="ru-RU" sz="1800" dirty="0"/>
              <a:t>				</a:t>
            </a:r>
            <a:r>
              <a:rPr lang="ru-RU" sz="1800" dirty="0" smtClean="0"/>
              <a:t>	к.т.н., доцент.</a:t>
            </a:r>
            <a:endParaRPr lang="ru-RU" sz="1800" dirty="0"/>
          </a:p>
        </p:txBody>
      </p:sp>
    </p:spTree>
    <p:extLst>
      <p:ext uri="{BB962C8B-B14F-4D97-AF65-F5344CB8AC3E}">
        <p14:creationId xmlns:p14="http://schemas.microsoft.com/office/powerpoint/2010/main" val="415328899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В новом окне ввести имя проекта -1, и выбрать расположение проекта -2.</a:t>
            </a: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10</a:t>
            </a:fld>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04864"/>
            <a:ext cx="5760640" cy="382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866149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После создания проекта откроется визуальное представление будущего окна программы. Для просмотра кода формы надо нажать клавишу </a:t>
            </a:r>
            <a:r>
              <a:rPr lang="en-US" dirty="0" smtClean="0"/>
              <a:t>F7. </a:t>
            </a:r>
            <a:r>
              <a:rPr lang="ru-RU" dirty="0" smtClean="0"/>
              <a:t>В проекте также создаются исходные варианты файлов с программным кодом </a:t>
            </a:r>
            <a:r>
              <a:rPr lang="en-US" dirty="0" err="1" smtClean="0"/>
              <a:t>Program.cs</a:t>
            </a:r>
            <a:r>
              <a:rPr lang="en-US" dirty="0" smtClean="0"/>
              <a:t>, </a:t>
            </a:r>
            <a:r>
              <a:rPr lang="ru-RU" dirty="0" smtClean="0"/>
              <a:t>и </a:t>
            </a:r>
            <a:r>
              <a:rPr lang="en-US" dirty="0" smtClean="0"/>
              <a:t>Form1.Designer.cs. </a:t>
            </a:r>
            <a:r>
              <a:rPr lang="ru-RU" dirty="0" smtClean="0"/>
              <a:t>Эти файлы доступны для редактирования при выборе в обозревателе решений.</a:t>
            </a:r>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11</a:t>
            </a:fld>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236840"/>
            <a:ext cx="7668344" cy="326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502092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Для добавления на форму элементов управления выберете «Панель элементов на вкладке слева» (1). И в раскрывшейся панели выберите необходимый элемент (2) и перетащите его на форму.</a:t>
            </a: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12</a:t>
            </a:fld>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41215"/>
            <a:ext cx="6923236" cy="367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21661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Элемент добавится на форму. Теперь можно выполнить его настройку, например, изменить его размер или изменить текст подписи. </a:t>
            </a:r>
          </a:p>
          <a:p>
            <a:pPr marL="0" indent="0">
              <a:buNone/>
            </a:pPr>
            <a:r>
              <a:rPr lang="ru-RU" dirty="0" smtClean="0"/>
              <a:t>При двойном клике на нем откроется файл с классом </a:t>
            </a:r>
            <a:r>
              <a:rPr lang="en-US" dirty="0" smtClean="0"/>
              <a:t>Form1</a:t>
            </a:r>
            <a:r>
              <a:rPr lang="ru-RU" dirty="0" smtClean="0"/>
              <a:t> с добавленным методом-обработчиком события нажатия левой кнопкой мыши на элемент. При работе программы нажатие на элемент приведет к выполнению кода этого метода. </a:t>
            </a: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13</a:t>
            </a:fld>
            <a:endParaRPr lang="ru-RU"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3645024"/>
            <a:ext cx="6718981"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55525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При этом в класс </a:t>
            </a:r>
            <a:r>
              <a:rPr lang="en-US" dirty="0" err="1" smtClean="0"/>
              <a:t>FormDisiner.cs</a:t>
            </a:r>
            <a:r>
              <a:rPr lang="en-US" dirty="0" smtClean="0"/>
              <a:t> </a:t>
            </a:r>
            <a:r>
              <a:rPr lang="ru-RU" dirty="0" smtClean="0"/>
              <a:t>добавится </a:t>
            </a:r>
            <a:r>
              <a:rPr lang="ru-RU" dirty="0"/>
              <a:t>код </a:t>
            </a:r>
            <a:r>
              <a:rPr lang="ru-RU" dirty="0" smtClean="0"/>
              <a:t>описывающий этот элемент это:</a:t>
            </a:r>
          </a:p>
          <a:p>
            <a:pPr marL="457200" indent="-457200">
              <a:buAutoNum type="arabicPeriod"/>
            </a:pPr>
            <a:r>
              <a:rPr lang="ru-RU" dirty="0" smtClean="0"/>
              <a:t>Объявление переменной инкапсулирующей элемент.</a:t>
            </a:r>
          </a:p>
          <a:p>
            <a:pPr marL="457200" indent="-457200">
              <a:buAutoNum type="arabicPeriod"/>
            </a:pPr>
            <a:r>
              <a:rPr lang="ru-RU" dirty="0" smtClean="0"/>
              <a:t>Инициализация этой переменной.</a:t>
            </a:r>
          </a:p>
          <a:p>
            <a:pPr marL="457200" indent="-457200">
              <a:buAutoNum type="arabicPeriod"/>
            </a:pPr>
            <a:r>
              <a:rPr lang="ru-RU" dirty="0" smtClean="0"/>
              <a:t>Настройка свойств этой переменной.</a:t>
            </a:r>
          </a:p>
          <a:p>
            <a:pPr marL="0" indent="0">
              <a:buNone/>
            </a:pPr>
            <a:endParaRPr lang="ru-RU" dirty="0"/>
          </a:p>
          <a:p>
            <a:pPr marL="0" indent="0">
              <a:buNone/>
            </a:pPr>
            <a:r>
              <a:rPr lang="ru-RU" dirty="0" smtClean="0"/>
              <a:t>Изменяя значения свойств при необходимости можно настроить элемент. Например, свойство </a:t>
            </a:r>
            <a:r>
              <a:rPr lang="en-US" b="1" dirty="0" smtClean="0"/>
              <a:t>Text</a:t>
            </a:r>
            <a:r>
              <a:rPr lang="ru-RU" dirty="0" smtClean="0"/>
              <a:t> – определяет подпись на элементе, </a:t>
            </a:r>
            <a:r>
              <a:rPr lang="en-US" b="1" dirty="0" smtClean="0"/>
              <a:t>Size</a:t>
            </a:r>
            <a:r>
              <a:rPr lang="ru-RU" dirty="0" smtClean="0"/>
              <a:t> – задает размер элемента и т.д.</a:t>
            </a:r>
          </a:p>
          <a:p>
            <a:pPr marL="0" indent="0">
              <a:buNone/>
            </a:pPr>
            <a:r>
              <a:rPr lang="ru-RU" dirty="0" smtClean="0"/>
              <a:t>Свойство </a:t>
            </a:r>
            <a:r>
              <a:rPr lang="en-US" b="1" dirty="0" smtClean="0"/>
              <a:t>Click</a:t>
            </a:r>
            <a:r>
              <a:rPr lang="ru-RU" dirty="0" smtClean="0"/>
              <a:t> – определяет метод обработчик из класса </a:t>
            </a:r>
            <a:r>
              <a:rPr lang="en-US" b="1" dirty="0" smtClean="0"/>
              <a:t>Form1</a:t>
            </a:r>
            <a:r>
              <a:rPr lang="ru-RU" dirty="0" smtClean="0"/>
              <a:t>, который вызывается при клике на этот элемент.</a:t>
            </a:r>
          </a:p>
          <a:p>
            <a:pPr marL="0" indent="0">
              <a:buNone/>
            </a:pPr>
            <a:r>
              <a:rPr lang="ru-RU" dirty="0" smtClean="0"/>
              <a:t>В классе </a:t>
            </a:r>
            <a:r>
              <a:rPr lang="en-US" b="1" dirty="0" err="1"/>
              <a:t>FormDisiner.cs</a:t>
            </a:r>
            <a:r>
              <a:rPr lang="en-US" dirty="0"/>
              <a:t> </a:t>
            </a:r>
            <a:r>
              <a:rPr lang="ru-RU" dirty="0" smtClean="0"/>
              <a:t>содержится код для всех элементов созданных на форме.</a:t>
            </a:r>
          </a:p>
          <a:p>
            <a:pPr marL="0" indent="0">
              <a:buNone/>
            </a:pP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14</a:t>
            </a:fld>
            <a:endParaRPr lang="ru-RU" dirty="0"/>
          </a:p>
        </p:txBody>
      </p:sp>
    </p:spTree>
    <p:extLst>
      <p:ext uri="{BB962C8B-B14F-4D97-AF65-F5344CB8AC3E}">
        <p14:creationId xmlns:p14="http://schemas.microsoft.com/office/powerpoint/2010/main" val="253576038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15</a:t>
            </a:fld>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603827" cy="449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044030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После добавления необходимых элементов и их настройки и отладки для решения задачи необходимо предусмотреть обработку ошибочных действий пользователя.</a:t>
            </a:r>
          </a:p>
          <a:p>
            <a:pPr marL="0" indent="0" algn="just">
              <a:buNone/>
            </a:pPr>
            <a:r>
              <a:rPr lang="ru-RU" sz="1800" dirty="0"/>
              <a:t>Основу обработки исключительных ситуаций в C# составляет пара ключевых слов </a:t>
            </a:r>
            <a:r>
              <a:rPr lang="ru-RU" sz="1800" b="1" dirty="0" err="1"/>
              <a:t>try</a:t>
            </a:r>
            <a:r>
              <a:rPr lang="ru-RU" sz="1800" dirty="0"/>
              <a:t> и </a:t>
            </a:r>
            <a:r>
              <a:rPr lang="ru-RU" sz="1800" b="1" dirty="0" err="1"/>
              <a:t>catch</a:t>
            </a:r>
            <a:r>
              <a:rPr lang="ru-RU" sz="1800" dirty="0"/>
              <a:t>. Эти ключевые слова действуют совместно и не могут быть использованы порознь. </a:t>
            </a:r>
          </a:p>
          <a:p>
            <a:pPr marL="0" indent="0" algn="just">
              <a:buNone/>
            </a:pPr>
            <a:r>
              <a:rPr lang="en-US" sz="1800" b="1" dirty="0" smtClean="0"/>
              <a:t>try </a:t>
            </a:r>
            <a:r>
              <a:rPr lang="en-US" sz="1800" b="1" dirty="0"/>
              <a:t>{ </a:t>
            </a:r>
            <a:endParaRPr lang="ru-RU" sz="1800" b="1" dirty="0"/>
          </a:p>
          <a:p>
            <a:pPr marL="400050" lvl="1" indent="0" algn="just">
              <a:buNone/>
            </a:pPr>
            <a:r>
              <a:rPr lang="en-US" sz="1800" b="1" dirty="0">
                <a:solidFill>
                  <a:srgbClr val="00B050"/>
                </a:solidFill>
              </a:rPr>
              <a:t>// </a:t>
            </a:r>
            <a:r>
              <a:rPr lang="ru-RU" sz="1800" b="1" dirty="0">
                <a:solidFill>
                  <a:srgbClr val="00B050"/>
                </a:solidFill>
              </a:rPr>
              <a:t>Блок кода, проверяемый на наличие ошибок. </a:t>
            </a:r>
          </a:p>
          <a:p>
            <a:pPr marL="400050" lvl="1" indent="0" algn="just">
              <a:buNone/>
            </a:pPr>
            <a:r>
              <a:rPr lang="ru-RU" sz="1800" b="1" dirty="0"/>
              <a:t>} </a:t>
            </a:r>
          </a:p>
          <a:p>
            <a:pPr marL="0" indent="0" algn="just">
              <a:buNone/>
            </a:pPr>
            <a:r>
              <a:rPr lang="en-US" sz="1800" b="1" dirty="0"/>
              <a:t>catch (</a:t>
            </a:r>
            <a:r>
              <a:rPr lang="en-US" sz="1800" b="1" dirty="0" err="1"/>
              <a:t>ExcepType</a:t>
            </a:r>
            <a:r>
              <a:rPr lang="ru-RU" sz="1800" b="1" dirty="0"/>
              <a:t>1</a:t>
            </a:r>
            <a:r>
              <a:rPr lang="en-US" sz="1800" b="1" dirty="0"/>
              <a:t> </a:t>
            </a:r>
            <a:r>
              <a:rPr lang="en-US" sz="1800" b="1" dirty="0" err="1"/>
              <a:t>exOb</a:t>
            </a:r>
            <a:r>
              <a:rPr lang="en-US" sz="1800" b="1" dirty="0"/>
              <a:t>) { </a:t>
            </a:r>
            <a:endParaRPr lang="ru-RU" sz="1800" b="1" dirty="0"/>
          </a:p>
          <a:p>
            <a:pPr marL="400050" lvl="1" indent="0" algn="just">
              <a:buNone/>
            </a:pPr>
            <a:r>
              <a:rPr lang="en-US" sz="1800" b="1" dirty="0">
                <a:solidFill>
                  <a:srgbClr val="00B050"/>
                </a:solidFill>
              </a:rPr>
              <a:t>// </a:t>
            </a:r>
            <a:r>
              <a:rPr lang="ru-RU" sz="1800" b="1" dirty="0">
                <a:solidFill>
                  <a:srgbClr val="00B050"/>
                </a:solidFill>
              </a:rPr>
              <a:t>Обработчик исключения типа </a:t>
            </a:r>
            <a:r>
              <a:rPr lang="en-US" sz="1800" b="1" dirty="0" err="1">
                <a:solidFill>
                  <a:srgbClr val="00B050"/>
                </a:solidFill>
              </a:rPr>
              <a:t>ExcepTypel</a:t>
            </a:r>
            <a:r>
              <a:rPr lang="en-US" sz="1800" b="1" dirty="0">
                <a:solidFill>
                  <a:srgbClr val="00B050"/>
                </a:solidFill>
              </a:rPr>
              <a:t>. </a:t>
            </a:r>
            <a:r>
              <a:rPr lang="en-US" sz="1800" b="1" dirty="0"/>
              <a:t>} </a:t>
            </a:r>
            <a:endParaRPr lang="ru-RU" sz="1800" b="1" dirty="0"/>
          </a:p>
          <a:p>
            <a:pPr marL="0" indent="0" algn="just">
              <a:buNone/>
            </a:pPr>
            <a:r>
              <a:rPr lang="en-US" sz="1800" b="1" dirty="0"/>
              <a:t>catch (</a:t>
            </a:r>
            <a:r>
              <a:rPr lang="ru-RU" sz="1800" b="1" dirty="0"/>
              <a:t>ЕхсерТуре2 </a:t>
            </a:r>
            <a:r>
              <a:rPr lang="en-US" sz="1800" b="1" dirty="0" err="1"/>
              <a:t>exOb</a:t>
            </a:r>
            <a:r>
              <a:rPr lang="en-US" sz="1800" b="1" dirty="0"/>
              <a:t>) { </a:t>
            </a:r>
            <a:endParaRPr lang="ru-RU" sz="1800" b="1" dirty="0"/>
          </a:p>
          <a:p>
            <a:pPr marL="400050" lvl="1" indent="0" algn="just">
              <a:buNone/>
            </a:pPr>
            <a:r>
              <a:rPr lang="en-US" sz="1800" b="1" dirty="0">
                <a:solidFill>
                  <a:srgbClr val="00B050"/>
                </a:solidFill>
              </a:rPr>
              <a:t>// </a:t>
            </a:r>
            <a:r>
              <a:rPr lang="ru-RU" sz="1800" b="1" dirty="0">
                <a:solidFill>
                  <a:srgbClr val="00B050"/>
                </a:solidFill>
              </a:rPr>
              <a:t>Обработчик исключения типа ЕхсерТуре2.</a:t>
            </a:r>
            <a:r>
              <a:rPr lang="ru-RU" sz="1800" b="1" dirty="0"/>
              <a:t> } </a:t>
            </a:r>
          </a:p>
          <a:p>
            <a:pPr marL="400050" lvl="1" indent="0" algn="just">
              <a:buNone/>
            </a:pPr>
            <a:r>
              <a:rPr lang="ru-RU" sz="1800" dirty="0"/>
              <a:t>где </a:t>
            </a:r>
            <a:r>
              <a:rPr lang="ru-RU" sz="1800" b="1" dirty="0" err="1"/>
              <a:t>ЕхсерТуре</a:t>
            </a:r>
            <a:r>
              <a:rPr lang="ru-RU" sz="1800" dirty="0"/>
              <a:t> — это тип возникающей исключительной ситуации.</a:t>
            </a:r>
            <a:endParaRPr lang="ru-RU" altLang="ru-RU" sz="1800" b="1" dirty="0"/>
          </a:p>
          <a:p>
            <a:pPr marL="0" indent="0">
              <a:buNone/>
            </a:pPr>
            <a:endParaRPr lang="ru-RU" dirty="0" smtClean="0"/>
          </a:p>
          <a:p>
            <a:pPr marL="0" indent="0">
              <a:buNone/>
            </a:pP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16</a:t>
            </a:fld>
            <a:endParaRPr lang="ru-RU" dirty="0"/>
          </a:p>
        </p:txBody>
      </p:sp>
    </p:spTree>
    <p:extLst>
      <p:ext uri="{BB962C8B-B14F-4D97-AF65-F5344CB8AC3E}">
        <p14:creationId xmlns:p14="http://schemas.microsoft.com/office/powerpoint/2010/main" val="3517244068"/>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2" y="692696"/>
            <a:ext cx="8002587" cy="796925"/>
          </a:xfrm>
        </p:spPr>
        <p:txBody>
          <a:bodyPr>
            <a:noAutofit/>
          </a:bodyPr>
          <a:lstStyle/>
          <a:p>
            <a:r>
              <a:rPr lang="ru-RU" sz="2800" b="1" dirty="0"/>
              <a:t>Наиболее часто используемые исключения</a:t>
            </a:r>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2" y="1628775"/>
            <a:ext cx="8208267" cy="4525963"/>
          </a:xfrm>
        </p:spPr>
        <p:txBody>
          <a:bodyPr/>
          <a:lstStyle/>
          <a:p>
            <a:pPr marL="0" indent="0" algn="just">
              <a:buNone/>
            </a:pPr>
            <a:r>
              <a:rPr lang="ru-RU" sz="1600" dirty="0" smtClean="0"/>
              <a:t>В </a:t>
            </a:r>
            <a:r>
              <a:rPr lang="ru-RU" sz="1600" dirty="0"/>
              <a:t>пространстве имен </a:t>
            </a:r>
            <a:r>
              <a:rPr lang="ru-RU" sz="1600" dirty="0" err="1"/>
              <a:t>System</a:t>
            </a:r>
            <a:r>
              <a:rPr lang="ru-RU" sz="1600" dirty="0"/>
              <a:t> определено несколько стандартных, встроенных исключений. Все эти исключения являются производными от класса </a:t>
            </a:r>
            <a:r>
              <a:rPr lang="ru-RU" sz="1600" dirty="0" err="1"/>
              <a:t>SystemException</a:t>
            </a:r>
            <a:r>
              <a:rPr lang="ru-RU" sz="1600" dirty="0"/>
              <a:t>, поскольку они генерируются системой CLR при появлении ошибки во время выполнения</a:t>
            </a:r>
            <a:r>
              <a:rPr lang="ru-RU" sz="1600" dirty="0" smtClean="0"/>
              <a:t>.</a:t>
            </a:r>
          </a:p>
          <a:p>
            <a:pPr algn="just"/>
            <a:r>
              <a:rPr lang="ru-RU" sz="1600" b="1" dirty="0" err="1"/>
              <a:t>ArrayTypeMismatchException</a:t>
            </a:r>
            <a:r>
              <a:rPr lang="ru-RU" sz="1600" dirty="0"/>
              <a:t> - Тип сохраняемого значения несовместим с типом массива </a:t>
            </a:r>
            <a:endParaRPr lang="ru-RU" sz="1600" dirty="0" smtClean="0"/>
          </a:p>
          <a:p>
            <a:pPr algn="just"/>
            <a:r>
              <a:rPr lang="ru-RU" sz="1600" b="1" dirty="0" err="1" smtClean="0"/>
              <a:t>DivideByZeroException</a:t>
            </a:r>
            <a:r>
              <a:rPr lang="ru-RU" sz="1600" dirty="0" smtClean="0"/>
              <a:t> </a:t>
            </a:r>
            <a:r>
              <a:rPr lang="ru-RU" sz="1600" dirty="0"/>
              <a:t>- Попытка деления на нуль </a:t>
            </a:r>
            <a:endParaRPr lang="ru-RU" sz="1600" dirty="0" smtClean="0"/>
          </a:p>
          <a:p>
            <a:pPr algn="just"/>
            <a:r>
              <a:rPr lang="ru-RU" sz="1600" b="1" dirty="0" err="1" smtClean="0"/>
              <a:t>IndexOutOfRangeException</a:t>
            </a:r>
            <a:r>
              <a:rPr lang="ru-RU" sz="1600" dirty="0" smtClean="0"/>
              <a:t> </a:t>
            </a:r>
            <a:r>
              <a:rPr lang="ru-RU" sz="1600" dirty="0"/>
              <a:t>- Индекс оказался за границами массива </a:t>
            </a:r>
            <a:endParaRPr lang="ru-RU" sz="1600" dirty="0" smtClean="0"/>
          </a:p>
          <a:p>
            <a:pPr algn="just"/>
            <a:r>
              <a:rPr lang="ru-RU" sz="1600" b="1" dirty="0" err="1" smtClean="0"/>
              <a:t>InvalidCastException</a:t>
            </a:r>
            <a:r>
              <a:rPr lang="ru-RU" sz="1600" dirty="0" smtClean="0"/>
              <a:t> </a:t>
            </a:r>
            <a:r>
              <a:rPr lang="ru-RU" sz="1600" dirty="0"/>
              <a:t>- Неверно выполнено динамическое приведение типов </a:t>
            </a:r>
            <a:endParaRPr lang="ru-RU" sz="1600" dirty="0" smtClean="0"/>
          </a:p>
          <a:p>
            <a:pPr algn="just"/>
            <a:r>
              <a:rPr lang="ru-RU" sz="1600" b="1" dirty="0" err="1" smtClean="0"/>
              <a:t>OutOfMemoryException</a:t>
            </a:r>
            <a:r>
              <a:rPr lang="ru-RU" sz="1600" dirty="0" smtClean="0"/>
              <a:t> </a:t>
            </a:r>
            <a:r>
              <a:rPr lang="ru-RU" sz="1600" dirty="0"/>
              <a:t>- Недостаточно свободной памяти для дальнейшего выполнения программы. Это исключение может быть, например, сгенерировано, если для создания объекта с помощью оператора </a:t>
            </a:r>
            <a:r>
              <a:rPr lang="ru-RU" sz="1600" dirty="0" err="1"/>
              <a:t>new</a:t>
            </a:r>
            <a:r>
              <a:rPr lang="ru-RU" sz="1600" dirty="0"/>
              <a:t> не хватает </a:t>
            </a:r>
            <a:r>
              <a:rPr lang="ru-RU" sz="1600" dirty="0" smtClean="0"/>
              <a:t>памяти.</a:t>
            </a:r>
          </a:p>
          <a:p>
            <a:pPr algn="just"/>
            <a:r>
              <a:rPr lang="ru-RU" sz="1600" b="1" dirty="0" err="1" smtClean="0"/>
              <a:t>OverflowException</a:t>
            </a:r>
            <a:r>
              <a:rPr lang="ru-RU" sz="1600" dirty="0" smtClean="0"/>
              <a:t> </a:t>
            </a:r>
            <a:r>
              <a:rPr lang="ru-RU" sz="1600" dirty="0"/>
              <a:t>- Произошло арифметическое переполнение </a:t>
            </a:r>
            <a:endParaRPr lang="ru-RU" sz="1600" dirty="0" smtClean="0"/>
          </a:p>
          <a:p>
            <a:pPr algn="just"/>
            <a:r>
              <a:rPr lang="ru-RU" sz="1600" b="1" dirty="0" err="1" smtClean="0"/>
              <a:t>NullReferenceException</a:t>
            </a:r>
            <a:r>
              <a:rPr lang="ru-RU" sz="1600" dirty="0" smtClean="0"/>
              <a:t> </a:t>
            </a:r>
            <a:r>
              <a:rPr lang="ru-RU" sz="1600" dirty="0"/>
              <a:t>- Попытка использовать пустую ссылку, т.е. ссылку, которая не указывает ни на один из объектов</a:t>
            </a:r>
            <a:endParaRPr lang="ru-RU" altLang="ru-RU" sz="1600" b="1"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17</a:t>
            </a:fld>
            <a:endParaRPr lang="ru-RU" dirty="0"/>
          </a:p>
        </p:txBody>
      </p:sp>
    </p:spTree>
    <p:extLst>
      <p:ext uri="{BB962C8B-B14F-4D97-AF65-F5344CB8AC3E}">
        <p14:creationId xmlns:p14="http://schemas.microsoft.com/office/powerpoint/2010/main" val="211510563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lgn="just">
              <a:buNone/>
            </a:pPr>
            <a:r>
              <a:rPr lang="ru-RU" dirty="0" smtClean="0"/>
              <a:t>Исключительная ситуация должна приводить к появлению сообщения с предупреждением и содержать подсказку для исправления ошибки</a:t>
            </a:r>
            <a:r>
              <a:rPr lang="ru-RU" sz="1800" dirty="0" smtClean="0"/>
              <a:t>.</a:t>
            </a:r>
          </a:p>
          <a:p>
            <a:pPr marL="0" indent="0" algn="just">
              <a:buNone/>
            </a:pPr>
            <a:r>
              <a:rPr lang="ru-RU" dirty="0"/>
              <a:t>Для вывода сообщения в классе </a:t>
            </a:r>
            <a:r>
              <a:rPr lang="ru-RU" b="1" dirty="0" err="1"/>
              <a:t>MessageBox</a:t>
            </a:r>
            <a:r>
              <a:rPr lang="ru-RU" dirty="0"/>
              <a:t> предусмотрен метод </a:t>
            </a:r>
            <a:r>
              <a:rPr lang="ru-RU" b="1" dirty="0" err="1"/>
              <a:t>Show</a:t>
            </a:r>
            <a:r>
              <a:rPr lang="ru-RU" dirty="0"/>
              <a:t>, который имеет различные версии и может принимать ряд параметров.</a:t>
            </a:r>
          </a:p>
          <a:p>
            <a:pPr marL="800100" lvl="2" indent="0">
              <a:buNone/>
            </a:pPr>
            <a:r>
              <a:rPr lang="en-US" dirty="0"/>
              <a:t>public static </a:t>
            </a:r>
            <a:r>
              <a:rPr lang="en-US" dirty="0" err="1"/>
              <a:t>DialogResult</a:t>
            </a:r>
            <a:r>
              <a:rPr lang="en-US" dirty="0"/>
              <a:t> </a:t>
            </a:r>
            <a:r>
              <a:rPr lang="en-US" b="1" dirty="0"/>
              <a:t>Show</a:t>
            </a:r>
            <a:r>
              <a:rPr lang="en-US" dirty="0"/>
              <a:t>(</a:t>
            </a:r>
            <a:endParaRPr lang="ru-RU" dirty="0"/>
          </a:p>
          <a:p>
            <a:pPr marL="800100" lvl="2" indent="0">
              <a:buNone/>
            </a:pPr>
            <a:r>
              <a:rPr lang="en-US" dirty="0"/>
              <a:t>    string </a:t>
            </a:r>
            <a:r>
              <a:rPr lang="en-US" b="1" dirty="0"/>
              <a:t>text</a:t>
            </a:r>
            <a:r>
              <a:rPr lang="en-US" dirty="0"/>
              <a:t>,</a:t>
            </a:r>
            <a:endParaRPr lang="ru-RU" dirty="0"/>
          </a:p>
          <a:p>
            <a:pPr marL="800100" lvl="2" indent="0">
              <a:buNone/>
            </a:pPr>
            <a:r>
              <a:rPr lang="en-US" dirty="0"/>
              <a:t>    string </a:t>
            </a:r>
            <a:r>
              <a:rPr lang="en-US" b="1" dirty="0"/>
              <a:t>caption</a:t>
            </a:r>
            <a:r>
              <a:rPr lang="en-US" dirty="0"/>
              <a:t>,</a:t>
            </a:r>
            <a:endParaRPr lang="ru-RU" dirty="0"/>
          </a:p>
          <a:p>
            <a:pPr marL="800100" lvl="2" indent="0">
              <a:buNone/>
            </a:pPr>
            <a:r>
              <a:rPr lang="en-US" dirty="0"/>
              <a:t>    </a:t>
            </a:r>
            <a:r>
              <a:rPr lang="en-US" dirty="0" err="1"/>
              <a:t>MessageBoxButtons</a:t>
            </a:r>
            <a:r>
              <a:rPr lang="en-US" dirty="0"/>
              <a:t> </a:t>
            </a:r>
            <a:r>
              <a:rPr lang="en-US" b="1" dirty="0"/>
              <a:t>buttons</a:t>
            </a:r>
            <a:r>
              <a:rPr lang="en-US" dirty="0"/>
              <a:t>,</a:t>
            </a:r>
            <a:endParaRPr lang="ru-RU" dirty="0"/>
          </a:p>
          <a:p>
            <a:pPr marL="800100" lvl="2" indent="0">
              <a:buNone/>
            </a:pPr>
            <a:r>
              <a:rPr lang="en-US" dirty="0"/>
              <a:t>    </a:t>
            </a:r>
            <a:r>
              <a:rPr lang="en-US" dirty="0" err="1"/>
              <a:t>MessageBoxIcon</a:t>
            </a:r>
            <a:r>
              <a:rPr lang="en-US" dirty="0"/>
              <a:t> </a:t>
            </a:r>
            <a:r>
              <a:rPr lang="en-US" b="1" dirty="0"/>
              <a:t>icon</a:t>
            </a:r>
            <a:r>
              <a:rPr lang="en-US" dirty="0"/>
              <a:t>,</a:t>
            </a:r>
            <a:endParaRPr lang="ru-RU" dirty="0"/>
          </a:p>
          <a:p>
            <a:pPr marL="800100" lvl="2" indent="0">
              <a:buNone/>
            </a:pPr>
            <a:r>
              <a:rPr lang="en-US" dirty="0"/>
              <a:t>    </a:t>
            </a:r>
            <a:r>
              <a:rPr lang="ru-RU" dirty="0" err="1"/>
              <a:t>MessageBoxDefaultButton</a:t>
            </a:r>
            <a:r>
              <a:rPr lang="ru-RU" dirty="0"/>
              <a:t> </a:t>
            </a:r>
            <a:r>
              <a:rPr lang="ru-RU" b="1" dirty="0" err="1"/>
              <a:t>defaultButton</a:t>
            </a:r>
            <a:r>
              <a:rPr lang="ru-RU" dirty="0"/>
              <a:t>,</a:t>
            </a:r>
          </a:p>
          <a:p>
            <a:pPr marL="800100" lvl="2" indent="0">
              <a:buNone/>
            </a:pPr>
            <a:r>
              <a:rPr lang="ru-RU" dirty="0"/>
              <a:t>    </a:t>
            </a:r>
            <a:r>
              <a:rPr lang="ru-RU" dirty="0" err="1"/>
              <a:t>MessageBoxOptions</a:t>
            </a:r>
            <a:r>
              <a:rPr lang="ru-RU" dirty="0"/>
              <a:t> </a:t>
            </a:r>
            <a:r>
              <a:rPr lang="ru-RU" b="1" dirty="0" err="1" smtClean="0"/>
              <a:t>options</a:t>
            </a:r>
            <a:r>
              <a:rPr lang="ru-RU" dirty="0" smtClean="0"/>
              <a:t>)</a:t>
            </a:r>
            <a:endParaRPr lang="ru-RU" dirty="0"/>
          </a:p>
          <a:p>
            <a:pPr marL="0" indent="0">
              <a:buNone/>
            </a:pPr>
            <a:endParaRPr lang="ru-RU" altLang="ru-RU" sz="1800" b="1" dirty="0" smtClean="0"/>
          </a:p>
          <a:p>
            <a:pPr marL="0" indent="0">
              <a:buNone/>
            </a:pPr>
            <a:endParaRPr lang="ru-RU" dirty="0" smtClean="0"/>
          </a:p>
          <a:p>
            <a:pPr marL="0" indent="0">
              <a:buNone/>
            </a:pP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18</a:t>
            </a:fld>
            <a:endParaRPr lang="ru-RU" dirty="0"/>
          </a:p>
        </p:txBody>
      </p:sp>
    </p:spTree>
    <p:extLst>
      <p:ext uri="{BB962C8B-B14F-4D97-AF65-F5344CB8AC3E}">
        <p14:creationId xmlns:p14="http://schemas.microsoft.com/office/powerpoint/2010/main" val="1713963090"/>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Исключительная ситуация должна приводить к появлению сообщения с предупреждением и содержать подсказку для исправления ошибки</a:t>
            </a:r>
            <a:r>
              <a:rPr lang="ru-RU" sz="1800" dirty="0" smtClean="0"/>
              <a:t>.</a:t>
            </a:r>
          </a:p>
          <a:p>
            <a:pPr marL="0" indent="0" algn="just">
              <a:buNone/>
            </a:pPr>
            <a:r>
              <a:rPr lang="ru-RU" dirty="0"/>
              <a:t>Для вывода сообщения в классе </a:t>
            </a:r>
            <a:r>
              <a:rPr lang="ru-RU" b="1" dirty="0" err="1"/>
              <a:t>MessageBox</a:t>
            </a:r>
            <a:r>
              <a:rPr lang="ru-RU" dirty="0"/>
              <a:t> предусмотрен метод </a:t>
            </a:r>
            <a:r>
              <a:rPr lang="ru-RU" b="1" dirty="0" err="1"/>
              <a:t>Show</a:t>
            </a:r>
            <a:r>
              <a:rPr lang="ru-RU" dirty="0"/>
              <a:t>, который имеет различные версии и может принимать ряд параметров.</a:t>
            </a:r>
          </a:p>
          <a:p>
            <a:pPr marL="800100" lvl="2" indent="0">
              <a:buNone/>
            </a:pPr>
            <a:r>
              <a:rPr lang="en-US" dirty="0"/>
              <a:t>public static </a:t>
            </a:r>
            <a:r>
              <a:rPr lang="en-US" dirty="0" err="1"/>
              <a:t>DialogResult</a:t>
            </a:r>
            <a:r>
              <a:rPr lang="en-US" dirty="0"/>
              <a:t> </a:t>
            </a:r>
            <a:r>
              <a:rPr lang="en-US" b="1" dirty="0"/>
              <a:t>Show</a:t>
            </a:r>
            <a:r>
              <a:rPr lang="en-US" dirty="0"/>
              <a:t>(</a:t>
            </a:r>
            <a:endParaRPr lang="ru-RU" dirty="0"/>
          </a:p>
          <a:p>
            <a:pPr marL="800100" lvl="2" indent="0">
              <a:buNone/>
            </a:pPr>
            <a:r>
              <a:rPr lang="en-US" dirty="0"/>
              <a:t>    string </a:t>
            </a:r>
            <a:r>
              <a:rPr lang="en-US" b="1" dirty="0"/>
              <a:t>text</a:t>
            </a:r>
            <a:r>
              <a:rPr lang="en-US" dirty="0"/>
              <a:t>,</a:t>
            </a:r>
            <a:endParaRPr lang="ru-RU" dirty="0"/>
          </a:p>
          <a:p>
            <a:pPr marL="800100" lvl="2" indent="0">
              <a:buNone/>
            </a:pPr>
            <a:r>
              <a:rPr lang="en-US" dirty="0"/>
              <a:t>    string </a:t>
            </a:r>
            <a:r>
              <a:rPr lang="en-US" b="1" dirty="0"/>
              <a:t>caption</a:t>
            </a:r>
            <a:r>
              <a:rPr lang="en-US" dirty="0"/>
              <a:t>,</a:t>
            </a:r>
            <a:endParaRPr lang="ru-RU" dirty="0"/>
          </a:p>
          <a:p>
            <a:pPr marL="800100" lvl="2" indent="0">
              <a:buNone/>
            </a:pPr>
            <a:r>
              <a:rPr lang="en-US" dirty="0"/>
              <a:t>    </a:t>
            </a:r>
            <a:r>
              <a:rPr lang="en-US" dirty="0" err="1"/>
              <a:t>MessageBoxButtons</a:t>
            </a:r>
            <a:r>
              <a:rPr lang="en-US" dirty="0"/>
              <a:t> </a:t>
            </a:r>
            <a:r>
              <a:rPr lang="en-US" b="1" dirty="0"/>
              <a:t>buttons</a:t>
            </a:r>
            <a:r>
              <a:rPr lang="en-US" dirty="0"/>
              <a:t>,</a:t>
            </a:r>
            <a:endParaRPr lang="ru-RU" dirty="0"/>
          </a:p>
          <a:p>
            <a:pPr marL="800100" lvl="2" indent="0">
              <a:buNone/>
            </a:pPr>
            <a:r>
              <a:rPr lang="en-US" dirty="0"/>
              <a:t>    </a:t>
            </a:r>
            <a:r>
              <a:rPr lang="en-US" dirty="0" err="1"/>
              <a:t>MessageBoxIcon</a:t>
            </a:r>
            <a:r>
              <a:rPr lang="en-US" dirty="0"/>
              <a:t> </a:t>
            </a:r>
            <a:r>
              <a:rPr lang="en-US" b="1" dirty="0"/>
              <a:t>icon</a:t>
            </a:r>
            <a:r>
              <a:rPr lang="en-US" dirty="0"/>
              <a:t>,</a:t>
            </a:r>
            <a:endParaRPr lang="ru-RU" dirty="0"/>
          </a:p>
          <a:p>
            <a:pPr marL="800100" lvl="2" indent="0">
              <a:buNone/>
            </a:pPr>
            <a:r>
              <a:rPr lang="en-US" dirty="0"/>
              <a:t>    </a:t>
            </a:r>
            <a:r>
              <a:rPr lang="ru-RU" dirty="0" err="1"/>
              <a:t>MessageBoxDefaultButton</a:t>
            </a:r>
            <a:r>
              <a:rPr lang="ru-RU" dirty="0"/>
              <a:t> </a:t>
            </a:r>
            <a:r>
              <a:rPr lang="ru-RU" b="1" dirty="0" err="1"/>
              <a:t>defaultButton</a:t>
            </a:r>
            <a:r>
              <a:rPr lang="ru-RU" dirty="0"/>
              <a:t>,</a:t>
            </a:r>
          </a:p>
          <a:p>
            <a:pPr marL="800100" lvl="2" indent="0">
              <a:buNone/>
            </a:pPr>
            <a:r>
              <a:rPr lang="ru-RU" dirty="0"/>
              <a:t>    </a:t>
            </a:r>
            <a:r>
              <a:rPr lang="ru-RU" dirty="0" err="1"/>
              <a:t>MessageBoxOptions</a:t>
            </a:r>
            <a:r>
              <a:rPr lang="ru-RU" dirty="0"/>
              <a:t> </a:t>
            </a:r>
            <a:r>
              <a:rPr lang="ru-RU" b="1" dirty="0" err="1" smtClean="0"/>
              <a:t>options</a:t>
            </a:r>
            <a:r>
              <a:rPr lang="ru-RU" dirty="0" smtClean="0"/>
              <a:t>)</a:t>
            </a:r>
            <a:endParaRPr lang="ru-RU" dirty="0"/>
          </a:p>
          <a:p>
            <a:pPr marL="0" indent="0">
              <a:buNone/>
            </a:pPr>
            <a:endParaRPr lang="ru-RU" altLang="ru-RU" sz="1800" b="1" dirty="0" smtClean="0"/>
          </a:p>
          <a:p>
            <a:pPr marL="0" indent="0">
              <a:buNone/>
            </a:pPr>
            <a:endParaRPr lang="ru-RU" dirty="0" smtClean="0"/>
          </a:p>
          <a:p>
            <a:pPr marL="0" indent="0">
              <a:buNone/>
            </a:pP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19</a:t>
            </a:fld>
            <a:endParaRPr lang="ru-RU" dirty="0"/>
          </a:p>
        </p:txBody>
      </p:sp>
    </p:spTree>
    <p:extLst>
      <p:ext uri="{BB962C8B-B14F-4D97-AF65-F5344CB8AC3E}">
        <p14:creationId xmlns:p14="http://schemas.microsoft.com/office/powerpoint/2010/main" val="322156825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ъект 1">
            <a:extLst>
              <a:ext uri="{FF2B5EF4-FFF2-40B4-BE49-F238E27FC236}">
                <a16:creationId xmlns:a16="http://schemas.microsoft.com/office/drawing/2014/main" xmlns="" id="{BD2DFFD9-DF4C-473E-A359-1560D856B7BF}"/>
              </a:ext>
            </a:extLst>
          </p:cNvPr>
          <p:cNvSpPr>
            <a:spLocks noGrp="1" noChangeArrowheads="1"/>
          </p:cNvSpPr>
          <p:nvPr>
            <p:ph idx="1"/>
          </p:nvPr>
        </p:nvSpPr>
        <p:spPr>
          <a:xfrm>
            <a:off x="684213" y="2132856"/>
            <a:ext cx="8013700" cy="4021882"/>
          </a:xfrm>
        </p:spPr>
        <p:txBody>
          <a:bodyPr/>
          <a:lstStyle/>
          <a:p>
            <a:pPr marL="109538" indent="0" algn="ctr">
              <a:buNone/>
            </a:pPr>
            <a:r>
              <a:rPr lang="ru-RU" sz="2400" dirty="0" smtClean="0"/>
              <a:t>ПЛАТФОРМА </a:t>
            </a:r>
            <a:r>
              <a:rPr lang="ru-RU" sz="2400" dirty="0"/>
              <a:t>.NET ТЕХНОЛОГИЯ РАЗРАБОТКИ WINDOWS ПРИЛОЖЕНИЙ. ПРИЛОЖЕНИЯ WINDOWS FORMS. </a:t>
            </a:r>
            <a:endParaRPr lang="ru-RU" altLang="ru-RU" sz="2400" dirty="0"/>
          </a:p>
        </p:txBody>
      </p:sp>
      <p:sp>
        <p:nvSpPr>
          <p:cNvPr id="16387" name="Заголовок 2">
            <a:extLst>
              <a:ext uri="{FF2B5EF4-FFF2-40B4-BE49-F238E27FC236}">
                <a16:creationId xmlns:a16="http://schemas.microsoft.com/office/drawing/2014/main" xmlns="" id="{01FB6E59-1DF6-42EF-A120-002AA2454E7F}"/>
              </a:ext>
            </a:extLst>
          </p:cNvPr>
          <p:cNvSpPr>
            <a:spLocks noGrp="1" noChangeArrowheads="1"/>
          </p:cNvSpPr>
          <p:nvPr>
            <p:ph type="title"/>
          </p:nvPr>
        </p:nvSpPr>
        <p:spPr bwMode="auto">
          <a:xfrm>
            <a:off x="684213" y="654050"/>
            <a:ext cx="8013700" cy="1046758"/>
          </a:xfrm>
        </p:spPr>
        <p:txBody>
          <a:bodyPr wrap="square" numCol="1" anchorCtr="0" compatLnSpc="1">
            <a:prstTxWarp prst="textNoShape">
              <a:avLst/>
            </a:prstTxWarp>
          </a:bodyPr>
          <a:lstStyle/>
          <a:p>
            <a:r>
              <a:rPr altLang="ru-RU" dirty="0">
                <a:solidFill>
                  <a:srgbClr val="10253F"/>
                </a:solidFill>
                <a:effectLst/>
              </a:rPr>
              <a:t>Тема</a:t>
            </a:r>
            <a:r>
              <a:rPr lang="ru-RU" altLang="ru-RU" dirty="0">
                <a:solidFill>
                  <a:srgbClr val="10253F"/>
                </a:solidFill>
                <a:effectLst/>
              </a:rPr>
              <a:t> лабораторного</a:t>
            </a:r>
            <a:r>
              <a:rPr altLang="ru-RU" dirty="0">
                <a:solidFill>
                  <a:srgbClr val="10253F"/>
                </a:solidFill>
                <a:effectLst/>
              </a:rPr>
              <a:t> занятия</a:t>
            </a:r>
            <a:r>
              <a:rPr lang="ru-RU" altLang="ru-RU" dirty="0">
                <a:solidFill>
                  <a:srgbClr val="10253F"/>
                </a:solidFill>
                <a:effectLst/>
              </a:rPr>
              <a:t/>
            </a:r>
            <a:br>
              <a:rPr lang="ru-RU" altLang="ru-RU" dirty="0">
                <a:solidFill>
                  <a:srgbClr val="10253F"/>
                </a:solidFill>
                <a:effectLst/>
              </a:rPr>
            </a:br>
            <a:r>
              <a:rPr lang="ru-RU" altLang="ru-RU" dirty="0" smtClean="0">
                <a:solidFill>
                  <a:srgbClr val="10253F"/>
                </a:solidFill>
                <a:effectLst/>
              </a:rPr>
              <a:t>№1 </a:t>
            </a:r>
            <a:r>
              <a:rPr altLang="ru-RU" dirty="0" smtClean="0">
                <a:solidFill>
                  <a:srgbClr val="10253F"/>
                </a:solidFill>
                <a:effectLst/>
              </a:rPr>
              <a:t> </a:t>
            </a:r>
            <a:endParaRPr altLang="ru-RU" dirty="0">
              <a:solidFill>
                <a:srgbClr val="10253F"/>
              </a:solidFill>
              <a:effectLst/>
            </a:endParaRPr>
          </a:p>
        </p:txBody>
      </p:sp>
      <p:sp>
        <p:nvSpPr>
          <p:cNvPr id="4" name="Номер слайда 3">
            <a:extLst>
              <a:ext uri="{FF2B5EF4-FFF2-40B4-BE49-F238E27FC236}">
                <a16:creationId xmlns:a16="http://schemas.microsoft.com/office/drawing/2014/main" xmlns="" id="{D76F0866-CE92-4454-9164-81EF20944D7F}"/>
              </a:ext>
            </a:extLst>
          </p:cNvPr>
          <p:cNvSpPr>
            <a:spLocks noGrp="1"/>
          </p:cNvSpPr>
          <p:nvPr>
            <p:ph type="sldNum" sz="quarter" idx="10"/>
          </p:nvPr>
        </p:nvSpPr>
        <p:spPr/>
        <p:txBody>
          <a:bodyPr/>
          <a:lstStyle/>
          <a:p>
            <a:pPr>
              <a:defRPr/>
            </a:pPr>
            <a:fld id="{445CAAF8-AB36-49D4-8FA3-B053442B32F7}" type="slidenum">
              <a:rPr lang="ru-RU"/>
              <a:pPr>
                <a:defRPr/>
              </a:pPr>
              <a:t>2</a:t>
            </a:fld>
            <a:endParaRPr lang="ru-RU" dirty="0"/>
          </a:p>
        </p:txBody>
      </p:sp>
    </p:spTree>
    <p:extLst>
      <p:ext uri="{BB962C8B-B14F-4D97-AF65-F5344CB8AC3E}">
        <p14:creationId xmlns:p14="http://schemas.microsoft.com/office/powerpoint/2010/main" val="2217168699"/>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Вызов простого сообщения </a:t>
            </a:r>
            <a:r>
              <a:rPr lang="en-US" dirty="0" err="1" smtClean="0"/>
              <a:t>MessageBox</a:t>
            </a:r>
            <a:r>
              <a:rPr lang="ru-RU" dirty="0" smtClean="0"/>
              <a:t> осуществляется с помощью следующего предложения</a:t>
            </a:r>
          </a:p>
          <a:p>
            <a:pPr marL="0" indent="0">
              <a:buNone/>
            </a:pPr>
            <a:endParaRPr lang="ru-RU" dirty="0" smtClean="0"/>
          </a:p>
          <a:p>
            <a:pPr marL="0" indent="0">
              <a:buNone/>
            </a:pPr>
            <a:r>
              <a:rPr lang="ru-RU" b="1" dirty="0" err="1"/>
              <a:t>MessageBox.Show</a:t>
            </a:r>
            <a:r>
              <a:rPr lang="ru-RU" b="1" dirty="0"/>
              <a:t>("Введите </a:t>
            </a:r>
            <a:r>
              <a:rPr lang="ru-RU" b="1" dirty="0" smtClean="0"/>
              <a:t>целое </a:t>
            </a:r>
            <a:r>
              <a:rPr lang="ru-RU" b="1" dirty="0"/>
              <a:t>положительное число");</a:t>
            </a:r>
          </a:p>
          <a:p>
            <a:pPr marL="0" indent="0">
              <a:buNone/>
            </a:pPr>
            <a:endParaRPr lang="ru-RU" altLang="ru-RU" sz="1800" b="1" dirty="0" smtClean="0"/>
          </a:p>
          <a:p>
            <a:pPr marL="0" indent="0">
              <a:buNone/>
            </a:pPr>
            <a:r>
              <a:rPr lang="ru-RU" dirty="0" smtClean="0"/>
              <a:t>Для вызова окна сообщения с дополнительными возможностями используйте параметры метода </a:t>
            </a:r>
            <a:r>
              <a:rPr lang="ru-RU" b="1" dirty="0" err="1" smtClean="0"/>
              <a:t>MessageBox.Show</a:t>
            </a:r>
            <a:r>
              <a:rPr lang="ru-RU" b="1" dirty="0" smtClean="0"/>
              <a:t>,</a:t>
            </a:r>
            <a:r>
              <a:rPr lang="ru-RU" dirty="0" smtClean="0"/>
              <a:t> описание которых приведено ниже.</a:t>
            </a:r>
          </a:p>
          <a:p>
            <a:pPr marL="0" indent="0">
              <a:buNone/>
            </a:pPr>
            <a:endParaRPr lang="ru-RU" dirty="0" smtClean="0"/>
          </a:p>
          <a:p>
            <a:pPr marL="0" indent="0">
              <a:buNone/>
            </a:pP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20</a:t>
            </a:fld>
            <a:endParaRPr lang="ru-RU" dirty="0"/>
          </a:p>
        </p:txBody>
      </p:sp>
    </p:spTree>
    <p:extLst>
      <p:ext uri="{BB962C8B-B14F-4D97-AF65-F5344CB8AC3E}">
        <p14:creationId xmlns:p14="http://schemas.microsoft.com/office/powerpoint/2010/main" val="2882036367"/>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2" y="692696"/>
            <a:ext cx="8002587" cy="796925"/>
          </a:xfrm>
        </p:spPr>
        <p:txBody>
          <a:bodyPr>
            <a:noAutofit/>
          </a:bodyPr>
          <a:lstStyle/>
          <a:p>
            <a:r>
              <a:rPr lang="ru-RU" sz="2800" b="1" dirty="0" smtClean="0">
                <a:effectLst/>
              </a:rPr>
              <a:t>Параметры </a:t>
            </a:r>
            <a:r>
              <a:rPr lang="en-US" sz="2800" b="1" dirty="0" err="1">
                <a:effectLst/>
              </a:rPr>
              <a:t>MessageBox</a:t>
            </a:r>
            <a:endParaRPr lang="en-US" sz="2800" b="1" dirty="0">
              <a:effectLst/>
            </a:endParaRPr>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581371" y="1412776"/>
            <a:ext cx="8208267" cy="4525963"/>
          </a:xfrm>
        </p:spPr>
        <p:txBody>
          <a:bodyPr/>
          <a:lstStyle/>
          <a:p>
            <a:pPr marL="0" lvl="0" indent="0" eaLnBrk="0" hangingPunct="0">
              <a:spcBef>
                <a:spcPct val="0"/>
              </a:spcBef>
              <a:buClrTx/>
              <a:buNone/>
              <a:tabLst>
                <a:tab pos="457200" algn="l"/>
              </a:tabLst>
            </a:pPr>
            <a:r>
              <a:rPr lang="ru-RU" altLang="ru-RU" b="1" dirty="0" err="1"/>
              <a:t>text</a:t>
            </a:r>
            <a:r>
              <a:rPr lang="ru-RU" altLang="ru-RU" dirty="0"/>
              <a:t>: текст сообщения</a:t>
            </a:r>
          </a:p>
          <a:p>
            <a:pPr marL="0" lvl="0" indent="0" eaLnBrk="0" hangingPunct="0">
              <a:spcBef>
                <a:spcPct val="0"/>
              </a:spcBef>
              <a:buClrTx/>
              <a:buNone/>
              <a:tabLst>
                <a:tab pos="457200" algn="l"/>
              </a:tabLst>
            </a:pPr>
            <a:r>
              <a:rPr lang="ru-RU" altLang="ru-RU" b="1" dirty="0" err="1"/>
              <a:t>caption</a:t>
            </a:r>
            <a:r>
              <a:rPr lang="ru-RU" altLang="ru-RU" dirty="0"/>
              <a:t>: текст заголовка окна сообщения</a:t>
            </a:r>
          </a:p>
          <a:p>
            <a:pPr marL="0" lvl="0" indent="0" eaLnBrk="0" hangingPunct="0">
              <a:spcBef>
                <a:spcPct val="0"/>
              </a:spcBef>
              <a:buClrTx/>
              <a:buNone/>
              <a:tabLst>
                <a:tab pos="457200" algn="l"/>
              </a:tabLst>
            </a:pPr>
            <a:r>
              <a:rPr lang="ru-RU" altLang="ru-RU" b="1" dirty="0" err="1"/>
              <a:t>buttons</a:t>
            </a:r>
            <a:r>
              <a:rPr lang="ru-RU" altLang="ru-RU" dirty="0"/>
              <a:t>: кнопки, используемые в окне сообщения. Принимает одно из значений перечисления:</a:t>
            </a:r>
          </a:p>
          <a:p>
            <a:pPr marL="0" lvl="0" indent="0" eaLnBrk="0" hangingPunct="0">
              <a:spcBef>
                <a:spcPct val="0"/>
              </a:spcBef>
              <a:buClrTx/>
              <a:buNone/>
              <a:tabLst>
                <a:tab pos="457200" algn="l"/>
              </a:tabLst>
            </a:pPr>
            <a:endParaRPr lang="ru-RU" altLang="ru-RU" dirty="0"/>
          </a:p>
          <a:p>
            <a:pPr marL="400050" lvl="1" indent="0" eaLnBrk="0" hangingPunct="0">
              <a:spcBef>
                <a:spcPct val="0"/>
              </a:spcBef>
              <a:buClrTx/>
              <a:buFontTx/>
              <a:buChar char="•"/>
            </a:pPr>
            <a:r>
              <a:rPr lang="ru-RU" altLang="ru-RU" b="1" dirty="0" err="1"/>
              <a:t>AbortRetryIgnore</a:t>
            </a:r>
            <a:r>
              <a:rPr lang="ru-RU" altLang="ru-RU" dirty="0"/>
              <a:t>: три кнопки </a:t>
            </a:r>
            <a:r>
              <a:rPr lang="ru-RU" altLang="ru-RU" dirty="0" err="1"/>
              <a:t>Abort</a:t>
            </a:r>
            <a:r>
              <a:rPr lang="ru-RU" altLang="ru-RU" dirty="0"/>
              <a:t> (Отмена), </a:t>
            </a:r>
            <a:r>
              <a:rPr lang="ru-RU" altLang="ru-RU" dirty="0" err="1"/>
              <a:t>Retry</a:t>
            </a:r>
            <a:r>
              <a:rPr lang="ru-RU" altLang="ru-RU" dirty="0"/>
              <a:t> (Повтор), </a:t>
            </a:r>
            <a:r>
              <a:rPr lang="ru-RU" altLang="ru-RU" dirty="0" err="1"/>
              <a:t>Ignore</a:t>
            </a:r>
            <a:r>
              <a:rPr lang="ru-RU" altLang="ru-RU" dirty="0"/>
              <a:t> (Пропустить)</a:t>
            </a:r>
          </a:p>
          <a:p>
            <a:pPr marL="400050" lvl="1" indent="0" eaLnBrk="0" hangingPunct="0">
              <a:spcBef>
                <a:spcPct val="0"/>
              </a:spcBef>
              <a:buClrTx/>
              <a:buFontTx/>
              <a:buChar char="•"/>
            </a:pPr>
            <a:r>
              <a:rPr lang="ru-RU" altLang="ru-RU" b="1" dirty="0"/>
              <a:t>OK</a:t>
            </a:r>
            <a:r>
              <a:rPr lang="ru-RU" altLang="ru-RU" dirty="0"/>
              <a:t>: одна кнопка OK</a:t>
            </a:r>
          </a:p>
          <a:p>
            <a:pPr marL="400050" lvl="1" indent="0" eaLnBrk="0" hangingPunct="0">
              <a:spcBef>
                <a:spcPct val="0"/>
              </a:spcBef>
              <a:buClrTx/>
              <a:buFontTx/>
              <a:buChar char="•"/>
            </a:pPr>
            <a:r>
              <a:rPr lang="ru-RU" altLang="ru-RU" b="1" dirty="0" err="1"/>
              <a:t>OKCancel</a:t>
            </a:r>
            <a:r>
              <a:rPr lang="ru-RU" altLang="ru-RU" dirty="0"/>
              <a:t>: две кнопки OK и </a:t>
            </a:r>
            <a:r>
              <a:rPr lang="ru-RU" altLang="ru-RU" dirty="0" err="1"/>
              <a:t>Cancel</a:t>
            </a:r>
            <a:r>
              <a:rPr lang="ru-RU" altLang="ru-RU" dirty="0"/>
              <a:t> (Отмена)</a:t>
            </a:r>
          </a:p>
          <a:p>
            <a:pPr marL="400050" lvl="1" indent="0" eaLnBrk="0" hangingPunct="0">
              <a:spcBef>
                <a:spcPct val="0"/>
              </a:spcBef>
              <a:buClrTx/>
              <a:buFontTx/>
              <a:buChar char="•"/>
            </a:pPr>
            <a:r>
              <a:rPr lang="ru-RU" altLang="ru-RU" b="1" dirty="0" err="1"/>
              <a:t>RetryCancel</a:t>
            </a:r>
            <a:r>
              <a:rPr lang="ru-RU" altLang="ru-RU" dirty="0"/>
              <a:t>: две кнопки </a:t>
            </a:r>
            <a:r>
              <a:rPr lang="ru-RU" altLang="ru-RU" dirty="0" err="1"/>
              <a:t>Retry</a:t>
            </a:r>
            <a:r>
              <a:rPr lang="ru-RU" altLang="ru-RU" dirty="0"/>
              <a:t> (Повтор) и </a:t>
            </a:r>
            <a:r>
              <a:rPr lang="ru-RU" altLang="ru-RU" dirty="0" err="1"/>
              <a:t>Cancel</a:t>
            </a:r>
            <a:r>
              <a:rPr lang="ru-RU" altLang="ru-RU" dirty="0"/>
              <a:t> (Отмена)</a:t>
            </a:r>
          </a:p>
          <a:p>
            <a:pPr marL="400050" lvl="1" indent="0" eaLnBrk="0" hangingPunct="0">
              <a:spcBef>
                <a:spcPct val="0"/>
              </a:spcBef>
              <a:buClrTx/>
              <a:buFontTx/>
              <a:buChar char="•"/>
            </a:pPr>
            <a:r>
              <a:rPr lang="ru-RU" altLang="ru-RU" b="1" dirty="0" err="1"/>
              <a:t>YesNo</a:t>
            </a:r>
            <a:r>
              <a:rPr lang="ru-RU" altLang="ru-RU" dirty="0"/>
              <a:t>: две кнопки </a:t>
            </a:r>
            <a:r>
              <a:rPr lang="ru-RU" altLang="ru-RU" dirty="0" err="1"/>
              <a:t>Yes</a:t>
            </a:r>
            <a:r>
              <a:rPr lang="ru-RU" altLang="ru-RU" dirty="0"/>
              <a:t> и </a:t>
            </a:r>
            <a:r>
              <a:rPr lang="ru-RU" altLang="ru-RU" dirty="0" err="1"/>
              <a:t>No</a:t>
            </a:r>
            <a:endParaRPr lang="ru-RU" altLang="ru-RU" dirty="0"/>
          </a:p>
          <a:p>
            <a:pPr marL="400050" lvl="1" indent="0" eaLnBrk="0" hangingPunct="0">
              <a:spcBef>
                <a:spcPct val="0"/>
              </a:spcBef>
              <a:buClrTx/>
              <a:buFontTx/>
              <a:buChar char="•"/>
            </a:pPr>
            <a:r>
              <a:rPr lang="en-US" altLang="ru-RU" b="1" dirty="0" err="1"/>
              <a:t>YesNoCancel</a:t>
            </a:r>
            <a:r>
              <a:rPr lang="en-US" altLang="ru-RU" dirty="0"/>
              <a:t>: </a:t>
            </a:r>
            <a:r>
              <a:rPr lang="ru-RU" altLang="ru-RU" dirty="0"/>
              <a:t>три</a:t>
            </a:r>
            <a:r>
              <a:rPr lang="en-US" altLang="ru-RU" dirty="0"/>
              <a:t> </a:t>
            </a:r>
            <a:r>
              <a:rPr lang="ru-RU" altLang="ru-RU" dirty="0"/>
              <a:t>кнопки</a:t>
            </a:r>
            <a:r>
              <a:rPr lang="en-US" altLang="ru-RU" dirty="0"/>
              <a:t> Yes, No </a:t>
            </a:r>
            <a:r>
              <a:rPr lang="ru-RU" altLang="ru-RU" dirty="0"/>
              <a:t>и</a:t>
            </a:r>
            <a:r>
              <a:rPr lang="en-US" altLang="ru-RU" dirty="0"/>
              <a:t> Cancel (</a:t>
            </a:r>
            <a:r>
              <a:rPr lang="ru-RU" altLang="ru-RU" dirty="0"/>
              <a:t>Отмена</a:t>
            </a:r>
            <a:r>
              <a:rPr lang="en-US" altLang="ru-RU" dirty="0"/>
              <a:t>)</a:t>
            </a:r>
            <a:endParaRPr lang="ru-RU" altLang="ru-RU" dirty="0"/>
          </a:p>
          <a:p>
            <a:pPr marL="400050" lvl="1" indent="0" eaLnBrk="0" hangingPunct="0">
              <a:spcBef>
                <a:spcPct val="0"/>
              </a:spcBef>
              <a:buClrTx/>
              <a:buFontTx/>
              <a:buChar char="•"/>
            </a:pPr>
            <a:endParaRPr lang="ru-RU" altLang="ru-RU" dirty="0"/>
          </a:p>
          <a:p>
            <a:pPr marL="0" lvl="0" indent="0" eaLnBrk="0" hangingPunct="0">
              <a:spcBef>
                <a:spcPct val="0"/>
              </a:spcBef>
              <a:buClrTx/>
              <a:buNone/>
              <a:tabLst>
                <a:tab pos="457200" algn="l"/>
              </a:tabLst>
            </a:pPr>
            <a:r>
              <a:rPr lang="ru-RU" altLang="ru-RU" dirty="0"/>
              <a:t>Таким образом, в зависимости от выбора окно сообщения может иметь от одной до трех кнопок.</a:t>
            </a:r>
          </a:p>
          <a:p>
            <a:pPr marL="0" indent="0" algn="just">
              <a:buNone/>
            </a:pPr>
            <a:endParaRPr lang="ru-RU" altLang="ru-RU" sz="1600" b="1"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21</a:t>
            </a:fld>
            <a:endParaRPr lang="ru-RU" dirty="0"/>
          </a:p>
        </p:txBody>
      </p:sp>
    </p:spTree>
    <p:extLst>
      <p:ext uri="{BB962C8B-B14F-4D97-AF65-F5344CB8AC3E}">
        <p14:creationId xmlns:p14="http://schemas.microsoft.com/office/powerpoint/2010/main" val="269049139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2" y="692696"/>
            <a:ext cx="8002587" cy="796925"/>
          </a:xfrm>
        </p:spPr>
        <p:txBody>
          <a:bodyPr>
            <a:noAutofit/>
          </a:bodyPr>
          <a:lstStyle/>
          <a:p>
            <a:r>
              <a:rPr lang="ru-RU" sz="2800" b="1" dirty="0">
                <a:effectLst/>
              </a:rPr>
              <a:t>Параметры </a:t>
            </a:r>
            <a:r>
              <a:rPr lang="en-US" sz="2800" b="1" dirty="0" err="1">
                <a:effectLst/>
              </a:rPr>
              <a:t>MessageBox</a:t>
            </a:r>
            <a:endParaRPr lang="en-US" sz="2800" b="1" dirty="0">
              <a:effectLst/>
            </a:endParaRPr>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581371" y="1412776"/>
            <a:ext cx="8208267" cy="4525963"/>
          </a:xfrm>
        </p:spPr>
        <p:txBody>
          <a:bodyPr/>
          <a:lstStyle/>
          <a:p>
            <a:pPr marL="0" lvl="0" indent="0" eaLnBrk="0" hangingPunct="0">
              <a:spcBef>
                <a:spcPct val="0"/>
              </a:spcBef>
              <a:buClrTx/>
              <a:buNone/>
              <a:tabLst>
                <a:tab pos="457200" algn="l"/>
              </a:tabLst>
            </a:pPr>
            <a:r>
              <a:rPr lang="ru-RU" altLang="ru-RU" b="1" dirty="0" err="1"/>
              <a:t>icon</a:t>
            </a:r>
            <a:r>
              <a:rPr lang="ru-RU" altLang="ru-RU" dirty="0"/>
              <a:t>: значок окна сообщения. </a:t>
            </a:r>
            <a:endParaRPr lang="ru-RU" altLang="ru-RU" dirty="0" smtClean="0"/>
          </a:p>
          <a:p>
            <a:pPr marL="0" lvl="0" indent="0" eaLnBrk="0" hangingPunct="0">
              <a:spcBef>
                <a:spcPct val="0"/>
              </a:spcBef>
              <a:buClrTx/>
              <a:buNone/>
              <a:tabLst>
                <a:tab pos="457200" algn="l"/>
              </a:tabLst>
            </a:pPr>
            <a:r>
              <a:rPr lang="ru-RU" altLang="ru-RU" dirty="0" smtClean="0"/>
              <a:t>Может </a:t>
            </a:r>
            <a:r>
              <a:rPr lang="ru-RU" altLang="ru-RU" dirty="0"/>
              <a:t>принимать одно из следующих значений </a:t>
            </a:r>
            <a:r>
              <a:rPr lang="ru-RU" altLang="ru-RU" dirty="0" smtClean="0"/>
              <a:t>перечисления:</a:t>
            </a:r>
          </a:p>
          <a:p>
            <a:pPr marL="0" lvl="0" indent="0" eaLnBrk="0" hangingPunct="0">
              <a:spcBef>
                <a:spcPct val="0"/>
              </a:spcBef>
              <a:buClrTx/>
              <a:buNone/>
              <a:tabLst>
                <a:tab pos="457200" algn="l"/>
              </a:tabLst>
            </a:pPr>
            <a:endParaRPr lang="ru-RU" altLang="ru-RU" dirty="0"/>
          </a:p>
          <a:p>
            <a:pPr marL="400050" lvl="1" indent="0" eaLnBrk="0" hangingPunct="0">
              <a:spcBef>
                <a:spcPct val="0"/>
              </a:spcBef>
              <a:buClrTx/>
              <a:buFontTx/>
              <a:buChar char="•"/>
              <a:tabLst>
                <a:tab pos="457200" algn="l"/>
              </a:tabLst>
            </a:pPr>
            <a:r>
              <a:rPr lang="ru-RU" altLang="ru-RU" b="1" dirty="0" err="1"/>
              <a:t>Asterisk</a:t>
            </a:r>
            <a:r>
              <a:rPr lang="ru-RU" altLang="ru-RU" dirty="0"/>
              <a:t>, </a:t>
            </a:r>
            <a:r>
              <a:rPr lang="ru-RU" altLang="ru-RU" b="1" dirty="0" err="1"/>
              <a:t>Information</a:t>
            </a:r>
            <a:r>
              <a:rPr lang="ru-RU" altLang="ru-RU" dirty="0"/>
              <a:t>: значок, состоящий из буквы i в нижнем регистре, помещенной в кружок</a:t>
            </a:r>
          </a:p>
          <a:p>
            <a:pPr marL="400050" lvl="1" indent="0" eaLnBrk="0" hangingPunct="0">
              <a:spcBef>
                <a:spcPct val="0"/>
              </a:spcBef>
              <a:buClrTx/>
              <a:buFontTx/>
              <a:buChar char="•"/>
              <a:tabLst>
                <a:tab pos="457200" algn="l"/>
              </a:tabLst>
            </a:pPr>
            <a:r>
              <a:rPr lang="ru-RU" altLang="ru-RU" b="1" dirty="0" err="1"/>
              <a:t>Error</a:t>
            </a:r>
            <a:r>
              <a:rPr lang="ru-RU" altLang="ru-RU" dirty="0"/>
              <a:t>, </a:t>
            </a:r>
            <a:r>
              <a:rPr lang="ru-RU" altLang="ru-RU" b="1" dirty="0" err="1"/>
              <a:t>Hand</a:t>
            </a:r>
            <a:r>
              <a:rPr lang="ru-RU" altLang="ru-RU" dirty="0"/>
              <a:t>, </a:t>
            </a:r>
            <a:r>
              <a:rPr lang="ru-RU" altLang="ru-RU" b="1" dirty="0" err="1"/>
              <a:t>Stop</a:t>
            </a:r>
            <a:r>
              <a:rPr lang="ru-RU" altLang="ru-RU" dirty="0"/>
              <a:t>: значок, состоящий из белого знака "X" на круге красного цвета.</a:t>
            </a:r>
          </a:p>
          <a:p>
            <a:pPr marL="400050" lvl="1" indent="0" eaLnBrk="0" hangingPunct="0">
              <a:spcBef>
                <a:spcPct val="0"/>
              </a:spcBef>
              <a:buClrTx/>
              <a:buFontTx/>
              <a:buChar char="•"/>
              <a:tabLst>
                <a:tab pos="457200" algn="l"/>
              </a:tabLst>
            </a:pPr>
            <a:r>
              <a:rPr lang="ru-RU" altLang="ru-RU" b="1" dirty="0" err="1"/>
              <a:t>Exclamation</a:t>
            </a:r>
            <a:r>
              <a:rPr lang="ru-RU" altLang="ru-RU" dirty="0"/>
              <a:t>, </a:t>
            </a:r>
            <a:r>
              <a:rPr lang="ru-RU" altLang="ru-RU" b="1" dirty="0" err="1"/>
              <a:t>Warning</a:t>
            </a:r>
            <a:r>
              <a:rPr lang="ru-RU" altLang="ru-RU" dirty="0"/>
              <a:t>: значок, состоящий из восклицательного знака в желтом треугольнике</a:t>
            </a:r>
          </a:p>
          <a:p>
            <a:pPr marL="400050" lvl="1" indent="0" eaLnBrk="0" hangingPunct="0">
              <a:spcBef>
                <a:spcPct val="0"/>
              </a:spcBef>
              <a:buClrTx/>
              <a:buFontTx/>
              <a:buChar char="•"/>
              <a:tabLst>
                <a:tab pos="457200" algn="l"/>
              </a:tabLst>
            </a:pPr>
            <a:r>
              <a:rPr lang="ru-RU" altLang="ru-RU" b="1" dirty="0" err="1"/>
              <a:t>Question</a:t>
            </a:r>
            <a:r>
              <a:rPr lang="ru-RU" altLang="ru-RU" dirty="0"/>
              <a:t>: значок, состоящий из вопросительного знака на периметре круга</a:t>
            </a:r>
          </a:p>
          <a:p>
            <a:pPr marL="400050" lvl="1" indent="0" eaLnBrk="0" hangingPunct="0">
              <a:spcBef>
                <a:spcPct val="0"/>
              </a:spcBef>
              <a:buClrTx/>
              <a:buFontTx/>
              <a:buChar char="•"/>
              <a:tabLst>
                <a:tab pos="457200" algn="l"/>
              </a:tabLst>
            </a:pPr>
            <a:r>
              <a:rPr lang="ru-RU" altLang="ru-RU" b="1" dirty="0" err="1"/>
              <a:t>None</a:t>
            </a:r>
            <a:r>
              <a:rPr lang="ru-RU" altLang="ru-RU" dirty="0"/>
              <a:t>: значок у сообщения </a:t>
            </a:r>
            <a:r>
              <a:rPr lang="ru-RU" altLang="ru-RU" dirty="0" smtClean="0"/>
              <a:t>отсутствует</a:t>
            </a:r>
          </a:p>
          <a:p>
            <a:pPr marL="0" lvl="0" indent="0" eaLnBrk="0" hangingPunct="0">
              <a:spcBef>
                <a:spcPct val="0"/>
              </a:spcBef>
              <a:buClrTx/>
              <a:buFontTx/>
              <a:buChar char="•"/>
              <a:tabLst>
                <a:tab pos="457200" algn="l"/>
              </a:tabLst>
            </a:pPr>
            <a:endParaRPr lang="ru-RU" altLang="ru-RU" dirty="0"/>
          </a:p>
          <a:p>
            <a:pPr marL="0" lvl="0" indent="0" eaLnBrk="0" hangingPunct="0">
              <a:spcBef>
                <a:spcPct val="0"/>
              </a:spcBef>
              <a:buClrTx/>
              <a:buNone/>
              <a:tabLst>
                <a:tab pos="457200" algn="l"/>
              </a:tabLst>
            </a:pPr>
            <a:endParaRPr lang="ru-RU" altLang="ru-RU"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22</a:t>
            </a:fld>
            <a:endParaRPr lang="ru-RU" dirty="0"/>
          </a:p>
        </p:txBody>
      </p:sp>
    </p:spTree>
    <p:extLst>
      <p:ext uri="{BB962C8B-B14F-4D97-AF65-F5344CB8AC3E}">
        <p14:creationId xmlns:p14="http://schemas.microsoft.com/office/powerpoint/2010/main" val="2199617817"/>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2" y="692696"/>
            <a:ext cx="8002587" cy="796925"/>
          </a:xfrm>
        </p:spPr>
        <p:txBody>
          <a:bodyPr>
            <a:noAutofit/>
          </a:bodyPr>
          <a:lstStyle/>
          <a:p>
            <a:r>
              <a:rPr lang="ru-RU" sz="2800" b="1" dirty="0">
                <a:effectLst/>
              </a:rPr>
              <a:t>Параметры </a:t>
            </a:r>
            <a:r>
              <a:rPr lang="en-US" sz="2800" b="1" dirty="0" err="1">
                <a:effectLst/>
              </a:rPr>
              <a:t>MessageBox</a:t>
            </a:r>
            <a:endParaRPr lang="en-US" sz="2800" b="1" dirty="0">
              <a:effectLst/>
            </a:endParaRPr>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581371" y="1412776"/>
            <a:ext cx="8208267" cy="4525963"/>
          </a:xfrm>
        </p:spPr>
        <p:txBody>
          <a:bodyPr/>
          <a:lstStyle/>
          <a:p>
            <a:pPr marL="0" lvl="0" indent="0" eaLnBrk="0" hangingPunct="0">
              <a:spcBef>
                <a:spcPct val="0"/>
              </a:spcBef>
              <a:buClrTx/>
              <a:buNone/>
              <a:tabLst>
                <a:tab pos="457200" algn="l"/>
              </a:tabLst>
            </a:pPr>
            <a:r>
              <a:rPr lang="ru-RU" altLang="ru-RU" sz="1800" b="1" dirty="0" err="1" smtClean="0"/>
              <a:t>defaultButton</a:t>
            </a:r>
            <a:r>
              <a:rPr lang="ru-RU" altLang="ru-RU" sz="1800" dirty="0"/>
              <a:t>: кнопка, на которую по умолчанию устанавливается фокус. Принимает одно из значений </a:t>
            </a:r>
            <a:r>
              <a:rPr lang="ru-RU" altLang="ru-RU" sz="1800" dirty="0" smtClean="0"/>
              <a:t>перечисления:</a:t>
            </a:r>
          </a:p>
          <a:p>
            <a:pPr marL="0" lvl="0" indent="0" eaLnBrk="0" hangingPunct="0">
              <a:spcBef>
                <a:spcPct val="0"/>
              </a:spcBef>
              <a:buClrTx/>
              <a:buFontTx/>
              <a:buChar char="•"/>
              <a:tabLst>
                <a:tab pos="457200" algn="l"/>
              </a:tabLst>
            </a:pPr>
            <a:r>
              <a:rPr lang="ru-RU" altLang="ru-RU" sz="1800" b="1" dirty="0" smtClean="0"/>
              <a:t>Button1</a:t>
            </a:r>
            <a:r>
              <a:rPr lang="ru-RU" altLang="ru-RU" sz="1800" dirty="0"/>
              <a:t>: первая кнопка из тех, которые задаются перечислением </a:t>
            </a:r>
            <a:r>
              <a:rPr lang="ru-RU" altLang="ru-RU" sz="1800" dirty="0" err="1"/>
              <a:t>MessageBoxButtons</a:t>
            </a:r>
            <a:endParaRPr lang="ru-RU" altLang="ru-RU" sz="1800" dirty="0"/>
          </a:p>
          <a:p>
            <a:pPr marL="0" lvl="0" indent="0" eaLnBrk="0" hangingPunct="0">
              <a:spcBef>
                <a:spcPct val="0"/>
              </a:spcBef>
              <a:buClrTx/>
              <a:buFontTx/>
              <a:buChar char="•"/>
              <a:tabLst>
                <a:tab pos="457200" algn="l"/>
              </a:tabLst>
            </a:pPr>
            <a:r>
              <a:rPr lang="ru-RU" altLang="ru-RU" sz="1800" b="1" dirty="0"/>
              <a:t>Button2</a:t>
            </a:r>
            <a:r>
              <a:rPr lang="ru-RU" altLang="ru-RU" sz="1800" dirty="0"/>
              <a:t>: вторая кнопка</a:t>
            </a:r>
          </a:p>
          <a:p>
            <a:pPr marL="0" lvl="0" indent="0" eaLnBrk="0" hangingPunct="0">
              <a:spcBef>
                <a:spcPct val="0"/>
              </a:spcBef>
              <a:buClrTx/>
              <a:buFontTx/>
              <a:buChar char="•"/>
              <a:tabLst>
                <a:tab pos="457200" algn="l"/>
              </a:tabLst>
            </a:pPr>
            <a:r>
              <a:rPr lang="ru-RU" altLang="ru-RU" sz="1800" b="1" dirty="0"/>
              <a:t>Button3</a:t>
            </a:r>
            <a:r>
              <a:rPr lang="ru-RU" altLang="ru-RU" sz="1800" dirty="0"/>
              <a:t>: третья </a:t>
            </a:r>
            <a:r>
              <a:rPr lang="ru-RU" altLang="ru-RU" sz="1800" dirty="0" smtClean="0"/>
              <a:t>кнопка</a:t>
            </a:r>
          </a:p>
          <a:p>
            <a:pPr marL="0" lvl="0" indent="0" eaLnBrk="0" hangingPunct="0">
              <a:spcBef>
                <a:spcPct val="0"/>
              </a:spcBef>
              <a:buClrTx/>
              <a:buFontTx/>
              <a:buChar char="•"/>
              <a:tabLst>
                <a:tab pos="457200" algn="l"/>
              </a:tabLst>
            </a:pPr>
            <a:endParaRPr lang="ru-RU" altLang="ru-RU" sz="1800" dirty="0"/>
          </a:p>
          <a:p>
            <a:pPr marL="0" lvl="0" indent="0" eaLnBrk="0" hangingPunct="0">
              <a:spcBef>
                <a:spcPct val="0"/>
              </a:spcBef>
              <a:buClrTx/>
              <a:buNone/>
              <a:tabLst>
                <a:tab pos="457200" algn="l"/>
              </a:tabLst>
            </a:pPr>
            <a:r>
              <a:rPr lang="ru-RU" altLang="ru-RU" sz="1800" b="1" dirty="0" err="1"/>
              <a:t>options</a:t>
            </a:r>
            <a:r>
              <a:rPr lang="ru-RU" altLang="ru-RU" sz="1800" dirty="0"/>
              <a:t>: параметры окна сообщения. Принимает одно из </a:t>
            </a:r>
            <a:r>
              <a:rPr lang="ru-RU" altLang="ru-RU" sz="1800" dirty="0" smtClean="0"/>
              <a:t>значений:</a:t>
            </a:r>
            <a:endParaRPr lang="ru-RU" altLang="ru-RU" sz="1800" dirty="0"/>
          </a:p>
          <a:p>
            <a:pPr marL="400050" lvl="1" indent="0" eaLnBrk="0" hangingPunct="0">
              <a:spcBef>
                <a:spcPct val="0"/>
              </a:spcBef>
              <a:buClrTx/>
              <a:buFontTx/>
              <a:buChar char="•"/>
              <a:tabLst>
                <a:tab pos="457200" algn="l"/>
              </a:tabLst>
            </a:pPr>
            <a:r>
              <a:rPr lang="ru-RU" altLang="ru-RU" sz="1800" b="1" dirty="0" err="1"/>
              <a:t>DefaultDesktopOnly</a:t>
            </a:r>
            <a:r>
              <a:rPr lang="ru-RU" altLang="ru-RU" sz="1800" dirty="0"/>
              <a:t>: окно сообщения отображается на активном рабочем столе.</a:t>
            </a:r>
          </a:p>
          <a:p>
            <a:pPr marL="400050" lvl="1" indent="0" eaLnBrk="0" hangingPunct="0">
              <a:spcBef>
                <a:spcPct val="0"/>
              </a:spcBef>
              <a:buClrTx/>
              <a:buFontTx/>
              <a:buChar char="•"/>
              <a:tabLst>
                <a:tab pos="457200" algn="l"/>
              </a:tabLst>
            </a:pPr>
            <a:r>
              <a:rPr lang="ru-RU" altLang="ru-RU" sz="1800" b="1" dirty="0" err="1"/>
              <a:t>RightAlign</a:t>
            </a:r>
            <a:r>
              <a:rPr lang="ru-RU" altLang="ru-RU" sz="1800" dirty="0"/>
              <a:t>: текст окна сообщения выравнивается по правому краю</a:t>
            </a:r>
          </a:p>
          <a:p>
            <a:pPr marL="400050" lvl="1" indent="0" eaLnBrk="0" hangingPunct="0">
              <a:spcBef>
                <a:spcPct val="0"/>
              </a:spcBef>
              <a:buClrTx/>
              <a:buFontTx/>
              <a:buChar char="•"/>
              <a:tabLst>
                <a:tab pos="457200" algn="l"/>
              </a:tabLst>
            </a:pPr>
            <a:r>
              <a:rPr lang="ru-RU" altLang="ru-RU" sz="1800" b="1" dirty="0" err="1"/>
              <a:t>RtlReading</a:t>
            </a:r>
            <a:r>
              <a:rPr lang="ru-RU" altLang="ru-RU" sz="1800" dirty="0"/>
              <a:t>: все элементы окна располагаются в обратном порядке справа налево</a:t>
            </a:r>
          </a:p>
          <a:p>
            <a:pPr marL="400050" lvl="1" indent="0" eaLnBrk="0" hangingPunct="0">
              <a:spcBef>
                <a:spcPct val="0"/>
              </a:spcBef>
              <a:buClrTx/>
              <a:buFontTx/>
              <a:buChar char="•"/>
              <a:tabLst>
                <a:tab pos="457200" algn="l"/>
              </a:tabLst>
            </a:pPr>
            <a:r>
              <a:rPr lang="ru-RU" altLang="ru-RU" sz="1800" b="1" dirty="0" err="1"/>
              <a:t>ServiceNotification</a:t>
            </a:r>
            <a:r>
              <a:rPr lang="ru-RU" altLang="ru-RU" sz="1800" dirty="0"/>
              <a:t>: окно сообщения отображается на активном рабочем столе, даже если в системе не зарегистрирован ни один </a:t>
            </a:r>
            <a:r>
              <a:rPr lang="ru-RU" altLang="ru-RU" sz="1800" dirty="0" smtClean="0"/>
              <a:t>пользователь</a:t>
            </a:r>
          </a:p>
          <a:p>
            <a:pPr marL="400050" lvl="1" indent="0" eaLnBrk="0" hangingPunct="0">
              <a:spcBef>
                <a:spcPct val="0"/>
              </a:spcBef>
              <a:buClrTx/>
              <a:buFontTx/>
              <a:buChar char="•"/>
              <a:tabLst>
                <a:tab pos="457200" algn="l"/>
              </a:tabLst>
            </a:pPr>
            <a:endParaRPr lang="ru-RU" altLang="ru-RU" sz="1800" dirty="0"/>
          </a:p>
          <a:p>
            <a:pPr marL="0" lvl="0" indent="0" eaLnBrk="0" hangingPunct="0">
              <a:spcBef>
                <a:spcPct val="0"/>
              </a:spcBef>
              <a:buClrTx/>
              <a:buNone/>
              <a:tabLst>
                <a:tab pos="457200" algn="l"/>
              </a:tabLst>
            </a:pPr>
            <a:r>
              <a:rPr lang="ru-RU" altLang="ru-RU" sz="1800" dirty="0"/>
              <a:t>Нередко </a:t>
            </a:r>
            <a:r>
              <a:rPr lang="ru-RU" altLang="ru-RU" sz="1800" dirty="0" smtClean="0"/>
              <a:t>используется только </a:t>
            </a:r>
            <a:r>
              <a:rPr lang="ru-RU" altLang="ru-RU" sz="1800" dirty="0"/>
              <a:t>один параметр - текст сообщения. </a:t>
            </a:r>
          </a:p>
          <a:p>
            <a:pPr marL="0" indent="0" algn="just">
              <a:buNone/>
            </a:pPr>
            <a:endParaRPr lang="ru-RU" altLang="ru-RU" sz="1600" b="1"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23</a:t>
            </a:fld>
            <a:endParaRPr lang="ru-RU" dirty="0"/>
          </a:p>
        </p:txBody>
      </p:sp>
    </p:spTree>
    <p:extLst>
      <p:ext uri="{BB962C8B-B14F-4D97-AF65-F5344CB8AC3E}">
        <p14:creationId xmlns:p14="http://schemas.microsoft.com/office/powerpoint/2010/main" val="127507067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Варианты заданий</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a:t>1.	Найти сумму четных цифр числа. </a:t>
            </a:r>
          </a:p>
          <a:p>
            <a:pPr marL="0" indent="0">
              <a:buNone/>
            </a:pPr>
            <a:r>
              <a:rPr lang="ru-RU" dirty="0" smtClean="0"/>
              <a:t>2</a:t>
            </a:r>
            <a:r>
              <a:rPr lang="ru-RU" dirty="0"/>
              <a:t>.	Максимальные элементы столбцов </a:t>
            </a:r>
            <a:r>
              <a:rPr lang="ru-RU" dirty="0" smtClean="0"/>
              <a:t>матрицы.</a:t>
            </a:r>
            <a:endParaRPr lang="ru-RU" dirty="0"/>
          </a:p>
          <a:p>
            <a:pPr marL="0" indent="0">
              <a:buNone/>
            </a:pPr>
            <a:r>
              <a:rPr lang="ru-RU" dirty="0" smtClean="0"/>
              <a:t>3</a:t>
            </a:r>
            <a:r>
              <a:rPr lang="ru-RU" dirty="0"/>
              <a:t>.	Четные и нечетные символы разделить по разным </a:t>
            </a:r>
            <a:r>
              <a:rPr lang="ru-RU" dirty="0" smtClean="0"/>
              <a:t>строкам.</a:t>
            </a:r>
            <a:endParaRPr lang="ru-RU" dirty="0"/>
          </a:p>
          <a:p>
            <a:pPr marL="0" indent="0">
              <a:buNone/>
            </a:pPr>
            <a:r>
              <a:rPr lang="ru-RU" dirty="0" smtClean="0"/>
              <a:t>4</a:t>
            </a:r>
            <a:r>
              <a:rPr lang="ru-RU" dirty="0"/>
              <a:t>.	Поменять местами строки </a:t>
            </a:r>
            <a:r>
              <a:rPr lang="ru-RU" dirty="0" smtClean="0"/>
              <a:t>матрицы.</a:t>
            </a:r>
            <a:endParaRPr lang="ru-RU" dirty="0"/>
          </a:p>
          <a:p>
            <a:pPr marL="0" indent="0">
              <a:buNone/>
            </a:pPr>
            <a:r>
              <a:rPr lang="ru-RU" dirty="0"/>
              <a:t>5.	Найти наибольший по модулю элемент матрицы.</a:t>
            </a:r>
          </a:p>
          <a:p>
            <a:pPr marL="0" indent="0">
              <a:buNone/>
            </a:pPr>
            <a:r>
              <a:rPr lang="ru-RU" dirty="0"/>
              <a:t>6.	Функция, возвращающая среднее арифметическое двух аргументов.</a:t>
            </a:r>
          </a:p>
          <a:p>
            <a:pPr marL="0" indent="0">
              <a:buNone/>
            </a:pPr>
            <a:r>
              <a:rPr lang="ru-RU" dirty="0"/>
              <a:t>7.	Сумма и произведение элементов матрицы.</a:t>
            </a:r>
          </a:p>
          <a:p>
            <a:pPr marL="0" indent="0">
              <a:buNone/>
            </a:pPr>
            <a:r>
              <a:rPr lang="ru-RU" dirty="0"/>
              <a:t>8.	Количество положительных элементов главной диагонали матрицы.</a:t>
            </a:r>
          </a:p>
          <a:p>
            <a:pPr marL="0" indent="0">
              <a:buNone/>
            </a:pPr>
            <a:endParaRPr lang="ru-RU"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24</a:t>
            </a:fld>
            <a:endParaRPr lang="ru-RU" dirty="0"/>
          </a:p>
        </p:txBody>
      </p:sp>
    </p:spTree>
    <p:extLst>
      <p:ext uri="{BB962C8B-B14F-4D97-AF65-F5344CB8AC3E}">
        <p14:creationId xmlns:p14="http://schemas.microsoft.com/office/powerpoint/2010/main" val="200678880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Варианты заданий</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9</a:t>
            </a:r>
            <a:r>
              <a:rPr lang="ru-RU" dirty="0"/>
              <a:t>.	Переписать числа из одного файла в </a:t>
            </a:r>
            <a:r>
              <a:rPr lang="ru-RU" dirty="0" smtClean="0"/>
              <a:t>другой.</a:t>
            </a:r>
            <a:endParaRPr lang="ru-RU" dirty="0"/>
          </a:p>
          <a:p>
            <a:pPr marL="0" indent="0">
              <a:buNone/>
            </a:pPr>
            <a:r>
              <a:rPr lang="ru-RU" dirty="0" smtClean="0"/>
              <a:t>10</a:t>
            </a:r>
            <a:r>
              <a:rPr lang="ru-RU" dirty="0"/>
              <a:t>.	Сумма и произведение цифр случайного трехзначного </a:t>
            </a:r>
            <a:r>
              <a:rPr lang="ru-RU" dirty="0" smtClean="0"/>
              <a:t>числа.</a:t>
            </a:r>
            <a:endParaRPr lang="ru-RU" dirty="0"/>
          </a:p>
          <a:p>
            <a:pPr marL="0" indent="0">
              <a:buNone/>
            </a:pPr>
            <a:r>
              <a:rPr lang="ru-RU" dirty="0" smtClean="0"/>
              <a:t>11</a:t>
            </a:r>
            <a:r>
              <a:rPr lang="ru-RU" dirty="0"/>
              <a:t>.	Составьте таблицу значений </a:t>
            </a:r>
            <a:r>
              <a:rPr lang="ru-RU" dirty="0" smtClean="0"/>
              <a:t>функции.</a:t>
            </a:r>
            <a:endParaRPr lang="ru-RU" dirty="0"/>
          </a:p>
          <a:p>
            <a:pPr marL="457200" indent="-457200">
              <a:buAutoNum type="arabicPeriod" startAt="12"/>
            </a:pPr>
            <a:r>
              <a:rPr lang="ru-RU" dirty="0" smtClean="0"/>
              <a:t>Расстояние </a:t>
            </a:r>
            <a:r>
              <a:rPr lang="ru-RU" dirty="0"/>
              <a:t>между точками в n-мерном </a:t>
            </a:r>
            <a:r>
              <a:rPr lang="ru-RU" dirty="0" smtClean="0"/>
              <a:t>пространстве.</a:t>
            </a:r>
          </a:p>
          <a:p>
            <a:pPr marL="0" indent="0">
              <a:buNone/>
            </a:pPr>
            <a:r>
              <a:rPr lang="ru-RU" dirty="0"/>
              <a:t>13.	Процентное соотношение строчных и прописных букв.</a:t>
            </a:r>
          </a:p>
          <a:p>
            <a:pPr marL="0" indent="0">
              <a:buNone/>
            </a:pPr>
            <a:r>
              <a:rPr lang="ru-RU" dirty="0"/>
              <a:t>14.	Вывести уравнение прямой, проходящей через две точки.</a:t>
            </a:r>
          </a:p>
          <a:p>
            <a:pPr marL="0" indent="0">
              <a:buNone/>
            </a:pPr>
            <a:r>
              <a:rPr lang="ru-RU" dirty="0"/>
              <a:t>15.	Программа "Угадай число" с использованием только оператора ветвления.</a:t>
            </a:r>
          </a:p>
          <a:p>
            <a:pPr marL="0" indent="0">
              <a:buNone/>
            </a:pPr>
            <a:r>
              <a:rPr lang="ru-RU" dirty="0"/>
              <a:t>16.	Сколько цифр в числе и его знак.</a:t>
            </a:r>
          </a:p>
          <a:p>
            <a:pPr marL="0" indent="0">
              <a:buNone/>
            </a:pPr>
            <a:endParaRPr lang="ru-RU"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25</a:t>
            </a:fld>
            <a:endParaRPr lang="ru-RU" dirty="0"/>
          </a:p>
        </p:txBody>
      </p:sp>
    </p:spTree>
    <p:extLst>
      <p:ext uri="{BB962C8B-B14F-4D97-AF65-F5344CB8AC3E}">
        <p14:creationId xmlns:p14="http://schemas.microsoft.com/office/powerpoint/2010/main" val="149022616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Варианты заданий</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17</a:t>
            </a:r>
            <a:r>
              <a:rPr lang="ru-RU" dirty="0"/>
              <a:t>.	Определить количество дней в </a:t>
            </a:r>
            <a:r>
              <a:rPr lang="ru-RU" dirty="0" smtClean="0"/>
              <a:t>году.</a:t>
            </a:r>
            <a:endParaRPr lang="ru-RU" dirty="0"/>
          </a:p>
          <a:p>
            <a:pPr marL="0" indent="0">
              <a:buNone/>
            </a:pPr>
            <a:r>
              <a:rPr lang="ru-RU" dirty="0" smtClean="0"/>
              <a:t>18</a:t>
            </a:r>
            <a:r>
              <a:rPr lang="ru-RU" dirty="0"/>
              <a:t>.	Найти числа, отклоняющиеся от среднего </a:t>
            </a:r>
            <a:r>
              <a:rPr lang="ru-RU" dirty="0" smtClean="0"/>
              <a:t>значения.</a:t>
            </a:r>
            <a:endParaRPr lang="ru-RU" dirty="0"/>
          </a:p>
          <a:p>
            <a:pPr marL="0" indent="0">
              <a:buNone/>
            </a:pPr>
            <a:r>
              <a:rPr lang="ru-RU" dirty="0" smtClean="0"/>
              <a:t>19</a:t>
            </a:r>
            <a:r>
              <a:rPr lang="ru-RU" dirty="0"/>
              <a:t>.	Посчитать четные и нечетные цифры </a:t>
            </a:r>
            <a:r>
              <a:rPr lang="ru-RU" dirty="0" smtClean="0"/>
              <a:t>числа.</a:t>
            </a:r>
            <a:endParaRPr lang="ru-RU" dirty="0"/>
          </a:p>
          <a:p>
            <a:pPr marL="457200" indent="-457200">
              <a:buAutoNum type="arabicPeriod" startAt="20"/>
            </a:pPr>
            <a:r>
              <a:rPr lang="ru-RU" dirty="0" smtClean="0"/>
              <a:t>      Функция </a:t>
            </a:r>
            <a:r>
              <a:rPr lang="ru-RU" dirty="0"/>
              <a:t>вычисления f(x) в зависимости от значения </a:t>
            </a:r>
            <a:r>
              <a:rPr lang="ru-RU" dirty="0" smtClean="0"/>
              <a:t>x.</a:t>
            </a:r>
          </a:p>
          <a:p>
            <a:pPr marL="0" indent="0">
              <a:buNone/>
            </a:pPr>
            <a:r>
              <a:rPr lang="ru-RU" dirty="0"/>
              <a:t>21.	"Переворот" числа.</a:t>
            </a:r>
          </a:p>
          <a:p>
            <a:pPr marL="0" indent="0">
              <a:buNone/>
            </a:pPr>
            <a:r>
              <a:rPr lang="ru-RU" dirty="0"/>
              <a:t>22.	Сколько раз в матрице встречается заданное число.</a:t>
            </a:r>
          </a:p>
          <a:p>
            <a:pPr marL="0" indent="0">
              <a:buNone/>
            </a:pPr>
            <a:r>
              <a:rPr lang="ru-RU" dirty="0"/>
              <a:t>23.	Кубы чисел от A до B.</a:t>
            </a:r>
          </a:p>
          <a:p>
            <a:pPr marL="457200" indent="-457200">
              <a:buAutoNum type="arabicPeriod" startAt="24"/>
            </a:pPr>
            <a:r>
              <a:rPr lang="ru-RU" dirty="0" smtClean="0"/>
              <a:t>      Добавление </a:t>
            </a:r>
            <a:r>
              <a:rPr lang="ru-RU" dirty="0"/>
              <a:t>правильного окончания (слова) к числу</a:t>
            </a:r>
            <a:r>
              <a:rPr lang="ru-RU" dirty="0" smtClean="0"/>
              <a:t>.</a:t>
            </a:r>
          </a:p>
          <a:p>
            <a:pPr marL="0" indent="0">
              <a:buNone/>
            </a:pPr>
            <a:r>
              <a:rPr lang="ru-RU" dirty="0"/>
              <a:t>25.	Обмен значений переменных.</a:t>
            </a:r>
          </a:p>
          <a:p>
            <a:pPr marL="0" indent="0">
              <a:buNone/>
            </a:pPr>
            <a:r>
              <a:rPr lang="ru-RU" dirty="0"/>
              <a:t>26.	Вычисление факториала числа.</a:t>
            </a:r>
          </a:p>
          <a:p>
            <a:pPr marL="0" indent="0">
              <a:buNone/>
            </a:pPr>
            <a:r>
              <a:rPr lang="ru-RU" dirty="0"/>
              <a:t>27.	Пример форматированного вывода вещественных чисел.</a:t>
            </a:r>
          </a:p>
          <a:p>
            <a:pPr marL="0" indent="0">
              <a:buNone/>
            </a:pPr>
            <a:endParaRPr lang="ru-RU" dirty="0"/>
          </a:p>
          <a:p>
            <a:pPr marL="457200" indent="-457200">
              <a:buAutoNum type="arabicPeriod" startAt="20"/>
            </a:pPr>
            <a:endParaRPr lang="ru-RU" dirty="0"/>
          </a:p>
          <a:p>
            <a:pPr marL="0" indent="0">
              <a:buNone/>
            </a:pPr>
            <a:endParaRPr lang="ru-RU"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26</a:t>
            </a:fld>
            <a:endParaRPr lang="ru-RU" dirty="0"/>
          </a:p>
        </p:txBody>
      </p:sp>
    </p:spTree>
    <p:extLst>
      <p:ext uri="{BB962C8B-B14F-4D97-AF65-F5344CB8AC3E}">
        <p14:creationId xmlns:p14="http://schemas.microsoft.com/office/powerpoint/2010/main" val="249728439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ъект 1">
            <a:extLst>
              <a:ext uri="{FF2B5EF4-FFF2-40B4-BE49-F238E27FC236}">
                <a16:creationId xmlns:a16="http://schemas.microsoft.com/office/drawing/2014/main" xmlns="" id="{BD2DFFD9-DF4C-473E-A359-1560D856B7BF}"/>
              </a:ext>
            </a:extLst>
          </p:cNvPr>
          <p:cNvSpPr>
            <a:spLocks noGrp="1" noChangeArrowheads="1"/>
          </p:cNvSpPr>
          <p:nvPr>
            <p:ph idx="1"/>
          </p:nvPr>
        </p:nvSpPr>
        <p:spPr>
          <a:xfrm>
            <a:off x="684213" y="2132856"/>
            <a:ext cx="8013700" cy="4021882"/>
          </a:xfrm>
        </p:spPr>
        <p:txBody>
          <a:bodyPr/>
          <a:lstStyle/>
          <a:p>
            <a:pPr marL="109538" indent="0" algn="ctr">
              <a:buNone/>
            </a:pPr>
            <a:r>
              <a:rPr lang="ru-RU" sz="2400" dirty="0"/>
              <a:t>освоить инструмент «элементов управления» с целью создания различных приложений. </a:t>
            </a:r>
            <a:endParaRPr lang="ru-RU" altLang="ru-RU" sz="2400" dirty="0"/>
          </a:p>
        </p:txBody>
      </p:sp>
      <p:sp>
        <p:nvSpPr>
          <p:cNvPr id="16387" name="Заголовок 2">
            <a:extLst>
              <a:ext uri="{FF2B5EF4-FFF2-40B4-BE49-F238E27FC236}">
                <a16:creationId xmlns:a16="http://schemas.microsoft.com/office/drawing/2014/main" xmlns="" id="{01FB6E59-1DF6-42EF-A120-002AA2454E7F}"/>
              </a:ext>
            </a:extLst>
          </p:cNvPr>
          <p:cNvSpPr>
            <a:spLocks noGrp="1" noChangeArrowheads="1"/>
          </p:cNvSpPr>
          <p:nvPr>
            <p:ph type="title"/>
          </p:nvPr>
        </p:nvSpPr>
        <p:spPr bwMode="auto">
          <a:xfrm>
            <a:off x="684213" y="654050"/>
            <a:ext cx="8013700" cy="1046758"/>
          </a:xfrm>
        </p:spPr>
        <p:txBody>
          <a:bodyPr wrap="square" numCol="1" anchorCtr="0" compatLnSpc="1">
            <a:prstTxWarp prst="textNoShape">
              <a:avLst/>
            </a:prstTxWarp>
          </a:bodyPr>
          <a:lstStyle/>
          <a:p>
            <a:r>
              <a:rPr altLang="ru-RU" dirty="0" smtClean="0">
                <a:solidFill>
                  <a:srgbClr val="10253F"/>
                </a:solidFill>
                <a:effectLst/>
              </a:rPr>
              <a:t>Цель</a:t>
            </a:r>
            <a:r>
              <a:rPr lang="ru-RU" altLang="ru-RU" dirty="0" smtClean="0">
                <a:solidFill>
                  <a:srgbClr val="10253F"/>
                </a:solidFill>
                <a:effectLst/>
              </a:rPr>
              <a:t> </a:t>
            </a:r>
            <a:r>
              <a:rPr lang="ru-RU" altLang="ru-RU" dirty="0">
                <a:solidFill>
                  <a:srgbClr val="10253F"/>
                </a:solidFill>
                <a:effectLst/>
              </a:rPr>
              <a:t>лабораторного</a:t>
            </a:r>
            <a:r>
              <a:rPr altLang="ru-RU" dirty="0">
                <a:solidFill>
                  <a:srgbClr val="10253F"/>
                </a:solidFill>
                <a:effectLst/>
              </a:rPr>
              <a:t> занятия</a:t>
            </a:r>
            <a:r>
              <a:rPr lang="ru-RU" altLang="ru-RU" dirty="0">
                <a:solidFill>
                  <a:srgbClr val="10253F"/>
                </a:solidFill>
                <a:effectLst/>
              </a:rPr>
              <a:t/>
            </a:r>
            <a:br>
              <a:rPr lang="ru-RU" altLang="ru-RU" dirty="0">
                <a:solidFill>
                  <a:srgbClr val="10253F"/>
                </a:solidFill>
                <a:effectLst/>
              </a:rPr>
            </a:br>
            <a:r>
              <a:rPr lang="ru-RU" altLang="ru-RU" dirty="0" smtClean="0">
                <a:solidFill>
                  <a:srgbClr val="10253F"/>
                </a:solidFill>
                <a:effectLst/>
              </a:rPr>
              <a:t>№1 </a:t>
            </a:r>
            <a:r>
              <a:rPr altLang="ru-RU" dirty="0">
                <a:solidFill>
                  <a:srgbClr val="10253F"/>
                </a:solidFill>
                <a:effectLst/>
              </a:rPr>
              <a:t>: </a:t>
            </a:r>
          </a:p>
        </p:txBody>
      </p:sp>
      <p:sp>
        <p:nvSpPr>
          <p:cNvPr id="4" name="Номер слайда 3">
            <a:extLst>
              <a:ext uri="{FF2B5EF4-FFF2-40B4-BE49-F238E27FC236}">
                <a16:creationId xmlns:a16="http://schemas.microsoft.com/office/drawing/2014/main" xmlns="" id="{D76F0866-CE92-4454-9164-81EF20944D7F}"/>
              </a:ext>
            </a:extLst>
          </p:cNvPr>
          <p:cNvSpPr>
            <a:spLocks noGrp="1"/>
          </p:cNvSpPr>
          <p:nvPr>
            <p:ph type="sldNum" sz="quarter" idx="10"/>
          </p:nvPr>
        </p:nvSpPr>
        <p:spPr/>
        <p:txBody>
          <a:bodyPr/>
          <a:lstStyle/>
          <a:p>
            <a:pPr>
              <a:defRPr/>
            </a:pPr>
            <a:fld id="{445CAAF8-AB36-49D4-8FA3-B053442B32F7}" type="slidenum">
              <a:rPr lang="ru-RU"/>
              <a:pPr>
                <a:defRPr/>
              </a:pPr>
              <a:t>3</a:t>
            </a:fld>
            <a:endParaRPr lang="ru-RU" dirty="0"/>
          </a:p>
        </p:txBody>
      </p:sp>
    </p:spTree>
    <p:extLst>
      <p:ext uri="{BB962C8B-B14F-4D97-AF65-F5344CB8AC3E}">
        <p14:creationId xmlns:p14="http://schemas.microsoft.com/office/powerpoint/2010/main" val="323046464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0"/>
            <a:ext cx="8002587" cy="796925"/>
          </a:xfrm>
        </p:spPr>
        <p:txBody>
          <a:bodyPr>
            <a:normAutofit/>
          </a:bodyPr>
          <a:lstStyle/>
          <a:p>
            <a:pPr fontAlgn="auto">
              <a:spcAft>
                <a:spcPts val="0"/>
              </a:spcAft>
              <a:defRPr/>
            </a:pPr>
            <a:r>
              <a:rPr lang="ru-RU" dirty="0" smtClean="0">
                <a:effectLst/>
              </a:rPr>
              <a:t>Задание</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93738" y="1340768"/>
            <a:ext cx="8208267" cy="4525963"/>
          </a:xfrm>
        </p:spPr>
        <p:txBody>
          <a:bodyPr/>
          <a:lstStyle/>
          <a:p>
            <a:pPr marL="0" indent="0">
              <a:buNone/>
            </a:pPr>
            <a:r>
              <a:rPr lang="ru-RU" dirty="0"/>
              <a:t>Создать приложения </a:t>
            </a:r>
            <a:r>
              <a:rPr lang="ru-RU" b="1" dirty="0" err="1"/>
              <a:t>windows</a:t>
            </a:r>
            <a:r>
              <a:rPr lang="ru-RU" b="1" dirty="0"/>
              <a:t> </a:t>
            </a:r>
            <a:r>
              <a:rPr lang="ru-RU" b="1" dirty="0" err="1"/>
              <a:t>forms</a:t>
            </a:r>
            <a:r>
              <a:rPr lang="ru-RU" dirty="0"/>
              <a:t> для решения </a:t>
            </a:r>
            <a:r>
              <a:rPr lang="ru-RU" dirty="0" smtClean="0"/>
              <a:t>задач по вариантам (приведены в конце презентации).</a:t>
            </a:r>
          </a:p>
          <a:p>
            <a:pPr marL="0" indent="0" algn="just">
              <a:buNone/>
            </a:pPr>
            <a:r>
              <a:rPr lang="ru-RU" dirty="0"/>
              <a:t>В тексте выводимом в заголовке должны быть указаны:</a:t>
            </a:r>
          </a:p>
          <a:p>
            <a:pPr algn="just"/>
            <a:r>
              <a:rPr lang="ru-RU" dirty="0"/>
              <a:t>номер </a:t>
            </a:r>
            <a:r>
              <a:rPr lang="ru-RU" dirty="0" smtClean="0"/>
              <a:t>варианта, </a:t>
            </a:r>
            <a:endParaRPr lang="ru-RU" dirty="0"/>
          </a:p>
          <a:p>
            <a:pPr algn="just"/>
            <a:r>
              <a:rPr lang="ru-RU" dirty="0"/>
              <a:t>Ваша фамилия, </a:t>
            </a:r>
          </a:p>
          <a:p>
            <a:pPr algn="just"/>
            <a:r>
              <a:rPr lang="ru-RU" dirty="0"/>
              <a:t>номер группы.</a:t>
            </a:r>
          </a:p>
          <a:p>
            <a:pPr marL="0" indent="0">
              <a:buNone/>
            </a:pPr>
            <a:r>
              <a:rPr lang="ru-RU" dirty="0" smtClean="0"/>
              <a:t>На форме вверху должна присутствовать надпис</a:t>
            </a:r>
            <a:r>
              <a:rPr lang="ru-RU" dirty="0" smtClean="0"/>
              <a:t>ь содержащая условие задачи. </a:t>
            </a:r>
          </a:p>
          <a:p>
            <a:pPr marL="0" indent="0">
              <a:buNone/>
            </a:pPr>
            <a:r>
              <a:rPr lang="ru-RU" dirty="0" smtClean="0"/>
              <a:t>Ниже элементы управления, которые необходимы для взаимодей</a:t>
            </a:r>
            <a:r>
              <a:rPr lang="ru-RU" dirty="0" smtClean="0"/>
              <a:t>ствия с пользователем и демонстрации решения.</a:t>
            </a:r>
          </a:p>
          <a:p>
            <a:pPr marL="0" indent="0">
              <a:buNone/>
            </a:pPr>
            <a:r>
              <a:rPr lang="ru-RU" dirty="0" smtClean="0"/>
              <a:t>Программа должна перехватывать исключительные ситуации к которым могут привести ошибочные действия пользователя.</a:t>
            </a: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4</a:t>
            </a:fld>
            <a:endParaRPr lang="ru-RU" dirty="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Теоретические сведения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93738" y="1340768"/>
            <a:ext cx="8208267" cy="4525963"/>
          </a:xfrm>
        </p:spPr>
        <p:txBody>
          <a:bodyPr/>
          <a:lstStyle/>
          <a:p>
            <a:pPr marL="0" indent="0" algn="ctr">
              <a:buNone/>
            </a:pPr>
            <a:r>
              <a:rPr lang="ru-RU" sz="2400" dirty="0"/>
              <a:t>Как создается и выполняется </a:t>
            </a:r>
            <a:r>
              <a:rPr lang="ru-RU" sz="2400" dirty="0" err="1" smtClean="0"/>
              <a:t>Windows</a:t>
            </a:r>
            <a:r>
              <a:rPr lang="ru-RU" sz="2400" dirty="0" smtClean="0"/>
              <a:t>-проект.</a:t>
            </a:r>
          </a:p>
          <a:p>
            <a:pPr marL="0" indent="0">
              <a:buNone/>
            </a:pPr>
            <a:r>
              <a:rPr lang="ru-RU" dirty="0" smtClean="0"/>
              <a:t>По </a:t>
            </a:r>
            <a:r>
              <a:rPr lang="ru-RU" dirty="0"/>
              <a:t>умолчанию он содержит класс </a:t>
            </a:r>
            <a:r>
              <a:rPr lang="ru-RU" b="1" dirty="0"/>
              <a:t>Form1</a:t>
            </a:r>
            <a:r>
              <a:rPr lang="ru-RU" dirty="0"/>
              <a:t> - наследника класса </a:t>
            </a:r>
            <a:r>
              <a:rPr lang="ru-RU" b="1" dirty="0" err="1"/>
              <a:t>Form</a:t>
            </a:r>
            <a:r>
              <a:rPr lang="ru-RU" dirty="0"/>
              <a:t>. Этот класс содержит точку входа в проект - процедуру </a:t>
            </a:r>
            <a:r>
              <a:rPr lang="ru-RU" b="1" dirty="0" err="1"/>
              <a:t>Main</a:t>
            </a:r>
            <a:r>
              <a:rPr lang="ru-RU" dirty="0"/>
              <a:t>, вызывающую статический метод </a:t>
            </a:r>
            <a:r>
              <a:rPr lang="ru-RU" b="1" dirty="0" err="1"/>
              <a:t>Run</a:t>
            </a:r>
            <a:r>
              <a:rPr lang="ru-RU" dirty="0"/>
              <a:t> класса </a:t>
            </a:r>
            <a:r>
              <a:rPr lang="ru-RU" b="1" dirty="0" err="1"/>
              <a:t>Application</a:t>
            </a:r>
            <a:r>
              <a:rPr lang="ru-RU" dirty="0"/>
              <a:t>, который создает объект класса </a:t>
            </a:r>
            <a:r>
              <a:rPr lang="ru-RU" b="1" dirty="0"/>
              <a:t>Form1</a:t>
            </a:r>
            <a:r>
              <a:rPr lang="ru-RU" dirty="0"/>
              <a:t> и открывает форму - видимый образ объекта - для интерактивной работы пользователя. Открываемая форма содержит пользовательский интерфейс - окошки, кнопки, списки, другие элементы управления, меню. Все эти элементы способны реагировать на события, возникающие при выполнении пользователем каких-либо действий - нажатии кнопок, ввода текста, выбора пунктов меню.</a:t>
            </a: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5</a:t>
            </a:fld>
            <a:endParaRPr lang="ru-RU" dirty="0"/>
          </a:p>
        </p:txBody>
      </p:sp>
    </p:spTree>
    <p:extLst>
      <p:ext uri="{BB962C8B-B14F-4D97-AF65-F5344CB8AC3E}">
        <p14:creationId xmlns:p14="http://schemas.microsoft.com/office/powerpoint/2010/main" val="131170761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Теоретические сведения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lgn="ctr">
              <a:buNone/>
            </a:pPr>
            <a:r>
              <a:rPr lang="ru-RU" sz="2400" dirty="0"/>
              <a:t>Приложения </a:t>
            </a:r>
            <a:r>
              <a:rPr lang="en-US" sz="2400" dirty="0"/>
              <a:t>Windows Forms </a:t>
            </a:r>
            <a:endParaRPr lang="ru-RU" sz="2400" dirty="0" smtClean="0"/>
          </a:p>
          <a:p>
            <a:pPr marL="0" indent="0" algn="just">
              <a:buNone/>
            </a:pPr>
            <a:r>
              <a:rPr lang="ru-RU" dirty="0" smtClean="0"/>
              <a:t>Компания </a:t>
            </a:r>
            <a:r>
              <a:rPr lang="ru-RU" dirty="0"/>
              <a:t>Майкрософт предоставила в составе библиотеки классов .NET </a:t>
            </a:r>
            <a:r>
              <a:rPr lang="ru-RU" dirty="0" err="1"/>
              <a:t>Framework</a:t>
            </a:r>
            <a:r>
              <a:rPr lang="ru-RU" dirty="0"/>
              <a:t> огромное количество "элементов управления", которые можно помещать на формы. Освоив этот инструмент, вы сможете быстро создавать эффектные </a:t>
            </a:r>
            <a:r>
              <a:rPr lang="ru-RU" dirty="0" smtClean="0"/>
              <a:t>приложения.</a:t>
            </a:r>
          </a:p>
          <a:p>
            <a:pPr marL="0" indent="0" algn="just">
              <a:buNone/>
            </a:pPr>
            <a:r>
              <a:rPr lang="ru-RU" dirty="0"/>
              <a:t>На форме можно в определенном порядке расположить различные элементы (текст, картинки, поля для заполнения и т. д</a:t>
            </a:r>
            <a:r>
              <a:rPr lang="ru-RU" dirty="0" smtClean="0"/>
              <a:t>.).</a:t>
            </a:r>
          </a:p>
          <a:p>
            <a:pPr marL="0" indent="0" algn="just">
              <a:buNone/>
            </a:pPr>
            <a:r>
              <a:rPr lang="ru-RU" dirty="0"/>
              <a:t>Каждый вид элементов управления описывается собственным классом. Библиотека FCL содержит большое число классов, задающих различные элементы управления. Одним из типов проектов, доступных на C#, является проект, создающий элемент управления, так что ничто не мешает создавать собственные элементы управления и размещать их на формах наряду со встроенными элементами. </a:t>
            </a: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6</a:t>
            </a:fld>
            <a:endParaRPr lang="ru-RU" dirty="0"/>
          </a:p>
        </p:txBody>
      </p:sp>
    </p:spTree>
    <p:extLst>
      <p:ext uri="{BB962C8B-B14F-4D97-AF65-F5344CB8AC3E}">
        <p14:creationId xmlns:p14="http://schemas.microsoft.com/office/powerpoint/2010/main" val="120782845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254669"/>
          </a:xfrm>
        </p:spPr>
        <p:txBody>
          <a:bodyPr>
            <a:normAutofit fontScale="90000"/>
          </a:bodyPr>
          <a:lstStyle/>
          <a:p>
            <a:pPr fontAlgn="auto">
              <a:spcAft>
                <a:spcPts val="0"/>
              </a:spcAft>
              <a:defRPr/>
            </a:pPr>
            <a:r>
              <a:rPr lang="ru-RU" sz="1800" dirty="0"/>
              <a:t>Иерархия классов элементов управления</a:t>
            </a:r>
            <a:endParaRPr sz="1800" dirty="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7</a:t>
            </a:fld>
            <a:endParaRPr lang="ru-RU" dirty="0"/>
          </a:p>
        </p:txBody>
      </p:sp>
      <p:pic>
        <p:nvPicPr>
          <p:cNvPr id="5" name="Рисунок 4"/>
          <p:cNvPicPr>
            <a:picLocks noChangeAspect="1"/>
          </p:cNvPicPr>
          <p:nvPr/>
        </p:nvPicPr>
        <p:blipFill>
          <a:blip r:embed="rId2"/>
          <a:stretch>
            <a:fillRect/>
          </a:stretch>
        </p:blipFill>
        <p:spPr>
          <a:xfrm>
            <a:off x="1763688" y="954092"/>
            <a:ext cx="5551512" cy="5903911"/>
          </a:xfrm>
          <a:prstGeom prst="rect">
            <a:avLst/>
          </a:prstGeom>
        </p:spPr>
      </p:pic>
    </p:spTree>
    <p:extLst>
      <p:ext uri="{BB962C8B-B14F-4D97-AF65-F5344CB8AC3E}">
        <p14:creationId xmlns:p14="http://schemas.microsoft.com/office/powerpoint/2010/main" val="1916005267"/>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Теоретические сведения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lgn="ctr">
              <a:buNone/>
            </a:pPr>
            <a:r>
              <a:rPr lang="ru-RU" sz="2400" dirty="0"/>
              <a:t>Некоторые полезные классы из пространства имен </a:t>
            </a:r>
            <a:r>
              <a:rPr lang="en-US" sz="2400" dirty="0" err="1"/>
              <a:t>System.Windows.Forms</a:t>
            </a:r>
            <a:r>
              <a:rPr lang="en-US" sz="2400" dirty="0"/>
              <a:t> </a:t>
            </a:r>
            <a:endParaRPr lang="ru-RU" sz="2400" dirty="0" smtClean="0"/>
          </a:p>
          <a:p>
            <a:r>
              <a:rPr lang="en-US" sz="1600" dirty="0" smtClean="0"/>
              <a:t>Label </a:t>
            </a:r>
            <a:r>
              <a:rPr lang="en-US" sz="1600" dirty="0"/>
              <a:t>(</a:t>
            </a:r>
            <a:r>
              <a:rPr lang="ru-RU" sz="1600" dirty="0"/>
              <a:t>Надпись). </a:t>
            </a:r>
            <a:endParaRPr lang="ru-RU" sz="1600" dirty="0" smtClean="0"/>
          </a:p>
          <a:p>
            <a:r>
              <a:rPr lang="en-US" sz="1600" dirty="0" smtClean="0"/>
              <a:t>Button </a:t>
            </a:r>
            <a:r>
              <a:rPr lang="en-US" sz="1600" dirty="0"/>
              <a:t>(</a:t>
            </a:r>
            <a:r>
              <a:rPr lang="ru-RU" sz="1600" dirty="0"/>
              <a:t>Кнопка). </a:t>
            </a:r>
            <a:endParaRPr lang="ru-RU" sz="1600" dirty="0" smtClean="0"/>
          </a:p>
          <a:p>
            <a:r>
              <a:rPr lang="ru-RU" sz="1600" dirty="0" smtClean="0"/>
              <a:t> </a:t>
            </a:r>
            <a:r>
              <a:rPr lang="en-US" sz="1600" dirty="0" err="1"/>
              <a:t>ListBox</a:t>
            </a:r>
            <a:r>
              <a:rPr lang="en-US" sz="1600" dirty="0"/>
              <a:t> (</a:t>
            </a:r>
            <a:r>
              <a:rPr lang="ru-RU" sz="1600" dirty="0"/>
              <a:t>Список). </a:t>
            </a:r>
            <a:endParaRPr lang="ru-RU" sz="1600" dirty="0" smtClean="0"/>
          </a:p>
          <a:p>
            <a:r>
              <a:rPr lang="en-US" sz="1600" dirty="0" err="1" smtClean="0"/>
              <a:t>CheckBox</a:t>
            </a:r>
            <a:r>
              <a:rPr lang="en-US" sz="1600" dirty="0" smtClean="0"/>
              <a:t> </a:t>
            </a:r>
            <a:r>
              <a:rPr lang="en-US" sz="1600" dirty="0"/>
              <a:t>(</a:t>
            </a:r>
            <a:r>
              <a:rPr lang="ru-RU" sz="1600" dirty="0"/>
              <a:t>Флажок). </a:t>
            </a:r>
            <a:endParaRPr lang="ru-RU" sz="1600" dirty="0" smtClean="0"/>
          </a:p>
          <a:p>
            <a:r>
              <a:rPr lang="en-US" sz="1600" dirty="0" err="1" smtClean="0"/>
              <a:t>RadioButton</a:t>
            </a:r>
            <a:r>
              <a:rPr lang="en-US" sz="1600" dirty="0" smtClean="0"/>
              <a:t> </a:t>
            </a:r>
            <a:r>
              <a:rPr lang="en-US" sz="1600" dirty="0"/>
              <a:t>(</a:t>
            </a:r>
            <a:r>
              <a:rPr lang="ru-RU" sz="1600" dirty="0"/>
              <a:t>Переключатель). </a:t>
            </a:r>
            <a:endParaRPr lang="ru-RU" sz="1600" dirty="0" smtClean="0"/>
          </a:p>
          <a:p>
            <a:r>
              <a:rPr lang="en-US" sz="1600" dirty="0" err="1" smtClean="0"/>
              <a:t>MessageBox</a:t>
            </a:r>
            <a:r>
              <a:rPr lang="en-US" sz="1600" dirty="0" smtClean="0"/>
              <a:t> </a:t>
            </a:r>
            <a:r>
              <a:rPr lang="en-US" sz="1600" dirty="0"/>
              <a:t>(</a:t>
            </a:r>
            <a:r>
              <a:rPr lang="ru-RU" sz="1600" dirty="0"/>
              <a:t>Окно сообщений). </a:t>
            </a:r>
            <a:endParaRPr lang="ru-RU" sz="1600" dirty="0" smtClean="0"/>
          </a:p>
          <a:p>
            <a:r>
              <a:rPr lang="en-US" sz="1600" dirty="0" smtClean="0"/>
              <a:t>Menu </a:t>
            </a:r>
            <a:r>
              <a:rPr lang="en-US" sz="1600" dirty="0"/>
              <a:t>(</a:t>
            </a:r>
            <a:r>
              <a:rPr lang="ru-RU" sz="1600" dirty="0"/>
              <a:t>Меню). </a:t>
            </a:r>
            <a:endParaRPr lang="ru-RU" sz="1600" dirty="0" smtClean="0"/>
          </a:p>
          <a:p>
            <a:r>
              <a:rPr lang="en-US" sz="1600" dirty="0" err="1" smtClean="0"/>
              <a:t>TabControl</a:t>
            </a:r>
            <a:r>
              <a:rPr lang="en-US" sz="1600" dirty="0" smtClean="0"/>
              <a:t> </a:t>
            </a:r>
            <a:r>
              <a:rPr lang="en-US" sz="1600" dirty="0"/>
              <a:t>(</a:t>
            </a:r>
            <a:r>
              <a:rPr lang="ru-RU" sz="1600" dirty="0"/>
              <a:t>Управление вкладками). </a:t>
            </a:r>
            <a:endParaRPr lang="ru-RU" sz="1600" dirty="0" smtClean="0"/>
          </a:p>
          <a:p>
            <a:r>
              <a:rPr lang="en-US" sz="1600" dirty="0" smtClean="0"/>
              <a:t>Toolbar </a:t>
            </a:r>
            <a:r>
              <a:rPr lang="en-US" sz="1600" dirty="0"/>
              <a:t>(</a:t>
            </a:r>
            <a:r>
              <a:rPr lang="ru-RU" sz="1600" dirty="0"/>
              <a:t>Панель инструментов). </a:t>
            </a:r>
            <a:endParaRPr lang="ru-RU" sz="1600" dirty="0" smtClean="0"/>
          </a:p>
          <a:p>
            <a:r>
              <a:rPr lang="en-US" sz="1600" dirty="0" err="1" smtClean="0"/>
              <a:t>TreeView</a:t>
            </a:r>
            <a:r>
              <a:rPr lang="en-US" sz="1600" dirty="0" smtClean="0"/>
              <a:t> </a:t>
            </a:r>
            <a:r>
              <a:rPr lang="en-US" sz="1600" dirty="0"/>
              <a:t>(</a:t>
            </a:r>
            <a:r>
              <a:rPr lang="ru-RU" sz="1600" dirty="0"/>
              <a:t>Дерево). </a:t>
            </a:r>
            <a:endParaRPr lang="ru-RU" sz="1600" dirty="0" smtClean="0"/>
          </a:p>
          <a:p>
            <a:r>
              <a:rPr lang="en-US" sz="1600" dirty="0" err="1" smtClean="0"/>
              <a:t>DataGrid</a:t>
            </a:r>
            <a:r>
              <a:rPr lang="en-US" sz="1600" dirty="0" smtClean="0"/>
              <a:t> </a:t>
            </a:r>
            <a:r>
              <a:rPr lang="en-US" sz="1600" dirty="0"/>
              <a:t>(</a:t>
            </a:r>
            <a:r>
              <a:rPr lang="ru-RU" sz="1600" dirty="0"/>
              <a:t>Сетка данных). </a:t>
            </a:r>
            <a:endParaRPr lang="ru-RU" sz="1600" dirty="0" smtClean="0"/>
          </a:p>
          <a:p>
            <a:r>
              <a:rPr lang="en-US" sz="1600" dirty="0" err="1" smtClean="0"/>
              <a:t>PictureBox</a:t>
            </a:r>
            <a:r>
              <a:rPr lang="en-US" sz="1600" dirty="0" smtClean="0"/>
              <a:t> </a:t>
            </a:r>
            <a:r>
              <a:rPr lang="en-US" sz="1600" dirty="0"/>
              <a:t>(</a:t>
            </a:r>
            <a:r>
              <a:rPr lang="ru-RU" sz="1600" dirty="0"/>
              <a:t>Изображение). </a:t>
            </a:r>
            <a:endParaRPr lang="ru-RU" sz="1600" dirty="0" smtClean="0"/>
          </a:p>
          <a:p>
            <a:r>
              <a:rPr lang="en-US" sz="1600" dirty="0" err="1" smtClean="0"/>
              <a:t>RichTextBox</a:t>
            </a:r>
            <a:r>
              <a:rPr lang="en-US" sz="1600" dirty="0" smtClean="0"/>
              <a:t> </a:t>
            </a:r>
            <a:r>
              <a:rPr lang="en-US" sz="1600" dirty="0"/>
              <a:t>(</a:t>
            </a:r>
            <a:r>
              <a:rPr lang="ru-RU" sz="1600" dirty="0"/>
              <a:t>Текстовое поле с поддержкой формата </a:t>
            </a:r>
            <a:r>
              <a:rPr lang="en-US" sz="1600" dirty="0"/>
              <a:t>RTF). </a:t>
            </a:r>
            <a:endParaRPr lang="ru-RU" sz="1600"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8</a:t>
            </a:fld>
            <a:endParaRPr lang="ru-RU" dirty="0"/>
          </a:p>
        </p:txBody>
      </p:sp>
    </p:spTree>
    <p:extLst>
      <p:ext uri="{BB962C8B-B14F-4D97-AF65-F5344CB8AC3E}">
        <p14:creationId xmlns:p14="http://schemas.microsoft.com/office/powerpoint/2010/main" val="285586591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B8E245EA-5068-4DD5-8A63-841F17CCCA46}"/>
              </a:ext>
            </a:extLst>
          </p:cNvPr>
          <p:cNvSpPr>
            <a:spLocks noGrp="1"/>
          </p:cNvSpPr>
          <p:nvPr>
            <p:ph type="title"/>
          </p:nvPr>
        </p:nvSpPr>
        <p:spPr>
          <a:xfrm>
            <a:off x="684213" y="654051"/>
            <a:ext cx="8002587" cy="542702"/>
          </a:xfrm>
        </p:spPr>
        <p:txBody>
          <a:bodyPr>
            <a:normAutofit fontScale="90000"/>
          </a:bodyPr>
          <a:lstStyle/>
          <a:p>
            <a:pPr fontAlgn="auto">
              <a:spcAft>
                <a:spcPts val="0"/>
              </a:spcAft>
              <a:defRPr/>
            </a:pPr>
            <a:r>
              <a:rPr lang="ru-RU" dirty="0" smtClean="0"/>
              <a:t>Порядок выполнения</a:t>
            </a:r>
            <a:endParaRPr dirty="0"/>
          </a:p>
        </p:txBody>
      </p:sp>
      <p:sp>
        <p:nvSpPr>
          <p:cNvPr id="17411" name="Объект 4">
            <a:extLst>
              <a:ext uri="{FF2B5EF4-FFF2-40B4-BE49-F238E27FC236}">
                <a16:creationId xmlns:a16="http://schemas.microsoft.com/office/drawing/2014/main" xmlns="" id="{202A87ED-57B6-4EF9-B047-11F10038132F}"/>
              </a:ext>
            </a:extLst>
          </p:cNvPr>
          <p:cNvSpPr>
            <a:spLocks noGrp="1" noChangeArrowheads="1"/>
          </p:cNvSpPr>
          <p:nvPr>
            <p:ph idx="1"/>
          </p:nvPr>
        </p:nvSpPr>
        <p:spPr>
          <a:xfrm>
            <a:off x="684213" y="1340768"/>
            <a:ext cx="8208267" cy="4525963"/>
          </a:xfrm>
        </p:spPr>
        <p:txBody>
          <a:bodyPr/>
          <a:lstStyle/>
          <a:p>
            <a:pPr marL="0" indent="0">
              <a:buNone/>
            </a:pPr>
            <a:r>
              <a:rPr lang="ru-RU" dirty="0" smtClean="0"/>
              <a:t>1. Запустить приложение среды разработки программ </a:t>
            </a:r>
            <a:r>
              <a:rPr lang="en-US" dirty="0" smtClean="0"/>
              <a:t>Microsoft Visual Studio.</a:t>
            </a:r>
          </a:p>
          <a:p>
            <a:pPr marL="0" indent="0">
              <a:buNone/>
            </a:pPr>
            <a:r>
              <a:rPr lang="ru-RU" dirty="0" smtClean="0"/>
              <a:t>2.Выбрать шаблон проекта «Приложение </a:t>
            </a:r>
            <a:r>
              <a:rPr lang="en-US" dirty="0" smtClean="0"/>
              <a:t>Windows Forms (.NET Framework) </a:t>
            </a:r>
            <a:r>
              <a:rPr lang="ru-RU" dirty="0" smtClean="0"/>
              <a:t>в списке предложенных шаблонов -1, или в списке последних шаблонов -2, нажать «Далее» -3.</a:t>
            </a:r>
            <a:endParaRPr lang="ru-RU" dirty="0" smtClean="0"/>
          </a:p>
        </p:txBody>
      </p:sp>
      <p:sp>
        <p:nvSpPr>
          <p:cNvPr id="2" name="Номер слайда 1">
            <a:extLst>
              <a:ext uri="{FF2B5EF4-FFF2-40B4-BE49-F238E27FC236}">
                <a16:creationId xmlns:a16="http://schemas.microsoft.com/office/drawing/2014/main" xmlns="" id="{E33B2B2A-3364-4BA0-AAEC-588497647C67}"/>
              </a:ext>
            </a:extLst>
          </p:cNvPr>
          <p:cNvSpPr>
            <a:spLocks noGrp="1"/>
          </p:cNvSpPr>
          <p:nvPr>
            <p:ph type="sldNum" sz="quarter" idx="10"/>
          </p:nvPr>
        </p:nvSpPr>
        <p:spPr/>
        <p:txBody>
          <a:bodyPr/>
          <a:lstStyle/>
          <a:p>
            <a:pPr>
              <a:defRPr/>
            </a:pPr>
            <a:fld id="{770E2C78-D963-41D0-A1F9-1D46EFBE2BEB}" type="slidenum">
              <a:rPr lang="ru-RU"/>
              <a:pPr>
                <a:defRPr/>
              </a:pPr>
              <a:t>9</a:t>
            </a:fld>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045896"/>
            <a:ext cx="5328592" cy="353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718672"/>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Шаблон занятий Синергия">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Шаблон занятий Синергия" id="{63C78447-C2AE-4282-AD35-C5ACEC526D3A}" vid="{BC228943-5DCA-438F-A799-E7D7B42AA5A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 занятий Синергия</Template>
  <TotalTime>9152</TotalTime>
  <Words>1400</Words>
  <Application>Microsoft Office PowerPoint</Application>
  <PresentationFormat>Экран (4:3)</PresentationFormat>
  <Paragraphs>207</Paragraphs>
  <Slides>26</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Шаблон занятий Синергия</vt:lpstr>
      <vt:lpstr>Презентация PowerPoint</vt:lpstr>
      <vt:lpstr>Тема лабораторного занятия №1  </vt:lpstr>
      <vt:lpstr>Цель лабораторного занятия №1 : </vt:lpstr>
      <vt:lpstr>Задание</vt:lpstr>
      <vt:lpstr>Теоретические сведения</vt:lpstr>
      <vt:lpstr>Теоретические сведения</vt:lpstr>
      <vt:lpstr>Иерархия классов элементов управления</vt:lpstr>
      <vt:lpstr>Теоретические сведения</vt:lpstr>
      <vt:lpstr>Порядок выполнения</vt:lpstr>
      <vt:lpstr>Порядок выполнения</vt:lpstr>
      <vt:lpstr>Порядок выполнения</vt:lpstr>
      <vt:lpstr>Порядок выполнения</vt:lpstr>
      <vt:lpstr>Порядок выполнения</vt:lpstr>
      <vt:lpstr>Порядок выполнения</vt:lpstr>
      <vt:lpstr>Порядок выполнения</vt:lpstr>
      <vt:lpstr>Порядок выполнения</vt:lpstr>
      <vt:lpstr>Наиболее часто используемые исключения</vt:lpstr>
      <vt:lpstr>Порядок выполнения</vt:lpstr>
      <vt:lpstr>Порядок выполнения</vt:lpstr>
      <vt:lpstr>Порядок выполнения</vt:lpstr>
      <vt:lpstr>Параметры MessageBox</vt:lpstr>
      <vt:lpstr>Параметры MessageBox</vt:lpstr>
      <vt:lpstr>Параметры MessageBox</vt:lpstr>
      <vt:lpstr>Варианты заданий</vt:lpstr>
      <vt:lpstr>Варианты заданий</vt:lpstr>
      <vt:lpstr>Варианты заданий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Алексей Зайцев</cp:lastModifiedBy>
  <cp:revision>105</cp:revision>
  <dcterms:created xsi:type="dcterms:W3CDTF">2021-09-01T13:47:28Z</dcterms:created>
  <dcterms:modified xsi:type="dcterms:W3CDTF">2024-08-31T13:19:51Z</dcterms:modified>
</cp:coreProperties>
</file>