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7" r:id="rId9"/>
    <p:sldId id="269" r:id="rId10"/>
    <p:sldId id="277" r:id="rId11"/>
    <p:sldId id="283" r:id="rId12"/>
    <p:sldId id="278" r:id="rId13"/>
    <p:sldId id="285" r:id="rId14"/>
    <p:sldId id="275" r:id="rId15"/>
    <p:sldId id="286" r:id="rId16"/>
  </p:sldIdLst>
  <p:sldSz cx="18288000" cy="10287000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华文中宋" panose="02010600040101010101" pitchFamily="2" charset="-12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A20C2-38E6-45FF-AE63-19F94D7CCB14}" v="7" dt="2024-12-12T02:08:24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>
        <p:scale>
          <a:sx n="60" d="100"/>
          <a:sy n="60" d="100"/>
        </p:scale>
        <p:origin x="-33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gCICI" userId="24ae659d-78d2-4ba0-b5c2-65df8d471416" providerId="ADAL" clId="{8E2A20C2-38E6-45FF-AE63-19F94D7CCB14}"/>
    <pc:docChg chg="modSld">
      <pc:chgData name="ZengCICI" userId="24ae659d-78d2-4ba0-b5c2-65df8d471416" providerId="ADAL" clId="{8E2A20C2-38E6-45FF-AE63-19F94D7CCB14}" dt="2024-12-12T02:08:24.856" v="6"/>
      <pc:docMkLst>
        <pc:docMk/>
      </pc:docMkLst>
      <pc:sldChg chg="modAnim">
        <pc:chgData name="ZengCICI" userId="24ae659d-78d2-4ba0-b5c2-65df8d471416" providerId="ADAL" clId="{8E2A20C2-38E6-45FF-AE63-19F94D7CCB14}" dt="2024-12-12T02:07:17.616" v="2"/>
        <pc:sldMkLst>
          <pc:docMk/>
          <pc:sldMk cId="0" sldId="277"/>
        </pc:sldMkLst>
      </pc:sldChg>
      <pc:sldChg chg="modAnim">
        <pc:chgData name="ZengCICI" userId="24ae659d-78d2-4ba0-b5c2-65df8d471416" providerId="ADAL" clId="{8E2A20C2-38E6-45FF-AE63-19F94D7CCB14}" dt="2024-12-12T02:08:24.856" v="6"/>
        <pc:sldMkLst>
          <pc:docMk/>
          <pc:sldMk cId="0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8897D-A802-4F3F-9CBE-7B1952D8AC9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0EBC42-E8BC-416C-B853-56CF6CCD5645}">
      <dgm:prSet phldrT="[文本]" custT="1"/>
      <dgm:spPr/>
      <dgm:t>
        <a:bodyPr/>
        <a:lstStyle/>
        <a:p>
          <a:r>
            <a:rPr lang="en-US" altLang="zh-CN" sz="2400" b="1" dirty="0"/>
            <a:t>Reservoir Spatial </a:t>
          </a:r>
          <a:r>
            <a:rPr lang="en-US" altLang="zh-CN" sz="2400" b="1" dirty="0" err="1"/>
            <a:t>Distributaion</a:t>
          </a:r>
          <a:endParaRPr lang="zh-CN" altLang="en-US" sz="2400" b="1" dirty="0"/>
        </a:p>
      </dgm:t>
    </dgm:pt>
    <dgm:pt modelId="{BF93EE23-8373-4305-A227-255DE97E9087}" type="parTrans" cxnId="{4DD6F2C8-7342-4392-BCF4-17B996E4D533}">
      <dgm:prSet/>
      <dgm:spPr/>
      <dgm:t>
        <a:bodyPr/>
        <a:lstStyle/>
        <a:p>
          <a:endParaRPr lang="zh-CN" altLang="en-US"/>
        </a:p>
      </dgm:t>
    </dgm:pt>
    <dgm:pt modelId="{82139F5E-AD9D-42D2-8FAA-02D2B382309F}" type="sibTrans" cxnId="{4DD6F2C8-7342-4392-BCF4-17B996E4D533}">
      <dgm:prSet/>
      <dgm:spPr/>
      <dgm:t>
        <a:bodyPr/>
        <a:lstStyle/>
        <a:p>
          <a:endParaRPr lang="zh-CN" altLang="en-US"/>
        </a:p>
      </dgm:t>
    </dgm:pt>
    <dgm:pt modelId="{DA608CED-2852-4099-B1E9-E2C1587C0F0C}">
      <dgm:prSet phldrT="[文本]" custT="1"/>
      <dgm:spPr/>
      <dgm:t>
        <a:bodyPr/>
        <a:lstStyle/>
        <a:p>
          <a:r>
            <a:rPr lang="en-US" altLang="zh-CN" sz="2400" b="1" dirty="0"/>
            <a:t>Population</a:t>
          </a:r>
          <a:endParaRPr lang="zh-CN" altLang="en-US" sz="2400" b="1" dirty="0"/>
        </a:p>
      </dgm:t>
    </dgm:pt>
    <dgm:pt modelId="{4CB31CA0-49DD-4510-AE55-350D5513B94A}" type="parTrans" cxnId="{C8522FDA-4DF1-4C12-A43E-616AA908D091}">
      <dgm:prSet/>
      <dgm:spPr/>
      <dgm:t>
        <a:bodyPr/>
        <a:lstStyle/>
        <a:p>
          <a:endParaRPr lang="zh-CN" altLang="en-US"/>
        </a:p>
      </dgm:t>
    </dgm:pt>
    <dgm:pt modelId="{0BD96CB4-2453-49E5-9C20-5F1AF716A46B}" type="sibTrans" cxnId="{C8522FDA-4DF1-4C12-A43E-616AA908D091}">
      <dgm:prSet/>
      <dgm:spPr/>
      <dgm:t>
        <a:bodyPr/>
        <a:lstStyle/>
        <a:p>
          <a:endParaRPr lang="zh-CN" altLang="en-US"/>
        </a:p>
      </dgm:t>
    </dgm:pt>
    <dgm:pt modelId="{94A06957-94F7-4D01-B095-9027F0C1AE5F}">
      <dgm:prSet phldrT="[文本]" custT="1"/>
      <dgm:spPr/>
      <dgm:t>
        <a:bodyPr/>
        <a:lstStyle/>
        <a:p>
          <a:r>
            <a:rPr lang="en-US" altLang="zh-CN" sz="2400" b="1" dirty="0"/>
            <a:t>NDVI</a:t>
          </a:r>
          <a:endParaRPr lang="zh-CN" altLang="en-US" sz="2400" b="1" dirty="0"/>
        </a:p>
      </dgm:t>
    </dgm:pt>
    <dgm:pt modelId="{B6B12829-6B17-4BFC-9332-941F42E19702}" type="parTrans" cxnId="{E7BADC73-36A3-430F-A2D6-15858A0E4CF0}">
      <dgm:prSet/>
      <dgm:spPr/>
      <dgm:t>
        <a:bodyPr/>
        <a:lstStyle/>
        <a:p>
          <a:endParaRPr lang="zh-CN" altLang="en-US"/>
        </a:p>
      </dgm:t>
    </dgm:pt>
    <dgm:pt modelId="{85F7468C-122D-4CCF-920D-C5AC349D4E48}" type="sibTrans" cxnId="{E7BADC73-36A3-430F-A2D6-15858A0E4CF0}">
      <dgm:prSet/>
      <dgm:spPr/>
      <dgm:t>
        <a:bodyPr/>
        <a:lstStyle/>
        <a:p>
          <a:endParaRPr lang="zh-CN" altLang="en-US"/>
        </a:p>
      </dgm:t>
    </dgm:pt>
    <dgm:pt modelId="{797965C9-1EF8-487B-9A63-3F1925D4B14F}">
      <dgm:prSet phldrT="[文本]" custT="1"/>
      <dgm:spPr/>
      <dgm:t>
        <a:bodyPr/>
        <a:lstStyle/>
        <a:p>
          <a:r>
            <a:rPr lang="en-US" altLang="zh-CN" sz="2400" b="1" dirty="0"/>
            <a:t>GDP</a:t>
          </a:r>
          <a:endParaRPr lang="zh-CN" altLang="en-US" sz="2400" b="1" dirty="0"/>
        </a:p>
      </dgm:t>
    </dgm:pt>
    <dgm:pt modelId="{98956AA6-ACD1-4CF5-9756-6F9693251851}" type="parTrans" cxnId="{D15E2007-A756-407B-95C8-E742013D7ED8}">
      <dgm:prSet/>
      <dgm:spPr/>
      <dgm:t>
        <a:bodyPr/>
        <a:lstStyle/>
        <a:p>
          <a:endParaRPr lang="zh-CN" altLang="en-US"/>
        </a:p>
      </dgm:t>
    </dgm:pt>
    <dgm:pt modelId="{93096602-82BB-4B91-84CC-2795E5B9ED96}" type="sibTrans" cxnId="{D15E2007-A756-407B-95C8-E742013D7ED8}">
      <dgm:prSet/>
      <dgm:spPr/>
      <dgm:t>
        <a:bodyPr/>
        <a:lstStyle/>
        <a:p>
          <a:endParaRPr lang="zh-CN" altLang="en-US"/>
        </a:p>
      </dgm:t>
    </dgm:pt>
    <dgm:pt modelId="{F0634742-9BA6-49CC-A57B-86F267402470}" type="pres">
      <dgm:prSet presAssocID="{1A68897D-A802-4F3F-9CBE-7B1952D8AC94}" presName="Name0" presStyleCnt="0">
        <dgm:presLayoutVars>
          <dgm:dir/>
          <dgm:resizeHandles val="exact"/>
        </dgm:presLayoutVars>
      </dgm:prSet>
      <dgm:spPr/>
    </dgm:pt>
    <dgm:pt modelId="{A99373BC-4EC7-4BBD-A5DB-9EBD6E8881A8}" type="pres">
      <dgm:prSet presAssocID="{8D0EBC42-E8BC-416C-B853-56CF6CCD5645}" presName="node" presStyleLbl="node1" presStyleIdx="0" presStyleCnt="4" custScaleX="148204" custScaleY="84709">
        <dgm:presLayoutVars>
          <dgm:bulletEnabled val="1"/>
        </dgm:presLayoutVars>
      </dgm:prSet>
      <dgm:spPr/>
    </dgm:pt>
    <dgm:pt modelId="{F4488D74-1C55-405C-9F45-818A1F2CF859}" type="pres">
      <dgm:prSet presAssocID="{82139F5E-AD9D-42D2-8FAA-02D2B382309F}" presName="sibTrans" presStyleLbl="sibTrans2D1" presStyleIdx="0" presStyleCnt="4"/>
      <dgm:spPr/>
    </dgm:pt>
    <dgm:pt modelId="{6AA66F2A-332B-4F68-AA33-DD96F25C0359}" type="pres">
      <dgm:prSet presAssocID="{82139F5E-AD9D-42D2-8FAA-02D2B382309F}" presName="connectorText" presStyleLbl="sibTrans2D1" presStyleIdx="0" presStyleCnt="4"/>
      <dgm:spPr/>
    </dgm:pt>
    <dgm:pt modelId="{22B04F3E-C925-44BA-92B6-94B461BDADB3}" type="pres">
      <dgm:prSet presAssocID="{DA608CED-2852-4099-B1E9-E2C1587C0F0C}" presName="node" presStyleLbl="node1" presStyleIdx="1" presStyleCnt="4" custScaleX="148204" custScaleY="84709">
        <dgm:presLayoutVars>
          <dgm:bulletEnabled val="1"/>
        </dgm:presLayoutVars>
      </dgm:prSet>
      <dgm:spPr/>
    </dgm:pt>
    <dgm:pt modelId="{DFDDC633-62B4-4A9C-813B-F296990AE3D0}" type="pres">
      <dgm:prSet presAssocID="{0BD96CB4-2453-49E5-9C20-5F1AF716A46B}" presName="sibTrans" presStyleLbl="sibTrans2D1" presStyleIdx="1" presStyleCnt="4"/>
      <dgm:spPr/>
    </dgm:pt>
    <dgm:pt modelId="{3BD94C14-D6D4-49FB-9EF9-4668EF8621DF}" type="pres">
      <dgm:prSet presAssocID="{0BD96CB4-2453-49E5-9C20-5F1AF716A46B}" presName="connectorText" presStyleLbl="sibTrans2D1" presStyleIdx="1" presStyleCnt="4"/>
      <dgm:spPr/>
    </dgm:pt>
    <dgm:pt modelId="{B12423CB-D70B-43BB-892A-F26A5B009C53}" type="pres">
      <dgm:prSet presAssocID="{94A06957-94F7-4D01-B095-9027F0C1AE5F}" presName="node" presStyleLbl="node1" presStyleIdx="2" presStyleCnt="4" custScaleX="148204" custScaleY="84709">
        <dgm:presLayoutVars>
          <dgm:bulletEnabled val="1"/>
        </dgm:presLayoutVars>
      </dgm:prSet>
      <dgm:spPr/>
    </dgm:pt>
    <dgm:pt modelId="{1460F1D0-5EE8-49C8-B22C-33DD14993428}" type="pres">
      <dgm:prSet presAssocID="{85F7468C-122D-4CCF-920D-C5AC349D4E48}" presName="sibTrans" presStyleLbl="sibTrans2D1" presStyleIdx="2" presStyleCnt="4"/>
      <dgm:spPr/>
    </dgm:pt>
    <dgm:pt modelId="{9A62572C-645B-4FEC-9592-42F8157E1BF9}" type="pres">
      <dgm:prSet presAssocID="{85F7468C-122D-4CCF-920D-C5AC349D4E48}" presName="connectorText" presStyleLbl="sibTrans2D1" presStyleIdx="2" presStyleCnt="4"/>
      <dgm:spPr/>
    </dgm:pt>
    <dgm:pt modelId="{EF7158D9-3204-4C5E-9806-4A257A9D1171}" type="pres">
      <dgm:prSet presAssocID="{797965C9-1EF8-487B-9A63-3F1925D4B14F}" presName="node" presStyleLbl="node1" presStyleIdx="3" presStyleCnt="4" custScaleX="148204" custScaleY="84709">
        <dgm:presLayoutVars>
          <dgm:bulletEnabled val="1"/>
        </dgm:presLayoutVars>
      </dgm:prSet>
      <dgm:spPr/>
    </dgm:pt>
    <dgm:pt modelId="{5564A3EB-796A-4107-B261-AA2F84E7736E}" type="pres">
      <dgm:prSet presAssocID="{93096602-82BB-4B91-84CC-2795E5B9ED96}" presName="sibTrans" presStyleLbl="sibTrans2D1" presStyleIdx="3" presStyleCnt="4"/>
      <dgm:spPr/>
    </dgm:pt>
    <dgm:pt modelId="{5AD6C8FB-DFE5-4E6A-B468-BB907B72B36A}" type="pres">
      <dgm:prSet presAssocID="{93096602-82BB-4B91-84CC-2795E5B9ED96}" presName="connectorText" presStyleLbl="sibTrans2D1" presStyleIdx="3" presStyleCnt="4"/>
      <dgm:spPr/>
    </dgm:pt>
  </dgm:ptLst>
  <dgm:cxnLst>
    <dgm:cxn modelId="{D15E2007-A756-407B-95C8-E742013D7ED8}" srcId="{1A68897D-A802-4F3F-9CBE-7B1952D8AC94}" destId="{797965C9-1EF8-487B-9A63-3F1925D4B14F}" srcOrd="3" destOrd="0" parTransId="{98956AA6-ACD1-4CF5-9756-6F9693251851}" sibTransId="{93096602-82BB-4B91-84CC-2795E5B9ED96}"/>
    <dgm:cxn modelId="{CE723011-0955-459E-A513-FE2E7DA6F21B}" type="presOf" srcId="{0BD96CB4-2453-49E5-9C20-5F1AF716A46B}" destId="{DFDDC633-62B4-4A9C-813B-F296990AE3D0}" srcOrd="0" destOrd="0" presId="urn:microsoft.com/office/officeart/2005/8/layout/cycle7"/>
    <dgm:cxn modelId="{FA0F602A-F7C3-4418-8EEC-F8FE37495A36}" type="presOf" srcId="{82139F5E-AD9D-42D2-8FAA-02D2B382309F}" destId="{F4488D74-1C55-405C-9F45-818A1F2CF859}" srcOrd="0" destOrd="0" presId="urn:microsoft.com/office/officeart/2005/8/layout/cycle7"/>
    <dgm:cxn modelId="{9AB8E12D-090A-42C2-8DCE-4CA98479C17F}" type="presOf" srcId="{DA608CED-2852-4099-B1E9-E2C1587C0F0C}" destId="{22B04F3E-C925-44BA-92B6-94B461BDADB3}" srcOrd="0" destOrd="0" presId="urn:microsoft.com/office/officeart/2005/8/layout/cycle7"/>
    <dgm:cxn modelId="{DF08FF2E-4051-4788-AF9B-D137A32220DE}" type="presOf" srcId="{82139F5E-AD9D-42D2-8FAA-02D2B382309F}" destId="{6AA66F2A-332B-4F68-AA33-DD96F25C0359}" srcOrd="1" destOrd="0" presId="urn:microsoft.com/office/officeart/2005/8/layout/cycle7"/>
    <dgm:cxn modelId="{C9258F39-DDB4-42B6-B8BF-B27875954B1C}" type="presOf" srcId="{93096602-82BB-4B91-84CC-2795E5B9ED96}" destId="{5564A3EB-796A-4107-B261-AA2F84E7736E}" srcOrd="0" destOrd="0" presId="urn:microsoft.com/office/officeart/2005/8/layout/cycle7"/>
    <dgm:cxn modelId="{CA98EB44-638F-495D-B1B6-A455473154ED}" type="presOf" srcId="{85F7468C-122D-4CCF-920D-C5AC349D4E48}" destId="{9A62572C-645B-4FEC-9592-42F8157E1BF9}" srcOrd="1" destOrd="0" presId="urn:microsoft.com/office/officeart/2005/8/layout/cycle7"/>
    <dgm:cxn modelId="{E7BADC73-36A3-430F-A2D6-15858A0E4CF0}" srcId="{1A68897D-A802-4F3F-9CBE-7B1952D8AC94}" destId="{94A06957-94F7-4D01-B095-9027F0C1AE5F}" srcOrd="2" destOrd="0" parTransId="{B6B12829-6B17-4BFC-9332-941F42E19702}" sibTransId="{85F7468C-122D-4CCF-920D-C5AC349D4E48}"/>
    <dgm:cxn modelId="{9A5AC68B-948D-40B8-9568-3D4F26E85BEF}" type="presOf" srcId="{85F7468C-122D-4CCF-920D-C5AC349D4E48}" destId="{1460F1D0-5EE8-49C8-B22C-33DD14993428}" srcOrd="0" destOrd="0" presId="urn:microsoft.com/office/officeart/2005/8/layout/cycle7"/>
    <dgm:cxn modelId="{9A764A93-9C7D-41AE-9F43-94665F89DC85}" type="presOf" srcId="{94A06957-94F7-4D01-B095-9027F0C1AE5F}" destId="{B12423CB-D70B-43BB-892A-F26A5B009C53}" srcOrd="0" destOrd="0" presId="urn:microsoft.com/office/officeart/2005/8/layout/cycle7"/>
    <dgm:cxn modelId="{532ECEA3-859C-458A-8BF9-3C75383F9CAD}" type="presOf" srcId="{1A68897D-A802-4F3F-9CBE-7B1952D8AC94}" destId="{F0634742-9BA6-49CC-A57B-86F267402470}" srcOrd="0" destOrd="0" presId="urn:microsoft.com/office/officeart/2005/8/layout/cycle7"/>
    <dgm:cxn modelId="{CE72C7A8-9116-4788-97AE-FBC2DE69F528}" type="presOf" srcId="{797965C9-1EF8-487B-9A63-3F1925D4B14F}" destId="{EF7158D9-3204-4C5E-9806-4A257A9D1171}" srcOrd="0" destOrd="0" presId="urn:microsoft.com/office/officeart/2005/8/layout/cycle7"/>
    <dgm:cxn modelId="{DA7610BE-39FF-499E-8DF4-5B4A0FF83ECA}" type="presOf" srcId="{0BD96CB4-2453-49E5-9C20-5F1AF716A46B}" destId="{3BD94C14-D6D4-49FB-9EF9-4668EF8621DF}" srcOrd="1" destOrd="0" presId="urn:microsoft.com/office/officeart/2005/8/layout/cycle7"/>
    <dgm:cxn modelId="{D78D52C0-B423-46AD-9F1C-EF4612640E66}" type="presOf" srcId="{93096602-82BB-4B91-84CC-2795E5B9ED96}" destId="{5AD6C8FB-DFE5-4E6A-B468-BB907B72B36A}" srcOrd="1" destOrd="0" presId="urn:microsoft.com/office/officeart/2005/8/layout/cycle7"/>
    <dgm:cxn modelId="{4DD6F2C8-7342-4392-BCF4-17B996E4D533}" srcId="{1A68897D-A802-4F3F-9CBE-7B1952D8AC94}" destId="{8D0EBC42-E8BC-416C-B853-56CF6CCD5645}" srcOrd="0" destOrd="0" parTransId="{BF93EE23-8373-4305-A227-255DE97E9087}" sibTransId="{82139F5E-AD9D-42D2-8FAA-02D2B382309F}"/>
    <dgm:cxn modelId="{C8522FDA-4DF1-4C12-A43E-616AA908D091}" srcId="{1A68897D-A802-4F3F-9CBE-7B1952D8AC94}" destId="{DA608CED-2852-4099-B1E9-E2C1587C0F0C}" srcOrd="1" destOrd="0" parTransId="{4CB31CA0-49DD-4510-AE55-350D5513B94A}" sibTransId="{0BD96CB4-2453-49E5-9C20-5F1AF716A46B}"/>
    <dgm:cxn modelId="{BBD2C5F1-9B94-4604-8EA6-E97BACAD88A6}" type="presOf" srcId="{8D0EBC42-E8BC-416C-B853-56CF6CCD5645}" destId="{A99373BC-4EC7-4BBD-A5DB-9EBD6E8881A8}" srcOrd="0" destOrd="0" presId="urn:microsoft.com/office/officeart/2005/8/layout/cycle7"/>
    <dgm:cxn modelId="{BD322FC5-7D8E-4E00-85FE-9F192992506A}" type="presParOf" srcId="{F0634742-9BA6-49CC-A57B-86F267402470}" destId="{A99373BC-4EC7-4BBD-A5DB-9EBD6E8881A8}" srcOrd="0" destOrd="0" presId="urn:microsoft.com/office/officeart/2005/8/layout/cycle7"/>
    <dgm:cxn modelId="{2BBDECC7-5D1D-4885-ACBC-15216AAB4498}" type="presParOf" srcId="{F0634742-9BA6-49CC-A57B-86F267402470}" destId="{F4488D74-1C55-405C-9F45-818A1F2CF859}" srcOrd="1" destOrd="0" presId="urn:microsoft.com/office/officeart/2005/8/layout/cycle7"/>
    <dgm:cxn modelId="{FEC76E8B-CF99-41D4-AAFE-536969E35BCF}" type="presParOf" srcId="{F4488D74-1C55-405C-9F45-818A1F2CF859}" destId="{6AA66F2A-332B-4F68-AA33-DD96F25C0359}" srcOrd="0" destOrd="0" presId="urn:microsoft.com/office/officeart/2005/8/layout/cycle7"/>
    <dgm:cxn modelId="{D8BFE8DC-DBEC-4052-9C8D-825519C27564}" type="presParOf" srcId="{F0634742-9BA6-49CC-A57B-86F267402470}" destId="{22B04F3E-C925-44BA-92B6-94B461BDADB3}" srcOrd="2" destOrd="0" presId="urn:microsoft.com/office/officeart/2005/8/layout/cycle7"/>
    <dgm:cxn modelId="{F9B55D0A-3029-41DF-98D1-50564EBCB768}" type="presParOf" srcId="{F0634742-9BA6-49CC-A57B-86F267402470}" destId="{DFDDC633-62B4-4A9C-813B-F296990AE3D0}" srcOrd="3" destOrd="0" presId="urn:microsoft.com/office/officeart/2005/8/layout/cycle7"/>
    <dgm:cxn modelId="{7A1FC851-4BFD-484B-80B6-A02ED2C47814}" type="presParOf" srcId="{DFDDC633-62B4-4A9C-813B-F296990AE3D0}" destId="{3BD94C14-D6D4-49FB-9EF9-4668EF8621DF}" srcOrd="0" destOrd="0" presId="urn:microsoft.com/office/officeart/2005/8/layout/cycle7"/>
    <dgm:cxn modelId="{16EF0D91-0903-4B57-B2C0-E7F61DB6A588}" type="presParOf" srcId="{F0634742-9BA6-49CC-A57B-86F267402470}" destId="{B12423CB-D70B-43BB-892A-F26A5B009C53}" srcOrd="4" destOrd="0" presId="urn:microsoft.com/office/officeart/2005/8/layout/cycle7"/>
    <dgm:cxn modelId="{87FA7B90-5C04-47E8-AB98-22D6EBCEA597}" type="presParOf" srcId="{F0634742-9BA6-49CC-A57B-86F267402470}" destId="{1460F1D0-5EE8-49C8-B22C-33DD14993428}" srcOrd="5" destOrd="0" presId="urn:microsoft.com/office/officeart/2005/8/layout/cycle7"/>
    <dgm:cxn modelId="{D4EDCE9D-EBBD-4AE0-B0D0-88CD8FB0817D}" type="presParOf" srcId="{1460F1D0-5EE8-49C8-B22C-33DD14993428}" destId="{9A62572C-645B-4FEC-9592-42F8157E1BF9}" srcOrd="0" destOrd="0" presId="urn:microsoft.com/office/officeart/2005/8/layout/cycle7"/>
    <dgm:cxn modelId="{89615C5B-4D45-41A0-A89E-78A0E615BDCD}" type="presParOf" srcId="{F0634742-9BA6-49CC-A57B-86F267402470}" destId="{EF7158D9-3204-4C5E-9806-4A257A9D1171}" srcOrd="6" destOrd="0" presId="urn:microsoft.com/office/officeart/2005/8/layout/cycle7"/>
    <dgm:cxn modelId="{03574F8C-A562-44A5-8F30-51AB539F3F57}" type="presParOf" srcId="{F0634742-9BA6-49CC-A57B-86F267402470}" destId="{5564A3EB-796A-4107-B261-AA2F84E7736E}" srcOrd="7" destOrd="0" presId="urn:microsoft.com/office/officeart/2005/8/layout/cycle7"/>
    <dgm:cxn modelId="{1EC61705-0992-4C86-B898-4F6057614C7F}" type="presParOf" srcId="{5564A3EB-796A-4107-B261-AA2F84E7736E}" destId="{5AD6C8FB-DFE5-4E6A-B468-BB907B72B36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373BC-4EC7-4BBD-A5DB-9EBD6E8881A8}">
      <dsp:nvSpPr>
        <dsp:cNvPr id="0" name=""/>
        <dsp:cNvSpPr/>
      </dsp:nvSpPr>
      <dsp:spPr>
        <a:xfrm>
          <a:off x="2726144" y="114916"/>
          <a:ext cx="2929710" cy="837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Reservoir Spatial </a:t>
          </a:r>
          <a:r>
            <a:rPr lang="en-US" altLang="zh-CN" sz="2400" b="1" kern="1200" dirty="0" err="1"/>
            <a:t>Distributaion</a:t>
          </a:r>
          <a:endParaRPr lang="zh-CN" altLang="en-US" sz="2400" b="1" kern="1200" dirty="0"/>
        </a:p>
      </dsp:txBody>
      <dsp:txXfrm>
        <a:off x="2750667" y="139439"/>
        <a:ext cx="2880664" cy="788221"/>
      </dsp:txXfrm>
    </dsp:sp>
    <dsp:sp modelId="{F4488D74-1C55-405C-9F45-818A1F2CF859}">
      <dsp:nvSpPr>
        <dsp:cNvPr id="0" name=""/>
        <dsp:cNvSpPr/>
      </dsp:nvSpPr>
      <dsp:spPr>
        <a:xfrm rot="2700000">
          <a:off x="4539792" y="1310847"/>
          <a:ext cx="1202949" cy="3459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643574" y="1380035"/>
        <a:ext cx="995385" cy="207565"/>
      </dsp:txXfrm>
    </dsp:sp>
    <dsp:sp modelId="{22B04F3E-C925-44BA-92B6-94B461BDADB3}">
      <dsp:nvSpPr>
        <dsp:cNvPr id="0" name=""/>
        <dsp:cNvSpPr/>
      </dsp:nvSpPr>
      <dsp:spPr>
        <a:xfrm>
          <a:off x="4626679" y="2015452"/>
          <a:ext cx="2929710" cy="837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Population</a:t>
          </a:r>
          <a:endParaRPr lang="zh-CN" altLang="en-US" sz="2400" b="1" kern="1200" dirty="0"/>
        </a:p>
      </dsp:txBody>
      <dsp:txXfrm>
        <a:off x="4651202" y="2039975"/>
        <a:ext cx="2880664" cy="788221"/>
      </dsp:txXfrm>
    </dsp:sp>
    <dsp:sp modelId="{DFDDC633-62B4-4A9C-813B-F296990AE3D0}">
      <dsp:nvSpPr>
        <dsp:cNvPr id="0" name=""/>
        <dsp:cNvSpPr/>
      </dsp:nvSpPr>
      <dsp:spPr>
        <a:xfrm rot="8100000">
          <a:off x="4539792" y="3211383"/>
          <a:ext cx="1202949" cy="3459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4643574" y="3280571"/>
        <a:ext cx="995385" cy="207565"/>
      </dsp:txXfrm>
    </dsp:sp>
    <dsp:sp modelId="{B12423CB-D70B-43BB-892A-F26A5B009C53}">
      <dsp:nvSpPr>
        <dsp:cNvPr id="0" name=""/>
        <dsp:cNvSpPr/>
      </dsp:nvSpPr>
      <dsp:spPr>
        <a:xfrm>
          <a:off x="2726144" y="3915987"/>
          <a:ext cx="2929710" cy="837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NDVI</a:t>
          </a:r>
          <a:endParaRPr lang="zh-CN" altLang="en-US" sz="2400" b="1" kern="1200" dirty="0"/>
        </a:p>
      </dsp:txBody>
      <dsp:txXfrm>
        <a:off x="2750667" y="3940510"/>
        <a:ext cx="2880664" cy="788221"/>
      </dsp:txXfrm>
    </dsp:sp>
    <dsp:sp modelId="{1460F1D0-5EE8-49C8-B22C-33DD14993428}">
      <dsp:nvSpPr>
        <dsp:cNvPr id="0" name=""/>
        <dsp:cNvSpPr/>
      </dsp:nvSpPr>
      <dsp:spPr>
        <a:xfrm rot="13500000">
          <a:off x="2639257" y="3211383"/>
          <a:ext cx="1202949" cy="3459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2743039" y="3280571"/>
        <a:ext cx="995385" cy="207565"/>
      </dsp:txXfrm>
    </dsp:sp>
    <dsp:sp modelId="{EF7158D9-3204-4C5E-9806-4A257A9D1171}">
      <dsp:nvSpPr>
        <dsp:cNvPr id="0" name=""/>
        <dsp:cNvSpPr/>
      </dsp:nvSpPr>
      <dsp:spPr>
        <a:xfrm>
          <a:off x="825609" y="2015452"/>
          <a:ext cx="2929710" cy="837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GDP</a:t>
          </a:r>
          <a:endParaRPr lang="zh-CN" altLang="en-US" sz="2400" b="1" kern="1200" dirty="0"/>
        </a:p>
      </dsp:txBody>
      <dsp:txXfrm>
        <a:off x="850132" y="2039975"/>
        <a:ext cx="2880664" cy="788221"/>
      </dsp:txXfrm>
    </dsp:sp>
    <dsp:sp modelId="{5564A3EB-796A-4107-B261-AA2F84E7736E}">
      <dsp:nvSpPr>
        <dsp:cNvPr id="0" name=""/>
        <dsp:cNvSpPr/>
      </dsp:nvSpPr>
      <dsp:spPr>
        <a:xfrm rot="18900000">
          <a:off x="2639257" y="1310847"/>
          <a:ext cx="1202949" cy="3459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743039" y="1380035"/>
        <a:ext cx="995385" cy="207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-43602" t="-5951" r="-43602"/>
            </a:stretch>
          </a:blipFill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-8714" y="2247900"/>
            <a:ext cx="18293642" cy="3581398"/>
            <a:chOff x="0" y="-47625"/>
            <a:chExt cx="4818078" cy="122894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4"/>
            <p:cNvSpPr/>
            <p:nvPr/>
          </p:nvSpPr>
          <p:spPr>
            <a:xfrm>
              <a:off x="2294" y="46428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  <p:txBody>
            <a:bodyPr/>
            <a:lstStyle/>
            <a:p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4400" y="3800849"/>
            <a:ext cx="16765424" cy="1612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705"/>
              </a:lnSpc>
            </a:pPr>
            <a:r>
              <a:rPr lang="en-US" sz="6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思源黑体-超粗体" panose="020B0A00000000000000" charset="-122"/>
                <a:sym typeface="思源黑体-超粗体" panose="020B0A00000000000000" charset="-122"/>
              </a:rPr>
              <a:t>Provincial Reservoir Distribution Analysis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1328" y="2845968"/>
            <a:ext cx="16230600" cy="12743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780"/>
              </a:lnSpc>
            </a:pPr>
            <a:r>
              <a:rPr lang="en-US" sz="6600" b="1" dirty="0">
                <a:ln>
                  <a:solidFill>
                    <a:schemeClr val="bg1"/>
                  </a:solidFill>
                </a:ln>
                <a:noFill/>
                <a:latin typeface="Cambria" panose="02040503050406030204" pitchFamily="18" charset="0"/>
                <a:ea typeface="Cambria" panose="02040503050406030204" pitchFamily="18" charset="0"/>
                <a:cs typeface="思源黑体-超粗体" panose="020B0A00000000000000" charset="-122"/>
                <a:sym typeface="思源黑体-超粗体" panose="020B0A00000000000000" charset="-122"/>
              </a:rPr>
              <a:t>TERM 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58525" y="7061071"/>
            <a:ext cx="5638800" cy="651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思源黑体" panose="020B0500000000000000" charset="-122"/>
                <a:sym typeface="思源黑体" panose="020B0500000000000000" charset="-122"/>
              </a:rPr>
              <a:t>曾熙 </a:t>
            </a:r>
            <a:r>
              <a:rPr lang="en-US" altLang="zh-CN" sz="32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思源黑体" panose="020B0500000000000000" charset="-122"/>
                <a:sym typeface="思源黑体" panose="020B0500000000000000" charset="-122"/>
              </a:rPr>
              <a:t>12212754</a:t>
            </a:r>
            <a:endParaRPr lang="en-US" sz="3200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58525" y="8031533"/>
            <a:ext cx="2547234" cy="37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32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思源黑体" panose="020B0500000000000000" charset="-122"/>
                <a:sym typeface="思源黑体" panose="020B0500000000000000" charset="-122"/>
              </a:rPr>
              <a:t>2024.12.25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169190" y="8974197"/>
            <a:ext cx="15970118" cy="0"/>
          </a:xfrm>
          <a:prstGeom prst="line">
            <a:avLst/>
          </a:prstGeom>
          <a:ln w="38100" cap="flat">
            <a:solidFill>
              <a:srgbClr val="1F367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CEBB7FC4-D6EF-B805-D3F0-4A5D6ACC01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" y="697990"/>
            <a:ext cx="8760745" cy="11246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03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072" y="9300774"/>
            <a:ext cx="18284928" cy="997180"/>
            <a:chOff x="0" y="0"/>
            <a:chExt cx="4815783" cy="26263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sp>
        <p:nvSpPr>
          <p:cNvPr id="26" name="TextBox 7"/>
          <p:cNvSpPr txBox="1"/>
          <p:nvPr/>
        </p:nvSpPr>
        <p:spPr>
          <a:xfrm>
            <a:off x="1863275" y="1110374"/>
            <a:ext cx="7356925" cy="418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20km Buffer Population and GDP Statistics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6ED3E7-12CA-7647-BDB1-F45918DD2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1496" y="2059026"/>
            <a:ext cx="9597670" cy="680124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F9615C7-A6C3-4C9C-C07F-94B83ACF7641}"/>
              </a:ext>
            </a:extLst>
          </p:cNvPr>
          <p:cNvSpPr txBox="1"/>
          <p:nvPr/>
        </p:nvSpPr>
        <p:spPr>
          <a:xfrm>
            <a:off x="12039600" y="3237713"/>
            <a:ext cx="5410200" cy="381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总体特点：</a:t>
            </a:r>
            <a:endParaRPr lang="en-US" altLang="zh-CN" sz="2400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水库主要分布在我国东南季风区</a:t>
            </a:r>
            <a:endParaRPr lang="en-US" altLang="zh-CN" sz="2000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96.2%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位于胡焕庸线以东南地区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人口密集区与</a:t>
            </a:r>
            <a:r>
              <a:rPr lang="en-US" altLang="zh-CN" sz="20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GDP</a:t>
            </a:r>
            <a:r>
              <a:rPr lang="zh-CN" altLang="en-US" sz="20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高值区高重合率</a:t>
            </a:r>
            <a:endParaRPr lang="en-US" altLang="zh-CN" sz="2000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长江中上游地区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东南沿海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4F4D3-87CD-F798-F915-97E291941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0290894B-E860-B77E-6BEA-2DAF83A537F7}"/>
              </a:ext>
            </a:extLst>
          </p:cNvPr>
          <p:cNvGrpSpPr/>
          <p:nvPr/>
        </p:nvGrpSpPr>
        <p:grpSpPr>
          <a:xfrm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C80906E-5CC5-7762-1838-7D69FF16719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444486A-99F7-3471-648A-87C6D839DCF6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72EA323-46FC-97E0-3D30-402B6DC87D57}"/>
              </a:ext>
            </a:extLst>
          </p:cNvPr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03</a:t>
            </a: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E131ED86-8361-8AAA-0EB1-7A2DEE149E25}"/>
              </a:ext>
            </a:extLst>
          </p:cNvPr>
          <p:cNvGrpSpPr/>
          <p:nvPr/>
        </p:nvGrpSpPr>
        <p:grpSpPr>
          <a:xfrm>
            <a:off x="3072" y="9300774"/>
            <a:ext cx="18284928" cy="997180"/>
            <a:chOff x="0" y="0"/>
            <a:chExt cx="4815783" cy="262632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8D23AFC-9FFB-9C78-E25E-EE26DF57D1F8}"/>
                </a:ext>
              </a:extLst>
            </p:cNvPr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D333CE9B-9D0E-728A-C15C-265ADBED53D8}"/>
                </a:ext>
              </a:extLst>
            </p:cNvPr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039285A2-755C-D72A-ABE9-F1829A717BFB}"/>
              </a:ext>
            </a:extLst>
          </p:cNvPr>
          <p:cNvSpPr txBox="1"/>
          <p:nvPr/>
        </p:nvSpPr>
        <p:spPr>
          <a:xfrm>
            <a:off x="1863275" y="1110374"/>
            <a:ext cx="7356925" cy="418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20km Buffer Population and GDP Statistics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033893-DF05-D74B-55A8-5330E2C57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1496" y="2059026"/>
            <a:ext cx="9597670" cy="68012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47AB306-5A9F-9049-3F0E-14BC01E81159}"/>
              </a:ext>
            </a:extLst>
          </p:cNvPr>
          <p:cNvSpPr txBox="1"/>
          <p:nvPr/>
        </p:nvSpPr>
        <p:spPr>
          <a:xfrm>
            <a:off x="12018683" y="3235606"/>
            <a:ext cx="4953000" cy="381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总体特点：</a:t>
            </a:r>
            <a:endParaRPr lang="en-US" altLang="zh-CN" sz="2400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水库主要分布在我国东南季风区</a:t>
            </a:r>
            <a:endParaRPr lang="en-US" altLang="zh-CN" sz="2000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96.2%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位于胡焕庸线以东南地区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人口密集区与</a:t>
            </a:r>
            <a:r>
              <a:rPr lang="en-US" altLang="zh-CN" sz="20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GDP</a:t>
            </a:r>
            <a:r>
              <a:rPr lang="zh-CN" altLang="en-US" sz="2000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高值区高重合率</a:t>
            </a:r>
            <a:endParaRPr lang="en-US" altLang="zh-CN" sz="2000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长江中上游地区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东南沿海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215EB5-5BE4-D437-103C-049C79E89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t="57883" r="42461" b="33446"/>
          <a:stretch/>
        </p:blipFill>
        <p:spPr>
          <a:xfrm>
            <a:off x="5943600" y="5905500"/>
            <a:ext cx="1066800" cy="838200"/>
          </a:xfrm>
          <a:prstGeom prst="ellipse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09D6BE88-86FA-380E-60DB-E424787E1FD1}"/>
              </a:ext>
            </a:extLst>
          </p:cNvPr>
          <p:cNvSpPr/>
          <p:nvPr/>
        </p:nvSpPr>
        <p:spPr>
          <a:xfrm>
            <a:off x="5943600" y="5905500"/>
            <a:ext cx="1066800" cy="83820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7D171E-3917-1748-DFA2-9B946B0B8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7" t="60369" r="27438" b="24615"/>
          <a:stretch/>
        </p:blipFill>
        <p:spPr>
          <a:xfrm>
            <a:off x="7467600" y="6080157"/>
            <a:ext cx="838200" cy="1177255"/>
          </a:xfrm>
          <a:prstGeom prst="ellipse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4E4376FB-DB3F-80D9-5EA8-5B8EA52F4284}"/>
              </a:ext>
            </a:extLst>
          </p:cNvPr>
          <p:cNvSpPr/>
          <p:nvPr/>
        </p:nvSpPr>
        <p:spPr>
          <a:xfrm>
            <a:off x="7467600" y="6092415"/>
            <a:ext cx="838200" cy="117725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67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03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072" y="9300774"/>
            <a:ext cx="18284928" cy="997180"/>
            <a:chOff x="0" y="0"/>
            <a:chExt cx="4815783" cy="26263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sp>
        <p:nvSpPr>
          <p:cNvPr id="30" name="TextBox 7"/>
          <p:cNvSpPr txBox="1"/>
          <p:nvPr/>
        </p:nvSpPr>
        <p:spPr>
          <a:xfrm>
            <a:off x="1844759" y="1095884"/>
            <a:ext cx="3979733" cy="418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Mean NDVI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126F3F-4543-E58F-60DB-30E1098AA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312807"/>
            <a:ext cx="5105397" cy="3617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170E05-992E-8BF5-122A-E80DA9B917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3334566"/>
            <a:ext cx="5105400" cy="361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2F74D3-3E15-B8EA-7BDA-6DCB18C0B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552" y="3334566"/>
            <a:ext cx="5105397" cy="3617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AFE3C4C-512F-8487-1CFA-7AFDFECB3AC0}"/>
              </a:ext>
            </a:extLst>
          </p:cNvPr>
          <p:cNvSpPr txBox="1"/>
          <p:nvPr/>
        </p:nvSpPr>
        <p:spPr>
          <a:xfrm>
            <a:off x="1981200" y="7353300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10km Buffer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1F2C69-DEC9-C58D-12E0-B33999BCA1AA}"/>
              </a:ext>
            </a:extLst>
          </p:cNvPr>
          <p:cNvSpPr txBox="1"/>
          <p:nvPr/>
        </p:nvSpPr>
        <p:spPr>
          <a:xfrm>
            <a:off x="7696200" y="7354856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20km Buffer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620B8E-C97A-83F5-7097-EC8CD824002C}"/>
              </a:ext>
            </a:extLst>
          </p:cNvPr>
          <p:cNvSpPr txBox="1"/>
          <p:nvPr/>
        </p:nvSpPr>
        <p:spPr>
          <a:xfrm>
            <a:off x="13492038" y="7353300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50km Buffer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D43B-272A-03FC-0F6A-23CAAA231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737C137D-F77A-6C99-AB08-5D9169E5CB22}"/>
              </a:ext>
            </a:extLst>
          </p:cNvPr>
          <p:cNvGrpSpPr/>
          <p:nvPr/>
        </p:nvGrpSpPr>
        <p:grpSpPr>
          <a:xfrm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2C492E3-81F0-C80D-9932-3F03209F807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F57513F-A768-ABA2-8FDC-E7D783F6D1EA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CD05D71-D9FD-0893-9DAB-FBC7AE117781}"/>
              </a:ext>
            </a:extLst>
          </p:cNvPr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03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0C83CA51-1360-84C2-FD31-719B40B59512}"/>
              </a:ext>
            </a:extLst>
          </p:cNvPr>
          <p:cNvSpPr txBox="1"/>
          <p:nvPr/>
        </p:nvSpPr>
        <p:spPr>
          <a:xfrm>
            <a:off x="1844759" y="1095884"/>
            <a:ext cx="6613441" cy="418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Mean NDVI Analysis  (50km Buffer)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87850B-C977-A6AC-EF1A-FAC3E318D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095500"/>
            <a:ext cx="10430470" cy="7391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7110C5-BF44-38EF-E957-C107275F326D}"/>
              </a:ext>
            </a:extLst>
          </p:cNvPr>
          <p:cNvSpPr txBox="1"/>
          <p:nvPr/>
        </p:nvSpPr>
        <p:spPr>
          <a:xfrm>
            <a:off x="12344400" y="2628900"/>
            <a:ext cx="5410200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水库周边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NDVI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高值区（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Mean&gt;0.5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集中分布在</a:t>
            </a:r>
            <a:r>
              <a:rPr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热带与亚热带季风区</a:t>
            </a:r>
            <a:endParaRPr lang="en-US" altLang="zh-CN" sz="24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BA994B4-C607-3851-3F57-B0C2102FB14B}"/>
              </a:ext>
            </a:extLst>
          </p:cNvPr>
          <p:cNvSpPr/>
          <p:nvPr/>
        </p:nvSpPr>
        <p:spPr>
          <a:xfrm>
            <a:off x="14706600" y="4352858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03D7B5-4D4E-B356-5ED5-08C1E43F9B93}"/>
              </a:ext>
            </a:extLst>
          </p:cNvPr>
          <p:cNvSpPr txBox="1"/>
          <p:nvPr/>
        </p:nvSpPr>
        <p:spPr>
          <a:xfrm>
            <a:off x="11963400" y="5372100"/>
            <a:ext cx="6172200" cy="293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秦岭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淮河线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以南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热带雨林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&amp;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亚热带常绿阔叶林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集中分布；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水资源丰富，植被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多样性好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覆盖率高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全年植被覆盖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时间长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5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72" y="1257300"/>
            <a:ext cx="18284928" cy="4876800"/>
            <a:chOff x="0" y="0"/>
            <a:chExt cx="481578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5784" cy="2709333"/>
            </a:xfrm>
            <a:custGeom>
              <a:avLst/>
              <a:gdLst/>
              <a:ahLst/>
              <a:cxnLst/>
              <a:rect l="l" t="t" r="r" b="b"/>
              <a:pathLst>
                <a:path w="4815784" h="2709333">
                  <a:moveTo>
                    <a:pt x="0" y="0"/>
                  </a:moveTo>
                  <a:lnTo>
                    <a:pt x="4815784" y="0"/>
                  </a:lnTo>
                  <a:lnTo>
                    <a:pt x="481578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578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27741" y="2781300"/>
            <a:ext cx="13032518" cy="196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5700" b="1" spc="983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Q&amp;A</a:t>
            </a:r>
            <a:r>
              <a:rPr lang="en-US" sz="10930" b="1" spc="983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 </a:t>
            </a:r>
          </a:p>
        </p:txBody>
      </p:sp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0405D897-877D-9B7F-D066-FF588FE31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56" y="8039100"/>
            <a:ext cx="9381688" cy="12043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1834E-5CAA-953A-F275-A5DA6E4CA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974DEAB-E203-D10C-70C8-184D37D920FD}"/>
              </a:ext>
            </a:extLst>
          </p:cNvPr>
          <p:cNvGrpSpPr/>
          <p:nvPr/>
        </p:nvGrpSpPr>
        <p:grpSpPr>
          <a:xfrm>
            <a:off x="3072" y="1541205"/>
            <a:ext cx="18284928" cy="6400800"/>
            <a:chOff x="0" y="0"/>
            <a:chExt cx="4815783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C0A8263-358F-D22A-0235-CB16E87FA989}"/>
                </a:ext>
              </a:extLst>
            </p:cNvPr>
            <p:cNvSpPr/>
            <p:nvPr/>
          </p:nvSpPr>
          <p:spPr>
            <a:xfrm>
              <a:off x="0" y="0"/>
              <a:ext cx="4815784" cy="2709333"/>
            </a:xfrm>
            <a:custGeom>
              <a:avLst/>
              <a:gdLst/>
              <a:ahLst/>
              <a:cxnLst/>
              <a:rect l="l" t="t" r="r" b="b"/>
              <a:pathLst>
                <a:path w="4815784" h="2709333">
                  <a:moveTo>
                    <a:pt x="0" y="0"/>
                  </a:moveTo>
                  <a:lnTo>
                    <a:pt x="4815784" y="0"/>
                  </a:lnTo>
                  <a:lnTo>
                    <a:pt x="481578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5F6C4E5-CA49-1E86-469A-FDA9586EB06D}"/>
                </a:ext>
              </a:extLst>
            </p:cNvPr>
            <p:cNvSpPr txBox="1"/>
            <p:nvPr/>
          </p:nvSpPr>
          <p:spPr>
            <a:xfrm>
              <a:off x="0" y="-47625"/>
              <a:ext cx="481578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7DA9D4A-A506-23CD-5223-F384F59E464F}"/>
              </a:ext>
            </a:extLst>
          </p:cNvPr>
          <p:cNvSpPr txBox="1"/>
          <p:nvPr/>
        </p:nvSpPr>
        <p:spPr>
          <a:xfrm>
            <a:off x="2627741" y="2617626"/>
            <a:ext cx="13032518" cy="3768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0930" b="1" spc="983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Thanks for Listening!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B22866E-0607-C997-BCEE-8080A14BC87C}"/>
              </a:ext>
            </a:extLst>
          </p:cNvPr>
          <p:cNvSpPr txBox="1"/>
          <p:nvPr/>
        </p:nvSpPr>
        <p:spPr>
          <a:xfrm>
            <a:off x="7906352" y="7010568"/>
            <a:ext cx="2475296" cy="38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3600" dirty="0">
                <a:solidFill>
                  <a:srgbClr val="FFFFFF"/>
                </a:solidFill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2024.12.25</a:t>
            </a:r>
          </a:p>
        </p:txBody>
      </p:sp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4BACFC17-3881-B065-11B8-D3B09D81C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566736"/>
            <a:ext cx="9381688" cy="12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-43602" t="-5951" r="-43602"/>
            </a:stretch>
          </a:blipFill>
        </p:spPr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3072" y="-1240930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4810" y="4389766"/>
            <a:ext cx="1039484" cy="103948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44810" y="6881677"/>
            <a:ext cx="1039484" cy="103948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021242" y="4389766"/>
            <a:ext cx="1039484" cy="103948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28700" y="593234"/>
            <a:ext cx="10934700" cy="1959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615"/>
              </a:lnSpc>
            </a:pPr>
            <a:r>
              <a:rPr lang="en-US" sz="11865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思源黑体-超粗体" panose="020B0A00000000000000" charset="-122"/>
                <a:sym typeface="思源黑体-超粗体" panose="020B0A00000000000000" charset="-122"/>
              </a:rPr>
              <a:t>CONTENTS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7579" y="4454414"/>
            <a:ext cx="1147875" cy="78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5"/>
              </a:lnSpc>
            </a:pPr>
            <a:r>
              <a:rPr lang="en-US" sz="464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思源黑体-超粗体" panose="020B0A00000000000000" charset="-122"/>
                <a:sym typeface="思源黑体-超粗体" panose="020B0A00000000000000" charset="-122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97579" y="6946326"/>
            <a:ext cx="1147875" cy="78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5"/>
              </a:lnSpc>
            </a:pPr>
            <a:r>
              <a:rPr lang="en-US" sz="464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-超粗体" panose="020B0A00000000000000" charset="-122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174011" y="4454414"/>
            <a:ext cx="1147875" cy="78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5"/>
              </a:lnSpc>
            </a:pPr>
            <a:r>
              <a:rPr lang="en-US" sz="464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-超粗体" panose="020B0A00000000000000" charset="-122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86452" y="4253751"/>
            <a:ext cx="4379663" cy="655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15"/>
              </a:lnSpc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思源黑体-超粗体" panose="020B0A00000000000000" charset="-122"/>
                <a:sym typeface="思源黑体-超粗体" panose="020B0A00000000000000" charset="-122"/>
              </a:rPr>
              <a:t>INTRODUCTION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545454" y="6849414"/>
            <a:ext cx="4199818" cy="655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15"/>
              </a:lnSpc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ea typeface="思源黑体-超粗体" panose="020B0A00000000000000" charset="-122"/>
                <a:sym typeface="思源黑体-超粗体" panose="020B0A00000000000000" charset="-122"/>
              </a:rPr>
              <a:t>ANALYSIS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321886" y="4295792"/>
            <a:ext cx="4289740" cy="651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15"/>
              </a:lnSpc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METHODOLOGY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71371" y="4965273"/>
            <a:ext cx="5341197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800" b="1" dirty="0">
                <a:solidFill>
                  <a:srgbClr val="1F36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" panose="020B0500000000000000" charset="-122"/>
                <a:sym typeface="思源黑体" panose="020B0500000000000000" charset="-122"/>
              </a:rPr>
              <a:t>Data Preprocessing </a:t>
            </a:r>
          </a:p>
          <a:p>
            <a:pPr algn="l"/>
            <a:r>
              <a:rPr lang="en-US" sz="2800" b="1" dirty="0">
                <a:solidFill>
                  <a:srgbClr val="1F36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" panose="020B0500000000000000" charset="-122"/>
                <a:sym typeface="思源黑体" panose="020B0500000000000000" charset="-122"/>
              </a:rPr>
              <a:t>Correlation Hypothesis</a:t>
            </a:r>
            <a:endParaRPr lang="en-US" sz="2800" b="1" dirty="0">
              <a:solidFill>
                <a:srgbClr val="1F36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545454" y="7668440"/>
            <a:ext cx="659854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65"/>
              </a:lnSpc>
            </a:pPr>
            <a:r>
              <a:rPr lang="en-US" sz="2800" b="1" dirty="0">
                <a:solidFill>
                  <a:srgbClr val="1F36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" panose="020B0500000000000000" charset="-122"/>
                <a:sym typeface="思源黑体" panose="020B0500000000000000" charset="-122"/>
              </a:rPr>
              <a:t>Provincial Reservoir Count &amp; Volume</a:t>
            </a:r>
          </a:p>
          <a:p>
            <a:pPr>
              <a:lnSpc>
                <a:spcPts val="2765"/>
              </a:lnSpc>
            </a:pPr>
            <a:r>
              <a:rPr lang="en-US" sz="2800" b="1" dirty="0">
                <a:solidFill>
                  <a:srgbClr val="1F36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" panose="020B0500000000000000" charset="-122"/>
                <a:sym typeface="思源黑体" panose="020B0500000000000000" charset="-122"/>
              </a:rPr>
              <a:t>GDP &amp; Population Correlation</a:t>
            </a:r>
          </a:p>
          <a:p>
            <a:pPr>
              <a:lnSpc>
                <a:spcPts val="2765"/>
              </a:lnSpc>
            </a:pPr>
            <a:r>
              <a:rPr lang="en-US" sz="2800" b="1" dirty="0">
                <a:solidFill>
                  <a:srgbClr val="1F36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" panose="020B0500000000000000" charset="-122"/>
                <a:sym typeface="思源黑体" panose="020B0500000000000000" charset="-122"/>
              </a:rPr>
              <a:t>NDVI Spatial Distribution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343423" y="5099171"/>
            <a:ext cx="489886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65"/>
              </a:lnSpc>
            </a:pPr>
            <a:r>
              <a:rPr lang="en-US" sz="2800" b="1" dirty="0">
                <a:solidFill>
                  <a:srgbClr val="1F36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" panose="020B0500000000000000" charset="-122"/>
                <a:sym typeface="思源黑体" panose="020B0500000000000000" charset="-122"/>
              </a:rPr>
              <a:t>Buffer Creation</a:t>
            </a:r>
          </a:p>
          <a:p>
            <a:pPr>
              <a:lnSpc>
                <a:spcPts val="2765"/>
              </a:lnSpc>
            </a:pPr>
            <a:r>
              <a:rPr lang="en-US" sz="2800" b="1" dirty="0">
                <a:solidFill>
                  <a:srgbClr val="1F36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" panose="020B0500000000000000" charset="-122"/>
                <a:sym typeface="思源黑体" panose="020B0500000000000000" charset="-122"/>
              </a:rPr>
              <a:t>Zonal Statistics</a:t>
            </a:r>
          </a:p>
          <a:p>
            <a:pPr>
              <a:lnSpc>
                <a:spcPts val="2765"/>
              </a:lnSpc>
            </a:pPr>
            <a:r>
              <a:rPr lang="en-US" sz="2800" b="1" dirty="0">
                <a:solidFill>
                  <a:srgbClr val="1F36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" panose="020B0500000000000000" charset="-122"/>
                <a:sym typeface="思源黑体" panose="020B0500000000000000" charset="-122"/>
              </a:rPr>
              <a:t>Data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476500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72320" y="1028700"/>
            <a:ext cx="2343360" cy="23433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48352" y="1301619"/>
            <a:ext cx="2591296" cy="178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60"/>
              </a:lnSpc>
            </a:pPr>
            <a:r>
              <a:rPr lang="en-US" sz="10470" dirty="0">
                <a:solidFill>
                  <a:srgbClr val="FFFFFF"/>
                </a:solidFill>
                <a:ea typeface="思源黑体-超粗体" panose="020B0A00000000000000" charset="-122"/>
                <a:sym typeface="思源黑体-超粗体" panose="020B0A00000000000000" charset="-122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48000" y="3372060"/>
            <a:ext cx="12649200" cy="1740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8800" b="1" spc="600" dirty="0">
                <a:solidFill>
                  <a:srgbClr val="FFFFFF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47028" y="5411818"/>
            <a:ext cx="9451143" cy="3297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z="1980" spc="294" dirty="0">
                <a:solidFill>
                  <a:srgbClr val="FFFFFF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Data Interpretation and Correlation Hypothesis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-43602" t="-5951" r="-43602"/>
            </a:stretch>
          </a:blipFill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28700" y="1028700"/>
            <a:ext cx="625593" cy="62559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34140" y="1106643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790" dirty="0">
                <a:solidFill>
                  <a:srgbClr val="FFFFFF"/>
                </a:solidFill>
                <a:latin typeface="思源黑体-超粗体" panose="020B0A00000000000000" charset="-122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71757" y="1110374"/>
            <a:ext cx="4741733" cy="418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Data Interpretation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思源黑体-超粗体" panose="020B0A00000000000000" charset="-122"/>
              <a:cs typeface="思源黑体-超粗体" panose="020B0A00000000000000" charset="-122"/>
              <a:sym typeface="思源黑体-超粗体" panose="020B0A00000000000000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3E9EFC-001B-3901-FB9D-C0BF118C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3" y="3518133"/>
            <a:ext cx="6536129" cy="3047392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5830A18-4C44-A285-1C34-0812F4AF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867" y="1902444"/>
            <a:ext cx="3534983" cy="2885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42BFB2-8A6E-903F-7334-6575C8FF1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1" y="1902444"/>
            <a:ext cx="3384552" cy="2925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8C2E1A6-63A1-7C11-FE49-27883A1B91E9}"/>
              </a:ext>
            </a:extLst>
          </p:cNvPr>
          <p:cNvSpPr txBox="1"/>
          <p:nvPr/>
        </p:nvSpPr>
        <p:spPr>
          <a:xfrm>
            <a:off x="14401800" y="4828374"/>
            <a:ext cx="1764843" cy="70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altLang="zh-CN" sz="2400" b="1" dirty="0" err="1">
                <a:solidFill>
                  <a:srgbClr val="002060"/>
                </a:solidFill>
                <a:ea typeface="思源黑体-粗体 Bold" panose="020B0800000000000000" charset="-122"/>
                <a:cs typeface="思源黑体-粗体 Bold" panose="020B0800000000000000" charset="-122"/>
                <a:sym typeface="思源黑体-粗体 Bold" panose="020B0800000000000000" charset="-122"/>
              </a:rPr>
              <a:t>NDVI_chn</a:t>
            </a:r>
            <a:endParaRPr lang="en-US" altLang="zh-CN" sz="2400" b="1" dirty="0">
              <a:solidFill>
                <a:srgbClr val="002060"/>
              </a:solidFill>
              <a:ea typeface="思源黑体-粗体 Bold" panose="020B0800000000000000" charset="-122"/>
              <a:cs typeface="思源黑体-粗体 Bold" panose="020B0800000000000000" charset="-122"/>
              <a:sym typeface="思源黑体-粗体 Bold" panose="020B0800000000000000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359A1CD-0A47-2250-4FD0-4C2EE96AD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1368" y="5768177"/>
            <a:ext cx="3529358" cy="3030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12FA67B-06CF-6CE5-CE92-CBC7D6182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1871" y="5868449"/>
            <a:ext cx="3529358" cy="2925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8B88216D-11FE-7D3F-A57B-4A3897580308}"/>
              </a:ext>
            </a:extLst>
          </p:cNvPr>
          <p:cNvSpPr txBox="1"/>
          <p:nvPr/>
        </p:nvSpPr>
        <p:spPr>
          <a:xfrm>
            <a:off x="8305800" y="8953500"/>
            <a:ext cx="4419600" cy="69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altLang="zh-CN" sz="2400" b="1" dirty="0">
                <a:solidFill>
                  <a:srgbClr val="002060"/>
                </a:solidFill>
                <a:ea typeface="思源黑体-粗体 Bold" panose="020B0800000000000000" charset="-122"/>
                <a:cs typeface="思源黑体-粗体 Bold" panose="020B0800000000000000" charset="-122"/>
                <a:sym typeface="思源黑体-粗体 Bold" panose="020B0800000000000000" charset="-122"/>
              </a:rPr>
              <a:t>landscan-global-2020-China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06231C8-A851-887B-5B80-EFDFC0BC8872}"/>
              </a:ext>
            </a:extLst>
          </p:cNvPr>
          <p:cNvSpPr txBox="1"/>
          <p:nvPr/>
        </p:nvSpPr>
        <p:spPr>
          <a:xfrm>
            <a:off x="13972831" y="8953500"/>
            <a:ext cx="2622779" cy="69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altLang="zh-CN" sz="2400" b="1" dirty="0">
                <a:solidFill>
                  <a:srgbClr val="002060"/>
                </a:solidFill>
                <a:ea typeface="思源黑体-粗体 Bold" panose="020B0800000000000000" charset="-122"/>
                <a:cs typeface="思源黑体-粗体 Bold" panose="020B0800000000000000" charset="-122"/>
                <a:sym typeface="思源黑体-粗体 Bold" panose="020B0800000000000000" charset="-122"/>
              </a:rPr>
              <a:t>2019GDP_China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0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44759" y="1101658"/>
            <a:ext cx="7637333" cy="418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Correlation Hypothesis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072" y="6591300"/>
            <a:ext cx="18284928" cy="3706655"/>
            <a:chOff x="0" y="0"/>
            <a:chExt cx="4815783" cy="2626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09600" y="6739880"/>
            <a:ext cx="17068800" cy="289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What’s the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spatial distribution </a:t>
            </a:r>
            <a:r>
              <a:rPr lang="en-US" altLang="zh-CN" sz="3200" dirty="0">
                <a:solidFill>
                  <a:schemeClr val="bg1"/>
                </a:solidFill>
              </a:rPr>
              <a:t>of the </a:t>
            </a:r>
            <a:r>
              <a:rPr lang="en-US" altLang="zh-CN" sz="3200" b="1" dirty="0">
                <a:solidFill>
                  <a:schemeClr val="bg1"/>
                </a:solidFill>
              </a:rPr>
              <a:t>number and capacity </a:t>
            </a:r>
            <a:r>
              <a:rPr lang="en-US" altLang="zh-CN" sz="3200" dirty="0">
                <a:solidFill>
                  <a:schemeClr val="bg1"/>
                </a:solidFill>
              </a:rPr>
              <a:t>of reservoirs in each province?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3200" dirty="0">
                <a:solidFill>
                  <a:schemeClr val="bg1"/>
                </a:solidFill>
              </a:rPr>
              <a:t>What are the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population and GDP characteristics </a:t>
            </a:r>
            <a:r>
              <a:rPr lang="en-US" altLang="zh-CN" sz="3200" dirty="0">
                <a:solidFill>
                  <a:schemeClr val="bg1"/>
                </a:solidFill>
              </a:rPr>
              <a:t>20km around each reservoir?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3200" dirty="0">
                <a:solidFill>
                  <a:schemeClr val="bg1"/>
                </a:solidFill>
              </a:rPr>
              <a:t>What are the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characteristics of mean NDVI distribution</a:t>
            </a:r>
            <a:r>
              <a:rPr lang="en-US" altLang="zh-CN" sz="3200" dirty="0">
                <a:solidFill>
                  <a:schemeClr val="bg1"/>
                </a:solidFill>
              </a:rPr>
              <a:t>10, 20, and 50km around separately?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ACC08FE-6EA1-AE57-F5CE-30C78C86C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730549"/>
              </p:ext>
            </p:extLst>
          </p:nvPr>
        </p:nvGraphicFramePr>
        <p:xfrm>
          <a:off x="4800600" y="1341496"/>
          <a:ext cx="8382000" cy="4792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72" y="2305155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72320" y="1028700"/>
            <a:ext cx="2343360" cy="23433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48351" y="1309455"/>
            <a:ext cx="2591296" cy="178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60"/>
              </a:lnSpc>
            </a:pPr>
            <a:r>
              <a:rPr lang="en-US" sz="10470" dirty="0">
                <a:solidFill>
                  <a:srgbClr val="FFFFFF"/>
                </a:solidFill>
                <a:ea typeface="思源黑体-超粗体" panose="020B0A00000000000000" charset="-122"/>
                <a:sym typeface="思源黑体-超粗体" panose="020B0A00000000000000" charset="-122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83089" y="3446732"/>
            <a:ext cx="11521821" cy="1751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altLang="zh-CN" sz="9600" b="1" spc="600" dirty="0">
                <a:solidFill>
                  <a:srgbClr val="FFFFFF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95396" y="5523380"/>
            <a:ext cx="9297206" cy="329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z="1975" spc="294" dirty="0">
                <a:solidFill>
                  <a:srgbClr val="FFFFFF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List of Toolkits including ArcGIS Tools and Python Packages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0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11467" y="1071574"/>
            <a:ext cx="4817933" cy="418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思源黑体-超粗体" panose="020B0A00000000000000" charset="-122"/>
                <a:sym typeface="思源黑体-超粗体" panose="020B0A00000000000000" charset="-122"/>
              </a:rPr>
              <a:t>Toolkit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62200" y="2550727"/>
            <a:ext cx="4572000" cy="387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</a:rPr>
              <a:t>Map Creation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</a:rPr>
              <a:t>Statistics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</a:rPr>
              <a:t>Spatial Analysis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</a:rPr>
              <a:t>Data Visualization 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5A6EC1-833A-7F5A-731C-D51065CD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756" y="5587052"/>
            <a:ext cx="4991797" cy="10288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C2A78C-5734-9484-CB3F-D350C81D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756" y="3673557"/>
            <a:ext cx="4906060" cy="10288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16DEFC-922E-BF89-82A1-49B30100D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1943100"/>
            <a:ext cx="4972744" cy="9907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4D8DCF-A373-E075-E7F7-379A0C356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756" y="7490221"/>
            <a:ext cx="5801535" cy="150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72" y="2305155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72320" y="1028700"/>
            <a:ext cx="2343360" cy="23433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49888" y="1195155"/>
            <a:ext cx="2591296" cy="178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60"/>
              </a:lnSpc>
            </a:pPr>
            <a:r>
              <a:rPr lang="en-US" sz="10470" dirty="0">
                <a:solidFill>
                  <a:srgbClr val="FFFFFF"/>
                </a:solidFill>
                <a:ea typeface="思源黑体-超粗体" panose="020B0A00000000000000" charset="-122"/>
                <a:sym typeface="思源黑体-超粗体" panose="020B0A00000000000000" charset="-122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1" y="3446732"/>
            <a:ext cx="16383000" cy="1765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9600" b="1" spc="983" dirty="0">
                <a:solidFill>
                  <a:srgbClr val="FFFFFF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Results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78035-62E4-52C2-E3C6-3F8DFAAA122A}"/>
              </a:ext>
            </a:extLst>
          </p:cNvPr>
          <p:cNvSpPr txBox="1"/>
          <p:nvPr/>
        </p:nvSpPr>
        <p:spPr>
          <a:xfrm>
            <a:off x="4495396" y="5523380"/>
            <a:ext cx="9297206" cy="329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z="1975" spc="294" dirty="0">
                <a:solidFill>
                  <a:srgbClr val="FFFFFF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Spatial Distribution if each Buffer Area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74973" y="1132368"/>
            <a:ext cx="6583227" cy="418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  <a:ea typeface="思源黑体-超粗体" panose="020B0A00000000000000" charset="-122"/>
                <a:cs typeface="思源黑体-超粗体" panose="020B0A00000000000000" charset="-122"/>
                <a:sym typeface="思源黑体-超粗体" panose="020B0A00000000000000" charset="-122"/>
              </a:rPr>
              <a:t>Reservoir Count and Capacity Statistics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AF548B-9600-AADC-B575-DF20B8277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5373"/>
            <a:ext cx="9791923" cy="69389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274A0E-D9AF-59A8-DAF3-6CE3DA7C2D95}"/>
              </a:ext>
            </a:extLst>
          </p:cNvPr>
          <p:cNvSpPr txBox="1"/>
          <p:nvPr/>
        </p:nvSpPr>
        <p:spPr>
          <a:xfrm>
            <a:off x="11460027" y="1319502"/>
            <a:ext cx="4953000" cy="87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总体特点：</a:t>
            </a:r>
            <a:endParaRPr lang="en-US" altLang="zh-CN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南多北少，东多西少</a:t>
            </a:r>
            <a:endParaRPr lang="en-US" altLang="zh-CN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D323AF-6472-CA7E-932A-16DC1D5DBF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3771900"/>
            <a:ext cx="7048500" cy="55731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1739C2-3D37-A76B-EC2B-CE8144F61857}"/>
              </a:ext>
            </a:extLst>
          </p:cNvPr>
          <p:cNvSpPr txBox="1"/>
          <p:nvPr/>
        </p:nvSpPr>
        <p:spPr>
          <a:xfrm>
            <a:off x="11460027" y="2237094"/>
            <a:ext cx="5837373" cy="1285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F367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" panose="020B0500000000000000" charset="-122"/>
              </a:rPr>
              <a:t>各省资源分布不均</a:t>
            </a:r>
            <a:endParaRPr lang="en-US" altLang="zh-CN" b="1" dirty="0">
              <a:solidFill>
                <a:srgbClr val="1F367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" panose="020B05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Max</a:t>
            </a:r>
            <a:r>
              <a:rPr lang="zh-CN" altLang="en-US" dirty="0"/>
              <a:t>：湖北，云南，贵州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Min</a:t>
            </a:r>
            <a:r>
              <a:rPr lang="zh-CN" altLang="en-US" dirty="0"/>
              <a:t>：天津，台湾，宁夏，西藏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mbria"/>
        <a:ea typeface="宋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333</Words>
  <Application>Microsoft Office PowerPoint</Application>
  <PresentationFormat>自定义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思源黑体</vt:lpstr>
      <vt:lpstr>Cambria</vt:lpstr>
      <vt:lpstr>思源黑体-超粗体</vt:lpstr>
      <vt:lpstr>思源黑体-粗体 Bold</vt:lpstr>
      <vt:lpstr>Wingdings</vt:lpstr>
      <vt:lpstr>Cambria Math</vt:lpstr>
      <vt:lpstr>华文中宋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蓝白色简洁学术风毕业论文讲座ppt演示文稿</dc:title>
  <dc:creator>欧松</dc:creator>
  <cp:lastModifiedBy>ZengCICI</cp:lastModifiedBy>
  <cp:revision>33</cp:revision>
  <dcterms:created xsi:type="dcterms:W3CDTF">2006-08-16T00:00:00Z</dcterms:created>
  <dcterms:modified xsi:type="dcterms:W3CDTF">2024-12-24T13:00:25Z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076ACDADEB874876AA2B245CEB857AB6_12</vt:lpwstr>
  </property>
  <property fmtid="{D5CDD505-2E9C-101B-9397-08002B2CF9AE}" pid="3" name="KSOProductBuildVer">
    <vt:lpwstr>2052-12.1.0.19302</vt:lpwstr>
  </property>
</Properties>
</file>