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085" y="-5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7932-017A-43AE-94E8-13E588BFF276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FFD22-FA9E-4DB3-A6F6-7FFDC5E2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3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2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FAFE-BDB4-4864-860A-D5C2B4E71EE2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4EEF-D11C-4972-A332-C440CB5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02/cphc.200390046" TargetMode="Externa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2.che.ufl.edu/orazem/pdf-files/Orazem%20EIS%20Spring%202008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atteryuniversity.com/learn/article/testing_lithium_based_batterie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pubs.acs.org/doi/abs/10.1021/jp903764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url?sa=t&amp;rct=j&amp;q=&amp;esrc=s&amp;source=web&amp;cd=3&amp;ved=0ahUKEwj72qWZju_aAhWrnuAKHeAGDDUQFgg-MAI&amp;url=https://dspace.library.uu.nl/bitstream/handle/1874/23806/brug_84_the+analysis+of+electrode+impedances.pdf?sequence=1&amp;usg=AOvVaw2f8wZ15AQqhigVwSf_2UeV" TargetMode="External"/><Relationship Id="rId5" Type="http://schemas.openxmlformats.org/officeDocument/2006/relationships/hyperlink" Target="http://jes.ecsdl.org/content/153/4/B129.abstract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hyperlink" Target="http://jes.ecsdl.org/content/153/4/B129.abstract" TargetMode="Externa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hyperlink" Target="http://jes.ecsdl.org/content/158/12/C424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hyperlink" Target="http://jes.ecsdl.org/content/157/12/C458.abstract" TargetMode="External"/><Relationship Id="rId4" Type="http://schemas.openxmlformats.org/officeDocument/2006/relationships/hyperlink" Target="http://jes.ecsdl.org/content/157/12/C452.abstra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737" y="1518653"/>
            <a:ext cx="7871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Minority Carrier Dynamics Probed by Forward Bias Impedance Spectroscopy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82863" y="2521284"/>
            <a:ext cx="505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Trapping Kinetics and Anomalous Diffusion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914105" y="6457890"/>
            <a:ext cx="122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5-5-2018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124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00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/>
              <a:t>IX. Conclusion and Outlook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1200" y="388800"/>
            <a:ext cx="876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IS at high frequency gives us a picture of the </a:t>
            </a:r>
            <a:r>
              <a:rPr lang="en-US" b="1" i="1" dirty="0" smtClean="0"/>
              <a:t>recombination kinetics of minority carriers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200" y="757200"/>
                <a:ext cx="876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Via the use of a </a:t>
                </a:r>
                <a:r>
                  <a:rPr lang="en-US" b="1" i="1" dirty="0" smtClean="0"/>
                  <a:t>CPE and an equivalent circuit model</a:t>
                </a:r>
                <a:r>
                  <a:rPr lang="en-US" i="1" dirty="0" smtClean="0"/>
                  <a:t>, we have been able to both graphically and analytically determine the recombination </a:t>
                </a:r>
                <a:r>
                  <a:rPr lang="en-US" b="1" i="1" dirty="0" smtClean="0"/>
                  <a:t>lifetime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i="1" dirty="0" smtClean="0"/>
                  <a:t> of minority carriers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0" y="757200"/>
                <a:ext cx="87696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26" t="-4717" r="-34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000" y="1413600"/>
                <a:ext cx="876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We can relate this lifetime to a </a:t>
                </a:r>
                <a:r>
                  <a:rPr lang="en-US" b="1" i="1" dirty="0" smtClean="0"/>
                  <a:t>power law distribution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𝝆</m:t>
                    </m:r>
                  </m:oMath>
                </a14:m>
                <a:endParaRPr lang="en-US" b="1" i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1413600"/>
                <a:ext cx="876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26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7600" y="1774800"/>
            <a:ext cx="88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Interestingly, power law distributions are also the foundation of </a:t>
            </a:r>
            <a:r>
              <a:rPr lang="en-US" b="1" i="1" dirty="0" smtClean="0"/>
              <a:t>anomalous diffusion</a:t>
            </a:r>
            <a:r>
              <a:rPr lang="en-US" i="1" dirty="0" smtClean="0"/>
              <a:t>, which is also observed in the </a:t>
            </a:r>
            <a:r>
              <a:rPr lang="en-US" b="1" i="1" dirty="0" smtClean="0"/>
              <a:t>low frequency </a:t>
            </a:r>
            <a:r>
              <a:rPr lang="en-US" i="1" dirty="0" smtClean="0"/>
              <a:t>region of the impedance spectrum </a:t>
            </a:r>
            <a:endParaRPr lang="en-US" b="1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r="8005"/>
          <a:stretch/>
        </p:blipFill>
        <p:spPr>
          <a:xfrm>
            <a:off x="0" y="2376000"/>
            <a:ext cx="3470400" cy="2313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8401" y="2944800"/>
                <a:ext cx="4982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Green triangles indicate normal diffusion; at 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i="1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 &gt;40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kΩc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</m:t>
                        </m:r>
                      </m:e>
                      <m:sup>
                        <m:r>
                          <a:rPr lang="en-US" b="0" i="0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i="1" dirty="0" smtClean="0"/>
                  <a:t>these low T impedance spectra exhibit </a:t>
                </a:r>
                <a:r>
                  <a:rPr lang="en-US" i="1" dirty="0" err="1" smtClean="0"/>
                  <a:t>anomolous</a:t>
                </a:r>
                <a:r>
                  <a:rPr lang="en-US" i="1" dirty="0" smtClean="0"/>
                  <a:t> diffusion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01" y="2944800"/>
                <a:ext cx="4982400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979" t="-3289" r="-12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2800" y="4608000"/>
                <a:ext cx="8877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What I want to do with this:</a:t>
                </a:r>
              </a:p>
              <a:p>
                <a:pPr marL="342900" indent="-342900">
                  <a:buAutoNum type="arabicParenR"/>
                </a:pPr>
                <a:r>
                  <a:rPr lang="en-US" i="1" dirty="0" smtClean="0"/>
                  <a:t>Formalize high frequency analysis and perform on data sets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 smtClean="0"/>
                  <a:t> as a function of temperature or illumination or surface treatment (have for both CdCl2-treated PbS and non CdCl2 treated PbS)</a:t>
                </a:r>
              </a:p>
              <a:p>
                <a:pPr marL="342900" indent="-342900">
                  <a:buAutoNum type="arabicParenR"/>
                </a:pPr>
                <a:r>
                  <a:rPr lang="en-US" i="1" dirty="0" smtClean="0"/>
                  <a:t>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 smtClean="0"/>
                  <a:t> to the TAS and DLCP data we already have on illuminated cells or CdCl2/non-CdCl2 treated PbS QDs </a:t>
                </a:r>
              </a:p>
              <a:p>
                <a:pPr marL="342900" indent="-342900">
                  <a:buFontTx/>
                  <a:buAutoNum type="arabicParenR"/>
                </a:pPr>
                <a:r>
                  <a:rPr lang="en-US" i="1" dirty="0" smtClean="0"/>
                  <a:t>Determine the diffusivity </a:t>
                </a:r>
                <a:r>
                  <a:rPr lang="en-US" b="1" i="1" dirty="0" smtClean="0"/>
                  <a:t>D</a:t>
                </a:r>
                <a:r>
                  <a:rPr lang="en-US" i="1" dirty="0" smtClean="0"/>
                  <a:t> by looking at low frequency diffusion impedance and referencing relevant literature (e.g. </a:t>
                </a:r>
                <a:r>
                  <a:rPr lang="en-US" i="1" dirty="0" err="1" smtClean="0"/>
                  <a:t>Bisquert</a:t>
                </a:r>
                <a:r>
                  <a:rPr lang="en-US" i="1" dirty="0" smtClean="0"/>
                  <a:t>, et. al, </a:t>
                </a:r>
                <a:r>
                  <a:rPr lang="en-US" i="1" dirty="0" err="1" smtClean="0"/>
                  <a:t>doi</a:t>
                </a:r>
                <a:r>
                  <a:rPr lang="en-US" i="1" dirty="0" smtClean="0"/>
                  <a:t>: </a:t>
                </a:r>
                <a:r>
                  <a:rPr lang="en-US" dirty="0" smtClean="0">
                    <a:hlinkClick r:id="rId6"/>
                  </a:rPr>
                  <a:t>10.1002/cphc.200390046</a:t>
                </a:r>
                <a:r>
                  <a:rPr lang="en-US" i="1" dirty="0" smtClean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0" y="4608000"/>
                <a:ext cx="8877600" cy="2308324"/>
              </a:xfrm>
              <a:prstGeom prst="rect">
                <a:avLst/>
              </a:prstGeom>
              <a:blipFill rotWithShape="1">
                <a:blip r:embed="rId7"/>
                <a:stretch>
                  <a:fillRect l="-549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4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70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I. Brief Introduction to Impedance Spec</a:t>
            </a:r>
            <a:endParaRPr lang="en-US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44379" y="504992"/>
            <a:ext cx="8315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Impedance Spectroscopy (IS) </a:t>
            </a:r>
            <a:r>
              <a:rPr lang="en-US" i="1" dirty="0" smtClean="0"/>
              <a:t>can be used to interrogate the dynamics that make up macroscopic response of a complicated system</a:t>
            </a:r>
          </a:p>
          <a:p>
            <a:endParaRPr lang="en-US" i="1" dirty="0"/>
          </a:p>
          <a:p>
            <a:r>
              <a:rPr lang="en-US" i="1" dirty="0" smtClean="0"/>
              <a:t>When applied to semiconductors, this means we are interrogating the many charge kinetic pathways that, in the DC limit, give us a </a:t>
            </a:r>
            <a:r>
              <a:rPr lang="en-US" b="1" i="1" dirty="0" smtClean="0"/>
              <a:t>bulk conductivity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8" t="30236" r="25779" b="10636"/>
          <a:stretch/>
        </p:blipFill>
        <p:spPr bwMode="auto">
          <a:xfrm>
            <a:off x="4242096" y="2057400"/>
            <a:ext cx="4768554" cy="318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83350" y="5111750"/>
            <a:ext cx="2484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Credit: </a:t>
            </a:r>
            <a:r>
              <a:rPr lang="en-US" sz="1400" i="1" dirty="0" err="1" smtClean="0">
                <a:hlinkClick r:id="rId3"/>
              </a:rPr>
              <a:t>Orazem</a:t>
            </a:r>
            <a:r>
              <a:rPr lang="en-US" sz="1400" i="1" dirty="0" smtClean="0">
                <a:hlinkClick r:id="rId3"/>
              </a:rPr>
              <a:t>, EIS Spring 2008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0500" y="2038350"/>
            <a:ext cx="379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these applications, like in standard  electrochemical IS (EIS), we use a </a:t>
            </a:r>
            <a:r>
              <a:rPr lang="en-US" b="1" i="1" dirty="0" smtClean="0"/>
              <a:t>small signal AC perturbation</a:t>
            </a:r>
            <a:r>
              <a:rPr lang="en-US" i="1" dirty="0" smtClean="0"/>
              <a:t> to monitor the overall impedance, </a:t>
            </a:r>
            <a:r>
              <a:rPr lang="en-US" b="1" i="1" dirty="0" smtClean="0"/>
              <a:t>Z</a:t>
            </a:r>
            <a:r>
              <a:rPr lang="en-US" i="1" dirty="0" smtClean="0"/>
              <a:t> of our system at a variety of different frequencies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15900" y="5989419"/>
            <a:ext cx="892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map must also be consistent with the physical dynamics we expect from the system, i.e. </a:t>
            </a:r>
            <a:r>
              <a:rPr lang="en-US" b="1" i="1" dirty="0" smtClean="0"/>
              <a:t>IS </a:t>
            </a:r>
            <a:r>
              <a:rPr lang="en-US" b="1" i="1" dirty="0" err="1" smtClean="0"/>
              <a:t>is</a:t>
            </a:r>
            <a:r>
              <a:rPr lang="en-US" b="1" i="1" dirty="0" smtClean="0"/>
              <a:t> </a:t>
            </a:r>
            <a:r>
              <a:rPr lang="en-US" b="1" i="1" dirty="0" err="1" smtClean="0"/>
              <a:t>phenomological</a:t>
            </a:r>
            <a:r>
              <a:rPr lang="en-US" b="1" i="1" dirty="0" smtClean="0"/>
              <a:t> tool that can suggest mechanisms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27000" y="3860800"/>
            <a:ext cx="3727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Since </a:t>
            </a:r>
            <a:r>
              <a:rPr lang="en-US" b="1" i="1" dirty="0" smtClean="0"/>
              <a:t>Z</a:t>
            </a:r>
            <a:r>
              <a:rPr lang="en-US" i="1" dirty="0" smtClean="0"/>
              <a:t> is determined from the phase difference between applied </a:t>
            </a:r>
            <a:r>
              <a:rPr lang="en-US" b="1" i="1" dirty="0" smtClean="0"/>
              <a:t>voltage, V</a:t>
            </a:r>
            <a:r>
              <a:rPr lang="en-US" i="1" dirty="0" smtClean="0"/>
              <a:t> and resulting </a:t>
            </a:r>
            <a:r>
              <a:rPr lang="en-US" b="1" i="1" dirty="0" smtClean="0"/>
              <a:t>current,</a:t>
            </a:r>
            <a:r>
              <a:rPr lang="en-US" i="1" dirty="0" smtClean="0"/>
              <a:t> </a:t>
            </a:r>
            <a:r>
              <a:rPr lang="en-US" b="1" i="1" dirty="0" smtClean="0"/>
              <a:t>J</a:t>
            </a:r>
            <a:r>
              <a:rPr lang="en-US" i="1" dirty="0" smtClean="0"/>
              <a:t> this results to determining an </a:t>
            </a:r>
            <a:r>
              <a:rPr lang="en-US" b="1" i="1" dirty="0" smtClean="0"/>
              <a:t>empirical transfer function</a:t>
            </a:r>
            <a:r>
              <a:rPr lang="en-US" i="1" dirty="0" smtClean="0"/>
              <a:t> that maps this phase difference to the frequency domain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35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70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II. Impedance Spec on Semiconductor Diodes</a:t>
            </a:r>
            <a:endParaRPr lang="en-US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3429" y="409742"/>
            <a:ext cx="831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semiconductor junctions, the charge mechanisms depend on bias: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Reverse bias = depletion </a:t>
            </a:r>
            <a:r>
              <a:rPr lang="en-US" i="1" dirty="0" smtClean="0">
                <a:sym typeface="Wingdings" pitchFamily="2" charset="2"/>
              </a:rPr>
              <a:t> majority carriers (TAS)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ym typeface="Wingdings" pitchFamily="2" charset="2"/>
              </a:rPr>
              <a:t>Forward bias = diffusion  minority carriers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7950" y="1365250"/>
            <a:ext cx="909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forward bias, IS can suggest minority carrier dynamics observable on</a:t>
            </a:r>
            <a:r>
              <a:rPr lang="en-US" b="1" i="1" dirty="0" smtClean="0"/>
              <a:t> timescales given by the frequency</a:t>
            </a:r>
          </a:p>
          <a:p>
            <a:endParaRPr lang="en-US" b="1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6" t="32252" r="23842" b="38016"/>
          <a:stretch/>
        </p:blipFill>
        <p:spPr bwMode="auto">
          <a:xfrm>
            <a:off x="2052000" y="2592000"/>
            <a:ext cx="4464000" cy="208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000" y="4586400"/>
                <a:ext cx="896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In measurements of forward biased (</a:t>
                </a:r>
                <a:r>
                  <a:rPr lang="en-US" i="1" dirty="0" err="1" smtClean="0"/>
                  <a:t>V</a:t>
                </a:r>
                <a:r>
                  <a:rPr lang="en-US" i="1" baseline="-25000" dirty="0" err="1" smtClean="0"/>
                  <a:t>applied</a:t>
                </a:r>
                <a:r>
                  <a:rPr lang="en-US" i="1" dirty="0" smtClean="0"/>
                  <a:t> = 400mV) PbS-</a:t>
                </a:r>
                <a:r>
                  <a:rPr lang="en-US" i="1" dirty="0" err="1" smtClean="0"/>
                  <a:t>ZnO</a:t>
                </a:r>
                <a:r>
                  <a:rPr lang="en-US" i="1" dirty="0" smtClean="0"/>
                  <a:t> QD devices, we typically see 2 sections in the </a:t>
                </a:r>
                <a:r>
                  <a:rPr lang="en-US" i="1" dirty="0" err="1" smtClean="0"/>
                  <a:t>Nyquist</a:t>
                </a:r>
                <a:r>
                  <a:rPr lang="en-US" i="1" dirty="0" smtClean="0"/>
                  <a:t> plot: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i="1" dirty="0" smtClean="0"/>
                  <a:t>Charge Transfer </a:t>
                </a:r>
                <a:r>
                  <a:rPr lang="en-US" i="1" dirty="0" smtClean="0"/>
                  <a:t>(also called ‘</a:t>
                </a:r>
                <a:r>
                  <a:rPr lang="en-US" b="1" i="1" dirty="0" smtClean="0"/>
                  <a:t>Kinetic Controlled</a:t>
                </a:r>
                <a:r>
                  <a:rPr lang="en-US" i="1" dirty="0" smtClean="0"/>
                  <a:t>’) at high frequencies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i="1" dirty="0" smtClean="0"/>
                  <a:t>Diffusion</a:t>
                </a:r>
                <a:r>
                  <a:rPr lang="en-US" i="1" dirty="0" smtClean="0"/>
                  <a:t> at low frequencies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4586400"/>
                <a:ext cx="89640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1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1948736"/>
            <a:ext cx="886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Carrier dynamics are determined by analysis of the plots of the </a:t>
            </a:r>
            <a:r>
              <a:rPr lang="en-US" b="1" i="1" dirty="0" smtClean="0"/>
              <a:t>magnitude</a:t>
            </a:r>
            <a:r>
              <a:rPr lang="en-US" i="1" dirty="0" smtClean="0"/>
              <a:t>, </a:t>
            </a:r>
            <a:r>
              <a:rPr lang="en-US" b="1" i="1" dirty="0" smtClean="0"/>
              <a:t>phase</a:t>
            </a:r>
            <a:r>
              <a:rPr lang="en-US" i="1" dirty="0" smtClean="0"/>
              <a:t>, Re(Z) and </a:t>
            </a:r>
            <a:r>
              <a:rPr lang="en-US" i="1" dirty="0" err="1" smtClean="0"/>
              <a:t>Im</a:t>
            </a:r>
            <a:r>
              <a:rPr lang="en-US" i="1" dirty="0" smtClean="0"/>
              <a:t>(Z) vs. frequency </a:t>
            </a:r>
            <a:r>
              <a:rPr lang="en-US" b="1" i="1" dirty="0" smtClean="0"/>
              <a:t>(Bode plots)</a:t>
            </a:r>
            <a:r>
              <a:rPr lang="en-US" i="1" dirty="0" smtClean="0"/>
              <a:t>, all of which are summarized nicely in the </a:t>
            </a:r>
            <a:r>
              <a:rPr lang="en-US" b="1" i="1" dirty="0" err="1" smtClean="0"/>
              <a:t>Nyquist</a:t>
            </a:r>
            <a:r>
              <a:rPr lang="en-US" b="1" i="1" dirty="0" smtClean="0"/>
              <a:t> plot</a:t>
            </a:r>
            <a:r>
              <a:rPr lang="en-US" i="1" dirty="0" smtClean="0"/>
              <a:t> of Re(Z) vs. </a:t>
            </a:r>
            <a:r>
              <a:rPr lang="en-US" i="1" dirty="0" err="1" smtClean="0"/>
              <a:t>Im</a:t>
            </a:r>
            <a:r>
              <a:rPr lang="en-US" i="1" dirty="0" smtClean="0"/>
              <a:t>(Z):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4400" y="5767200"/>
                <a:ext cx="9057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Here, I will demonstrate an analysis of the kinetic, high frequency region to determine the </a:t>
                </a:r>
                <a:r>
                  <a:rPr lang="en-US" b="1" i="1" dirty="0" smtClean="0"/>
                  <a:t>lifetime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i="1" dirty="0" smtClean="0"/>
                  <a:t> of minority carrier charges in the PbS film. I will then give </a:t>
                </a:r>
                <a:r>
                  <a:rPr lang="en-US" b="1" i="1" dirty="0" smtClean="0"/>
                  <a:t>a </a:t>
                </a:r>
                <a:r>
                  <a:rPr lang="en-US" b="1" i="1" dirty="0" err="1" smtClean="0"/>
                  <a:t>phenomological</a:t>
                </a:r>
                <a:r>
                  <a:rPr lang="en-US" b="1" i="1" dirty="0" smtClean="0"/>
                  <a:t> model of </a:t>
                </a:r>
                <a:r>
                  <a:rPr lang="en-US" b="1" i="1" dirty="0" err="1" smtClean="0"/>
                  <a:t>resisitivty</a:t>
                </a:r>
                <a:r>
                  <a:rPr lang="en-US" b="1" i="1" dirty="0" smtClean="0"/>
                  <a:t> </a:t>
                </a:r>
                <a:r>
                  <a:rPr lang="en-US" i="1" dirty="0" smtClean="0"/>
                  <a:t>that can account for the dynamics observed in IS. Finally, I will comment on my ongoing efforts to analyze the </a:t>
                </a:r>
                <a:r>
                  <a:rPr lang="en-US" b="1" i="1" dirty="0" err="1" smtClean="0"/>
                  <a:t>anomlous</a:t>
                </a:r>
                <a:r>
                  <a:rPr lang="en-US" b="1" i="1" dirty="0" smtClean="0"/>
                  <a:t> diffusion kinetics </a:t>
                </a:r>
                <a:r>
                  <a:rPr lang="en-US" i="1" dirty="0" smtClean="0"/>
                  <a:t>observed at 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i="1" dirty="0" smtClean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" y="5767200"/>
                <a:ext cx="90576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60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02400" y="2892927"/>
            <a:ext cx="2291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Credit: </a:t>
            </a:r>
            <a:r>
              <a:rPr lang="en-US" sz="1400" i="1" dirty="0" smtClean="0">
                <a:hlinkClick r:id="rId5"/>
              </a:rPr>
              <a:t>batteryuniversity.com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833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847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/>
              <a:t>III. Aggregate </a:t>
            </a:r>
            <a:r>
              <a:rPr lang="en-US" sz="2400" b="1" i="1" dirty="0" err="1" smtClean="0"/>
              <a:t>Nyquist</a:t>
            </a:r>
            <a:r>
              <a:rPr lang="en-US" sz="2400" b="1" i="1" dirty="0" smtClean="0"/>
              <a:t> Plot Dynamics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150"/>
            <a:ext cx="4606505" cy="3071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95" y="527050"/>
            <a:ext cx="4606505" cy="3071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50" y="3733800"/>
                <a:ext cx="91630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Plot clearly shows 2 regions—a 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i="1" dirty="0" smtClean="0"/>
                  <a:t>, diffusion controlled region, and a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i="1" dirty="0" smtClean="0"/>
                  <a:t>, kinetic region</a:t>
                </a:r>
              </a:p>
              <a:p>
                <a:r>
                  <a:rPr lang="en-US" i="1" dirty="0" smtClean="0"/>
                  <a:t>We will focus the subsequent analysis on the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i="1" dirty="0" smtClean="0"/>
                  <a:t> region (right panel).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i="1" dirty="0" smtClean="0"/>
                  <a:t>Typically, these arcs are interpreted as the spectroscopic signature of an RC time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i="1" dirty="0" smtClean="0"/>
                  <a:t>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i="1" dirty="0" smtClean="0"/>
                  <a:t>As has been shown in many studies (primarily by </a:t>
                </a:r>
                <a:r>
                  <a:rPr lang="en-US" i="1" dirty="0" err="1" smtClean="0"/>
                  <a:t>Bisquert</a:t>
                </a:r>
                <a:r>
                  <a:rPr lang="en-US" i="1" dirty="0" smtClean="0"/>
                  <a:t>, e.g. </a:t>
                </a:r>
                <a:r>
                  <a:rPr lang="en-US" i="1" dirty="0" smtClean="0">
                    <a:hlinkClick r:id="rId4"/>
                  </a:rPr>
                  <a:t>10.1021/jp9037649</a:t>
                </a:r>
                <a:r>
                  <a:rPr lang="en-US" i="1" dirty="0" smtClean="0"/>
                  <a:t>) this time constant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 smtClean="0"/>
                  <a:t>, the reaction lifetime of (minority) carriers diffusing through the solar cell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i="1" dirty="0" smtClean="0"/>
                  <a:t>Our goal is to </a:t>
                </a:r>
                <a:r>
                  <a:rPr lang="en-US" b="1" i="1" dirty="0" smtClean="0"/>
                  <a:t>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i="1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b="1" i="1" dirty="0" smtClean="0"/>
                  <a:t>, </a:t>
                </a:r>
                <a:r>
                  <a:rPr lang="en-US" i="1" dirty="0" smtClean="0"/>
                  <a:t>and then calculate</a:t>
                </a:r>
                <a:r>
                  <a:rPr lang="en-US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i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i="1" dirty="0" smtClean="0"/>
                  <a:t>We do this via analysis of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 smtClean="0"/>
                  <a:t>dependence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magnitude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b="1" i="1" smtClean="0">
                        <a:latin typeface="Cambria Math"/>
                      </a:rPr>
                      <m:t>|</m:t>
                    </m:r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|,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phase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angle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𝝓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𝐈𝐦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3733800"/>
                <a:ext cx="9163050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532" t="-132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225550" y="850900"/>
            <a:ext cx="2038350" cy="369332"/>
            <a:chOff x="952500" y="946150"/>
            <a:chExt cx="203835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952500" y="1257300"/>
              <a:ext cx="20383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1581" y="946150"/>
                  <a:ext cx="17094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𝝎</m:t>
                      </m:r>
                    </m:oMath>
                  </a14:m>
                  <a:r>
                    <a:rPr lang="en-US" b="1" dirty="0" smtClean="0"/>
                    <a:t> </a:t>
                  </a:r>
                  <a:r>
                    <a:rPr lang="en-US" b="1" i="1" dirty="0" smtClean="0"/>
                    <a:t>increasing</a:t>
                  </a:r>
                  <a:endParaRPr lang="en-US" b="1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581" y="946150"/>
                  <a:ext cx="17094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ight Brace 8"/>
          <p:cNvSpPr/>
          <p:nvPr/>
        </p:nvSpPr>
        <p:spPr>
          <a:xfrm rot="5400000">
            <a:off x="2581274" y="1495427"/>
            <a:ext cx="414276" cy="2551176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2350" y="2882900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Diffusion</a:t>
            </a:r>
            <a:endParaRPr lang="en-US" b="1" i="1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596900" y="2146299"/>
            <a:ext cx="273053" cy="26035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7050" y="1727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Kinetic</a:t>
            </a:r>
            <a:endParaRPr lang="en-US" b="1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29249" y="2172314"/>
            <a:ext cx="2381251" cy="945981"/>
            <a:chOff x="-902970" y="1902618"/>
            <a:chExt cx="3491230" cy="120729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-902970" y="2472254"/>
              <a:ext cx="967740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20520" y="2476064"/>
              <a:ext cx="967740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-400050" y="2472254"/>
              <a:ext cx="967740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1125220" y="2474794"/>
              <a:ext cx="967740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820" y="2011244"/>
              <a:ext cx="499110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7690" y="1905000"/>
              <a:ext cx="109061" cy="11672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648177" y="1912144"/>
              <a:ext cx="109061" cy="11672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8190" y="1905000"/>
              <a:ext cx="109061" cy="11672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V="1">
              <a:off x="838677" y="1912144"/>
              <a:ext cx="109061" cy="11672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931546" y="1902618"/>
              <a:ext cx="109061" cy="11672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V="1">
              <a:off x="1031558" y="1906587"/>
              <a:ext cx="109061" cy="11672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34745" y="2014419"/>
              <a:ext cx="499110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3345" y="2931994"/>
              <a:ext cx="687705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96950" y="2938344"/>
              <a:ext cx="633730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98195" y="2747964"/>
              <a:ext cx="0" cy="357186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974407" y="2752727"/>
              <a:ext cx="0" cy="357186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457950" y="18224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</a:t>
            </a:r>
            <a:r>
              <a:rPr lang="en-US" b="1" i="1" baseline="-25000" dirty="0" smtClean="0"/>
              <a:t>F</a:t>
            </a:r>
            <a:endParaRPr lang="en-US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83350" y="24828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187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367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/>
              <a:t>IV. Magnitude and Phase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400"/>
            <a:ext cx="4568405" cy="3045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94" y="419100"/>
            <a:ext cx="4568405" cy="3045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3380085"/>
                <a:ext cx="93154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 smtClean="0"/>
                  <a:t>Note: we are considering only high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𝝎</m:t>
                    </m:r>
                  </m:oMath>
                </a14:m>
                <a:r>
                  <a:rPr lang="en-US" b="1" i="1" dirty="0" smtClean="0"/>
                  <a:t> data for now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80085"/>
                <a:ext cx="93154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90550" y="711200"/>
            <a:ext cx="1117600" cy="2336800"/>
          </a:xfrm>
          <a:prstGeom prst="rect">
            <a:avLst/>
          </a:pr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1100" y="736600"/>
            <a:ext cx="1117600" cy="2336800"/>
          </a:xfrm>
          <a:prstGeom prst="rect">
            <a:avLst/>
          </a:pr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" y="3663950"/>
                <a:ext cx="87122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1" i="1" smtClean="0">
                        <a:latin typeface="Cambria Math"/>
                      </a:rPr>
                      <m:t>|</m:t>
                    </m:r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shows a stable plateau followed by a steep drop-off, as expected for an RC parallel combination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i="1" dirty="0" smtClean="0"/>
                  <a:t>At the 3dB point (roughly highlighted by dashed line), the capacitive element starts to dominate, causing a decrease in Z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i="1" dirty="0" smtClean="0"/>
                  <a:t>By inspection of the phase diagram, we observe that </a:t>
                </a:r>
                <a:r>
                  <a:rPr lang="en-US" b="1" i="1" dirty="0" smtClean="0"/>
                  <a:t>the phase of the capacitive element is not fully 90°</a:t>
                </a:r>
                <a:endParaRPr lang="en-US" i="1" dirty="0" smtClean="0"/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i="1" dirty="0" smtClean="0"/>
                  <a:t>This indicates that we don’t have a ‘true’ capacitor exhibiting a 90</a:t>
                </a:r>
                <a:r>
                  <a:rPr lang="en-US" b="1" i="1" dirty="0" smtClean="0"/>
                  <a:t>° </a:t>
                </a:r>
                <a:r>
                  <a:rPr lang="en-US" i="1" dirty="0" smtClean="0"/>
                  <a:t>phase shift from the impedance of a resistor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i="1" dirty="0" smtClean="0"/>
                  <a:t>This is typical for a </a:t>
                </a:r>
                <a:r>
                  <a:rPr lang="en-US" b="1" i="1" dirty="0" smtClean="0"/>
                  <a:t>Constant Phase Element (CPE) </a:t>
                </a:r>
                <a:r>
                  <a:rPr lang="en-US" i="1" dirty="0" smtClean="0"/>
                  <a:t>(see </a:t>
                </a:r>
                <a:r>
                  <a:rPr lang="en-US" i="1" dirty="0" err="1" smtClean="0">
                    <a:hlinkClick r:id="rId5"/>
                  </a:rPr>
                  <a:t>Orazem</a:t>
                </a:r>
                <a:r>
                  <a:rPr lang="en-US" i="1" dirty="0" smtClean="0">
                    <a:hlinkClick r:id="rId5"/>
                  </a:rPr>
                  <a:t>, et. a</a:t>
                </a:r>
                <a:r>
                  <a:rPr lang="en-US" i="1" dirty="0" smtClean="0"/>
                  <a:t>l or </a:t>
                </a:r>
                <a:r>
                  <a:rPr lang="en-US" i="1" dirty="0" err="1" smtClean="0">
                    <a:hlinkClick r:id="rId6"/>
                  </a:rPr>
                  <a:t>Brug</a:t>
                </a:r>
                <a:r>
                  <a:rPr lang="en-US" i="1" dirty="0" smtClean="0">
                    <a:hlinkClick r:id="rId6"/>
                  </a:rPr>
                  <a:t>, et. al</a:t>
                </a:r>
                <a:r>
                  <a:rPr lang="en-US" i="1" dirty="0" smtClean="0"/>
                  <a:t>.)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i="1" dirty="0" smtClean="0"/>
                  <a:t>CPE is mathematical construction that enable analysis of non-ideal impedance data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3663950"/>
                <a:ext cx="8712200" cy="3416320"/>
              </a:xfrm>
              <a:prstGeom prst="rect">
                <a:avLst/>
              </a:prstGeom>
              <a:blipFill rotWithShape="1">
                <a:blip r:embed="rId7"/>
                <a:stretch>
                  <a:fillRect l="-490" t="-893" r="-77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H="1">
            <a:off x="2882900" y="730250"/>
            <a:ext cx="12296" cy="23177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321550" y="755650"/>
            <a:ext cx="12296" cy="23177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0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1957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/>
                  <a:t>V</a:t>
                </a:r>
                <a:r>
                  <a:rPr lang="en-US" sz="2400" b="1" i="1" dirty="0" smtClean="0"/>
                  <a:t>. </a:t>
                </a:r>
                <a:r>
                  <a:rPr lang="en-US" sz="2400" b="1" i="1" dirty="0" err="1" smtClean="0"/>
                  <a:t>Im</a:t>
                </a:r>
                <a:r>
                  <a:rPr lang="en-US" sz="2400" b="1" i="1" dirty="0" smtClean="0"/>
                  <a:t>(Z) vs.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𝝎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95758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673" t="-10526" r="-71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00150"/>
                <a:ext cx="9074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By analyzing  </a:t>
                </a:r>
                <a:r>
                  <a:rPr lang="en-US" i="1" dirty="0" err="1" smtClean="0"/>
                  <a:t>Im</a:t>
                </a:r>
                <a:r>
                  <a:rPr lang="en-US" i="1" dirty="0" smtClean="0"/>
                  <a:t>(Z)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i="1" dirty="0" smtClean="0"/>
                  <a:t>, we can obtain the time constant of the RQ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i="1" dirty="0" smtClean="0"/>
                  <a:t>, and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𝜶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i="1" dirty="0" smtClean="0"/>
                  <a:t> This will also allow us to obtain the coefficient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b="1" i="1" dirty="0" smtClean="0"/>
                  <a:t> (</a:t>
                </a:r>
                <a:r>
                  <a:rPr lang="en-US" i="1" dirty="0" err="1" smtClean="0"/>
                  <a:t>doi</a:t>
                </a:r>
                <a:r>
                  <a:rPr lang="en-US" i="1" dirty="0" smtClean="0"/>
                  <a:t>: </a:t>
                </a:r>
                <a:r>
                  <a:rPr lang="en-US" i="1" dirty="0" smtClean="0">
                    <a:hlinkClick r:id="rId3"/>
                  </a:rPr>
                  <a:t>10.1149/1.2168377</a:t>
                </a:r>
                <a:r>
                  <a:rPr lang="en-US" dirty="0" smtClean="0"/>
                  <a:t>)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0150"/>
                <a:ext cx="907415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537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11550" y="2679700"/>
                <a:ext cx="4051300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By inspection</a:t>
                </a:r>
                <a:r>
                  <a:rPr lang="en-US" b="1" i="1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𝝉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≈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b="1" i="1" dirty="0" smtClean="0"/>
                  <a:t>s</a:t>
                </a:r>
              </a:p>
              <a:p>
                <a:r>
                  <a:rPr lang="en-US" i="1" dirty="0" smtClean="0"/>
                  <a:t>From fits, obtain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  <m:r>
                      <a:rPr lang="en-US" b="1" i="1" smtClean="0">
                        <a:latin typeface="Cambria Math"/>
                      </a:rPr>
                      <m:t>𝟖𝟖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50" y="2679700"/>
                <a:ext cx="4051300" cy="659540"/>
              </a:xfrm>
              <a:prstGeom prst="rect">
                <a:avLst/>
              </a:prstGeom>
              <a:blipFill rotWithShape="1">
                <a:blip r:embed="rId5"/>
                <a:stretch>
                  <a:fillRect l="-1203" t="-62037" b="-5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47651" y="2063751"/>
            <a:ext cx="3365499" cy="2243666"/>
            <a:chOff x="247651" y="2063751"/>
            <a:chExt cx="3638550" cy="24257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51" y="2063751"/>
              <a:ext cx="3638550" cy="24257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305050" y="2908300"/>
              <a:ext cx="144621" cy="1446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749898" y="2495034"/>
                  <a:ext cx="1889374" cy="4224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i="1" dirty="0" smtClean="0"/>
                    <a:t>estimated</a:t>
                  </a:r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898" y="2495034"/>
                  <a:ext cx="1889374" cy="4224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147" t="-7813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698500" y="2305050"/>
              <a:ext cx="977900" cy="1885950"/>
            </a:xfrm>
            <a:prstGeom prst="rect">
              <a:avLst/>
            </a:prstGeom>
            <a:solidFill>
              <a:schemeClr val="bg1">
                <a:lumMod val="6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444500"/>
                <a:ext cx="9074150" cy="79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CPE element Q has the following impedance: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r>
                  <a:rPr lang="en-US" i="1" dirty="0" smtClean="0"/>
                  <a:t>(interpretation: Q is like a capacitor with a modified complex phase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4500"/>
                <a:ext cx="9074150" cy="793294"/>
              </a:xfrm>
              <a:prstGeom prst="rect">
                <a:avLst/>
              </a:prstGeom>
              <a:blipFill rotWithShape="1">
                <a:blip r:embed="rId8"/>
                <a:stretch>
                  <a:fillRect l="-53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850" y="1854200"/>
                <a:ext cx="5656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1.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en-US" i="1" dirty="0" smtClean="0"/>
                  <a:t> by inspecting slope on either side of the peak</a:t>
                </a:r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" y="1854200"/>
                <a:ext cx="565648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62" t="-8197" r="-15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500" y="4165600"/>
                <a:ext cx="7027693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2.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b="1" i="1" dirty="0" smtClean="0"/>
                  <a:t> </a:t>
                </a:r>
                <a:r>
                  <a:rPr lang="en-US" i="1" dirty="0" smtClean="0"/>
                  <a:t>by looking at plateaus in plot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𝒔𝒊𝒏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𝜶𝝅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𝑰𝒎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𝝎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𝝎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𝜶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 smtClean="0"/>
                  <a:t>  </a:t>
                </a:r>
                <a:endParaRPr 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" y="4165600"/>
                <a:ext cx="7027693" cy="552395"/>
              </a:xfrm>
              <a:prstGeom prst="rect">
                <a:avLst/>
              </a:prstGeom>
              <a:blipFill rotWithShape="1">
                <a:blip r:embed="rId10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" y="4580467"/>
            <a:ext cx="3416299" cy="22775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33400" y="4794250"/>
            <a:ext cx="895350" cy="1778000"/>
          </a:xfrm>
          <a:prstGeom prst="rect">
            <a:avLst/>
          </a:pr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03850" y="5187434"/>
                <a:ext cx="15775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smtClean="0"/>
                  <a:t>estimated</a:t>
                </a:r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850" y="5187434"/>
                <a:ext cx="15775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l="-193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000250" y="5518150"/>
            <a:ext cx="50800" cy="584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38550" y="4972050"/>
                <a:ext cx="50165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We see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  <m:r>
                      <a:rPr lang="en-US" b="1" i="1" smtClean="0">
                        <a:latin typeface="Cambria Math"/>
                      </a:rPr>
                      <m:t>𝟓𝟕</m:t>
                    </m:r>
                    <m:r>
                      <a:rPr lang="en-US" b="1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b="1" i="0" smtClean="0">
                        <a:latin typeface="Cambria Math"/>
                      </a:rPr>
                      <m:t>𝐤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𝛀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𝐜𝐦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−</m:t>
                        </m:r>
                        <m:r>
                          <a:rPr lang="en-US" b="1" i="0" smtClean="0">
                            <a:latin typeface="Cambria Math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𝐬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sup>
                    </m:sSup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4972050"/>
                <a:ext cx="5016500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109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73500" y="5429250"/>
                <a:ext cx="50165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Note the funky units of Q. The weird time-dependence means we are going to have to interpret the time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i="1" dirty="0" smtClean="0"/>
                  <a:t> </a:t>
                </a:r>
                <a:r>
                  <a:rPr lang="en-US" i="1" dirty="0" smtClean="0"/>
                  <a:t>accordingly</a:t>
                </a:r>
                <a:endParaRPr lang="en-US" b="1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5429250"/>
                <a:ext cx="5016500" cy="923330"/>
              </a:xfrm>
              <a:prstGeom prst="rect">
                <a:avLst/>
              </a:prstGeom>
              <a:blipFill rotWithShape="1">
                <a:blip r:embed="rId14"/>
                <a:stretch>
                  <a:fillRect l="-972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4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71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/>
              <a:t>VI. CPE Fitting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444500"/>
                <a:ext cx="9074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Let’s use these estimates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i="1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i="1" dirty="0" smtClean="0"/>
                  <a:t> in a </a:t>
                </a:r>
                <a:r>
                  <a:rPr lang="en-US" b="1" i="1" dirty="0" smtClean="0"/>
                  <a:t>simultaneous non-linear least squares regression </a:t>
                </a:r>
                <a:r>
                  <a:rPr lang="en-US" i="1" dirty="0" smtClean="0"/>
                  <a:t>to obtain the circuit parameters that give rise to the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i="1" dirty="0" smtClean="0"/>
                  <a:t> impedance arc observed in the </a:t>
                </a:r>
                <a:r>
                  <a:rPr lang="en-US" i="1" dirty="0" err="1" smtClean="0"/>
                  <a:t>Nyquist</a:t>
                </a:r>
                <a:r>
                  <a:rPr lang="en-US" i="1" dirty="0" smtClean="0"/>
                  <a:t> plot</a:t>
                </a:r>
                <a:r>
                  <a:rPr lang="en-US" i="1" dirty="0"/>
                  <a:t> </a:t>
                </a:r>
                <a:r>
                  <a:rPr lang="en-US" i="1" dirty="0" smtClean="0"/>
                  <a:t>(standard procedure for determination of transport parameters via IS)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4500"/>
                <a:ext cx="907415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37" t="-3311" r="-73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096"/>
            <a:ext cx="5486411" cy="3657607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384299" y="2692400"/>
            <a:ext cx="2381251" cy="1347232"/>
            <a:chOff x="5429249" y="1822450"/>
            <a:chExt cx="2381251" cy="13472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429249" y="2618655"/>
              <a:ext cx="66006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150437" y="2621640"/>
              <a:ext cx="66006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>
              <a:off x="5723167" y="2618655"/>
              <a:ext cx="758277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>
              <a:off x="6763503" y="2620645"/>
              <a:ext cx="758277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02305" y="2257428"/>
              <a:ext cx="340426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25516" y="2174180"/>
              <a:ext cx="74387" cy="9146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481700" y="2185701"/>
              <a:ext cx="85455" cy="7961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555450" y="2174180"/>
              <a:ext cx="74387" cy="9146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V="1">
              <a:off x="6611634" y="2185701"/>
              <a:ext cx="85455" cy="7961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680511" y="2172314"/>
              <a:ext cx="74387" cy="9146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743192" y="2181347"/>
              <a:ext cx="85455" cy="7961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19106" y="2259916"/>
              <a:ext cx="340426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19900" y="2983861"/>
              <a:ext cx="337467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57950" y="182245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R</a:t>
              </a:r>
              <a:r>
                <a:rPr lang="en-US" b="1" i="1" baseline="-25000" dirty="0" smtClean="0"/>
                <a:t>F</a:t>
              </a:r>
              <a:endParaRPr lang="en-US" b="1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61125" y="28003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Q</a:t>
              </a:r>
              <a:endParaRPr lang="en-US" b="1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084888" y="2974336"/>
              <a:ext cx="337467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6424613" y="2834688"/>
              <a:ext cx="400050" cy="283607"/>
              <a:chOff x="6424613" y="2834688"/>
              <a:chExt cx="400050" cy="28360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6445093" y="2834688"/>
                <a:ext cx="0" cy="27987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6800261" y="2838420"/>
                <a:ext cx="0" cy="27987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24613" y="2858449"/>
                <a:ext cx="396875" cy="639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427788" y="3094986"/>
                <a:ext cx="396875" cy="639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448425" y="2867025"/>
              <a:ext cx="352425" cy="219075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35011" y="2578100"/>
                <a:ext cx="4172489" cy="1483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From the fit, we obtain: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𝜶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𝟖𝟗𝟗</m:t>
                      </m:r>
                      <m:r>
                        <a:rPr lang="en-US" b="1" i="1" smtClean="0">
                          <a:latin typeface="Cambria Math"/>
                        </a:rPr>
                        <m:t>±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𝟎𝟎𝟑</m:t>
                      </m:r>
                    </m:oMath>
                  </m:oMathPara>
                </a14:m>
                <a:endParaRPr lang="en-US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𝑸</m:t>
                      </m:r>
                      <m:r>
                        <a:rPr lang="en-US" b="1" i="1" smtClean="0">
                          <a:latin typeface="Cambria Math"/>
                        </a:rPr>
                        <m:t>=(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𝟕𝟔</m:t>
                      </m:r>
                      <m:r>
                        <a:rPr lang="en-US" b="1" i="1" smtClean="0">
                          <a:latin typeface="Cambria Math"/>
                        </a:rPr>
                        <m:t>±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𝟎𝟔</m:t>
                      </m:r>
                      <m:r>
                        <a:rPr lang="en-US" b="1" i="1" smtClean="0">
                          <a:latin typeface="Cambria Math"/>
                        </a:rPr>
                        <m:t>)×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𝐤</m:t>
                      </m:r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  <m:r>
                        <a:rPr lang="en-US" b="1" i="0" smtClean="0">
                          <a:latin typeface="Cambria Math"/>
                        </a:rPr>
                        <m:t>𝐜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𝐦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𝐬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𝜶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𝑭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𝟐𝟕𝟑</m:t>
                      </m:r>
                      <m:r>
                        <a:rPr lang="en-US" b="1" i="1" smtClean="0">
                          <a:latin typeface="Cambria Math"/>
                        </a:rPr>
                        <m:t>±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𝟎𝟎𝟏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𝐤</m:t>
                      </m:r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  <m:r>
                        <a:rPr lang="en-US" b="1" i="0" smtClean="0">
                          <a:latin typeface="Cambria Math"/>
                        </a:rPr>
                        <m:t>𝐜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𝐦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011" y="2578100"/>
                <a:ext cx="4172489" cy="1483548"/>
              </a:xfrm>
              <a:prstGeom prst="rect">
                <a:avLst/>
              </a:prstGeom>
              <a:blipFill rotWithShape="1">
                <a:blip r:embed="rId4"/>
                <a:stretch>
                  <a:fillRect t="-2058" r="-439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52400" y="495935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These parameter values are in excellent agreement with the estimates extracted via literature-accepted methods.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0350" y="5657850"/>
                <a:ext cx="899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/>
                  <a:t>Before we move on to extraction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 smtClean="0"/>
                  <a:t>, how are we supposed to make physical sense of this? After all, CPEs are purely mathematical constructs….</a:t>
                </a:r>
                <a:endParaRPr lang="en-US" i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" y="5657850"/>
                <a:ext cx="8991600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570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/>
              <a:t>VII. Physical Interpretation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45" y="2087900"/>
            <a:ext cx="4114805" cy="2743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5093"/>
          <a:stretch/>
        </p:blipFill>
        <p:spPr>
          <a:xfrm>
            <a:off x="371201" y="2192000"/>
            <a:ext cx="3905250" cy="2575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31800"/>
                <a:ext cx="925195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CPEs are expected in situation where dynamics with a </a:t>
                </a:r>
                <a:r>
                  <a:rPr lang="en-US" sz="1400" b="1" i="1" dirty="0" smtClean="0"/>
                  <a:t>distribution of lifetimes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sz="1400" i="1" dirty="0" smtClean="0"/>
                  <a:t> are probed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This distribution can be along the electrode surface (see </a:t>
                </a:r>
                <a:r>
                  <a:rPr lang="en-US" sz="1400" i="1" dirty="0" err="1" smtClean="0"/>
                  <a:t>Brug</a:t>
                </a:r>
                <a:r>
                  <a:rPr lang="en-US" sz="1400" i="1" dirty="0" smtClean="0"/>
                  <a:t> reference on slide 5) or </a:t>
                </a:r>
                <a:r>
                  <a:rPr lang="en-US" sz="1400" b="1" i="1" dirty="0" smtClean="0"/>
                  <a:t>normal to the electrode</a:t>
                </a:r>
                <a:r>
                  <a:rPr lang="en-US" sz="1400" i="1" dirty="0" smtClean="0"/>
                  <a:t> (see the series of papers by </a:t>
                </a:r>
                <a:r>
                  <a:rPr lang="en-US" sz="1400" i="1" dirty="0" err="1" smtClean="0"/>
                  <a:t>Hirschorn</a:t>
                </a:r>
                <a:r>
                  <a:rPr lang="en-US" sz="1400" i="1" dirty="0" smtClean="0"/>
                  <a:t>, et. al., </a:t>
                </a:r>
                <a:r>
                  <a:rPr lang="en-US" sz="1400" i="1" dirty="0" err="1" smtClean="0"/>
                  <a:t>doi</a:t>
                </a:r>
                <a:r>
                  <a:rPr lang="en-US" sz="1400" i="1" dirty="0" smtClean="0"/>
                  <a:t>: </a:t>
                </a:r>
                <a:r>
                  <a:rPr lang="en-US" sz="1400" dirty="0" smtClean="0">
                    <a:hlinkClick r:id="rId4"/>
                  </a:rPr>
                  <a:t>10.1149/1.3499565</a:t>
                </a:r>
                <a:r>
                  <a:rPr lang="en-US" sz="1400" dirty="0" smtClean="0"/>
                  <a:t> and </a:t>
                </a:r>
                <a:r>
                  <a:rPr lang="en-US" sz="1400" dirty="0" smtClean="0">
                    <a:hlinkClick r:id="rId5"/>
                  </a:rPr>
                  <a:t>10.1149/1.3499564</a:t>
                </a:r>
                <a:r>
                  <a:rPr lang="en-US" sz="1400" dirty="0" smtClean="0"/>
                  <a:t>)</a:t>
                </a:r>
                <a:r>
                  <a:rPr lang="en-US" sz="1400" i="1" dirty="0" smtClean="0"/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In the case of a normal distribution, CPE behavior has been shown to be consistent with a </a:t>
                </a:r>
                <a:r>
                  <a:rPr lang="en-US" sz="1400" b="1" i="1" dirty="0" smtClean="0"/>
                  <a:t>power law</a:t>
                </a:r>
                <a:r>
                  <a:rPr lang="en-US" sz="1400" b="1" dirty="0" smtClean="0"/>
                  <a:t> </a:t>
                </a:r>
                <a:r>
                  <a:rPr lang="en-US" sz="1400" b="1" i="1" dirty="0" smtClean="0"/>
                  <a:t>distribution of resistivity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𝝆</m:t>
                    </m:r>
                  </m:oMath>
                </a14:m>
                <a:r>
                  <a:rPr lang="en-US" sz="1400" i="1" dirty="0" smtClean="0"/>
                  <a:t> throughout the film analyzed in EIS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Using the results of the </a:t>
                </a:r>
                <a:r>
                  <a:rPr lang="en-US" sz="1400" i="1" dirty="0" err="1" smtClean="0"/>
                  <a:t>Hirschorn</a:t>
                </a:r>
                <a:r>
                  <a:rPr lang="en-US" sz="1400" i="1" dirty="0" smtClean="0"/>
                  <a:t> papers above, the DC resistance measured in JV, and assuming a </a:t>
                </a:r>
                <a:r>
                  <a:rPr lang="en-US" sz="1400" b="1" i="1" dirty="0" smtClean="0"/>
                  <a:t>uniform dielectric constant of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𝜺</m:t>
                    </m:r>
                    <m:r>
                      <a:rPr lang="en-US" sz="1400" b="1" i="1" smtClean="0">
                        <a:latin typeface="Cambria Math"/>
                      </a:rPr>
                      <m:t>=</m:t>
                    </m:r>
                    <m:r>
                      <a:rPr lang="en-US" sz="1400" b="1" i="1" smtClean="0">
                        <a:latin typeface="Cambria Math"/>
                      </a:rPr>
                      <m:t>𝟏𝟐</m:t>
                    </m:r>
                  </m:oMath>
                </a14:m>
                <a:r>
                  <a:rPr lang="en-US" sz="1400" i="1" dirty="0" smtClean="0"/>
                  <a:t> and </a:t>
                </a:r>
                <a:r>
                  <a:rPr lang="en-US" sz="1400" b="1" i="1" dirty="0" smtClean="0"/>
                  <a:t>a total film thickness of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𝜹</m:t>
                    </m:r>
                    <m:r>
                      <a:rPr lang="en-US" sz="1400" b="1" i="1" smtClean="0">
                        <a:latin typeface="Cambria Math"/>
                      </a:rPr>
                      <m:t>=</m:t>
                    </m:r>
                    <m:r>
                      <a:rPr lang="en-US" sz="1400" b="1" i="0" smtClean="0">
                        <a:latin typeface="Cambria Math"/>
                      </a:rPr>
                      <m:t>𝟑𝟎𝟎𝐧𝐦</m:t>
                    </m:r>
                  </m:oMath>
                </a14:m>
                <a:r>
                  <a:rPr lang="en-US" sz="1400" b="1" dirty="0" smtClean="0"/>
                  <a:t>, </a:t>
                </a:r>
                <a:r>
                  <a:rPr lang="en-US" sz="1400" i="1" dirty="0" smtClean="0"/>
                  <a:t>we can calculate the </a:t>
                </a:r>
                <a:r>
                  <a:rPr lang="en-US" sz="1400" i="1" dirty="0" err="1" smtClean="0"/>
                  <a:t>phenomonological</a:t>
                </a:r>
                <a:r>
                  <a:rPr lang="en-US" sz="1400" i="1" dirty="0" smtClean="0"/>
                  <a:t> distribution for our film for the </a:t>
                </a:r>
                <a:r>
                  <a:rPr lang="en-US" sz="1400" b="1" i="1" dirty="0" smtClean="0"/>
                  <a:t>high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𝝎</m:t>
                    </m:r>
                  </m:oMath>
                </a14:m>
                <a:r>
                  <a:rPr lang="en-US" sz="1400" b="1" dirty="0" smtClean="0"/>
                  <a:t> </a:t>
                </a:r>
                <a:r>
                  <a:rPr lang="en-US" sz="1400" b="1" i="1" dirty="0" smtClean="0"/>
                  <a:t>range in which the CPE is observed</a:t>
                </a:r>
                <a:endParaRPr lang="en-US" sz="1400" b="1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800"/>
                <a:ext cx="9251950" cy="1815882"/>
              </a:xfrm>
              <a:prstGeom prst="rect">
                <a:avLst/>
              </a:prstGeom>
              <a:blipFill rotWithShape="1">
                <a:blip r:embed="rId6"/>
                <a:stretch>
                  <a:fillRect l="-66" t="-336" r="-52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1200" y="4896000"/>
                <a:ext cx="8913600" cy="1823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We obtain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sz="1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400" b="1" i="1" smtClean="0">
                            <a:latin typeface="Cambria Math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1400" b="1" i="1" smtClean="0">
                        <a:latin typeface="Cambria Math"/>
                      </a:rPr>
                      <m:t>=</m:t>
                    </m:r>
                    <m:r>
                      <a:rPr lang="en-US" sz="1400" b="1" i="1" smtClean="0">
                        <a:latin typeface="Cambria Math"/>
                      </a:rPr>
                      <m:t>𝟗</m:t>
                    </m:r>
                    <m:r>
                      <a:rPr lang="en-US" sz="1400" b="1" i="1" smtClean="0">
                        <a:latin typeface="Cambria Math"/>
                      </a:rPr>
                      <m:t>.</m:t>
                    </m:r>
                    <m:r>
                      <a:rPr lang="en-US" sz="1400" b="1" i="1" smtClean="0">
                        <a:latin typeface="Cambria Math"/>
                      </a:rPr>
                      <m:t>𝟐𝟏</m:t>
                    </m:r>
                    <m:r>
                      <a:rPr lang="en-US" sz="1400" b="1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sz="1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14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1400" b="1" i="0" smtClean="0">
                        <a:latin typeface="Cambria Math"/>
                      </a:rPr>
                      <m:t>𝐤</m:t>
                    </m:r>
                    <m:r>
                      <a:rPr lang="en-US" sz="1400" b="1" i="0" smtClean="0">
                        <a:latin typeface="Cambria Math"/>
                      </a:rPr>
                      <m:t>𝛀</m:t>
                    </m:r>
                    <m:r>
                      <a:rPr lang="en-US" sz="1400" b="1" i="0" smtClean="0">
                        <a:latin typeface="Cambria Math"/>
                      </a:rPr>
                      <m:t>𝐜𝐦</m:t>
                    </m:r>
                  </m:oMath>
                </a14:m>
                <a:r>
                  <a:rPr lang="en-US" sz="1400" b="1" dirty="0" smtClean="0"/>
                  <a:t> </a:t>
                </a:r>
                <a:r>
                  <a:rPr lang="en-US" sz="1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sz="1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400" b="1" i="1" smtClean="0">
                            <a:latin typeface="Cambria Math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/>
                          </a:rPr>
                          <m:t>𝜹</m:t>
                        </m:r>
                      </m:e>
                    </m:d>
                    <m:r>
                      <a:rPr lang="en-US" sz="1400" b="1" i="1" smtClean="0">
                        <a:latin typeface="Cambria Math"/>
                      </a:rPr>
                      <m:t>=</m:t>
                    </m:r>
                    <m:r>
                      <a:rPr lang="en-US" sz="1400" b="1" i="1" smtClean="0">
                        <a:latin typeface="Cambria Math"/>
                      </a:rPr>
                      <m:t>𝟗𝟎</m:t>
                    </m:r>
                    <m:r>
                      <a:rPr lang="en-US" sz="1400" b="1" i="1" smtClean="0">
                        <a:latin typeface="Cambria Math"/>
                      </a:rPr>
                      <m:t>.</m:t>
                    </m:r>
                    <m:r>
                      <a:rPr lang="en-US" sz="1400" b="1" i="0" smtClean="0">
                        <a:latin typeface="Cambria Math"/>
                      </a:rPr>
                      <m:t>𝟐𝐤</m:t>
                    </m:r>
                    <m:r>
                      <a:rPr lang="en-US" sz="1400" b="1" i="0" smtClean="0">
                        <a:latin typeface="Cambria Math"/>
                      </a:rPr>
                      <m:t>𝛀</m:t>
                    </m:r>
                    <m:r>
                      <a:rPr lang="en-US" sz="1400" b="1" i="0" smtClean="0">
                        <a:latin typeface="Cambria Math"/>
                      </a:rPr>
                      <m:t>𝐜𝐦</m:t>
                    </m:r>
                  </m:oMath>
                </a14:m>
                <a:r>
                  <a:rPr lang="en-US" sz="1400" dirty="0" smtClean="0"/>
                  <a:t> 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In this case,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400" b="1" dirty="0" smtClean="0"/>
                  <a:t> </a:t>
                </a:r>
                <a:r>
                  <a:rPr lang="en-US" sz="1400" i="1" dirty="0" smtClean="0"/>
                  <a:t>is </a:t>
                </a:r>
                <a:r>
                  <a:rPr lang="en-US" sz="1400" b="1" i="1" dirty="0" smtClean="0"/>
                  <a:t>the PbS-Au interface</a:t>
                </a:r>
                <a:r>
                  <a:rPr lang="en-US" sz="1400" i="1" dirty="0" smtClean="0"/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𝑥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1400" b="1" dirty="0" smtClean="0"/>
                  <a:t> </a:t>
                </a:r>
                <a:r>
                  <a:rPr lang="en-US" sz="1400" i="1" dirty="0" smtClean="0"/>
                  <a:t>is </a:t>
                </a:r>
                <a:r>
                  <a:rPr lang="en-US" sz="1400" b="1" i="1" dirty="0" smtClean="0"/>
                  <a:t>the </a:t>
                </a:r>
                <a:r>
                  <a:rPr lang="en-US" sz="1400" b="1" i="1" dirty="0" err="1" smtClean="0"/>
                  <a:t>ZnO</a:t>
                </a:r>
                <a:r>
                  <a:rPr lang="en-US" sz="1400" b="1" i="1" dirty="0" smtClean="0"/>
                  <a:t>-ITO interface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These values may seem high until you consider what this is actually telling us: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At these frequencies, there is little to no charge motion through the device. The CPE analysis is applicable </a:t>
                </a:r>
                <a:r>
                  <a:rPr lang="en-US" sz="1400" b="1" i="1" dirty="0" smtClean="0"/>
                  <a:t>only in the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/>
                          </a:rPr>
                          <m:t>/(</m:t>
                        </m:r>
                        <m:r>
                          <a:rPr lang="en-US" sz="1400" b="1" i="1" smtClean="0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latin typeface="Cambria Math"/>
                      </a:rPr>
                      <m:t>𝝐</m:t>
                    </m:r>
                    <m:sSub>
                      <m:sSubPr>
                        <m:ctrlPr>
                          <a:rPr lang="en-US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latin typeface="Cambria Math"/>
                      </a:rPr>
                      <m:t>) &lt;</m:t>
                    </m:r>
                    <m:r>
                      <a:rPr lang="en-US" sz="1400" b="1" i="1" smtClean="0">
                        <a:latin typeface="Cambria Math"/>
                      </a:rPr>
                      <m:t>𝝎</m:t>
                    </m:r>
                    <m:r>
                      <a:rPr lang="en-US" sz="1400" b="1" i="1" smtClean="0">
                        <a:latin typeface="Cambria Math"/>
                      </a:rPr>
                      <m:t>&lt; </m:t>
                    </m:r>
                    <m:sSub>
                      <m:sSubPr>
                        <m:ctrlPr>
                          <a:rPr lang="en-US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/>
                          </a:rPr>
                          <m:t>/(</m:t>
                        </m:r>
                        <m:r>
                          <a:rPr lang="en-US" sz="1400" b="1" i="1" smtClean="0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</a:rPr>
                          <m:t>𝜹</m:t>
                        </m:r>
                      </m:sub>
                    </m:sSub>
                    <m:r>
                      <a:rPr lang="en-US" sz="1400" b="1" i="1" smtClean="0">
                        <a:latin typeface="Cambria Math"/>
                      </a:rPr>
                      <m:t>𝝐</m:t>
                    </m:r>
                    <m:sSub>
                      <m:sSubPr>
                        <m:ctrlPr>
                          <a:rPr lang="en-US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b="1" dirty="0" smtClean="0"/>
                  <a:t>. </a:t>
                </a:r>
                <a:r>
                  <a:rPr lang="en-US" sz="1400" i="1" dirty="0"/>
                  <a:t>M</a:t>
                </a:r>
                <a:r>
                  <a:rPr lang="en-US" sz="1400" i="1" dirty="0" smtClean="0"/>
                  <a:t>any of the carriers are already frozen out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In our case, given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sz="1400" dirty="0" smtClean="0"/>
                  <a:t> above, </a:t>
                </a:r>
                <a:r>
                  <a:rPr lang="en-US" sz="1400" i="1" dirty="0" smtClean="0"/>
                  <a:t>that means this behavior corresponds </a:t>
                </a:r>
                <a:r>
                  <a:rPr lang="en-US" sz="1400" dirty="0" smtClean="0"/>
                  <a:t>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𝜔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  <a:ea typeface="Cambria Math"/>
                      </a:rPr>
                      <m:t>rad</m:t>
                    </m:r>
                    <m:r>
                      <a:rPr lang="en-US" sz="1400" b="0" i="0" smtClean="0">
                        <a:latin typeface="Cambria Math"/>
                        <a:ea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  <a:ea typeface="Cambria Math"/>
                      </a:rPr>
                      <m:t>s</m:t>
                    </m:r>
                  </m:oMath>
                </a14:m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Note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sz="1400" i="1" dirty="0" smtClean="0"/>
                  <a:t> starts dying off roughly where we expect the changeover between PbS and </a:t>
                </a:r>
                <a:r>
                  <a:rPr lang="en-US" sz="1400" i="1" dirty="0" err="1" smtClean="0"/>
                  <a:t>ZnO</a:t>
                </a:r>
                <a:r>
                  <a:rPr lang="en-US" sz="1400" i="1" dirty="0" smtClean="0"/>
                  <a:t> in the device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i="1" dirty="0" smtClean="0"/>
                  <a:t>Literature reports </a:t>
                </a:r>
                <a:r>
                  <a:rPr lang="en-US" sz="1400" i="1" dirty="0" err="1" smtClean="0"/>
                  <a:t>sugges</a:t>
                </a:r>
                <a:r>
                  <a:rPr lang="en-US" sz="1400" i="1" dirty="0" smtClean="0"/>
                  <a:t> this behavior is robust to  non-uniform dielectrics (</a:t>
                </a:r>
                <a:r>
                  <a:rPr lang="en-US" sz="1400" i="1" dirty="0" err="1" smtClean="0"/>
                  <a:t>Musiani</a:t>
                </a:r>
                <a:r>
                  <a:rPr lang="en-US" sz="1400" i="1" dirty="0" smtClean="0"/>
                  <a:t>, et.al. </a:t>
                </a:r>
                <a:r>
                  <a:rPr lang="en-US" sz="1400" i="1" dirty="0" err="1" smtClean="0"/>
                  <a:t>doi</a:t>
                </a:r>
                <a:r>
                  <a:rPr lang="en-US" sz="1400" i="1" dirty="0" smtClean="0"/>
                  <a:t>: </a:t>
                </a:r>
                <a:r>
                  <a:rPr lang="en-US" sz="1400" dirty="0" smtClean="0">
                    <a:hlinkClick r:id="rId7"/>
                  </a:rPr>
                  <a:t>10.1149/2.039112jes</a:t>
                </a:r>
                <a:r>
                  <a:rPr lang="en-US" sz="1400" dirty="0"/>
                  <a:t>)</a:t>
                </a:r>
                <a:endParaRPr lang="en-US" sz="1400" i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" y="4896000"/>
                <a:ext cx="8913600" cy="1823897"/>
              </a:xfrm>
              <a:prstGeom prst="rect">
                <a:avLst/>
              </a:prstGeom>
              <a:blipFill rotWithShape="1">
                <a:blip r:embed="rId8"/>
                <a:stretch>
                  <a:fillRect l="-137" r="-547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0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26981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 smtClean="0"/>
                  <a:t>VII. Extraction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6981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386" t="-10526" r="-474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94" y="2851200"/>
            <a:ext cx="4059155" cy="2706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" y="2791650"/>
            <a:ext cx="4059155" cy="2706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44500"/>
                <a:ext cx="9074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Now we have a physical basis for the strange time dependence of the capacitive element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b="1" i="1" dirty="0" smtClean="0"/>
                  <a:t>—</a:t>
                </a:r>
                <a:r>
                  <a:rPr lang="en-US" i="1" dirty="0" smtClean="0"/>
                  <a:t>a distribution of time constants due to the power law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b="1" i="1" dirty="0" smtClean="0"/>
                  <a:t> </a:t>
                </a:r>
                <a:r>
                  <a:rPr lang="en-US" i="1" dirty="0" smtClean="0"/>
                  <a:t>in our film.</a:t>
                </a:r>
                <a:endParaRPr lang="en-US" b="1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4500"/>
                <a:ext cx="907415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3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1050500"/>
            <a:ext cx="9074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is obviously expected if the electronic states available for occupation in the film are a distribution of shallow and deep traps—at high frequency, deep traps (likely conductive pathways) are frozen out, which gives rise to an imperfect dielectric with a non-ideal frequency dispersion</a:t>
            </a:r>
          </a:p>
          <a:p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850" y="2246900"/>
                <a:ext cx="9074150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Let’s estimate the average lifetime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 smtClean="0"/>
                  <a:t> of this distribution. From the </a:t>
                </a:r>
                <a:r>
                  <a:rPr lang="en-US" i="1" dirty="0" err="1" smtClean="0"/>
                  <a:t>Hirschorn</a:t>
                </a:r>
                <a:r>
                  <a:rPr lang="en-US" i="1" dirty="0" smtClean="0"/>
                  <a:t> papers,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𝑸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𝑭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𝜶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i="1" dirty="0" smtClean="0"/>
                  <a:t>:</a:t>
                </a:r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" y="2246900"/>
                <a:ext cx="9074150" cy="957250"/>
              </a:xfrm>
              <a:prstGeom prst="rect">
                <a:avLst/>
              </a:prstGeom>
              <a:blipFill rotWithShape="1">
                <a:blip r:embed="rId6"/>
                <a:stretch>
                  <a:fillRect l="-537" t="-3185" b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7201" y="5450400"/>
                <a:ext cx="8956800" cy="1210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We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  <m:r>
                      <a:rPr lang="en-US" b="1" i="1" smtClean="0">
                        <a:latin typeface="Cambria Math"/>
                      </a:rPr>
                      <m:t>𝟔</m:t>
                    </m:r>
                    <m:r>
                      <a:rPr lang="en-US" b="1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b="1" i="0" smtClean="0">
                        <a:latin typeface="Cambria Math"/>
                      </a:rPr>
                      <m:t>𝐬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/>
                  <a:t> corresponding to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𝟔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  <m:r>
                      <a:rPr lang="en-US" b="1" i="1" smtClean="0">
                        <a:latin typeface="Cambria Math"/>
                      </a:rPr>
                      <m:t>𝟔𝟖</m:t>
                    </m:r>
                    <m:r>
                      <a:rPr lang="en-US" b="1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b="1" i="0" smtClean="0">
                        <a:latin typeface="Cambria Math"/>
                      </a:rPr>
                      <m:t>𝐫𝐚𝐝</m:t>
                    </m:r>
                    <m:r>
                      <a:rPr lang="en-US" b="1" i="0" smtClean="0">
                        <a:latin typeface="Cambria Math"/>
                      </a:rPr>
                      <m:t>/</m:t>
                    </m:r>
                    <m:r>
                      <a:rPr lang="en-US" b="1" i="0" smtClean="0">
                        <a:latin typeface="Cambria Math"/>
                      </a:rPr>
                      <m:t>𝐬</m:t>
                    </m:r>
                  </m:oMath>
                </a14:m>
                <a:r>
                  <a:rPr lang="en-US" dirty="0" smtClean="0"/>
                  <a:t> (highlighted above)</a:t>
                </a:r>
              </a:p>
              <a:p>
                <a:pPr algn="ctr"/>
                <a:r>
                  <a:rPr lang="en-US" b="1" i="1" dirty="0" smtClean="0"/>
                  <a:t>We have thus been able to extract a reliable, physically reasonable lifetime of minority carriers in the device via IS</a:t>
                </a:r>
                <a:endParaRPr lang="en-US" b="1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1" y="5450400"/>
                <a:ext cx="8956800" cy="1210652"/>
              </a:xfrm>
              <a:prstGeom prst="rect">
                <a:avLst/>
              </a:prstGeom>
              <a:blipFill rotWithShape="1">
                <a:blip r:embed="rId7"/>
                <a:stretch>
                  <a:fillRect l="-613" t="-1508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1807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31</cp:revision>
  <dcterms:created xsi:type="dcterms:W3CDTF">2018-05-05T15:53:29Z</dcterms:created>
  <dcterms:modified xsi:type="dcterms:W3CDTF">2018-05-05T19:42:30Z</dcterms:modified>
</cp:coreProperties>
</file>