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1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92" r:id="rId12"/>
    <p:sldId id="266" r:id="rId13"/>
    <p:sldId id="267" r:id="rId14"/>
    <p:sldId id="293" r:id="rId15"/>
    <p:sldId id="268" r:id="rId16"/>
    <p:sldId id="273" r:id="rId17"/>
    <p:sldId id="274" r:id="rId18"/>
    <p:sldId id="275" r:id="rId19"/>
    <p:sldId id="279" r:id="rId20"/>
    <p:sldId id="276" r:id="rId21"/>
    <p:sldId id="277" r:id="rId22"/>
    <p:sldId id="278" r:id="rId23"/>
    <p:sldId id="280" r:id="rId24"/>
    <p:sldId id="281" r:id="rId25"/>
    <p:sldId id="294" r:id="rId26"/>
    <p:sldId id="295" r:id="rId27"/>
    <p:sldId id="296" r:id="rId28"/>
    <p:sldId id="289" r:id="rId29"/>
    <p:sldId id="297" r:id="rId30"/>
    <p:sldId id="298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7296"/>
            <a:ext cx="28238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w Cen MT"/>
                <a:cs typeface="Tw Cen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5353685" cy="411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9414" y="6439946"/>
            <a:ext cx="254634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67676"/>
                </a:solidFill>
                <a:latin typeface="Rockwell"/>
                <a:cs typeface="Rockwel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hackmd.io/%40combo-tw/S1EfJwQb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iepie.com.tw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raspberrypi.com/softwa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8046" y="2062850"/>
            <a:ext cx="3835400" cy="1917700"/>
          </a:xfrm>
          <a:prstGeom prst="rect">
            <a:avLst/>
          </a:prstGeom>
        </p:spPr>
        <p:txBody>
          <a:bodyPr vert="horz" wrap="square" lIns="0" tIns="449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40"/>
              </a:spcBef>
            </a:pPr>
            <a:r>
              <a:rPr lang="zh-TW" altLang="en-US" sz="6000" spc="-20" dirty="0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創意</a:t>
            </a:r>
            <a:r>
              <a:rPr sz="6000" spc="-2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微軟正黑體"/>
              </a:rPr>
              <a:t>物聯網</a:t>
            </a:r>
            <a:endParaRPr lang="zh-TW" altLang="en-US" sz="6000" spc="-20" dirty="0">
              <a:latin typeface="微軟正黑體" panose="020B0604030504040204" pitchFamily="34" charset="-120"/>
              <a:ea typeface="微軟正黑體" panose="020B0604030504040204" pitchFamily="34" charset="-120"/>
              <a:cs typeface="微軟正黑體"/>
            </a:endParaRPr>
          </a:p>
          <a:p>
            <a:pPr marL="635" algn="ctr">
              <a:lnSpc>
                <a:spcPct val="100000"/>
              </a:lnSpc>
              <a:spcBef>
                <a:spcPts val="1375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Rockwell"/>
              </a:rPr>
              <a:t>Day1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880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Raspberry</a:t>
            </a:r>
            <a:r>
              <a:rPr spc="-215" dirty="0"/>
              <a:t> </a:t>
            </a:r>
            <a:r>
              <a:rPr spc="-25" dirty="0"/>
              <a:t>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322199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打開這個軟體</a:t>
            </a:r>
            <a:endParaRPr sz="2800">
              <a:latin typeface="標楷體"/>
              <a:cs typeface="標楷體"/>
            </a:endParaRPr>
          </a:p>
          <a:p>
            <a:pPr marL="12700" marR="5080" indent="228600">
              <a:lnSpc>
                <a:spcPct val="119600"/>
              </a:lnSpc>
              <a:spcBef>
                <a:spcPts val="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依序選擇版本、</a:t>
            </a:r>
            <a:r>
              <a:rPr sz="2800" spc="-25" dirty="0">
                <a:latin typeface="Rockwell"/>
                <a:cs typeface="Rockwell"/>
              </a:rPr>
              <a:t>OS</a:t>
            </a:r>
            <a:r>
              <a:rPr sz="2800" spc="-40" dirty="0">
                <a:latin typeface="標楷體"/>
                <a:cs typeface="標楷體"/>
              </a:rPr>
              <a:t>跟記憶卡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按</a:t>
            </a:r>
            <a:r>
              <a:rPr sz="2800" spc="-20" dirty="0">
                <a:latin typeface="Rockwell"/>
                <a:cs typeface="Rockwell"/>
              </a:rPr>
              <a:t>NEXT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0028" y="1179537"/>
            <a:ext cx="6534150" cy="464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2E509-2734-F799-FEE8-72173A1F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5094D7-12C4-87EB-0274-F72EFF4A6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6D166D-DD83-3E3B-3A2A-886D48B1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523469"/>
            <a:ext cx="821169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880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Raspberry</a:t>
            </a:r>
            <a:r>
              <a:rPr spc="-215" dirty="0"/>
              <a:t> </a:t>
            </a:r>
            <a:r>
              <a:rPr spc="-25" dirty="0"/>
              <a:t>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5047615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照著圖片配置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Rockwell"/>
                <a:cs typeface="Rockwell"/>
              </a:rPr>
              <a:t>User</a:t>
            </a:r>
            <a:r>
              <a:rPr sz="2800" spc="10" dirty="0">
                <a:latin typeface="Rockwell"/>
                <a:cs typeface="Rockwell"/>
              </a:rPr>
              <a:t> </a:t>
            </a:r>
            <a:r>
              <a:rPr sz="2800" spc="-25" dirty="0">
                <a:latin typeface="Rockwell"/>
                <a:cs typeface="Rockwell"/>
              </a:rPr>
              <a:t>Name</a:t>
            </a:r>
            <a:r>
              <a:rPr sz="2800" spc="-40" dirty="0">
                <a:latin typeface="標楷體"/>
                <a:cs typeface="標楷體"/>
              </a:rPr>
              <a:t>請設自己的學號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密碼</a:t>
            </a:r>
            <a:r>
              <a:rPr sz="2800" spc="-30" dirty="0">
                <a:latin typeface="Rockwell"/>
                <a:cs typeface="Rockwell"/>
              </a:rPr>
              <a:t>8</a:t>
            </a:r>
            <a:r>
              <a:rPr sz="2800" spc="-25" dirty="0">
                <a:latin typeface="標楷體"/>
                <a:cs typeface="標楷體"/>
              </a:rPr>
              <a:t>個</a:t>
            </a:r>
            <a:r>
              <a:rPr sz="2800" spc="-50" dirty="0">
                <a:latin typeface="Rockwell"/>
                <a:cs typeface="Rockwell"/>
              </a:rPr>
              <a:t>0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熱點名如果也是自己的學號，</a:t>
            </a:r>
            <a:endParaRPr sz="2800">
              <a:latin typeface="標楷體"/>
              <a:cs typeface="標楷體"/>
            </a:endParaRPr>
          </a:p>
          <a:p>
            <a:pPr marL="12700" marR="5080">
              <a:lnSpc>
                <a:spcPct val="119600"/>
              </a:lnSpc>
              <a:spcBef>
                <a:spcPts val="15"/>
              </a:spcBef>
            </a:pPr>
            <a:r>
              <a:rPr sz="2800" spc="-40" dirty="0">
                <a:latin typeface="標楷體"/>
                <a:cs typeface="標楷體"/>
              </a:rPr>
              <a:t>除非你是小壞蛋，在投影片</a:t>
            </a:r>
            <a:r>
              <a:rPr sz="2800" spc="-30" dirty="0">
                <a:latin typeface="Rockwell"/>
                <a:cs typeface="Rockwell"/>
              </a:rPr>
              <a:t>P8</a:t>
            </a:r>
            <a:r>
              <a:rPr sz="2800" spc="-50" dirty="0">
                <a:latin typeface="標楷體"/>
                <a:cs typeface="標楷體"/>
              </a:rPr>
              <a:t>時</a:t>
            </a:r>
            <a:r>
              <a:rPr sz="2800" spc="-40" dirty="0">
                <a:latin typeface="標楷體"/>
                <a:cs typeface="標楷體"/>
              </a:rPr>
              <a:t>亂設名字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密碼也是</a:t>
            </a:r>
            <a:r>
              <a:rPr sz="2800" spc="-30" dirty="0">
                <a:latin typeface="Rockwell"/>
                <a:cs typeface="Rockwell"/>
              </a:rPr>
              <a:t>8</a:t>
            </a:r>
            <a:r>
              <a:rPr sz="2800" spc="-25" dirty="0">
                <a:latin typeface="標楷體"/>
                <a:cs typeface="標楷體"/>
              </a:rPr>
              <a:t>個</a:t>
            </a:r>
            <a:r>
              <a:rPr sz="2800" spc="-50" dirty="0">
                <a:latin typeface="Rockwell"/>
                <a:cs typeface="Rockwell"/>
              </a:rPr>
              <a:t>0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7450" y="158750"/>
            <a:ext cx="5086350" cy="6334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880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Raspberry</a:t>
            </a:r>
            <a:r>
              <a:rPr spc="-215" dirty="0"/>
              <a:t> </a:t>
            </a:r>
            <a:r>
              <a:rPr spc="-25" dirty="0"/>
              <a:t>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4521835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這裡請按照圖片配置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按保存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確認格式化</a:t>
            </a:r>
            <a:r>
              <a:rPr sz="2800" spc="-25" dirty="0">
                <a:latin typeface="Rockwell"/>
                <a:cs typeface="Rockwell"/>
              </a:rPr>
              <a:t>/</a:t>
            </a:r>
            <a:r>
              <a:rPr sz="2800" spc="-45" dirty="0">
                <a:latin typeface="標楷體"/>
                <a:cs typeface="標楷體"/>
              </a:rPr>
              <a:t>刪除</a:t>
            </a:r>
            <a:endParaRPr sz="28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3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標楷體"/>
              <a:cs typeface="標楷體"/>
            </a:endParaRPr>
          </a:p>
          <a:p>
            <a:pPr marL="12700" marR="5080" indent="228600">
              <a:lnSpc>
                <a:spcPct val="1197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然後開始燒錄，第一次大約</a:t>
            </a:r>
            <a:r>
              <a:rPr sz="2800" spc="-25" dirty="0">
                <a:latin typeface="標楷體"/>
                <a:cs typeface="標楷體"/>
              </a:rPr>
              <a:t>需要</a:t>
            </a:r>
            <a:r>
              <a:rPr sz="2800" spc="-30" dirty="0">
                <a:latin typeface="Rockwell"/>
                <a:cs typeface="Rockwell"/>
              </a:rPr>
              <a:t>40</a:t>
            </a:r>
            <a:r>
              <a:rPr sz="2800" spc="-40" dirty="0">
                <a:latin typeface="標楷體"/>
                <a:cs typeface="標楷體"/>
              </a:rPr>
              <a:t>分鐘以上。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3130" y="158750"/>
            <a:ext cx="5153025" cy="6334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727240-89EB-FCD7-C81E-030C9675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DA621F-4784-87FE-A82E-C6B62A4C8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B366BD-3E09-B0B3-ADF1-61E03F2E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523469"/>
            <a:ext cx="821169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12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511619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800" u="sng" spc="-4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標楷體"/>
                <a:cs typeface="標楷體"/>
                <a:hlinkClick r:id="rId2"/>
              </a:rPr>
              <a:t>有興趣的可以自己看</a:t>
            </a:r>
            <a:endParaRPr sz="28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50">
              <a:latin typeface="標楷體"/>
              <a:cs typeface="標楷體"/>
            </a:endParaRPr>
          </a:p>
          <a:p>
            <a:pPr marL="3353435" indent="-3341370">
              <a:lnSpc>
                <a:spcPct val="100000"/>
              </a:lnSpc>
              <a:buFont typeface="Arial"/>
              <a:buChar char="•"/>
              <a:tabLst>
                <a:tab pos="3353435" algn="l"/>
                <a:tab pos="3354070" algn="l"/>
              </a:tabLst>
            </a:pPr>
            <a:r>
              <a:rPr sz="2800" spc="-15" dirty="0">
                <a:latin typeface="Rockwell"/>
                <a:cs typeface="Rockwell"/>
              </a:rPr>
              <a:t>PIN</a:t>
            </a:r>
            <a:r>
              <a:rPr sz="2800" spc="-260" dirty="0">
                <a:latin typeface="標楷體"/>
                <a:cs typeface="標楷體"/>
              </a:rPr>
              <a:t>腳圖 </a:t>
            </a:r>
            <a:r>
              <a:rPr sz="2800" spc="-50" dirty="0">
                <a:latin typeface="Wingdings"/>
                <a:cs typeface="Wingdings"/>
              </a:rPr>
              <a:t></a:t>
            </a:r>
            <a:endParaRPr sz="2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59021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8183" y="4359021"/>
            <a:ext cx="1774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Rockwell"/>
                <a:cs typeface="Rockwell"/>
              </a:rPr>
              <a:t>PIN</a:t>
            </a:r>
            <a:r>
              <a:rPr sz="2800" spc="-260" dirty="0">
                <a:latin typeface="標楷體"/>
                <a:cs typeface="標楷體"/>
              </a:rPr>
              <a:t>腳圖 </a:t>
            </a:r>
            <a:r>
              <a:rPr sz="2800" spc="-50" dirty="0">
                <a:latin typeface="Wingdings"/>
                <a:cs typeface="Wingdings"/>
              </a:rPr>
              <a:t></a:t>
            </a:r>
            <a:endParaRPr sz="2800">
              <a:latin typeface="Wingdings"/>
              <a:cs typeface="Wingding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7125" y="136521"/>
            <a:ext cx="5044186" cy="67214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5550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>
                <a:latin typeface="微軟正黑體"/>
                <a:cs typeface="微軟正黑體"/>
              </a:rPr>
              <a:t>樹梅派介紹 </a:t>
            </a:r>
            <a:r>
              <a:rPr dirty="0"/>
              <a:t>- </a:t>
            </a:r>
            <a:r>
              <a:rPr spc="-20" dirty="0">
                <a:latin typeface="微軟正黑體"/>
                <a:cs typeface="微軟正黑體"/>
              </a:rPr>
              <a:t>版本比較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214" y="2000770"/>
            <a:ext cx="8125206" cy="406781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10516870" cy="3007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購買網址</a:t>
            </a:r>
            <a:r>
              <a:rPr sz="2800" spc="-125" dirty="0">
                <a:latin typeface="Rockwell"/>
                <a:cs typeface="Rockwell"/>
              </a:rPr>
              <a:t>: </a:t>
            </a:r>
            <a:r>
              <a:rPr sz="2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Rockwell"/>
                <a:cs typeface="Rockwell"/>
                <a:hlinkClick r:id="rId2"/>
              </a:rPr>
              <a:t>https://piepie.com.tw/</a:t>
            </a:r>
            <a:endParaRPr sz="280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95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標楷體"/>
                <a:cs typeface="標楷體"/>
              </a:rPr>
              <a:t>本次課程是使用 </a:t>
            </a:r>
            <a:r>
              <a:rPr sz="2800" spc="-165" dirty="0">
                <a:solidFill>
                  <a:srgbClr val="777777"/>
                </a:solidFill>
                <a:latin typeface="Arial Black"/>
                <a:cs typeface="Arial Black"/>
              </a:rPr>
              <a:t>Raspberry</a:t>
            </a:r>
            <a:r>
              <a:rPr sz="2800" spc="-190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2800" spc="-185" dirty="0">
                <a:solidFill>
                  <a:srgbClr val="777777"/>
                </a:solidFill>
                <a:latin typeface="Arial Black"/>
                <a:cs typeface="Arial Black"/>
              </a:rPr>
              <a:t>Pi</a:t>
            </a:r>
            <a:r>
              <a:rPr sz="2800" spc="-170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2800" spc="-285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800" spc="-1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00" spc="-114" dirty="0">
                <a:solidFill>
                  <a:srgbClr val="777777"/>
                </a:solidFill>
                <a:latin typeface="Arial Black"/>
                <a:cs typeface="Arial Black"/>
              </a:rPr>
              <a:t>Model</a:t>
            </a:r>
            <a:r>
              <a:rPr sz="2800" spc="-180" dirty="0">
                <a:solidFill>
                  <a:srgbClr val="777777"/>
                </a:solidFill>
                <a:latin typeface="Arial Black"/>
                <a:cs typeface="Arial Black"/>
              </a:rPr>
              <a:t> </a:t>
            </a:r>
            <a:r>
              <a:rPr sz="2800" spc="-140" dirty="0">
                <a:solidFill>
                  <a:srgbClr val="777777"/>
                </a:solidFill>
                <a:latin typeface="Arial Black"/>
                <a:cs typeface="Arial Black"/>
              </a:rPr>
              <a:t>B/</a:t>
            </a:r>
            <a:r>
              <a:rPr sz="2800" spc="-140" dirty="0">
                <a:solidFill>
                  <a:srgbClr val="FF0000"/>
                </a:solidFill>
                <a:latin typeface="Arial Black"/>
                <a:cs typeface="Arial Black"/>
              </a:rPr>
              <a:t>4G</a:t>
            </a:r>
            <a:r>
              <a:rPr sz="2800" spc="-1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00" spc="-35" dirty="0">
                <a:latin typeface="標楷體"/>
                <a:cs typeface="標楷體"/>
              </a:rPr>
              <a:t>這個型號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目前優惠價</a:t>
            </a:r>
            <a:r>
              <a:rPr sz="2800" spc="-25" dirty="0">
                <a:latin typeface="Rockwell"/>
                <a:cs typeface="Rockwell"/>
              </a:rPr>
              <a:t>1900(</a:t>
            </a:r>
            <a:r>
              <a:rPr sz="2800" spc="-40" dirty="0">
                <a:latin typeface="標楷體"/>
                <a:cs typeface="標楷體"/>
              </a:rPr>
              <a:t>不含稅</a:t>
            </a:r>
            <a:r>
              <a:rPr sz="2800" spc="-30" dirty="0">
                <a:latin typeface="Rockwell"/>
                <a:cs typeface="Rockwell"/>
              </a:rPr>
              <a:t>)</a:t>
            </a:r>
            <a:r>
              <a:rPr sz="2800" spc="-50" dirty="0">
                <a:latin typeface="標楷體"/>
                <a:cs typeface="標楷體"/>
              </a:rPr>
              <a:t>。</a:t>
            </a:r>
            <a:endParaRPr sz="2800">
              <a:latin typeface="標楷體"/>
              <a:cs typeface="標楷體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35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Rockwell"/>
                <a:cs typeface="Rockwell"/>
              </a:rPr>
              <a:t>SD</a:t>
            </a:r>
            <a:r>
              <a:rPr sz="2800" spc="-35" dirty="0">
                <a:latin typeface="標楷體"/>
                <a:cs typeface="標楷體"/>
              </a:rPr>
              <a:t>卡、充電線、讀卡機等等的需要另外購買。可以找看看組合包</a:t>
            </a:r>
            <a:r>
              <a:rPr sz="2800" spc="-50" dirty="0">
                <a:latin typeface="Rockwell"/>
                <a:cs typeface="Rockwell"/>
              </a:rPr>
              <a:t>~</a:t>
            </a:r>
            <a:endParaRPr sz="28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4798061" cy="29174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Rockwell"/>
                <a:cs typeface="Rockwell"/>
              </a:rPr>
              <a:t>GPIO</a:t>
            </a:r>
            <a:r>
              <a:rPr sz="2800" spc="-70" dirty="0">
                <a:latin typeface="Rockwell"/>
                <a:cs typeface="Rockwell"/>
              </a:rPr>
              <a:t> </a:t>
            </a:r>
            <a:r>
              <a:rPr sz="2800" spc="-10" dirty="0">
                <a:latin typeface="Rockwell"/>
                <a:cs typeface="Rockwell"/>
              </a:rPr>
              <a:t>:General</a:t>
            </a:r>
            <a:r>
              <a:rPr sz="2800" spc="-95" dirty="0">
                <a:latin typeface="Rockwell"/>
                <a:cs typeface="Rockwell"/>
              </a:rPr>
              <a:t> </a:t>
            </a:r>
            <a:r>
              <a:rPr sz="2800" spc="-10" dirty="0">
                <a:latin typeface="Rockwell"/>
                <a:cs typeface="Rockwell"/>
              </a:rPr>
              <a:t>Purpose Input/Output</a:t>
            </a:r>
            <a:endParaRPr sz="2800" dirty="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 err="1">
                <a:latin typeface="標楷體"/>
                <a:cs typeface="標楷體"/>
              </a:rPr>
              <a:t>以下</a:t>
            </a:r>
            <a:r>
              <a:rPr lang="zh-TW" altLang="en-US" sz="2800" spc="-35" dirty="0">
                <a:latin typeface="標楷體"/>
                <a:cs typeface="標楷體"/>
              </a:rPr>
              <a:t>是基於</a:t>
            </a:r>
            <a:r>
              <a:rPr lang="en-US" altLang="zh-TW" sz="2800" spc="-35" dirty="0">
                <a:latin typeface="標楷體"/>
                <a:cs typeface="標楷體"/>
              </a:rPr>
              <a:t>GPIO</a:t>
            </a:r>
            <a:r>
              <a:rPr lang="zh-TW" altLang="en-US" sz="2800" spc="-35" dirty="0">
                <a:latin typeface="標楷體"/>
                <a:cs typeface="標楷體"/>
              </a:rPr>
              <a:t>的</a:t>
            </a:r>
            <a:r>
              <a:rPr lang="zh-TW" altLang="en-US" sz="2800" b="1" spc="-35" dirty="0">
                <a:latin typeface="標楷體"/>
                <a:cs typeface="標楷體"/>
              </a:rPr>
              <a:t>通訊協定</a:t>
            </a:r>
            <a:r>
              <a:rPr sz="2800" spc="-50" dirty="0">
                <a:latin typeface="Rockwell"/>
                <a:cs typeface="Rockwell"/>
              </a:rPr>
              <a:t>:</a:t>
            </a:r>
            <a:endParaRPr sz="28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5" dirty="0">
                <a:latin typeface="Rockwell"/>
                <a:cs typeface="Rockwell"/>
              </a:rPr>
              <a:t>I2C</a:t>
            </a:r>
            <a:endParaRPr sz="24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Rockwell"/>
                <a:cs typeface="Rockwell"/>
              </a:rPr>
              <a:t>UART</a:t>
            </a:r>
            <a:endParaRPr sz="2400" dirty="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5" dirty="0">
                <a:latin typeface="Rockwell"/>
                <a:cs typeface="Rockwell"/>
              </a:rPr>
              <a:t>SPI</a:t>
            </a:r>
            <a:endParaRPr lang="en-US" sz="2400" spc="-25" dirty="0">
              <a:latin typeface="Rockwell"/>
              <a:cs typeface="Rockwell"/>
            </a:endParaRPr>
          </a:p>
          <a:p>
            <a:pPr marL="469265">
              <a:spcBef>
                <a:spcPts val="220"/>
              </a:spcBef>
              <a:tabLst>
                <a:tab pos="699135" algn="l"/>
              </a:tabLst>
            </a:pPr>
            <a:endParaRPr lang="en-US" sz="2400" spc="-25" dirty="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050" y="68259"/>
            <a:ext cx="5044186" cy="6721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5754370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96520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簡單解釋</a:t>
            </a:r>
            <a:r>
              <a:rPr sz="2800" spc="-135" dirty="0">
                <a:latin typeface="Rockwell"/>
                <a:cs typeface="Rockwell"/>
              </a:rPr>
              <a:t>: </a:t>
            </a:r>
            <a:r>
              <a:rPr sz="2800" spc="-20" dirty="0">
                <a:latin typeface="Rockwell"/>
                <a:cs typeface="Rockwell"/>
              </a:rPr>
              <a:t>GPIO</a:t>
            </a:r>
            <a:r>
              <a:rPr sz="2800" spc="5" dirty="0">
                <a:latin typeface="Rockwell"/>
                <a:cs typeface="Rockwell"/>
              </a:rPr>
              <a:t> </a:t>
            </a:r>
            <a:r>
              <a:rPr sz="2800" spc="-30" dirty="0">
                <a:latin typeface="標楷體"/>
                <a:cs typeface="標楷體"/>
              </a:rPr>
              <a:t>就是可以自由配置的腳位，它可以當開關，也可以用來接收訊號，完全看我們想讓它做什麼。</a:t>
            </a:r>
            <a:endParaRPr sz="2800">
              <a:latin typeface="標楷體"/>
              <a:cs typeface="標楷體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標楷體"/>
                <a:cs typeface="標楷體"/>
              </a:rPr>
              <a:t>應用例子</a:t>
            </a:r>
            <a:r>
              <a:rPr sz="2800" spc="-135" dirty="0">
                <a:latin typeface="Rockwell"/>
                <a:cs typeface="Rockwell"/>
              </a:rPr>
              <a:t>: </a:t>
            </a:r>
            <a:r>
              <a:rPr sz="2800" spc="-30" dirty="0">
                <a:latin typeface="標楷體"/>
                <a:cs typeface="標楷體"/>
              </a:rPr>
              <a:t>用來控制簡單的東西，比</a:t>
            </a:r>
            <a:r>
              <a:rPr sz="2800" spc="320" dirty="0">
                <a:latin typeface="標楷體"/>
                <a:cs typeface="標楷體"/>
              </a:rPr>
              <a:t>如讓</a:t>
            </a:r>
            <a:r>
              <a:rPr sz="2800" spc="-20" dirty="0">
                <a:latin typeface="Rockwell"/>
                <a:cs typeface="Rockwell"/>
              </a:rPr>
              <a:t>LED</a:t>
            </a:r>
            <a:r>
              <a:rPr sz="2800" spc="5" dirty="0">
                <a:latin typeface="Rockwell"/>
                <a:cs typeface="Rockwell"/>
              </a:rPr>
              <a:t> </a:t>
            </a:r>
            <a:r>
              <a:rPr sz="2800" spc="-30" dirty="0">
                <a:latin typeface="標楷體"/>
                <a:cs typeface="標楷體"/>
              </a:rPr>
              <a:t>亮起或讓蜂鳴器響起，也可以讀取按鈕的狀態。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050" y="68259"/>
            <a:ext cx="5044186" cy="6721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CC7D4-B766-24A6-8BF3-1CFA8A0B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E9FE9-5C6E-A61E-551E-2AE52B82C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5353685" cy="2154436"/>
          </a:xfrm>
        </p:spPr>
        <p:txBody>
          <a:bodyPr/>
          <a:lstStyle/>
          <a:p>
            <a:r>
              <a:rPr lang="zh-TW" altLang="en-US" dirty="0"/>
              <a:t>灌</a:t>
            </a:r>
            <a:r>
              <a:rPr lang="en-US" altLang="zh-TW" dirty="0"/>
              <a:t>image</a:t>
            </a:r>
          </a:p>
          <a:p>
            <a:r>
              <a:rPr lang="zh-TW" altLang="en-US" dirty="0"/>
              <a:t>樹莓派介紹</a:t>
            </a:r>
            <a:endParaRPr lang="en-US" altLang="zh-TW" dirty="0"/>
          </a:p>
          <a:p>
            <a:r>
              <a:rPr lang="en-US" altLang="zh-TW" dirty="0" err="1"/>
              <a:t>mobaxterm</a:t>
            </a:r>
            <a:endParaRPr lang="zh-TW" altLang="en-US" dirty="0"/>
          </a:p>
          <a:p>
            <a:r>
              <a:rPr lang="en-US" altLang="zh-TW" dirty="0"/>
              <a:t>ssh</a:t>
            </a:r>
          </a:p>
          <a:p>
            <a:r>
              <a:rPr lang="zh-TW" altLang="en-US" dirty="0"/>
              <a:t>板子虛擬環境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4204B-9763-266D-C35E-9A56C230C74E}"/>
              </a:ext>
            </a:extLst>
          </p:cNvPr>
          <p:cNvSpPr txBox="1"/>
          <p:nvPr/>
        </p:nvSpPr>
        <p:spPr>
          <a:xfrm>
            <a:off x="8001000" y="563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Ref:</a:t>
            </a:r>
            <a:r>
              <a:rPr lang="zh-TW" altLang="en-US" dirty="0"/>
              <a:t> 劉柏志 工業物聯網</a:t>
            </a:r>
            <a:r>
              <a:rPr lang="en-US" altLang="zh-TW" dirty="0"/>
              <a:t>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088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5944870" cy="3609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Rockwell"/>
                <a:cs typeface="Rockwell"/>
              </a:rPr>
              <a:t>I2C</a:t>
            </a:r>
            <a:r>
              <a:rPr sz="2800" spc="-25" dirty="0">
                <a:latin typeface="標楷體"/>
                <a:cs typeface="標楷體"/>
              </a:rPr>
              <a:t>（</a:t>
            </a:r>
            <a:r>
              <a:rPr sz="2800" spc="-35" dirty="0">
                <a:latin typeface="標楷體"/>
                <a:cs typeface="標楷體"/>
              </a:rPr>
              <a:t>兩條線的溝通方式</a:t>
            </a:r>
            <a:r>
              <a:rPr sz="2800" spc="-25" dirty="0">
                <a:latin typeface="標楷體"/>
                <a:cs typeface="標楷體"/>
              </a:rPr>
              <a:t>）</a:t>
            </a:r>
            <a:r>
              <a:rPr sz="2800" spc="-25" dirty="0">
                <a:latin typeface="Rockwell"/>
                <a:cs typeface="Rockwell"/>
              </a:rPr>
              <a:t>:</a:t>
            </a:r>
            <a:endParaRPr sz="2800" dirty="0">
              <a:latin typeface="Rockwell"/>
              <a:cs typeface="Rockwel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I2C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30" dirty="0">
                <a:latin typeface="標楷體"/>
                <a:cs typeface="標楷體"/>
              </a:rPr>
              <a:t>用兩條線（</a:t>
            </a:r>
            <a:r>
              <a:rPr sz="2800" spc="-35" dirty="0">
                <a:latin typeface="標楷體"/>
                <a:cs typeface="標楷體"/>
              </a:rPr>
              <a:t>數據線和時鐘線</a:t>
            </a:r>
            <a:r>
              <a:rPr sz="2800" spc="-50" dirty="0">
                <a:latin typeface="標楷體"/>
                <a:cs typeface="標楷體"/>
              </a:rPr>
              <a:t>） </a:t>
            </a:r>
            <a:r>
              <a:rPr sz="2800" spc="-40" dirty="0">
                <a:latin typeface="標楷體"/>
                <a:cs typeface="標楷體"/>
              </a:rPr>
              <a:t>讓樹莓派和其他設備交流。像是樹</a:t>
            </a:r>
            <a:r>
              <a:rPr sz="2800" spc="-50" dirty="0">
                <a:latin typeface="標楷體"/>
                <a:cs typeface="標楷體"/>
              </a:rPr>
              <a:t> </a:t>
            </a:r>
            <a:r>
              <a:rPr sz="2800" spc="-40" dirty="0">
                <a:latin typeface="標楷體"/>
                <a:cs typeface="標楷體"/>
              </a:rPr>
              <a:t>莓派會發出提問，然後感應器回應。</a:t>
            </a:r>
            <a:endParaRPr sz="2800" dirty="0">
              <a:latin typeface="標楷體"/>
              <a:cs typeface="標楷體"/>
            </a:endParaRPr>
          </a:p>
          <a:p>
            <a:pPr marL="241300" marR="360045" indent="-228600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標楷體"/>
                <a:cs typeface="標楷體"/>
              </a:rPr>
              <a:t>通常用來連接感應器（</a:t>
            </a:r>
            <a:r>
              <a:rPr sz="2800" spc="-40" dirty="0">
                <a:latin typeface="標楷體"/>
                <a:cs typeface="標楷體"/>
              </a:rPr>
              <a:t>像是溫度或</a:t>
            </a:r>
            <a:r>
              <a:rPr sz="2800" spc="-35" dirty="0">
                <a:latin typeface="標楷體"/>
                <a:cs typeface="標楷體"/>
              </a:rPr>
              <a:t>濕度傳感器），</a:t>
            </a:r>
            <a:r>
              <a:rPr sz="2800" spc="-40" dirty="0">
                <a:latin typeface="標楷體"/>
                <a:cs typeface="標楷體"/>
              </a:rPr>
              <a:t>讓樹莓派知道環境的情況。</a:t>
            </a:r>
            <a:endParaRPr sz="2800" dirty="0">
              <a:latin typeface="標楷體"/>
              <a:cs typeface="標楷體"/>
            </a:endParaRPr>
          </a:p>
          <a:p>
            <a:pPr marL="241300" indent="-228600" algn="just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 err="1">
                <a:latin typeface="標楷體"/>
                <a:cs typeface="標楷體"/>
              </a:rPr>
              <a:t>我們</a:t>
            </a:r>
            <a:r>
              <a:rPr lang="zh-TW" altLang="en-US" sz="2800" spc="-30" dirty="0">
                <a:latin typeface="標楷體"/>
                <a:cs typeface="標楷體"/>
              </a:rPr>
              <a:t>下午的</a:t>
            </a:r>
            <a:r>
              <a:rPr sz="2800" spc="-30" dirty="0" err="1">
                <a:latin typeface="Arial"/>
                <a:cs typeface="Arial"/>
              </a:rPr>
              <a:t>DHT</a:t>
            </a:r>
            <a:r>
              <a:rPr sz="2800" spc="-40" dirty="0" err="1">
                <a:latin typeface="標楷體"/>
                <a:cs typeface="標楷體"/>
              </a:rPr>
              <a:t>便會使用</a:t>
            </a:r>
            <a:r>
              <a:rPr sz="2800" spc="-40" dirty="0">
                <a:latin typeface="標楷體"/>
                <a:cs typeface="標楷體"/>
              </a:rPr>
              <a:t>。</a:t>
            </a:r>
            <a:endParaRPr sz="2800" dirty="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050" y="68259"/>
            <a:ext cx="5044186" cy="6721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5864225" cy="198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Rockwell"/>
                <a:cs typeface="Rockwell"/>
              </a:rPr>
              <a:t>UART</a:t>
            </a:r>
            <a:r>
              <a:rPr sz="2800" spc="-40" dirty="0">
                <a:latin typeface="標楷體"/>
                <a:cs typeface="標楷體"/>
              </a:rPr>
              <a:t>（</a:t>
            </a:r>
            <a:r>
              <a:rPr sz="2800" spc="-35" dirty="0">
                <a:latin typeface="標楷體"/>
                <a:cs typeface="標楷體"/>
              </a:rPr>
              <a:t>點對點的對話</a:t>
            </a:r>
            <a:r>
              <a:rPr sz="2800" spc="-50" dirty="0">
                <a:latin typeface="標楷體"/>
                <a:cs typeface="標楷體"/>
              </a:rPr>
              <a:t>）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ts val="3025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Rockwell"/>
                <a:cs typeface="Rockwell"/>
              </a:rPr>
              <a:t>UART</a:t>
            </a:r>
            <a:r>
              <a:rPr sz="2800" spc="-75" dirty="0">
                <a:latin typeface="Rockwell"/>
                <a:cs typeface="Rockwell"/>
              </a:rPr>
              <a:t> </a:t>
            </a:r>
            <a:r>
              <a:rPr sz="2800" spc="-35" dirty="0">
                <a:latin typeface="標楷體"/>
                <a:cs typeface="標楷體"/>
              </a:rPr>
              <a:t>是樹莓派跟另一個設備（</a:t>
            </a:r>
            <a:r>
              <a:rPr sz="2800" spc="-45" dirty="0">
                <a:latin typeface="標楷體"/>
                <a:cs typeface="標楷體"/>
              </a:rPr>
              <a:t>比如</a:t>
            </a:r>
            <a:endParaRPr sz="2800">
              <a:latin typeface="標楷體"/>
              <a:cs typeface="標楷體"/>
            </a:endParaRPr>
          </a:p>
          <a:p>
            <a:pPr marL="241300">
              <a:lnSpc>
                <a:spcPts val="3025"/>
              </a:lnSpc>
            </a:pPr>
            <a:r>
              <a:rPr sz="2800" spc="-35" dirty="0">
                <a:latin typeface="Rockwell"/>
                <a:cs typeface="Rockwell"/>
              </a:rPr>
              <a:t>Arduino</a:t>
            </a:r>
            <a:r>
              <a:rPr sz="2800" spc="-35" dirty="0">
                <a:latin typeface="標楷體"/>
                <a:cs typeface="標楷體"/>
              </a:rPr>
              <a:t>）</a:t>
            </a:r>
            <a:r>
              <a:rPr sz="2800" spc="-40" dirty="0">
                <a:latin typeface="標楷體"/>
                <a:cs typeface="標楷體"/>
              </a:rPr>
              <a:t>直接溝通的方式</a:t>
            </a:r>
            <a:endParaRPr sz="2800">
              <a:latin typeface="標楷體"/>
              <a:cs typeface="標楷體"/>
            </a:endParaRPr>
          </a:p>
          <a:p>
            <a:pPr marL="241300" marR="279400" indent="-228600">
              <a:lnSpc>
                <a:spcPts val="302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可以用來跟電腦通訊，幫助我們檢查樹莓派是否正常運行。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050" y="68259"/>
            <a:ext cx="5044186" cy="6721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樹梅派介紹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6216650" cy="237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Rockwell"/>
                <a:cs typeface="Rockwell"/>
              </a:rPr>
              <a:t>SPI</a:t>
            </a:r>
            <a:r>
              <a:rPr sz="2800" spc="-20" dirty="0">
                <a:latin typeface="標楷體"/>
                <a:cs typeface="標楷體"/>
              </a:rPr>
              <a:t>（</a:t>
            </a:r>
            <a:r>
              <a:rPr sz="2800" spc="-35" dirty="0">
                <a:latin typeface="標楷體"/>
                <a:cs typeface="標楷體"/>
              </a:rPr>
              <a:t>多條線的快速對話</a:t>
            </a:r>
            <a:r>
              <a:rPr sz="2800" spc="-50" dirty="0">
                <a:latin typeface="標楷體"/>
                <a:cs typeface="標楷體"/>
              </a:rPr>
              <a:t>）</a:t>
            </a:r>
            <a:endParaRPr sz="2800">
              <a:latin typeface="標楷體"/>
              <a:cs typeface="標楷體"/>
            </a:endParaRPr>
          </a:p>
          <a:p>
            <a:pPr marL="241300" marR="5080" indent="-228600">
              <a:lnSpc>
                <a:spcPts val="302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Rockwell"/>
                <a:cs typeface="Rockwell"/>
              </a:rPr>
              <a:t>SPI</a:t>
            </a:r>
            <a:r>
              <a:rPr sz="2800" spc="-10" dirty="0">
                <a:latin typeface="Rockwell"/>
                <a:cs typeface="Rockwell"/>
              </a:rPr>
              <a:t> </a:t>
            </a:r>
            <a:r>
              <a:rPr sz="2800" spc="-365" dirty="0">
                <a:latin typeface="標楷體"/>
                <a:cs typeface="標楷體"/>
              </a:rPr>
              <a:t>比 </a:t>
            </a:r>
            <a:r>
              <a:rPr sz="2800" dirty="0">
                <a:latin typeface="Rockwell"/>
                <a:cs typeface="Rockwell"/>
              </a:rPr>
              <a:t>I2C</a:t>
            </a:r>
            <a:r>
              <a:rPr sz="2800" spc="-10" dirty="0">
                <a:latin typeface="Rockwell"/>
                <a:cs typeface="Rockwell"/>
              </a:rPr>
              <a:t> </a:t>
            </a:r>
            <a:r>
              <a:rPr sz="2800" spc="-40" dirty="0">
                <a:latin typeface="標楷體"/>
                <a:cs typeface="標楷體"/>
              </a:rPr>
              <a:t>快，用多條線來傳輸數據，適合跟那些需要快速溝通的設備交</a:t>
            </a:r>
            <a:endParaRPr sz="2800">
              <a:latin typeface="標楷體"/>
              <a:cs typeface="標楷體"/>
            </a:endParaRPr>
          </a:p>
          <a:p>
            <a:pPr marL="241300">
              <a:lnSpc>
                <a:spcPts val="2815"/>
              </a:lnSpc>
            </a:pPr>
            <a:r>
              <a:rPr sz="2800" spc="-40" dirty="0">
                <a:latin typeface="標楷體"/>
                <a:cs typeface="標楷體"/>
              </a:rPr>
              <a:t>流。</a:t>
            </a:r>
            <a:endParaRPr sz="2800">
              <a:latin typeface="標楷體"/>
              <a:cs typeface="標楷體"/>
            </a:endParaRPr>
          </a:p>
          <a:p>
            <a:pPr marL="241300" marR="631825" indent="-228600">
              <a:lnSpc>
                <a:spcPts val="3030"/>
              </a:lnSpc>
              <a:spcBef>
                <a:spcPts val="2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用來控制顯示器或存儲裝置，像是快速傳輸圖片到螢幕上。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7050" y="68259"/>
            <a:ext cx="5044186" cy="6721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樹梅派安裝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554" y="1825637"/>
            <a:ext cx="6368129" cy="47760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樹梅派檢查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7750"/>
            <a:ext cx="4065904" cy="43770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插卡，接電源。</a:t>
            </a:r>
            <a:endParaRPr sz="2800">
              <a:latin typeface="標楷體"/>
              <a:cs typeface="標楷體"/>
            </a:endParaRPr>
          </a:p>
          <a:p>
            <a:pPr marL="469900" marR="5080" lvl="1" indent="229235">
              <a:lnSpc>
                <a:spcPct val="107500"/>
              </a:lnSpc>
              <a:spcBef>
                <a:spcPts val="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0000"/>
                </a:solidFill>
                <a:latin typeface="Rockwell"/>
                <a:cs typeface="Rockwell"/>
              </a:rPr>
              <a:t>1.</a:t>
            </a:r>
            <a:r>
              <a:rPr sz="2400" spc="-190" dirty="0">
                <a:solidFill>
                  <a:srgbClr val="FF0000"/>
                </a:solidFill>
                <a:latin typeface="Rockwell"/>
                <a:cs typeface="Rockwel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標楷體"/>
                <a:cs typeface="標楷體"/>
              </a:rPr>
              <a:t>樹莓派請勿在通電情況</a:t>
            </a:r>
            <a:r>
              <a:rPr sz="2400" dirty="0">
                <a:solidFill>
                  <a:srgbClr val="FF0000"/>
                </a:solidFill>
                <a:latin typeface="標楷體"/>
                <a:cs typeface="標楷體"/>
              </a:rPr>
              <a:t>下插入</a:t>
            </a:r>
            <a:r>
              <a:rPr sz="2400" dirty="0">
                <a:solidFill>
                  <a:srgbClr val="FF0000"/>
                </a:solidFill>
                <a:latin typeface="Rockwell"/>
                <a:cs typeface="Rockwell"/>
              </a:rPr>
              <a:t>ssd</a:t>
            </a:r>
            <a:r>
              <a:rPr sz="2400" spc="-50" dirty="0">
                <a:solidFill>
                  <a:srgbClr val="FF0000"/>
                </a:solidFill>
                <a:latin typeface="標楷體"/>
                <a:cs typeface="標楷體"/>
              </a:rPr>
              <a:t>卡</a:t>
            </a:r>
            <a:endParaRPr sz="2400">
              <a:latin typeface="標楷體"/>
              <a:cs typeface="標楷體"/>
            </a:endParaRPr>
          </a:p>
          <a:p>
            <a:pPr marL="469900" marR="5080" lvl="1" indent="229235">
              <a:lnSpc>
                <a:spcPts val="3100"/>
              </a:lnSpc>
              <a:spcBef>
                <a:spcPts val="1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solidFill>
                  <a:srgbClr val="FF0000"/>
                </a:solidFill>
                <a:latin typeface="Rockwell"/>
                <a:cs typeface="Rockwell"/>
              </a:rPr>
              <a:t>2.</a:t>
            </a:r>
            <a:r>
              <a:rPr sz="2400" spc="-190" dirty="0">
                <a:solidFill>
                  <a:srgbClr val="FF0000"/>
                </a:solidFill>
                <a:latin typeface="Rockwell"/>
                <a:cs typeface="Rockwel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標楷體"/>
                <a:cs typeface="標楷體"/>
              </a:rPr>
              <a:t>注意模組是否需要安裝</a:t>
            </a:r>
            <a:r>
              <a:rPr sz="2400" spc="-30" dirty="0">
                <a:solidFill>
                  <a:srgbClr val="FF0000"/>
                </a:solidFill>
                <a:latin typeface="標楷體"/>
                <a:cs typeface="標楷體"/>
              </a:rPr>
              <a:t>電阻</a:t>
            </a:r>
            <a:endParaRPr sz="2400">
              <a:latin typeface="標楷體"/>
              <a:cs typeface="標楷體"/>
            </a:endParaRPr>
          </a:p>
          <a:p>
            <a:pPr marL="469900" marR="6350" lvl="1" indent="229235">
              <a:lnSpc>
                <a:spcPts val="3080"/>
              </a:lnSpc>
              <a:spcBef>
                <a:spcPts val="1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FF0000"/>
                </a:solidFill>
                <a:latin typeface="標楷體"/>
                <a:cs typeface="標楷體"/>
              </a:rPr>
              <a:t>上述情況操作不當都可能</a:t>
            </a:r>
            <a:r>
              <a:rPr sz="2400" spc="-10" dirty="0">
                <a:solidFill>
                  <a:srgbClr val="FF0000"/>
                </a:solidFill>
                <a:latin typeface="標楷體"/>
                <a:cs typeface="標楷體"/>
              </a:rPr>
              <a:t>導致部件燒壞</a:t>
            </a:r>
            <a:endParaRPr sz="24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電腦熱點打開，</a:t>
            </a:r>
            <a:endParaRPr sz="2800">
              <a:latin typeface="標楷體"/>
              <a:cs typeface="標楷體"/>
            </a:endParaRPr>
          </a:p>
          <a:p>
            <a:pPr marL="12700" marR="1200785">
              <a:lnSpc>
                <a:spcPct val="119600"/>
              </a:lnSpc>
              <a:spcBef>
                <a:spcPts val="5"/>
              </a:spcBef>
            </a:pPr>
            <a:r>
              <a:rPr sz="2800" spc="-40" dirty="0">
                <a:latin typeface="標楷體"/>
                <a:cs typeface="標楷體"/>
              </a:rPr>
              <a:t>檢查有沒有連上，</a:t>
            </a:r>
            <a:r>
              <a:rPr sz="2800" spc="-30" dirty="0">
                <a:latin typeface="標楷體"/>
                <a:cs typeface="標楷體"/>
              </a:rPr>
              <a:t>有的話記得</a:t>
            </a:r>
            <a:r>
              <a:rPr sz="2800" spc="-25" dirty="0">
                <a:latin typeface="Rockwell"/>
                <a:cs typeface="Rockwell"/>
              </a:rPr>
              <a:t>ip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990" y="1375473"/>
            <a:ext cx="6713219" cy="48014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87816-A44B-A3DA-A984-640B6BEC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4950461" cy="1354217"/>
          </a:xfrm>
        </p:spPr>
        <p:txBody>
          <a:bodyPr/>
          <a:lstStyle/>
          <a:p>
            <a:r>
              <a:rPr lang="en-US" altLang="zh-TW" dirty="0" err="1"/>
              <a:t>MobaXterm</a:t>
            </a:r>
            <a:r>
              <a:rPr lang="en-US" altLang="zh-TW" dirty="0"/>
              <a:t> </a:t>
            </a:r>
            <a:r>
              <a:rPr lang="zh-TW" altLang="en-US" dirty="0"/>
              <a:t>安裝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1EDF93-9316-7892-55F9-CB11033ED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3D4CF2-8049-C08B-8E7F-192D512B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8128"/>
            <a:ext cx="9753600" cy="44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5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3F216-9942-0849-5F03-A2FE9F1B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7388861" cy="697230"/>
          </a:xfrm>
        </p:spPr>
        <p:txBody>
          <a:bodyPr/>
          <a:lstStyle/>
          <a:p>
            <a:r>
              <a:rPr lang="en-US" altLang="zh-TW" dirty="0" err="1"/>
              <a:t>MobaXterm</a:t>
            </a:r>
            <a:r>
              <a:rPr lang="en-US" altLang="zh-TW" dirty="0"/>
              <a:t> – SSH</a:t>
            </a:r>
            <a:r>
              <a:rPr lang="zh-TW" altLang="en-US" dirty="0"/>
              <a:t> 連接樹莓派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D1BA35-F85D-88C9-3187-2D14F9996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70BA13-7063-4A2E-31A6-84883357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00200"/>
            <a:ext cx="8435139" cy="51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09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C9756-3BEB-FE6F-9852-9C0BCE72C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85F94-FB93-ED66-9F5E-7B6F1B12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7388861" cy="697230"/>
          </a:xfrm>
        </p:spPr>
        <p:txBody>
          <a:bodyPr/>
          <a:lstStyle/>
          <a:p>
            <a:r>
              <a:rPr lang="en-US" altLang="zh-TW" dirty="0" err="1"/>
              <a:t>MobaXterm</a:t>
            </a:r>
            <a:r>
              <a:rPr lang="en-US" altLang="zh-TW" dirty="0"/>
              <a:t> – SSH</a:t>
            </a:r>
            <a:r>
              <a:rPr lang="zh-TW" altLang="en-US" dirty="0"/>
              <a:t> 連接樹莓派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96AA77-7722-911C-F8DB-EAFC7A6AB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37755D-C86C-D882-AA37-765363FDB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50" y="1600200"/>
            <a:ext cx="7486364" cy="506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4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SSH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10568305" cy="44183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360045" indent="-228600" algn="just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40" dirty="0">
                <a:latin typeface="標楷體"/>
                <a:cs typeface="標楷體"/>
              </a:rPr>
              <a:t>全名叫做</a:t>
            </a:r>
            <a:r>
              <a:rPr sz="2800" spc="-20" dirty="0">
                <a:latin typeface="Rockwell"/>
                <a:cs typeface="Rockwell"/>
              </a:rPr>
              <a:t>Secure Shell</a:t>
            </a:r>
            <a:r>
              <a:rPr sz="2800" spc="-40" dirty="0">
                <a:latin typeface="標楷體"/>
                <a:cs typeface="標楷體"/>
              </a:rPr>
              <a:t>，是一種安全的遠端連接方式。它可以讓我們從一台電腦連接到另一台電腦，進行遠端操作，比如控制伺服器或進行管理工作。</a:t>
            </a:r>
            <a:endParaRPr sz="2800">
              <a:latin typeface="標楷體"/>
              <a:cs typeface="標楷體"/>
            </a:endParaRPr>
          </a:p>
          <a:p>
            <a:pPr marL="241300" marR="257810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標楷體"/>
                <a:cs typeface="標楷體"/>
              </a:rPr>
              <a:t>以前大家常用的 </a:t>
            </a:r>
            <a:r>
              <a:rPr sz="2800" spc="-40" dirty="0">
                <a:latin typeface="Rockwell"/>
                <a:cs typeface="Rockwell"/>
              </a:rPr>
              <a:t>Telnet</a:t>
            </a:r>
            <a:r>
              <a:rPr sz="2800" spc="-15" dirty="0">
                <a:latin typeface="Rockwell"/>
                <a:cs typeface="Rockwell"/>
              </a:rPr>
              <a:t> </a:t>
            </a:r>
            <a:r>
              <a:rPr sz="2800" spc="-30" dirty="0">
                <a:latin typeface="標楷體"/>
                <a:cs typeface="標楷體"/>
              </a:rPr>
              <a:t>就像是開放的管道，誰都可以攔截我們的</a:t>
            </a:r>
            <a:r>
              <a:rPr sz="2800" spc="-95" dirty="0">
                <a:latin typeface="標楷體"/>
                <a:cs typeface="標楷體"/>
              </a:rPr>
              <a:t>通訊，所以不安全。而 </a:t>
            </a:r>
            <a:r>
              <a:rPr sz="2800" spc="-20" dirty="0">
                <a:latin typeface="Rockwell"/>
                <a:cs typeface="Rockwell"/>
              </a:rPr>
              <a:t>SSH</a:t>
            </a:r>
            <a:r>
              <a:rPr sz="2800" spc="-15" dirty="0">
                <a:latin typeface="Rockwell"/>
                <a:cs typeface="Rockwell"/>
              </a:rPr>
              <a:t> </a:t>
            </a:r>
            <a:r>
              <a:rPr sz="2800" spc="-30" dirty="0">
                <a:latin typeface="標楷體"/>
                <a:cs typeface="標楷體"/>
              </a:rPr>
              <a:t>加入了兩個重要功能：</a:t>
            </a:r>
            <a:endParaRPr sz="2800">
              <a:latin typeface="標楷體"/>
              <a:cs typeface="標楷體"/>
            </a:endParaRPr>
          </a:p>
          <a:p>
            <a:pPr marL="241300" indent="-2286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使用者驗證：確認只有經過授權的人才能進入系統。</a:t>
            </a:r>
            <a:endParaRPr sz="2800">
              <a:latin typeface="標楷體"/>
              <a:cs typeface="標楷體"/>
            </a:endParaRPr>
          </a:p>
          <a:p>
            <a:pPr marL="241300" indent="-228600" algn="just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加密通訊：把所有傳輸的數據進行加密，確保中途不會被人竊聽。</a:t>
            </a:r>
            <a:endParaRPr sz="2800">
              <a:latin typeface="標楷體"/>
              <a:cs typeface="標楷體"/>
            </a:endParaRPr>
          </a:p>
          <a:p>
            <a:pPr marL="241300" marR="347980" indent="-228600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標楷體"/>
                <a:cs typeface="標楷體"/>
              </a:rPr>
              <a:t>簡單來說，</a:t>
            </a:r>
            <a:r>
              <a:rPr sz="2800" dirty="0">
                <a:latin typeface="Rockwell"/>
                <a:cs typeface="Rockwell"/>
              </a:rPr>
              <a:t>SSH </a:t>
            </a:r>
            <a:r>
              <a:rPr sz="2800" spc="-40" dirty="0">
                <a:latin typeface="標楷體"/>
                <a:cs typeface="標楷體"/>
              </a:rPr>
              <a:t>就像是一個加密的隧道，讓我們可以安全地進入另一台電腦工作，不用擔心資料被偷看或被盜用。這就是為什麼</a:t>
            </a:r>
            <a:r>
              <a:rPr sz="2800" spc="-150" dirty="0">
                <a:latin typeface="標楷體"/>
                <a:cs typeface="標楷體"/>
              </a:rPr>
              <a:t>它取代了舊的 </a:t>
            </a:r>
            <a:r>
              <a:rPr sz="2800" spc="-20" dirty="0">
                <a:latin typeface="Rockwell"/>
                <a:cs typeface="Rockwell"/>
              </a:rPr>
              <a:t>Telnet</a:t>
            </a:r>
            <a:r>
              <a:rPr sz="2800" spc="5" dirty="0">
                <a:latin typeface="Rockwell"/>
                <a:cs typeface="Rockwell"/>
              </a:rPr>
              <a:t> </a:t>
            </a:r>
            <a:r>
              <a:rPr sz="2800" spc="-40" dirty="0">
                <a:latin typeface="標楷體"/>
                <a:cs typeface="標楷體"/>
              </a:rPr>
              <a:t>成為現在主流的遠端連接工具。</a:t>
            </a:r>
            <a:endParaRPr sz="28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3A721-02B5-04A0-B338-38956C9C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7312661" cy="697230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虛擬環境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Linux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B190EE-3EED-977C-1523-C02393797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5353685" cy="1292662"/>
          </a:xfrm>
        </p:spPr>
        <p:txBody>
          <a:bodyPr/>
          <a:lstStyle/>
          <a:p>
            <a:r>
              <a:rPr lang="en-US" altLang="zh-TW" dirty="0"/>
              <a:t>python -m </a:t>
            </a:r>
            <a:r>
              <a:rPr lang="en-US" altLang="zh-TW" dirty="0" err="1"/>
              <a:t>venv</a:t>
            </a:r>
            <a:r>
              <a:rPr lang="en-US" altLang="zh-TW" dirty="0"/>
              <a:t> env1</a:t>
            </a:r>
          </a:p>
          <a:p>
            <a:r>
              <a:rPr lang="en-US" altLang="zh-TW" dirty="0"/>
              <a:t>source env1/bin/activate</a:t>
            </a:r>
          </a:p>
          <a:p>
            <a:r>
              <a:rPr lang="en-US" altLang="zh-TW" dirty="0"/>
              <a:t>deactivate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452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6672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微軟正黑體"/>
                <a:cs typeface="微軟正黑體"/>
              </a:rPr>
              <a:t>材料清點 </a:t>
            </a:r>
            <a:r>
              <a:rPr spc="-5" dirty="0"/>
              <a:t>- </a:t>
            </a:r>
            <a:r>
              <a:rPr spc="-10" dirty="0">
                <a:latin typeface="微軟正黑體"/>
                <a:cs typeface="微軟正黑體"/>
              </a:rPr>
              <a:t>樹莓派系統模組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2341"/>
            <a:ext cx="345376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樹莓派系統模組含：</a:t>
            </a:r>
            <a:endParaRPr sz="2800">
              <a:latin typeface="標楷體"/>
              <a:cs typeface="標楷體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標楷體"/>
                <a:cs typeface="標楷體"/>
              </a:rPr>
              <a:t>樹梅派</a:t>
            </a:r>
            <a:r>
              <a:rPr sz="2800" dirty="0">
                <a:latin typeface="Rockwell"/>
                <a:cs typeface="Rockwell"/>
              </a:rPr>
              <a:t>(Pi</a:t>
            </a:r>
            <a:r>
              <a:rPr sz="2800" spc="-60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4)</a:t>
            </a:r>
            <a:r>
              <a:rPr sz="2800" spc="-15" dirty="0">
                <a:latin typeface="Rockwell"/>
                <a:cs typeface="Rockwell"/>
              </a:rPr>
              <a:t> </a:t>
            </a:r>
            <a:r>
              <a:rPr sz="2800" spc="-360" dirty="0">
                <a:latin typeface="標楷體"/>
                <a:cs typeface="標楷體"/>
              </a:rPr>
              <a:t>× </a:t>
            </a:r>
            <a:r>
              <a:rPr sz="2800" spc="-50" dirty="0">
                <a:latin typeface="Rockwell"/>
                <a:cs typeface="Rockwell"/>
              </a:rPr>
              <a:t>1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6904" y="2150401"/>
            <a:ext cx="5548629" cy="41613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12F7-1596-5A28-D53B-21511718A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09AEB-C0F2-57B4-1AA7-35C912BC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17296"/>
            <a:ext cx="7312661" cy="697230"/>
          </a:xfrm>
        </p:spPr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虛擬環境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Windows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5CF198-EAB4-3453-4749-1E28ADEF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716303"/>
            <a:ext cx="5353685" cy="1292662"/>
          </a:xfrm>
        </p:spPr>
        <p:txBody>
          <a:bodyPr/>
          <a:lstStyle/>
          <a:p>
            <a:r>
              <a:rPr lang="en-US" altLang="zh-TW" dirty="0"/>
              <a:t>python -m </a:t>
            </a:r>
            <a:r>
              <a:rPr lang="en-US" altLang="zh-TW" dirty="0" err="1"/>
              <a:t>venv</a:t>
            </a:r>
            <a:r>
              <a:rPr lang="en-US" altLang="zh-TW" dirty="0"/>
              <a:t> env1</a:t>
            </a:r>
          </a:p>
          <a:p>
            <a:r>
              <a:rPr lang="en-US" altLang="zh-TW" dirty="0"/>
              <a:t>env1\Scripts\activate</a:t>
            </a:r>
          </a:p>
          <a:p>
            <a:r>
              <a:rPr lang="en-US" altLang="zh-TW" dirty="0"/>
              <a:t>deactivate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3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6672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微軟正黑體"/>
                <a:cs typeface="微軟正黑體"/>
              </a:rPr>
              <a:t>材料清點 </a:t>
            </a:r>
            <a:r>
              <a:rPr spc="-5" dirty="0"/>
              <a:t>- </a:t>
            </a:r>
            <a:r>
              <a:rPr spc="-10" dirty="0">
                <a:latin typeface="微軟正黑體"/>
                <a:cs typeface="微軟正黑體"/>
              </a:rPr>
              <a:t>樹莓派系統模組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67916"/>
            <a:ext cx="151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Rockwell"/>
                <a:cs typeface="Rockwell"/>
              </a:rPr>
              <a:t>SD</a:t>
            </a:r>
            <a:r>
              <a:rPr sz="2800" spc="-245" dirty="0">
                <a:latin typeface="標楷體"/>
                <a:cs typeface="標楷體"/>
              </a:rPr>
              <a:t>卡× </a:t>
            </a:r>
            <a:r>
              <a:rPr sz="2800" spc="-50" dirty="0">
                <a:latin typeface="Rockwell"/>
                <a:cs typeface="Rockwell"/>
              </a:rPr>
              <a:t>1</a:t>
            </a:r>
            <a:endParaRPr sz="2800" dirty="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571" y="1406650"/>
            <a:ext cx="4203319" cy="54513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6672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微軟正黑體"/>
                <a:cs typeface="微軟正黑體"/>
              </a:rPr>
              <a:t>材料清點 </a:t>
            </a:r>
            <a:r>
              <a:rPr spc="-5" dirty="0"/>
              <a:t>- </a:t>
            </a:r>
            <a:r>
              <a:rPr spc="-10" dirty="0">
                <a:latin typeface="微軟正黑體"/>
                <a:cs typeface="微軟正黑體"/>
              </a:rPr>
              <a:t>樹莓派系統模組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67916"/>
            <a:ext cx="17805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標楷體"/>
                <a:cs typeface="標楷體"/>
              </a:rPr>
              <a:t>讀卡機× </a:t>
            </a:r>
            <a:r>
              <a:rPr sz="2800" spc="-50" dirty="0">
                <a:latin typeface="Rockwell"/>
                <a:cs typeface="Rockwell"/>
              </a:rPr>
              <a:t>1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186" y="1690712"/>
            <a:ext cx="3740403" cy="49672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419" y="3019425"/>
            <a:ext cx="4623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微軟正黑體"/>
                <a:cs typeface="微軟正黑體"/>
              </a:rPr>
              <a:t>開始格式化記憶卡</a:t>
            </a:r>
            <a:r>
              <a:rPr spc="-50" dirty="0"/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3383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修改電腦設定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303"/>
            <a:ext cx="3880485" cy="32524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20" dirty="0">
                <a:latin typeface="標楷體"/>
                <a:cs typeface="標楷體"/>
              </a:rPr>
              <a:t>開啟</a:t>
            </a:r>
            <a:r>
              <a:rPr sz="2800" spc="-10" dirty="0">
                <a:latin typeface="Rockwell"/>
                <a:cs typeface="Rockwell"/>
              </a:rPr>
              <a:t>"</a:t>
            </a:r>
            <a:r>
              <a:rPr sz="2800" spc="-25" dirty="0">
                <a:latin typeface="標楷體"/>
                <a:cs typeface="標楷體"/>
              </a:rPr>
              <a:t>設定</a:t>
            </a:r>
            <a:r>
              <a:rPr sz="2800" spc="-50" dirty="0">
                <a:latin typeface="Rockwell"/>
                <a:cs typeface="Rockwell"/>
              </a:rPr>
              <a:t>“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35" dirty="0">
                <a:latin typeface="標楷體"/>
                <a:cs typeface="標楷體"/>
              </a:rPr>
              <a:t>按 </a:t>
            </a:r>
            <a:r>
              <a:rPr sz="2800" spc="-10" dirty="0">
                <a:latin typeface="Rockwell"/>
                <a:cs typeface="Rockwell"/>
              </a:rPr>
              <a:t>"</a:t>
            </a:r>
            <a:r>
              <a:rPr sz="2800" spc="-35" dirty="0">
                <a:latin typeface="標楷體"/>
                <a:cs typeface="標楷體"/>
              </a:rPr>
              <a:t>網路和網際網路</a:t>
            </a:r>
            <a:r>
              <a:rPr sz="2800" spc="-50" dirty="0">
                <a:latin typeface="Rockwell"/>
                <a:cs typeface="Rockwell"/>
              </a:rPr>
              <a:t>“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45" dirty="0">
                <a:latin typeface="標楷體"/>
                <a:cs typeface="標楷體"/>
              </a:rPr>
              <a:t>按 </a:t>
            </a:r>
            <a:r>
              <a:rPr sz="2800" spc="-10" dirty="0">
                <a:latin typeface="Rockwell"/>
                <a:cs typeface="Rockwell"/>
              </a:rPr>
              <a:t>"</a:t>
            </a:r>
            <a:r>
              <a:rPr sz="2800" spc="-25" dirty="0">
                <a:latin typeface="標楷體"/>
                <a:cs typeface="標楷體"/>
              </a:rPr>
              <a:t>行動熱點</a:t>
            </a:r>
            <a:r>
              <a:rPr sz="2800" spc="-50" dirty="0">
                <a:latin typeface="Rockwell"/>
                <a:cs typeface="Rockwell"/>
              </a:rPr>
              <a:t>“</a:t>
            </a:r>
            <a:endParaRPr sz="2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5" dirty="0">
                <a:latin typeface="標楷體"/>
                <a:cs typeface="標楷體"/>
              </a:rPr>
              <a:t>按 </a:t>
            </a:r>
            <a:r>
              <a:rPr sz="2800" spc="-20" dirty="0">
                <a:latin typeface="Rockwell"/>
                <a:cs typeface="Rockwell"/>
              </a:rPr>
              <a:t>"</a:t>
            </a:r>
            <a:r>
              <a:rPr sz="2800" spc="-30" dirty="0">
                <a:latin typeface="標楷體"/>
                <a:cs typeface="標楷體"/>
              </a:rPr>
              <a:t>編輯</a:t>
            </a:r>
            <a:r>
              <a:rPr sz="2800" spc="-50" dirty="0">
                <a:latin typeface="Rockwell"/>
                <a:cs typeface="Rockwell"/>
              </a:rPr>
              <a:t>“</a:t>
            </a:r>
            <a:endParaRPr sz="280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標楷體"/>
                <a:cs typeface="標楷體"/>
              </a:rPr>
              <a:t>名稱設定成自己的學號</a:t>
            </a:r>
            <a:endParaRPr sz="2400">
              <a:latin typeface="標楷體"/>
              <a:cs typeface="標楷體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標楷體"/>
                <a:cs typeface="標楷體"/>
              </a:rPr>
              <a:t>密碼請設為</a:t>
            </a:r>
            <a:r>
              <a:rPr sz="2400" spc="-10" dirty="0">
                <a:latin typeface="Rockwell"/>
                <a:cs typeface="Rockwell"/>
              </a:rPr>
              <a:t>8</a:t>
            </a:r>
            <a:r>
              <a:rPr sz="2400" dirty="0">
                <a:latin typeface="標楷體"/>
                <a:cs typeface="標楷體"/>
              </a:rPr>
              <a:t>個</a:t>
            </a:r>
            <a:r>
              <a:rPr sz="2400" spc="-50" dirty="0">
                <a:latin typeface="Rockwell"/>
                <a:cs typeface="Rockwell"/>
              </a:rPr>
              <a:t>0</a:t>
            </a:r>
            <a:endParaRPr sz="2400">
              <a:latin typeface="Rockwell"/>
              <a:cs typeface="Rockwell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solidFill>
                  <a:srgbClr val="FF0000"/>
                </a:solidFill>
                <a:latin typeface="標楷體"/>
                <a:cs typeface="標楷體"/>
              </a:rPr>
              <a:t>網路頻帶選擇</a:t>
            </a:r>
            <a:r>
              <a:rPr sz="2400" dirty="0">
                <a:solidFill>
                  <a:srgbClr val="FF0000"/>
                </a:solidFill>
                <a:latin typeface="Rockwell"/>
                <a:cs typeface="Rockwell"/>
              </a:rPr>
              <a:t>"2.4</a:t>
            </a:r>
            <a:r>
              <a:rPr sz="2400" spc="5" dirty="0">
                <a:solidFill>
                  <a:srgbClr val="FF0000"/>
                </a:solidFill>
                <a:latin typeface="Rockwell"/>
                <a:cs typeface="Rockwell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Rockwell"/>
                <a:cs typeface="Rockwell"/>
              </a:rPr>
              <a:t>GHz"</a:t>
            </a:r>
            <a:endParaRPr sz="24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1723" y="0"/>
            <a:ext cx="6780276" cy="6857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4248"/>
            <a:ext cx="2879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Rapsberry</a:t>
            </a:r>
            <a:r>
              <a:rPr spc="-229" dirty="0"/>
              <a:t> </a:t>
            </a:r>
            <a:r>
              <a:rPr spc="-25" dirty="0"/>
              <a:t>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6835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Rockwell"/>
                <a:cs typeface="Rockwell"/>
              </a:rPr>
              <a:t>https:/</a:t>
            </a:r>
            <a:r>
              <a:rPr sz="2800" spc="-10" dirty="0">
                <a:latin typeface="Rockwell"/>
                <a:cs typeface="Rockwell"/>
                <a:hlinkClick r:id="rId2"/>
              </a:rPr>
              <a:t>/w</a:t>
            </a:r>
            <a:r>
              <a:rPr sz="2800" spc="-10" dirty="0">
                <a:latin typeface="Rockwell"/>
                <a:cs typeface="Rockwell"/>
              </a:rPr>
              <a:t>w</a:t>
            </a:r>
            <a:r>
              <a:rPr sz="2800" spc="-10" dirty="0">
                <a:latin typeface="Rockwell"/>
                <a:cs typeface="Rockwell"/>
                <a:hlinkClick r:id="rId2"/>
              </a:rPr>
              <a:t>w.raspberrypi.com/software/</a:t>
            </a:r>
            <a:endParaRPr sz="2800">
              <a:latin typeface="Rockwell"/>
              <a:cs typeface="Rockwel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8593" y="2587625"/>
            <a:ext cx="3638550" cy="36385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296"/>
            <a:ext cx="5782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微軟正黑體"/>
                <a:cs typeface="微軟正黑體"/>
              </a:rPr>
              <a:t>將</a:t>
            </a:r>
            <a:r>
              <a:rPr spc="-20" dirty="0"/>
              <a:t>MicroSD</a:t>
            </a:r>
            <a:r>
              <a:rPr spc="-15" dirty="0">
                <a:latin typeface="微軟正黑體"/>
                <a:cs typeface="微軟正黑體"/>
              </a:rPr>
              <a:t>卡放入讀卡機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2637"/>
            <a:ext cx="4166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0" dirty="0">
                <a:latin typeface="標楷體"/>
                <a:cs typeface="標楷體"/>
              </a:rPr>
              <a:t>請注意方向，並插上電腦</a:t>
            </a:r>
            <a:endParaRPr sz="2800">
              <a:latin typeface="標楷體"/>
              <a:cs typeface="標楷體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853" y="2210180"/>
            <a:ext cx="7613777" cy="42826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428</Words>
  <Application>Microsoft Office PowerPoint</Application>
  <PresentationFormat>寬螢幕</PresentationFormat>
  <Paragraphs>131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微軟正黑體</vt:lpstr>
      <vt:lpstr>標楷體</vt:lpstr>
      <vt:lpstr>Arial</vt:lpstr>
      <vt:lpstr>Arial Black</vt:lpstr>
      <vt:lpstr>Rockwell</vt:lpstr>
      <vt:lpstr>Tw Cen MT</vt:lpstr>
      <vt:lpstr>Wingdings</vt:lpstr>
      <vt:lpstr>Office Theme</vt:lpstr>
      <vt:lpstr>創意物聯網 Day1</vt:lpstr>
      <vt:lpstr>目錄</vt:lpstr>
      <vt:lpstr>材料清點 - 樹莓派系統模組</vt:lpstr>
      <vt:lpstr>材料清點 - 樹莓派系統模組</vt:lpstr>
      <vt:lpstr>材料清點 - 樹莓派系統模組</vt:lpstr>
      <vt:lpstr>開始格式化記憶卡!</vt:lpstr>
      <vt:lpstr>修改電腦設定</vt:lpstr>
      <vt:lpstr>Rapsberry PI</vt:lpstr>
      <vt:lpstr>將MicroSD卡放入讀卡機</vt:lpstr>
      <vt:lpstr>Raspberry Pi</vt:lpstr>
      <vt:lpstr>PowerPoint 簡報</vt:lpstr>
      <vt:lpstr>Raspberry Pi</vt:lpstr>
      <vt:lpstr>Raspberry Pi</vt:lpstr>
      <vt:lpstr>PowerPoint 簡報</vt:lpstr>
      <vt:lpstr>樹梅派介紹</vt:lpstr>
      <vt:lpstr>樹梅派介紹 - 版本比較</vt:lpstr>
      <vt:lpstr>樹梅派介紹</vt:lpstr>
      <vt:lpstr>樹梅派介紹</vt:lpstr>
      <vt:lpstr>樹梅派介紹</vt:lpstr>
      <vt:lpstr>樹梅派介紹</vt:lpstr>
      <vt:lpstr>樹梅派介紹</vt:lpstr>
      <vt:lpstr>樹梅派介紹</vt:lpstr>
      <vt:lpstr>樹梅派安裝</vt:lpstr>
      <vt:lpstr>樹梅派檢查</vt:lpstr>
      <vt:lpstr>MobaXterm 安裝</vt:lpstr>
      <vt:lpstr>MobaXterm – SSH 連接樹莓派</vt:lpstr>
      <vt:lpstr>MobaXterm – SSH 連接樹莓派</vt:lpstr>
      <vt:lpstr>SSH</vt:lpstr>
      <vt:lpstr>Python虛擬環境 - Linux</vt:lpstr>
      <vt:lpstr>Python虛擬環境 -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劉柏志</dc:creator>
  <cp:lastModifiedBy>謝富祥 HSIEH,FU-HSIANG</cp:lastModifiedBy>
  <cp:revision>19</cp:revision>
  <dcterms:created xsi:type="dcterms:W3CDTF">2025-07-28T05:06:49Z</dcterms:created>
  <dcterms:modified xsi:type="dcterms:W3CDTF">2025-07-28T05:47:45Z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適用於 Microsoft 365 的 Microsoft® PowerPoint®</vt:lpwstr>
  </property>
  <property fmtid="{D5CDD505-2E9C-101B-9397-08002B2CF9AE}" pid="4" name="LastSaved">
    <vt:filetime>2025-07-28T00:00:00Z</vt:filetime>
  </property>
  <property fmtid="{D5CDD505-2E9C-101B-9397-08002B2CF9AE}" pid="5" name="Producer">
    <vt:lpwstr>適用於 Microsoft 365 的 Microsoft® PowerPoint®</vt:lpwstr>
  </property>
</Properties>
</file>