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7" r:id="rId17"/>
    <p:sldId id="298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4248"/>
            <a:ext cx="15081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4248"/>
            <a:ext cx="6005830" cy="700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4967605" cy="156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9414" y="6439946"/>
            <a:ext cx="25463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2219123"/>
            <a:ext cx="3835400" cy="1663340"/>
          </a:xfrm>
          <a:prstGeom prst="rect">
            <a:avLst/>
          </a:prstGeom>
        </p:spPr>
        <p:txBody>
          <a:bodyPr vert="horz" wrap="square" lIns="0" tIns="293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0"/>
              </a:spcBef>
            </a:pPr>
            <a:r>
              <a:rPr lang="zh-TW" altLang="en-US" sz="6000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創意</a:t>
            </a:r>
            <a:r>
              <a:rPr sz="6000" spc="-20" dirty="0" err="1">
                <a:latin typeface="微軟正黑體"/>
                <a:cs typeface="微軟正黑體"/>
              </a:rPr>
              <a:t>物聯網</a:t>
            </a:r>
            <a:endParaRPr sz="6000" dirty="0">
              <a:latin typeface="微軟正黑體"/>
              <a:cs typeface="微軟正黑體"/>
            </a:endParaRPr>
          </a:p>
          <a:p>
            <a:pPr marL="1396365" marR="1387475" algn="ctr">
              <a:lnSpc>
                <a:spcPct val="125000"/>
              </a:lnSpc>
              <a:spcBef>
                <a:spcPts val="160"/>
              </a:spcBef>
            </a:pPr>
            <a:r>
              <a:rPr lang="en-US" altLang="zh-TW" sz="2400" spc="-25" dirty="0">
                <a:latin typeface="Rockwell"/>
                <a:cs typeface="Rockwell"/>
              </a:rPr>
              <a:t>Day1</a:t>
            </a:r>
            <a:endParaRPr sz="24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5" dirty="0"/>
              <a:t> – </a:t>
            </a:r>
            <a:r>
              <a:rPr spc="-20" dirty="0">
                <a:latin typeface="微軟正黑體"/>
                <a:cs typeface="微軟正黑體"/>
              </a:rPr>
              <a:t>可能碰到的問題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9049385" cy="249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20" dirty="0">
                <a:latin typeface="標楷體"/>
                <a:cs typeface="標楷體"/>
              </a:rPr>
              <a:t>如果</a:t>
            </a:r>
            <a:r>
              <a:rPr sz="2800" dirty="0">
                <a:latin typeface="Rockwell"/>
                <a:cs typeface="Rockwell"/>
              </a:rPr>
              <a:t>cmd</a:t>
            </a:r>
            <a:r>
              <a:rPr sz="2800" spc="-170" dirty="0">
                <a:latin typeface="Rockwell"/>
                <a:cs typeface="Rockwell"/>
              </a:rPr>
              <a:t> </a:t>
            </a:r>
            <a:r>
              <a:rPr sz="2800" spc="320" dirty="0">
                <a:latin typeface="標楷體"/>
                <a:cs typeface="標楷體"/>
              </a:rPr>
              <a:t>執行</a:t>
            </a:r>
            <a:r>
              <a:rPr sz="2800" dirty="0">
                <a:latin typeface="Rockwell"/>
                <a:cs typeface="Rockwell"/>
              </a:rPr>
              <a:t>python</a:t>
            </a:r>
            <a:r>
              <a:rPr sz="2800" spc="-95" dirty="0">
                <a:latin typeface="Rockwell"/>
                <a:cs typeface="Rockwell"/>
              </a:rPr>
              <a:t> </a:t>
            </a:r>
            <a:r>
              <a:rPr sz="2800" spc="-254" dirty="0">
                <a:latin typeface="標楷體"/>
                <a:cs typeface="標楷體"/>
              </a:rPr>
              <a:t>跑出 </a:t>
            </a:r>
            <a:r>
              <a:rPr sz="2800" spc="-10" dirty="0">
                <a:latin typeface="Rockwell"/>
                <a:cs typeface="Rockwell"/>
              </a:rPr>
              <a:t>Microsoft</a:t>
            </a:r>
            <a:r>
              <a:rPr sz="2800" spc="-80" dirty="0">
                <a:latin typeface="Rockwell"/>
                <a:cs typeface="Rockwell"/>
              </a:rPr>
              <a:t> </a:t>
            </a:r>
            <a:r>
              <a:rPr sz="2800" spc="-10" dirty="0">
                <a:latin typeface="Rockwell"/>
                <a:cs typeface="Rockwell"/>
              </a:rPr>
              <a:t>Store</a:t>
            </a:r>
            <a:endParaRPr sz="2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Wingdings"/>
                <a:cs typeface="Wingdings"/>
              </a:rPr>
              <a:t></a:t>
            </a:r>
            <a:r>
              <a:rPr sz="2800" spc="320" dirty="0">
                <a:latin typeface="標楷體"/>
                <a:cs typeface="標楷體"/>
              </a:rPr>
              <a:t>設定</a:t>
            </a:r>
            <a:r>
              <a:rPr sz="2800" spc="-25" dirty="0">
                <a:latin typeface="Rockwell"/>
                <a:cs typeface="Rockwell"/>
              </a:rPr>
              <a:t>(</a:t>
            </a:r>
            <a:r>
              <a:rPr sz="2800" spc="-35" dirty="0">
                <a:latin typeface="標楷體"/>
                <a:cs typeface="標楷體"/>
              </a:rPr>
              <a:t>或是直接在工作列搜尋</a:t>
            </a:r>
            <a:r>
              <a:rPr sz="2800" spc="30" dirty="0">
                <a:latin typeface="Rockwell"/>
                <a:cs typeface="Rockwell"/>
              </a:rPr>
              <a:t>) ”</a:t>
            </a:r>
            <a:r>
              <a:rPr sz="2800" spc="-35" dirty="0">
                <a:latin typeface="標楷體"/>
                <a:cs typeface="標楷體"/>
              </a:rPr>
              <a:t>管理應用程式執行別名</a:t>
            </a:r>
            <a:r>
              <a:rPr sz="2800" spc="-50" dirty="0">
                <a:latin typeface="Rockwell"/>
                <a:cs typeface="Rockwell"/>
              </a:rPr>
              <a:t>”</a:t>
            </a:r>
            <a:endParaRPr sz="2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Wingdings"/>
                <a:cs typeface="Wingdings"/>
              </a:rPr>
              <a:t></a:t>
            </a:r>
            <a:r>
              <a:rPr sz="2800" dirty="0">
                <a:latin typeface="Rockwell"/>
                <a:cs typeface="Rockwell"/>
              </a:rPr>
              <a:t>App</a:t>
            </a:r>
            <a:r>
              <a:rPr sz="2800" spc="-100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Installer</a:t>
            </a:r>
            <a:r>
              <a:rPr sz="2800" spc="-85" dirty="0">
                <a:latin typeface="Rockwell"/>
                <a:cs typeface="Rockwell"/>
              </a:rPr>
              <a:t> </a:t>
            </a:r>
            <a:r>
              <a:rPr sz="2800" spc="-35" dirty="0">
                <a:latin typeface="標楷體"/>
                <a:cs typeface="標楷體"/>
              </a:rPr>
              <a:t>功能關閉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140" y="4514710"/>
            <a:ext cx="6096859" cy="16385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VSCode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527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Rockwell"/>
                <a:cs typeface="Rockwell"/>
                <a:hlinkClick r:id="rId2"/>
              </a:rPr>
              <a:t>https://code.visualstudio.com/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12" y="2431148"/>
            <a:ext cx="11898376" cy="43249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VSCode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3098800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一直按下一步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這頁推薦全部勾選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等它安裝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667" y="1347850"/>
            <a:ext cx="7001891" cy="49822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VSCode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416687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204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點左邊的四個框框</a:t>
            </a:r>
            <a:endParaRPr sz="2800" dirty="0">
              <a:latin typeface="標楷體"/>
              <a:cs typeface="標楷體"/>
            </a:endParaRPr>
          </a:p>
          <a:p>
            <a:pPr marL="241300">
              <a:lnSpc>
                <a:spcPts val="3204"/>
              </a:lnSpc>
            </a:pPr>
            <a:r>
              <a:rPr sz="2800" spc="-10" dirty="0">
                <a:latin typeface="Rockwell"/>
                <a:cs typeface="Rockwell"/>
              </a:rPr>
              <a:t>(Extention)</a:t>
            </a:r>
            <a:endParaRPr sz="28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 dirty="0">
              <a:latin typeface="Rockwell"/>
              <a:cs typeface="Rockwell"/>
            </a:endParaRPr>
          </a:p>
          <a:p>
            <a:pPr marL="241300" marR="5080" indent="-228600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上面的搜尋列可以找自己想安裝的擴充功能。</a:t>
            </a:r>
            <a:endParaRPr sz="2800" dirty="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請安裝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Rockwell"/>
                <a:cs typeface="Rockwell"/>
              </a:rPr>
              <a:t>Python</a:t>
            </a:r>
            <a:endParaRPr lang="en-US" sz="2400" dirty="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800" spc="-30" dirty="0">
                <a:latin typeface="標楷體"/>
                <a:cs typeface="標楷體"/>
              </a:rPr>
              <a:t>彈性安裝</a:t>
            </a:r>
            <a:r>
              <a:rPr lang="en-US" altLang="zh-TW" sz="2800" spc="-50" dirty="0">
                <a:latin typeface="Rockwell"/>
                <a:cs typeface="Rockwell"/>
              </a:rPr>
              <a:t>:</a:t>
            </a:r>
            <a:endParaRPr lang="zh-TW" altLang="en-US" sz="28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Rockwell"/>
                <a:cs typeface="Rockwell"/>
              </a:rPr>
              <a:t>(Chinese)</a:t>
            </a:r>
            <a:endParaRPr sz="2400" dirty="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242" y="1337627"/>
            <a:ext cx="6544564" cy="48393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VSCode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5503545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0" dirty="0">
                <a:latin typeface="標楷體"/>
                <a:cs typeface="標楷體"/>
              </a:rPr>
              <a:t>左上的</a:t>
            </a:r>
            <a:r>
              <a:rPr sz="2800" dirty="0">
                <a:latin typeface="Rockwell"/>
                <a:cs typeface="Rockwell"/>
              </a:rPr>
              <a:t>File</a:t>
            </a:r>
            <a:r>
              <a:rPr sz="2800" spc="-45" dirty="0">
                <a:latin typeface="Rockwell"/>
                <a:cs typeface="Rockwell"/>
              </a:rPr>
              <a:t> </a:t>
            </a: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Rockwell"/>
                <a:cs typeface="Rockwell"/>
              </a:rPr>
              <a:t>Open</a:t>
            </a:r>
            <a:r>
              <a:rPr sz="2800" spc="-55" dirty="0">
                <a:latin typeface="Rockwell"/>
                <a:cs typeface="Rockwell"/>
              </a:rPr>
              <a:t> </a:t>
            </a:r>
            <a:r>
              <a:rPr sz="2800" spc="-10" dirty="0">
                <a:latin typeface="Rockwell"/>
                <a:cs typeface="Rockwell"/>
              </a:rPr>
              <a:t>Folder</a:t>
            </a:r>
            <a:endParaRPr sz="2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300">
              <a:latin typeface="Rockwell"/>
              <a:cs typeface="Rockwell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標楷體"/>
                <a:cs typeface="標楷體"/>
              </a:rPr>
              <a:t>在你心儀的地方新增</a:t>
            </a:r>
            <a:r>
              <a:rPr sz="2800" spc="-25" dirty="0">
                <a:latin typeface="Rockwell"/>
                <a:cs typeface="Rockwell"/>
              </a:rPr>
              <a:t>(</a:t>
            </a:r>
            <a:r>
              <a:rPr sz="2800" spc="-30" dirty="0">
                <a:latin typeface="標楷體"/>
                <a:cs typeface="標楷體"/>
              </a:rPr>
              <a:t>或選擇</a:t>
            </a:r>
            <a:r>
              <a:rPr sz="2800" spc="-25" dirty="0">
                <a:latin typeface="Rockwell"/>
                <a:cs typeface="Rockwell"/>
              </a:rPr>
              <a:t>)</a:t>
            </a:r>
            <a:r>
              <a:rPr sz="2800" spc="-45" dirty="0">
                <a:latin typeface="標楷體"/>
                <a:cs typeface="標楷體"/>
              </a:rPr>
              <a:t>一個</a:t>
            </a:r>
            <a:r>
              <a:rPr sz="2800" spc="-40" dirty="0">
                <a:latin typeface="標楷體"/>
                <a:cs typeface="標楷體"/>
              </a:rPr>
              <a:t>放程式碼的資料夾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Rockwell"/>
                <a:cs typeface="Rockwell"/>
              </a:rPr>
              <a:t>Yes,</a:t>
            </a:r>
            <a:r>
              <a:rPr sz="2800" spc="-235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I</a:t>
            </a:r>
            <a:r>
              <a:rPr sz="2800" spc="-20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trust</a:t>
            </a:r>
            <a:r>
              <a:rPr sz="2800" spc="10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the </a:t>
            </a:r>
            <a:r>
              <a:rPr sz="2800" spc="-10" dirty="0">
                <a:latin typeface="Rockwell"/>
                <a:cs typeface="Rockwell"/>
              </a:rPr>
              <a:t>authors.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7694" y="1495107"/>
            <a:ext cx="4734560" cy="45154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VSCode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>
                <a:latin typeface="標楷體"/>
                <a:cs typeface="標楷體"/>
              </a:rPr>
              <a:t>在左上的地方點選 </a:t>
            </a:r>
            <a:r>
              <a:rPr dirty="0"/>
              <a:t>New</a:t>
            </a:r>
            <a:r>
              <a:rPr spc="-65" dirty="0"/>
              <a:t> </a:t>
            </a:r>
            <a:r>
              <a:rPr spc="-10" dirty="0"/>
              <a:t>File…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pc="35" dirty="0">
                <a:latin typeface="標楷體"/>
                <a:cs typeface="標楷體"/>
              </a:rPr>
              <a:t>輸入檔案名稱，存成</a:t>
            </a:r>
            <a:r>
              <a:rPr dirty="0"/>
              <a:t>.py</a:t>
            </a:r>
            <a:r>
              <a:rPr spc="-60" dirty="0"/>
              <a:t> </a:t>
            </a:r>
            <a:r>
              <a:rPr spc="-40" dirty="0">
                <a:latin typeface="標楷體"/>
                <a:cs typeface="標楷體"/>
              </a:rPr>
              <a:t>檔。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pc="-40" dirty="0">
                <a:latin typeface="標楷體"/>
                <a:cs typeface="標楷體"/>
              </a:rPr>
              <a:t>右邊就可以開始寫程式了。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065" y="1513332"/>
            <a:ext cx="3219957" cy="15337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1013" y="3182099"/>
            <a:ext cx="5068061" cy="31912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3A721-02B5-04A0-B338-38956C9C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12661" cy="69723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虛擬環境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190EE-3EED-977C-1523-C0239379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1292662"/>
          </a:xfrm>
        </p:spPr>
        <p:txBody>
          <a:bodyPr/>
          <a:lstStyle/>
          <a:p>
            <a:r>
              <a:rPr lang="en-US" altLang="zh-TW" dirty="0"/>
              <a:t>python -m </a:t>
            </a:r>
            <a:r>
              <a:rPr lang="en-US" altLang="zh-TW" dirty="0" err="1"/>
              <a:t>venv</a:t>
            </a:r>
            <a:r>
              <a:rPr lang="en-US" altLang="zh-TW" dirty="0"/>
              <a:t> env1</a:t>
            </a:r>
          </a:p>
          <a:p>
            <a:r>
              <a:rPr lang="en-US" altLang="zh-TW" dirty="0"/>
              <a:t>source env1/bin/activate</a:t>
            </a:r>
          </a:p>
          <a:p>
            <a:r>
              <a:rPr lang="en-US" altLang="zh-TW" dirty="0"/>
              <a:t>deactivate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52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12F7-1596-5A28-D53B-21511718A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09AEB-C0F2-57B4-1AA7-35C912BC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12661" cy="69723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虛擬環境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Windows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CF198-EAB4-3453-4749-1E28ADEF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1292662"/>
          </a:xfrm>
        </p:spPr>
        <p:txBody>
          <a:bodyPr/>
          <a:lstStyle/>
          <a:p>
            <a:r>
              <a:rPr lang="en-US" altLang="zh-TW" dirty="0"/>
              <a:t>python -m </a:t>
            </a:r>
            <a:r>
              <a:rPr lang="en-US" altLang="zh-TW" dirty="0" err="1"/>
              <a:t>venv</a:t>
            </a:r>
            <a:r>
              <a:rPr lang="en-US" altLang="zh-TW" dirty="0"/>
              <a:t> env1</a:t>
            </a:r>
          </a:p>
          <a:p>
            <a:r>
              <a:rPr lang="en-US" altLang="zh-TW" dirty="0"/>
              <a:t>env1\Scripts\activate</a:t>
            </a:r>
          </a:p>
          <a:p>
            <a:r>
              <a:rPr lang="en-US" altLang="zh-TW" dirty="0"/>
              <a:t>deactivate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38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202" y="3100781"/>
            <a:ext cx="2864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25" dirty="0"/>
              <a:t> </a:t>
            </a:r>
            <a:r>
              <a:rPr spc="-20" dirty="0"/>
              <a:t>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微軟正黑體"/>
                <a:cs typeface="微軟正黑體"/>
              </a:rPr>
              <a:t>條件判斷</a:t>
            </a:r>
            <a:r>
              <a:rPr spc="-20" dirty="0"/>
              <a:t>: </a:t>
            </a:r>
            <a:r>
              <a:rPr spc="-10" dirty="0"/>
              <a:t>If…elif…else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71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用法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847" y="1825625"/>
            <a:ext cx="3343783" cy="2581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56350" y="1845005"/>
            <a:ext cx="130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30" dirty="0">
                <a:latin typeface="標楷體"/>
                <a:cs typeface="標楷體"/>
              </a:rPr>
              <a:t>例子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1920" y="2428481"/>
            <a:ext cx="5172837" cy="39152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974"/>
            <a:ext cx="10335260" cy="13215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TW" sz="2800" spc="-40" dirty="0">
                <a:latin typeface="標楷體"/>
                <a:cs typeface="標楷體"/>
              </a:rPr>
              <a:t>Python</a:t>
            </a:r>
            <a:r>
              <a:rPr lang="zh-TW" altLang="en-US" sz="2800" spc="-40" dirty="0">
                <a:latin typeface="標楷體"/>
                <a:cs typeface="標楷體"/>
              </a:rPr>
              <a:t>安裝</a:t>
            </a:r>
            <a:endParaRPr lang="en-US" altLang="zh-TW" sz="2800" spc="-40" dirty="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TW" sz="2400" dirty="0" err="1">
                <a:latin typeface="標楷體"/>
                <a:cs typeface="標楷體"/>
              </a:rPr>
              <a:t>Vscode</a:t>
            </a:r>
            <a:r>
              <a:rPr lang="zh-TW" altLang="en-US" sz="2400" dirty="0">
                <a:latin typeface="標楷體"/>
                <a:cs typeface="標楷體"/>
              </a:rPr>
              <a:t>安裝</a:t>
            </a:r>
            <a:endParaRPr lang="en-US" altLang="zh-TW" sz="2400" dirty="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400" dirty="0">
                <a:latin typeface="標楷體"/>
                <a:cs typeface="標楷體"/>
              </a:rPr>
              <a:t>寫</a:t>
            </a:r>
            <a:r>
              <a:rPr lang="en-US" altLang="zh-TW" sz="2400" dirty="0">
                <a:latin typeface="標楷體"/>
                <a:cs typeface="標楷體"/>
              </a:rPr>
              <a:t>Python</a:t>
            </a:r>
            <a:endParaRPr sz="2400" dirty="0">
              <a:latin typeface="標楷體"/>
              <a:cs typeface="標楷體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848600" y="5486400"/>
            <a:ext cx="30195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800" spc="-25" dirty="0">
                <a:latin typeface="標楷體"/>
                <a:cs typeface="標楷體"/>
              </a:rPr>
              <a:t>Ref:</a:t>
            </a:r>
            <a:r>
              <a:rPr lang="zh-TW" altLang="en-US" sz="1800" spc="-25" dirty="0">
                <a:latin typeface="標楷體"/>
                <a:cs typeface="標楷體"/>
              </a:rPr>
              <a:t> </a:t>
            </a:r>
            <a:r>
              <a:rPr sz="1800" spc="-25" dirty="0" err="1">
                <a:latin typeface="標楷體"/>
                <a:cs typeface="標楷體"/>
              </a:rPr>
              <a:t>劉柏志</a:t>
            </a:r>
            <a:r>
              <a:rPr lang="zh-TW" altLang="en-US" sz="1800" spc="-25" dirty="0">
                <a:latin typeface="標楷體"/>
                <a:cs typeface="標楷體"/>
              </a:rPr>
              <a:t> 工業物聯網</a:t>
            </a:r>
            <a:r>
              <a:rPr lang="en-US" altLang="zh-TW" sz="1800" spc="-25" dirty="0">
                <a:latin typeface="標楷體"/>
                <a:cs typeface="標楷體"/>
              </a:rPr>
              <a:t>ppt</a:t>
            </a:r>
            <a:endParaRPr sz="1800" dirty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微軟正黑體"/>
                <a:cs typeface="微軟正黑體"/>
              </a:rPr>
              <a:t>迴圈</a:t>
            </a:r>
            <a:r>
              <a:rPr dirty="0"/>
              <a:t>: </a:t>
            </a:r>
            <a:r>
              <a:rPr spc="-25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71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用法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6350" y="1845005"/>
            <a:ext cx="130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30" dirty="0">
                <a:latin typeface="標楷體"/>
                <a:cs typeface="標楷體"/>
              </a:rPr>
              <a:t>例子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118" y="2625902"/>
            <a:ext cx="3639058" cy="31245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075" y="3058160"/>
            <a:ext cx="5572887" cy="18862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296"/>
            <a:ext cx="2562860" cy="163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微軟正黑體"/>
                <a:cs typeface="微軟正黑體"/>
              </a:rPr>
              <a:t>迴圈</a:t>
            </a:r>
            <a:r>
              <a:rPr sz="4400" dirty="0">
                <a:latin typeface="Tw Cen MT"/>
                <a:cs typeface="Tw Cen MT"/>
              </a:rPr>
              <a:t>: </a:t>
            </a:r>
            <a:r>
              <a:rPr sz="4400" spc="-20" dirty="0">
                <a:latin typeface="Tw Cen MT"/>
                <a:cs typeface="Tw Cen MT"/>
              </a:rPr>
              <a:t>while</a:t>
            </a:r>
            <a:endParaRPr sz="4400">
              <a:latin typeface="Tw Cen MT"/>
              <a:cs typeface="Tw Cen MT"/>
            </a:endParaRPr>
          </a:p>
          <a:p>
            <a:pPr marL="241300" indent="-228600">
              <a:lnSpc>
                <a:spcPct val="100000"/>
              </a:lnSpc>
              <a:spcBef>
                <a:spcPts val="40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用法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678" y="392684"/>
            <a:ext cx="1299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25" dirty="0">
                <a:latin typeface="標楷體"/>
                <a:cs typeface="標楷體"/>
              </a:rPr>
              <a:t>例子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1625" y="2499804"/>
            <a:ext cx="10804525" cy="4039235"/>
            <a:chOff x="1221625" y="2499804"/>
            <a:chExt cx="10804525" cy="4039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625" y="2499804"/>
              <a:ext cx="4229734" cy="40391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5442" y="3456101"/>
              <a:ext cx="6830314" cy="24768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1742" y="1051305"/>
            <a:ext cx="3410457" cy="198145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微軟正黑體"/>
                <a:cs typeface="微軟正黑體"/>
              </a:rPr>
              <a:t>迴圈</a:t>
            </a:r>
            <a:r>
              <a:rPr dirty="0"/>
              <a:t>: </a:t>
            </a:r>
            <a:r>
              <a:rPr spc="-20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0860"/>
            <a:ext cx="130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30" dirty="0">
                <a:latin typeface="標楷體"/>
                <a:cs typeface="標楷體"/>
              </a:rPr>
              <a:t>例子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027912"/>
            <a:ext cx="6096000" cy="46297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94" y="2562035"/>
            <a:ext cx="5954014" cy="40962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0802"/>
            <a:ext cx="10151110" cy="4895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905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標楷體"/>
                <a:cs typeface="標楷體"/>
              </a:rPr>
              <a:t>請寫一個 </a:t>
            </a:r>
            <a:r>
              <a:rPr sz="2800" dirty="0">
                <a:latin typeface="Rockwell"/>
                <a:cs typeface="Rockwell"/>
              </a:rPr>
              <a:t>Python</a:t>
            </a:r>
            <a:r>
              <a:rPr sz="2800" spc="-10" dirty="0">
                <a:latin typeface="Rockwell"/>
                <a:cs typeface="Rockwell"/>
              </a:rPr>
              <a:t> </a:t>
            </a:r>
            <a:r>
              <a:rPr sz="2800" spc="-100" dirty="0" err="1">
                <a:latin typeface="標楷體"/>
                <a:cs typeface="標楷體"/>
              </a:rPr>
              <a:t>程式</a:t>
            </a:r>
            <a:r>
              <a:rPr sz="2800" spc="-100" dirty="0">
                <a:latin typeface="標楷體"/>
                <a:cs typeface="標楷體"/>
              </a:rPr>
              <a:t>，</a:t>
            </a:r>
            <a:r>
              <a:rPr lang="zh-TW" altLang="en-US" sz="2800" spc="-100">
                <a:latin typeface="標楷體"/>
                <a:cs typeface="標楷體"/>
              </a:rPr>
              <a:t>先讓使用者輸入</a:t>
            </a:r>
            <a:r>
              <a:rPr lang="en-US" altLang="zh-TW" sz="2800" spc="-100" dirty="0">
                <a:latin typeface="標楷體"/>
                <a:cs typeface="標楷體"/>
              </a:rPr>
              <a:t>n</a:t>
            </a:r>
            <a:r>
              <a:rPr lang="zh-TW" altLang="en-US" sz="2800" spc="-100" dirty="0">
                <a:latin typeface="標楷體"/>
                <a:cs typeface="標楷體"/>
              </a:rPr>
              <a:t>，再</a:t>
            </a:r>
            <a:r>
              <a:rPr sz="2800" spc="-100" dirty="0" err="1">
                <a:latin typeface="標楷體"/>
                <a:cs typeface="標楷體"/>
              </a:rPr>
              <a:t>輸入</a:t>
            </a:r>
            <a:r>
              <a:rPr sz="2800" spc="-100" dirty="0">
                <a:latin typeface="標楷體"/>
                <a:cs typeface="標楷體"/>
              </a:rPr>
              <a:t> </a:t>
            </a:r>
            <a:r>
              <a:rPr sz="2800" b="1" dirty="0">
                <a:latin typeface="Rockwell"/>
                <a:cs typeface="Rockwell"/>
              </a:rPr>
              <a:t>n</a:t>
            </a:r>
            <a:r>
              <a:rPr sz="2800" b="1" spc="-20" dirty="0">
                <a:latin typeface="Rockwell"/>
                <a:cs typeface="Rockwell"/>
              </a:rPr>
              <a:t> </a:t>
            </a:r>
            <a:r>
              <a:rPr sz="2800" b="1" spc="-30" dirty="0">
                <a:latin typeface="標楷體"/>
                <a:cs typeface="標楷體"/>
              </a:rPr>
              <a:t>位同學的分數</a:t>
            </a:r>
            <a:r>
              <a:rPr sz="2800" spc="-40" dirty="0">
                <a:latin typeface="標楷體"/>
                <a:cs typeface="標楷體"/>
              </a:rPr>
              <a:t>，程式需要判斷並輸出每位同學的評分：</a:t>
            </a:r>
            <a:endParaRPr sz="2800" dirty="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要求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Rockwell"/>
                <a:cs typeface="Rockwell"/>
              </a:rPr>
              <a:t>90 ~</a:t>
            </a:r>
            <a:r>
              <a:rPr sz="2400" spc="-10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100</a:t>
            </a:r>
            <a:r>
              <a:rPr sz="2400" spc="5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:</a:t>
            </a:r>
            <a:r>
              <a:rPr sz="2400" spc="-190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A,</a:t>
            </a:r>
            <a:r>
              <a:rPr sz="2400" spc="-195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80</a:t>
            </a:r>
            <a:r>
              <a:rPr sz="2400" spc="-5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~ 89</a:t>
            </a:r>
            <a:r>
              <a:rPr sz="2400" spc="5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:</a:t>
            </a:r>
            <a:r>
              <a:rPr sz="2400" spc="-200" dirty="0">
                <a:latin typeface="Rockwell"/>
                <a:cs typeface="Rockwell"/>
              </a:rPr>
              <a:t> </a:t>
            </a:r>
            <a:r>
              <a:rPr sz="2400" spc="-30" dirty="0">
                <a:latin typeface="Rockwell"/>
                <a:cs typeface="Rockwell"/>
              </a:rPr>
              <a:t>B,</a:t>
            </a:r>
            <a:r>
              <a:rPr sz="2400" spc="-200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under</a:t>
            </a:r>
            <a:r>
              <a:rPr sz="2400" spc="-10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80 :</a:t>
            </a:r>
            <a:r>
              <a:rPr sz="2400" spc="-195" dirty="0">
                <a:latin typeface="Rockwell"/>
                <a:cs typeface="Rockwell"/>
              </a:rPr>
              <a:t> </a:t>
            </a:r>
            <a:r>
              <a:rPr sz="2400" spc="-20" dirty="0">
                <a:latin typeface="Rockwell"/>
                <a:cs typeface="Rockwell"/>
              </a:rPr>
              <a:t>fail</a:t>
            </a:r>
            <a:endParaRPr sz="24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4" dirty="0">
                <a:latin typeface="標楷體"/>
                <a:cs typeface="標楷體"/>
              </a:rPr>
              <a:t>那個 </a:t>
            </a:r>
            <a:r>
              <a:rPr sz="2400" dirty="0">
                <a:latin typeface="Rockwell"/>
                <a:cs typeface="Rockwell"/>
              </a:rPr>
              <a:t>n</a:t>
            </a:r>
            <a:r>
              <a:rPr sz="2400" spc="10" dirty="0">
                <a:latin typeface="Rockwell"/>
                <a:cs typeface="Rockwell"/>
              </a:rPr>
              <a:t> </a:t>
            </a:r>
            <a:r>
              <a:rPr sz="2400" spc="-80" dirty="0">
                <a:latin typeface="標楷體"/>
                <a:cs typeface="標楷體"/>
              </a:rPr>
              <a:t>需要可以根據使用者改變 ， 之後</a:t>
            </a:r>
            <a:r>
              <a:rPr sz="2400" dirty="0">
                <a:latin typeface="Rockwell"/>
                <a:cs typeface="Rockwell"/>
              </a:rPr>
              <a:t>print</a:t>
            </a:r>
            <a:r>
              <a:rPr sz="2400" spc="5" dirty="0">
                <a:latin typeface="Rockwell"/>
                <a:cs typeface="Rockwell"/>
              </a:rPr>
              <a:t> </a:t>
            </a:r>
            <a:r>
              <a:rPr sz="2400" spc="-15" dirty="0">
                <a:latin typeface="標楷體"/>
                <a:cs typeface="標楷體"/>
              </a:rPr>
              <a:t>出評分。</a:t>
            </a:r>
            <a:endParaRPr sz="2400" dirty="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Rockwell"/>
                <a:cs typeface="Rockwell"/>
              </a:rPr>
              <a:t>Hint:</a:t>
            </a:r>
            <a:endParaRPr sz="28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0" dirty="0">
                <a:latin typeface="標楷體"/>
                <a:cs typeface="標楷體"/>
              </a:rPr>
              <a:t>使用 </a:t>
            </a:r>
            <a:r>
              <a:rPr sz="2400" dirty="0">
                <a:latin typeface="Rockwell"/>
                <a:cs typeface="Rockwell"/>
              </a:rPr>
              <a:t>for</a:t>
            </a:r>
            <a:r>
              <a:rPr sz="2400" spc="5" dirty="0">
                <a:latin typeface="Rockwell"/>
                <a:cs typeface="Rockwell"/>
              </a:rPr>
              <a:t> </a:t>
            </a:r>
            <a:r>
              <a:rPr sz="2400" spc="-200" dirty="0">
                <a:latin typeface="標楷體"/>
                <a:cs typeface="標楷體"/>
              </a:rPr>
              <a:t>輸入 </a:t>
            </a:r>
            <a:r>
              <a:rPr sz="2400" dirty="0">
                <a:latin typeface="Rockwell"/>
                <a:cs typeface="Rockwell"/>
              </a:rPr>
              <a:t>n</a:t>
            </a:r>
            <a:r>
              <a:rPr sz="2400" spc="10" dirty="0">
                <a:latin typeface="Rockwell"/>
                <a:cs typeface="Rockwell"/>
              </a:rPr>
              <a:t> </a:t>
            </a:r>
            <a:r>
              <a:rPr sz="2400" spc="-55" dirty="0">
                <a:latin typeface="標楷體"/>
                <a:cs typeface="標楷體"/>
              </a:rPr>
              <a:t>個同學的分數，並存入 </a:t>
            </a:r>
            <a:r>
              <a:rPr sz="2400" spc="-20" dirty="0">
                <a:latin typeface="Rockwell"/>
                <a:cs typeface="Rockwell"/>
              </a:rPr>
              <a:t>List</a:t>
            </a:r>
            <a:endParaRPr sz="24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60" dirty="0">
                <a:latin typeface="標楷體"/>
                <a:cs typeface="標楷體"/>
              </a:rPr>
              <a:t>可自行決定何時進行 </a:t>
            </a:r>
            <a:r>
              <a:rPr sz="2400" dirty="0">
                <a:latin typeface="Rockwell"/>
                <a:cs typeface="Rockwell"/>
              </a:rPr>
              <a:t>if </a:t>
            </a:r>
            <a:r>
              <a:rPr sz="2400" spc="-25" dirty="0">
                <a:latin typeface="標楷體"/>
                <a:cs typeface="標楷體"/>
              </a:rPr>
              <a:t>判斷</a:t>
            </a:r>
            <a:endParaRPr sz="2400" dirty="0">
              <a:latin typeface="標楷體"/>
              <a:cs typeface="標楷體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4" dirty="0">
                <a:latin typeface="標楷體"/>
                <a:cs typeface="標楷體"/>
              </a:rPr>
              <a:t>使用 </a:t>
            </a:r>
            <a:r>
              <a:rPr sz="2400" dirty="0">
                <a:latin typeface="Rockwell"/>
                <a:cs typeface="Rockwell"/>
              </a:rPr>
              <a:t>while</a:t>
            </a:r>
            <a:r>
              <a:rPr sz="2400" spc="-50" dirty="0">
                <a:latin typeface="Rockwell"/>
                <a:cs typeface="Rockwell"/>
              </a:rPr>
              <a:t> </a:t>
            </a:r>
            <a:r>
              <a:rPr sz="2400" spc="-50" dirty="0">
                <a:latin typeface="標楷體"/>
                <a:cs typeface="標楷體"/>
              </a:rPr>
              <a:t>迴圈確保使用者輸入的是有效數字 </a:t>
            </a:r>
            <a:r>
              <a:rPr sz="2400" spc="-10" dirty="0">
                <a:latin typeface="Rockwell"/>
                <a:cs typeface="Rockwell"/>
              </a:rPr>
              <a:t>(</a:t>
            </a:r>
            <a:r>
              <a:rPr sz="2400" spc="-10" dirty="0">
                <a:latin typeface="標楷體"/>
                <a:cs typeface="標楷體"/>
              </a:rPr>
              <a:t>非負且</a:t>
            </a:r>
            <a:r>
              <a:rPr sz="2400" dirty="0">
                <a:latin typeface="Rockwell"/>
                <a:cs typeface="Rockwell"/>
              </a:rPr>
              <a:t>0</a:t>
            </a:r>
            <a:r>
              <a:rPr sz="2400" spc="-15" dirty="0">
                <a:latin typeface="Rockwell"/>
                <a:cs typeface="Rockwell"/>
              </a:rPr>
              <a:t> &lt; </a:t>
            </a:r>
            <a:r>
              <a:rPr sz="2400" dirty="0">
                <a:latin typeface="Rockwell"/>
                <a:cs typeface="Rockwell"/>
              </a:rPr>
              <a:t>score</a:t>
            </a:r>
            <a:r>
              <a:rPr sz="2400" spc="-15" dirty="0">
                <a:latin typeface="Rockwell"/>
                <a:cs typeface="Rockwell"/>
              </a:rPr>
              <a:t> &lt; </a:t>
            </a:r>
            <a:r>
              <a:rPr sz="2400" spc="-20" dirty="0">
                <a:latin typeface="Rockwell"/>
                <a:cs typeface="Rockwell"/>
              </a:rPr>
              <a:t>100)</a:t>
            </a:r>
            <a:endParaRPr sz="24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標楷體"/>
                <a:cs typeface="標楷體"/>
              </a:rPr>
              <a:t>可以查</a:t>
            </a:r>
            <a:r>
              <a:rPr sz="2400" spc="-50" dirty="0">
                <a:latin typeface="Rockwell"/>
                <a:cs typeface="Rockwell"/>
              </a:rPr>
              <a:t>:</a:t>
            </a:r>
            <a:endParaRPr sz="2400" dirty="0">
              <a:latin typeface="Rockwell"/>
              <a:cs typeface="Rockwell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Rockwell"/>
                <a:cs typeface="Rockwell"/>
              </a:rPr>
              <a:t>list</a:t>
            </a:r>
            <a:r>
              <a:rPr sz="2000" spc="15" dirty="0">
                <a:latin typeface="Rockwell"/>
                <a:cs typeface="Rockwell"/>
              </a:rPr>
              <a:t> </a:t>
            </a:r>
            <a:r>
              <a:rPr sz="2000" spc="-20" dirty="0">
                <a:latin typeface="標楷體"/>
                <a:cs typeface="標楷體"/>
              </a:rPr>
              <a:t>的用法</a:t>
            </a:r>
            <a:endParaRPr sz="2000" dirty="0">
              <a:latin typeface="標楷體"/>
              <a:cs typeface="標楷體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Rockwell"/>
                <a:cs typeface="Rockwell"/>
              </a:rPr>
              <a:t>and</a:t>
            </a:r>
            <a:r>
              <a:rPr sz="2000" spc="-5" dirty="0">
                <a:latin typeface="Rockwell"/>
                <a:cs typeface="Rockwell"/>
              </a:rPr>
              <a:t> / </a:t>
            </a:r>
            <a:r>
              <a:rPr sz="2000" dirty="0">
                <a:latin typeface="Rockwell"/>
                <a:cs typeface="Rockwell"/>
              </a:rPr>
              <a:t>or</a:t>
            </a:r>
            <a:r>
              <a:rPr sz="2000" spc="10" dirty="0">
                <a:latin typeface="Rockwell"/>
                <a:cs typeface="Rockwell"/>
              </a:rPr>
              <a:t> </a:t>
            </a:r>
            <a:r>
              <a:rPr sz="2000" spc="-20" dirty="0">
                <a:latin typeface="標楷體"/>
                <a:cs typeface="標楷體"/>
              </a:rPr>
              <a:t>的用法</a:t>
            </a:r>
            <a:endParaRPr sz="2000" dirty="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3314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HW</a:t>
            </a:r>
            <a:r>
              <a:rPr spc="15" dirty="0"/>
              <a:t> </a:t>
            </a:r>
            <a:r>
              <a:rPr spc="-20" dirty="0">
                <a:latin typeface="微軟正黑體"/>
                <a:cs typeface="微軟正黑體"/>
              </a:rPr>
              <a:t>答案範例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1014603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0" dirty="0">
                <a:latin typeface="標楷體"/>
                <a:cs typeface="標楷體"/>
              </a:rPr>
              <a:t>需要繳交截圖</a:t>
            </a:r>
            <a:r>
              <a:rPr sz="2800" spc="-25" dirty="0">
                <a:latin typeface="Rockwell"/>
                <a:cs typeface="Rockwell"/>
              </a:rPr>
              <a:t>(</a:t>
            </a:r>
            <a:r>
              <a:rPr sz="2800" spc="-25" dirty="0">
                <a:latin typeface="標楷體"/>
                <a:cs typeface="標楷體"/>
              </a:rPr>
              <a:t>如下</a:t>
            </a:r>
            <a:r>
              <a:rPr sz="2800" spc="-15" dirty="0">
                <a:latin typeface="Rockwell"/>
                <a:cs typeface="Rockwell"/>
              </a:rPr>
              <a:t>) </a:t>
            </a:r>
            <a:r>
              <a:rPr sz="2800" spc="-365" dirty="0">
                <a:latin typeface="標楷體"/>
                <a:cs typeface="標楷體"/>
              </a:rPr>
              <a:t>於 </a:t>
            </a:r>
            <a:r>
              <a:rPr sz="2800" dirty="0">
                <a:latin typeface="Rockwell"/>
                <a:cs typeface="Rockwell"/>
              </a:rPr>
              <a:t>Moodle</a:t>
            </a:r>
            <a:r>
              <a:rPr sz="2800" spc="-25" dirty="0">
                <a:latin typeface="Rockwell"/>
                <a:cs typeface="Rockwell"/>
              </a:rPr>
              <a:t> </a:t>
            </a:r>
            <a:r>
              <a:rPr sz="2800" spc="-110" dirty="0">
                <a:latin typeface="標楷體"/>
                <a:cs typeface="標楷體"/>
              </a:rPr>
              <a:t>，可得本次作業的 </a:t>
            </a:r>
            <a:r>
              <a:rPr sz="2800" dirty="0">
                <a:latin typeface="Rockwell"/>
                <a:cs typeface="Rockwell"/>
              </a:rPr>
              <a:t>90% </a:t>
            </a:r>
            <a:r>
              <a:rPr sz="2800" spc="-35" dirty="0">
                <a:latin typeface="標楷體"/>
                <a:cs typeface="標楷體"/>
              </a:rPr>
              <a:t>分數。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標楷體"/>
                <a:cs typeface="標楷體"/>
              </a:rPr>
              <a:t>進階題為完成之後 </a:t>
            </a:r>
            <a:r>
              <a:rPr sz="2800" dirty="0">
                <a:latin typeface="Rockwell"/>
                <a:cs typeface="Rockwell"/>
              </a:rPr>
              <a:t>demo</a:t>
            </a:r>
            <a:r>
              <a:rPr sz="2800" spc="40" dirty="0">
                <a:latin typeface="Rockwell"/>
                <a:cs typeface="Rockwell"/>
              </a:rPr>
              <a:t> </a:t>
            </a:r>
            <a:r>
              <a:rPr sz="2800" spc="-40" dirty="0">
                <a:latin typeface="標楷體"/>
                <a:cs typeface="標楷體"/>
              </a:rPr>
              <a:t>給助教看，可得本次作業全部的分數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711" y="3307207"/>
            <a:ext cx="4866640" cy="1690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1508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7543" y="895858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Rockwell"/>
                <a:cs typeface="Rockwell"/>
                <a:hlinkClick r:id="rId2"/>
              </a:rPr>
              <a:t>https://www.python.org/</a:t>
            </a:r>
            <a:endParaRPr sz="1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62" y="1516453"/>
            <a:ext cx="10879073" cy="52776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3759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0" dirty="0">
                <a:latin typeface="標楷體"/>
                <a:cs typeface="標楷體"/>
              </a:rPr>
              <a:t>要記得勾</a:t>
            </a:r>
            <a:r>
              <a:rPr sz="2800" dirty="0">
                <a:latin typeface="Rockwell"/>
                <a:cs typeface="Rockwell"/>
              </a:rPr>
              <a:t>add</a:t>
            </a:r>
            <a:r>
              <a:rPr sz="2800" spc="-25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to</a:t>
            </a:r>
            <a:r>
              <a:rPr sz="2800" spc="-25" dirty="0">
                <a:latin typeface="Rockwell"/>
                <a:cs typeface="Rockwell"/>
              </a:rPr>
              <a:t> </a:t>
            </a:r>
            <a:r>
              <a:rPr sz="2800" spc="-20" dirty="0">
                <a:latin typeface="Rockwell"/>
                <a:cs typeface="Rockwell"/>
              </a:rPr>
              <a:t>PATH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4839" y="1825574"/>
            <a:ext cx="6749161" cy="4136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1443" y="1886079"/>
            <a:ext cx="3556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sz="2800" spc="-5" dirty="0">
                <a:latin typeface="標楷體"/>
                <a:cs typeface="標楷體"/>
              </a:rPr>
              <a:t>。</a:t>
            </a:r>
            <a:endParaRPr sz="28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2637"/>
            <a:ext cx="736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如果沒勾到添加路徑，可以照著下列步驟添加</a:t>
            </a:r>
            <a:endParaRPr sz="28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335858"/>
            <a:ext cx="724217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</a:pPr>
            <a:r>
              <a:rPr sz="2800" spc="-35" dirty="0">
                <a:latin typeface="Wingdings"/>
                <a:cs typeface="Wingdings"/>
              </a:rPr>
              <a:t></a:t>
            </a:r>
            <a:r>
              <a:rPr sz="2800" spc="45" dirty="0">
                <a:latin typeface="標楷體"/>
                <a:cs typeface="標楷體"/>
              </a:rPr>
              <a:t>在搜尋列查詢</a:t>
            </a:r>
            <a:r>
              <a:rPr sz="2800" spc="-25" dirty="0">
                <a:latin typeface="Rockwell"/>
                <a:cs typeface="Rockwell"/>
              </a:rPr>
              <a:t>“</a:t>
            </a:r>
            <a:r>
              <a:rPr sz="2800" spc="-35" dirty="0">
                <a:latin typeface="標楷體"/>
                <a:cs typeface="標楷體"/>
              </a:rPr>
              <a:t>環境變數</a:t>
            </a:r>
            <a:r>
              <a:rPr sz="2800" spc="-30" dirty="0">
                <a:latin typeface="Rockwell"/>
                <a:cs typeface="Rockwell"/>
              </a:rPr>
              <a:t>”</a:t>
            </a:r>
            <a:r>
              <a:rPr sz="2800" spc="-40" dirty="0">
                <a:latin typeface="標楷體"/>
                <a:cs typeface="標楷體"/>
              </a:rPr>
              <a:t>，打開編輯系統環境變數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5547" y="19"/>
            <a:ext cx="3242691" cy="67840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2633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標楷體"/>
                <a:cs typeface="標楷體"/>
              </a:rPr>
              <a:t>點選環境變數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8315" y="1232496"/>
            <a:ext cx="4515484" cy="50394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4300220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標楷體"/>
                <a:cs typeface="標楷體"/>
              </a:rPr>
              <a:t>點選系統變數中的 </a:t>
            </a:r>
            <a:r>
              <a:rPr sz="2800" spc="-20" dirty="0">
                <a:latin typeface="Rockwell"/>
                <a:cs typeface="Rockwell"/>
              </a:rPr>
              <a:t>PATH</a:t>
            </a:r>
            <a:endParaRPr sz="2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Wingdings"/>
                <a:cs typeface="Wingdings"/>
              </a:rPr>
              <a:t></a:t>
            </a:r>
            <a:r>
              <a:rPr sz="2800" spc="-45" dirty="0">
                <a:latin typeface="標楷體"/>
                <a:cs typeface="標楷體"/>
              </a:rPr>
              <a:t>點選編輯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5285" y="865771"/>
            <a:ext cx="5868162" cy="55157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5694680" cy="403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標楷體"/>
                <a:cs typeface="標楷體"/>
              </a:rPr>
              <a:t>點選新增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Wingdings"/>
                <a:cs typeface="Wingdings"/>
              </a:rPr>
              <a:t></a:t>
            </a:r>
            <a:r>
              <a:rPr sz="2800" spc="-150" dirty="0">
                <a:latin typeface="標楷體"/>
                <a:cs typeface="標楷體"/>
              </a:rPr>
              <a:t>輸入安裝的 </a:t>
            </a:r>
            <a:r>
              <a:rPr sz="2800" dirty="0">
                <a:latin typeface="Rockwell"/>
                <a:cs typeface="Rockwell"/>
              </a:rPr>
              <a:t>Python</a:t>
            </a:r>
            <a:r>
              <a:rPr sz="2800" spc="-65" dirty="0">
                <a:latin typeface="Rockwell"/>
                <a:cs typeface="Rockwell"/>
              </a:rPr>
              <a:t> </a:t>
            </a:r>
            <a:r>
              <a:rPr sz="2800" spc="-40" dirty="0">
                <a:latin typeface="標楷體"/>
                <a:cs typeface="標楷體"/>
              </a:rPr>
              <a:t>路徑</a:t>
            </a:r>
            <a:endParaRPr sz="2800">
              <a:latin typeface="標楷體"/>
              <a:cs typeface="標楷體"/>
            </a:endParaRPr>
          </a:p>
          <a:p>
            <a:pPr marL="12700" marR="255270">
              <a:lnSpc>
                <a:spcPct val="239400"/>
              </a:lnSpc>
              <a:spcBef>
                <a:spcPts val="10"/>
              </a:spcBef>
            </a:pPr>
            <a:r>
              <a:rPr sz="2800" dirty="0">
                <a:latin typeface="Wingdings"/>
                <a:cs typeface="Wingdings"/>
              </a:rPr>
              <a:t></a:t>
            </a:r>
            <a:r>
              <a:rPr sz="2800" dirty="0">
                <a:latin typeface="Rockwell"/>
                <a:cs typeface="Rockwell"/>
              </a:rPr>
              <a:t>Python3x</a:t>
            </a:r>
            <a:r>
              <a:rPr sz="2800" spc="-95" dirty="0">
                <a:latin typeface="Rockwell"/>
                <a:cs typeface="Rockwell"/>
              </a:rPr>
              <a:t> </a:t>
            </a:r>
            <a:r>
              <a:rPr sz="2800" spc="145" dirty="0">
                <a:latin typeface="標楷體"/>
                <a:cs typeface="標楷體"/>
              </a:rPr>
              <a:t>與裡面的</a:t>
            </a:r>
            <a:r>
              <a:rPr sz="2800" dirty="0">
                <a:latin typeface="Rockwell"/>
                <a:cs typeface="Rockwell"/>
              </a:rPr>
              <a:t>Scripts</a:t>
            </a:r>
            <a:r>
              <a:rPr sz="2800" spc="-80" dirty="0">
                <a:latin typeface="Rockwell"/>
                <a:cs typeface="Rockwell"/>
              </a:rPr>
              <a:t> </a:t>
            </a:r>
            <a:r>
              <a:rPr sz="2800" spc="-40" dirty="0">
                <a:latin typeface="標楷體"/>
                <a:cs typeface="標楷體"/>
              </a:rPr>
              <a:t>都要</a:t>
            </a:r>
            <a:r>
              <a:rPr sz="2800" spc="-25" dirty="0">
                <a:latin typeface="標楷體"/>
                <a:cs typeface="標楷體"/>
              </a:rPr>
              <a:t>如</a:t>
            </a:r>
            <a:r>
              <a:rPr sz="2800" spc="-120" dirty="0">
                <a:latin typeface="Rockwell"/>
                <a:cs typeface="Rockwell"/>
              </a:rPr>
              <a:t>: </a:t>
            </a:r>
            <a:r>
              <a:rPr sz="2800" spc="-10" dirty="0">
                <a:latin typeface="Rockwell"/>
                <a:cs typeface="Rockwell"/>
              </a:rPr>
              <a:t>path\Python\Python313</a:t>
            </a:r>
            <a:endParaRPr sz="2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latin typeface="標楷體"/>
                <a:cs typeface="標楷體"/>
              </a:rPr>
              <a:t>與 </a:t>
            </a:r>
            <a:r>
              <a:rPr sz="2800" spc="-10" dirty="0">
                <a:latin typeface="Rockwell"/>
                <a:cs typeface="Rockwell"/>
              </a:rPr>
              <a:t>path\Python\Python313\Scripts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4314" y="1690687"/>
            <a:ext cx="4801234" cy="45821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3209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15" dirty="0"/>
              <a:t> – </a:t>
            </a:r>
            <a:r>
              <a:rPr spc="-30" dirty="0">
                <a:latin typeface="微軟正黑體"/>
                <a:cs typeface="微軟正黑體"/>
              </a:rPr>
              <a:t>測試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2399"/>
            <a:ext cx="3464560" cy="15551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Rockwell"/>
                <a:cs typeface="Rockwell"/>
              </a:rPr>
              <a:t>Win</a:t>
            </a:r>
            <a:r>
              <a:rPr sz="2800" spc="-30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+</a:t>
            </a:r>
            <a:r>
              <a:rPr sz="2800" spc="-40" dirty="0">
                <a:latin typeface="Rockwell"/>
                <a:cs typeface="Rockwell"/>
              </a:rPr>
              <a:t> </a:t>
            </a:r>
            <a:r>
              <a:rPr sz="2800" spc="-50" dirty="0">
                <a:latin typeface="Rockwell"/>
                <a:cs typeface="Rockwell"/>
              </a:rPr>
              <a:t>R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標楷體"/>
                <a:cs typeface="標楷體"/>
              </a:rPr>
              <a:t>輸入</a:t>
            </a:r>
            <a:r>
              <a:rPr sz="2800" spc="-25" dirty="0">
                <a:latin typeface="Rockwell"/>
                <a:cs typeface="Rockwell"/>
              </a:rPr>
              <a:t>cmd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標楷體"/>
                <a:cs typeface="標楷體"/>
              </a:rPr>
              <a:t>鍵入</a:t>
            </a:r>
            <a:r>
              <a:rPr sz="2800" spc="-10" dirty="0">
                <a:latin typeface="Rockwell"/>
                <a:cs typeface="Rockwell"/>
              </a:rPr>
              <a:t>python</a:t>
            </a:r>
            <a:r>
              <a:rPr sz="2800" spc="-45" dirty="0">
                <a:latin typeface="Rockwell"/>
                <a:cs typeface="Rockwell"/>
              </a:rPr>
              <a:t> + </a:t>
            </a:r>
            <a:r>
              <a:rPr sz="2800" spc="-10" dirty="0">
                <a:latin typeface="Rockwell"/>
                <a:cs typeface="Rockwell"/>
              </a:rPr>
              <a:t>enter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59021"/>
            <a:ext cx="438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5" dirty="0">
                <a:latin typeface="標楷體"/>
                <a:cs typeface="標楷體"/>
              </a:rPr>
              <a:t>鍵入愛妳</a:t>
            </a:r>
            <a:r>
              <a:rPr sz="2800" spc="-25" dirty="0">
                <a:latin typeface="Rockwell"/>
                <a:cs typeface="Rockwell"/>
              </a:rPr>
              <a:t>(</a:t>
            </a:r>
            <a:r>
              <a:rPr sz="2800" spc="-25" dirty="0">
                <a:latin typeface="標楷體"/>
                <a:cs typeface="標楷體"/>
              </a:rPr>
              <a:t>你</a:t>
            </a:r>
            <a:r>
              <a:rPr sz="2800" spc="-25" dirty="0">
                <a:latin typeface="Rockwell"/>
                <a:cs typeface="Rockwell"/>
              </a:rPr>
              <a:t>)</a:t>
            </a:r>
            <a:r>
              <a:rPr sz="2800" spc="315" dirty="0">
                <a:latin typeface="標楷體"/>
                <a:cs typeface="標楷體"/>
              </a:rPr>
              <a:t>的人</a:t>
            </a:r>
            <a:r>
              <a:rPr sz="2800" spc="15" dirty="0">
                <a:latin typeface="Rockwell"/>
                <a:cs typeface="Rockwell"/>
              </a:rPr>
              <a:t>+ </a:t>
            </a:r>
            <a:r>
              <a:rPr sz="2800" spc="-10" dirty="0">
                <a:latin typeface="Rockwell"/>
                <a:cs typeface="Rockwell"/>
              </a:rPr>
              <a:t>enter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892190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退出方法</a:t>
            </a:r>
            <a:r>
              <a:rPr sz="2800" spc="-135" dirty="0">
                <a:latin typeface="Rockwell"/>
                <a:cs typeface="Rockwell"/>
              </a:rPr>
              <a:t>: </a:t>
            </a:r>
            <a:r>
              <a:rPr sz="2800" dirty="0">
                <a:latin typeface="Rockwell"/>
                <a:cs typeface="Rockwell"/>
              </a:rPr>
              <a:t>exit()</a:t>
            </a:r>
            <a:r>
              <a:rPr sz="2800" spc="-165" dirty="0">
                <a:latin typeface="Rockwell"/>
                <a:cs typeface="Rockwell"/>
              </a:rPr>
              <a:t> </a:t>
            </a:r>
            <a:r>
              <a:rPr sz="2800" spc="-375" dirty="0">
                <a:latin typeface="標楷體"/>
                <a:cs typeface="標楷體"/>
              </a:rPr>
              <a:t>或 </a:t>
            </a:r>
            <a:r>
              <a:rPr sz="2800" dirty="0">
                <a:latin typeface="Rockwell"/>
                <a:cs typeface="Rockwell"/>
              </a:rPr>
              <a:t>quit</a:t>
            </a:r>
            <a:r>
              <a:rPr sz="2800" spc="-5" dirty="0">
                <a:latin typeface="Rockwell"/>
                <a:cs typeface="Rockwell"/>
              </a:rPr>
              <a:t>() </a:t>
            </a:r>
            <a:r>
              <a:rPr sz="2800" spc="-365" dirty="0">
                <a:latin typeface="標楷體"/>
                <a:cs typeface="標楷體"/>
              </a:rPr>
              <a:t>或 </a:t>
            </a:r>
            <a:r>
              <a:rPr sz="2800" dirty="0">
                <a:latin typeface="Rockwell"/>
                <a:cs typeface="Rockwell"/>
              </a:rPr>
              <a:t>ctrl</a:t>
            </a:r>
            <a:r>
              <a:rPr sz="2800" spc="-20" dirty="0">
                <a:latin typeface="Rockwell"/>
                <a:cs typeface="Rockwell"/>
              </a:rPr>
              <a:t> + </a:t>
            </a:r>
            <a:r>
              <a:rPr sz="2800" dirty="0">
                <a:latin typeface="Rockwell"/>
                <a:cs typeface="Rockwell"/>
              </a:rPr>
              <a:t>z</a:t>
            </a:r>
            <a:r>
              <a:rPr sz="2800" spc="-40" dirty="0">
                <a:latin typeface="Rockwell"/>
                <a:cs typeface="Rockwell"/>
              </a:rPr>
              <a:t> </a:t>
            </a:r>
            <a:r>
              <a:rPr sz="2800" spc="-365" dirty="0">
                <a:latin typeface="標楷體"/>
                <a:cs typeface="標楷體"/>
              </a:rPr>
              <a:t>再 </a:t>
            </a:r>
            <a:r>
              <a:rPr sz="2800" spc="-10" dirty="0">
                <a:latin typeface="Rockwell"/>
                <a:cs typeface="Rockwell"/>
              </a:rPr>
              <a:t>enter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5046" y="1229741"/>
            <a:ext cx="3705733" cy="1810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80" y="3429000"/>
            <a:ext cx="9650222" cy="8954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80" y="4958905"/>
            <a:ext cx="9669272" cy="8287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375</Words>
  <Application>Microsoft Office PowerPoint</Application>
  <PresentationFormat>寬螢幕</PresentationFormat>
  <Paragraphs>121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標楷體</vt:lpstr>
      <vt:lpstr>Arial</vt:lpstr>
      <vt:lpstr>Rockwell</vt:lpstr>
      <vt:lpstr>Times New Roman</vt:lpstr>
      <vt:lpstr>Tw Cen MT</vt:lpstr>
      <vt:lpstr>Wingdings</vt:lpstr>
      <vt:lpstr>Office Theme</vt:lpstr>
      <vt:lpstr>創意物聯網 Day1</vt:lpstr>
      <vt:lpstr>Outline</vt:lpstr>
      <vt:lpstr>Python</vt:lpstr>
      <vt:lpstr>Python</vt:lpstr>
      <vt:lpstr>Python</vt:lpstr>
      <vt:lpstr>Python</vt:lpstr>
      <vt:lpstr>Python</vt:lpstr>
      <vt:lpstr>Python</vt:lpstr>
      <vt:lpstr>Python – 測試</vt:lpstr>
      <vt:lpstr>Python – 可能碰到的問題</vt:lpstr>
      <vt:lpstr>VSCode</vt:lpstr>
      <vt:lpstr>VSCode</vt:lpstr>
      <vt:lpstr>VSCode</vt:lpstr>
      <vt:lpstr>VSCode</vt:lpstr>
      <vt:lpstr>VSCode</vt:lpstr>
      <vt:lpstr>Python虛擬環境 - Linux</vt:lpstr>
      <vt:lpstr>Python虛擬環境 - Windows</vt:lpstr>
      <vt:lpstr>Python Code</vt:lpstr>
      <vt:lpstr>條件判斷: If…elif…else</vt:lpstr>
      <vt:lpstr>迴圈: for</vt:lpstr>
      <vt:lpstr>PowerPoint 簡報</vt:lpstr>
      <vt:lpstr>迴圈: while</vt:lpstr>
      <vt:lpstr>HW</vt:lpstr>
      <vt:lpstr>HW 答案範例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劉柏志</dc:creator>
  <cp:lastModifiedBy>謝富祥 HSIEH,FU-HSIANG</cp:lastModifiedBy>
  <cp:revision>7</cp:revision>
  <dcterms:created xsi:type="dcterms:W3CDTF">2025-07-28T05:07:09Z</dcterms:created>
  <dcterms:modified xsi:type="dcterms:W3CDTF">2025-07-28T05:45:52Z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2025-07-28T00:00:00Z</vt:filetime>
  </property>
  <property fmtid="{D5CDD505-2E9C-101B-9397-08002B2CF9AE}" pid="5" name="Producer">
    <vt:lpwstr>適用於 Microsoft 365 的 Microsoft® PowerPoint®</vt:lpwstr>
  </property>
</Properties>
</file>